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media/image18.svg" ContentType="image/svg+xml"/>
  <Override PartName="/ppt/media/image20.svg" ContentType="image/svg+xml"/>
  <Override PartName="/ppt/media/image21.svg" ContentType="image/svg+xml"/>
  <Override PartName="/ppt/media/image23.svg" ContentType="image/svg+xml"/>
  <Override PartName="/ppt/media/image25.svg" ContentType="image/svg+xml"/>
  <Override PartName="/ppt/media/image2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3"/>
    <p:sldMasterId id="2147483674" r:id="rId4"/>
  </p:sldMasterIdLst>
  <p:notesMasterIdLst>
    <p:notesMasterId r:id="rId6"/>
  </p:notesMasterIdLst>
  <p:sldIdLst>
    <p:sldId id="256" r:id="rId5"/>
    <p:sldId id="267" r:id="rId7"/>
    <p:sldId id="257" r:id="rId8"/>
    <p:sldId id="258" r:id="rId9"/>
    <p:sldId id="274" r:id="rId10"/>
    <p:sldId id="259" r:id="rId11"/>
    <p:sldId id="273" r:id="rId12"/>
    <p:sldId id="261" r:id="rId13"/>
    <p:sldId id="262" r:id="rId14"/>
    <p:sldId id="269" r:id="rId15"/>
    <p:sldId id="268" r:id="rId16"/>
    <p:sldId id="266" r:id="rId17"/>
    <p:sldId id="265" r:id="rId18"/>
  </p:sldIdLst>
  <p:sldSz cx="12192000" cy="6858000"/>
  <p:notesSz cx="6858000" cy="9144000"/>
  <p:embeddedFontLst>
    <p:embeddedFont>
      <p:font typeface="Calibri" panose="020F0502020204030204"/>
      <p:regular r:id="rId22"/>
    </p:embeddedFont>
    <p:embeddedFont>
      <p:font typeface="Fira Sans Extra Condensed Medium" panose="020B0603050000020004"/>
      <p:regular r:id="rId23"/>
    </p:embeddedFont>
    <p:embeddedFont>
      <p:font typeface="Roboto" panose="02000000000000000000"/>
      <p:regular r:id="rId24"/>
    </p:embeddedFont>
    <p:embeddedFont>
      <p:font typeface="Fira Sans Extra Condensed" panose="020B0503050000020004"/>
      <p:regular r:id="rId25"/>
      <p:bold r:id="rId26"/>
      <p:italic r:id="rId27"/>
      <p:boldItalic r:id="rId28"/>
    </p:embeddedFont>
    <p:embeddedFont>
      <p:font typeface="Fira Sans Condensed Medium" panose="020B0603050000020004" pitchFamily="34" charset="0"/>
      <p:regular r:id="rId29"/>
      <p:italic r:id="rId30"/>
    </p:embeddedFont>
    <p:embeddedFont>
      <p:font typeface="Fira Sans Condensed" panose="020B05030500000200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91" d="100"/>
          <a:sy n="91" d="100"/>
        </p:scale>
        <p:origin x="341" y="58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4" Type="http://schemas.openxmlformats.org/officeDocument/2006/relationships/font" Target="fonts/font13.fntdata"/><Relationship Id="rId33" Type="http://schemas.openxmlformats.org/officeDocument/2006/relationships/font" Target="fonts/font12.fntdata"/><Relationship Id="rId32" Type="http://schemas.openxmlformats.org/officeDocument/2006/relationships/font" Target="fonts/font11.fntdata"/><Relationship Id="rId31" Type="http://schemas.openxmlformats.org/officeDocument/2006/relationships/font" Target="fonts/font10.fntdata"/><Relationship Id="rId30" Type="http://schemas.openxmlformats.org/officeDocument/2006/relationships/font" Target="fonts/font9.fntdata"/><Relationship Id="rId3" Type="http://schemas.openxmlformats.org/officeDocument/2006/relationships/slideMaster" Target="slideMasters/slideMaster2.xml"/><Relationship Id="rId29" Type="http://schemas.openxmlformats.org/officeDocument/2006/relationships/font" Target="fonts/font8.fntdata"/><Relationship Id="rId28" Type="http://schemas.openxmlformats.org/officeDocument/2006/relationships/font" Target="fonts/font7.fntdata"/><Relationship Id="rId27" Type="http://schemas.openxmlformats.org/officeDocument/2006/relationships/font" Target="fonts/font6.fntdata"/><Relationship Id="rId26" Type="http://schemas.openxmlformats.org/officeDocument/2006/relationships/font" Target="fonts/font5.fntdata"/><Relationship Id="rId25" Type="http://schemas.openxmlformats.org/officeDocument/2006/relationships/font" Target="fonts/font4.fntdata"/><Relationship Id="rId24" Type="http://schemas.openxmlformats.org/officeDocument/2006/relationships/font" Target="fonts/font3.fntdata"/><Relationship Id="rId23" Type="http://schemas.openxmlformats.org/officeDocument/2006/relationships/font" Target="fonts/font2.fntdata"/><Relationship Id="rId22" Type="http://schemas.openxmlformats.org/officeDocument/2006/relationships/font" Target="fonts/font1.fntdata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diagrams/_rels/data1.xml.rels><?xml version="1.0" encoding="UTF-8" standalone="yes"?>
<Relationships xmlns="http://schemas.openxmlformats.org/package/2006/relationships"><Relationship Id="rId4" Type="http://schemas.openxmlformats.org/officeDocument/2006/relationships/image" Target="../media/image20.svg"/><Relationship Id="rId3" Type="http://schemas.openxmlformats.org/officeDocument/2006/relationships/image" Target="../media/image19.jpeg"/><Relationship Id="rId2" Type="http://schemas.openxmlformats.org/officeDocument/2006/relationships/image" Target="../media/image18.svg"/><Relationship Id="rId1" Type="http://schemas.openxmlformats.org/officeDocument/2006/relationships/image" Target="../media/image17.jpeg"/></Relationships>
</file>

<file path=ppt/diagrams/_rels/data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jpeg"/><Relationship Id="rId8" Type="http://schemas.openxmlformats.org/officeDocument/2006/relationships/image" Target="../media/image26.svg"/><Relationship Id="rId7" Type="http://schemas.openxmlformats.org/officeDocument/2006/relationships/image" Target="../media/image13.png"/><Relationship Id="rId6" Type="http://schemas.openxmlformats.org/officeDocument/2006/relationships/image" Target="../media/image25.svg"/><Relationship Id="rId5" Type="http://schemas.openxmlformats.org/officeDocument/2006/relationships/image" Target="../media/image24.jpeg"/><Relationship Id="rId4" Type="http://schemas.openxmlformats.org/officeDocument/2006/relationships/image" Target="../media/image23.svg"/><Relationship Id="rId3" Type="http://schemas.openxmlformats.org/officeDocument/2006/relationships/image" Target="../media/image22.jpeg"/><Relationship Id="rId2" Type="http://schemas.openxmlformats.org/officeDocument/2006/relationships/image" Target="../media/image21.svg"/><Relationship Id="rId10" Type="http://schemas.openxmlformats.org/officeDocument/2006/relationships/image" Target="../media/image20.svg"/><Relationship Id="rId1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4" Type="http://schemas.openxmlformats.org/officeDocument/2006/relationships/image" Target="../media/image20.svg"/><Relationship Id="rId3" Type="http://schemas.openxmlformats.org/officeDocument/2006/relationships/image" Target="../media/image19.jpeg"/><Relationship Id="rId2" Type="http://schemas.openxmlformats.org/officeDocument/2006/relationships/image" Target="../media/image18.svg"/><Relationship Id="rId1" Type="http://schemas.openxmlformats.org/officeDocument/2006/relationships/image" Target="../media/image17.jpeg"/></Relationships>
</file>

<file path=ppt/diagrams/_rels/drawing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jpeg"/><Relationship Id="rId8" Type="http://schemas.openxmlformats.org/officeDocument/2006/relationships/image" Target="../media/image26.svg"/><Relationship Id="rId7" Type="http://schemas.openxmlformats.org/officeDocument/2006/relationships/image" Target="../media/image13.png"/><Relationship Id="rId6" Type="http://schemas.openxmlformats.org/officeDocument/2006/relationships/image" Target="../media/image25.svg"/><Relationship Id="rId5" Type="http://schemas.openxmlformats.org/officeDocument/2006/relationships/image" Target="../media/image24.jpeg"/><Relationship Id="rId4" Type="http://schemas.openxmlformats.org/officeDocument/2006/relationships/image" Target="../media/image23.svg"/><Relationship Id="rId3" Type="http://schemas.openxmlformats.org/officeDocument/2006/relationships/image" Target="../media/image22.jpeg"/><Relationship Id="rId2" Type="http://schemas.openxmlformats.org/officeDocument/2006/relationships/image" Target="../media/image21.svg"/><Relationship Id="rId10" Type="http://schemas.openxmlformats.org/officeDocument/2006/relationships/image" Target="../media/image20.svg"/><Relationship Id="rId1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E0862F-2EB0-481A-87F5-EE0AB1A0C798}" type="doc">
      <dgm:prSet loTypeId="urn:microsoft.com/office/officeart/2018/2/layout/IconCircle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D6D3EF1-52F9-4448-BB65-C64EC5FE8EC0}">
      <dgm:prSet/>
      <dgm:spPr/>
      <dgm:t>
        <a:bodyPr/>
        <a:lstStyle/>
        <a:p>
          <a:r>
            <a:rPr lang="en-IN" dirty="0">
              <a:latin typeface="Fira Sans Condensed" panose="020B0503050000020004" pitchFamily="34" charset="0"/>
            </a:rPr>
            <a:t>FIFA world cup 2026</a:t>
          </a:r>
          <a:endParaRPr lang="en-US" dirty="0">
            <a:latin typeface="Fira Sans Condensed" panose="020B0503050000020004" pitchFamily="34" charset="0"/>
          </a:endParaRPr>
        </a:p>
      </dgm:t>
    </dgm:pt>
    <dgm:pt modelId="{1DE501B7-0E70-4498-826B-3250533E992A}" cxnId="{C3932286-FC24-4CAF-BF8E-9B203077A17F}" type="parTrans">
      <dgm:prSet/>
      <dgm:spPr/>
      <dgm:t>
        <a:bodyPr/>
        <a:lstStyle/>
        <a:p>
          <a:endParaRPr lang="en-US"/>
        </a:p>
      </dgm:t>
    </dgm:pt>
    <dgm:pt modelId="{AC0D5E1C-525F-4EF7-A389-F3FAA527EA81}" cxnId="{C3932286-FC24-4CAF-BF8E-9B203077A17F}" type="sibTrans">
      <dgm:prSet/>
      <dgm:spPr/>
      <dgm:t>
        <a:bodyPr/>
        <a:lstStyle/>
        <a:p>
          <a:endParaRPr lang="en-US"/>
        </a:p>
      </dgm:t>
    </dgm:pt>
    <dgm:pt modelId="{A55DFE2F-6BD2-4B82-B78E-756B095E67C4}">
      <dgm:prSet/>
      <dgm:spPr/>
      <dgm:t>
        <a:bodyPr/>
        <a:lstStyle/>
        <a:p>
          <a:r>
            <a:rPr lang="en-IN" dirty="0">
              <a:latin typeface="Fira Sans Condensed" panose="020B0503050000020004" pitchFamily="34" charset="0"/>
            </a:rPr>
            <a:t>Utilization of blockchain and machine learning and simulation to improve experience for customers and increase revenue</a:t>
          </a:r>
          <a:endParaRPr lang="en-US" dirty="0">
            <a:latin typeface="Fira Sans Condensed" panose="020B0503050000020004" pitchFamily="34" charset="0"/>
          </a:endParaRPr>
        </a:p>
      </dgm:t>
    </dgm:pt>
    <dgm:pt modelId="{B4934BC0-758F-4C5A-ABB6-DBD3DDCF3AF2}" cxnId="{C5E6933E-8E56-4D79-B6C2-B800FA8F5C8C}" type="parTrans">
      <dgm:prSet/>
      <dgm:spPr/>
      <dgm:t>
        <a:bodyPr/>
        <a:lstStyle/>
        <a:p>
          <a:endParaRPr lang="en-US"/>
        </a:p>
      </dgm:t>
    </dgm:pt>
    <dgm:pt modelId="{54442B8C-7D1C-4DDD-96A2-5EC94C0CFB85}" cxnId="{C5E6933E-8E56-4D79-B6C2-B800FA8F5C8C}" type="sibTrans">
      <dgm:prSet/>
      <dgm:spPr/>
      <dgm:t>
        <a:bodyPr/>
        <a:lstStyle/>
        <a:p>
          <a:endParaRPr lang="en-US"/>
        </a:p>
      </dgm:t>
    </dgm:pt>
    <dgm:pt modelId="{CE53E6AC-4450-4495-B37A-DC5DCFE18795}" type="pres">
      <dgm:prSet presAssocID="{56E0862F-2EB0-481A-87F5-EE0AB1A0C798}" presName="root" presStyleCnt="0">
        <dgm:presLayoutVars>
          <dgm:dir/>
          <dgm:resizeHandles val="exact"/>
        </dgm:presLayoutVars>
      </dgm:prSet>
      <dgm:spPr/>
    </dgm:pt>
    <dgm:pt modelId="{35A5C4B5-39F3-4046-AE78-9F87DE2A6A9C}" type="pres">
      <dgm:prSet presAssocID="{56E0862F-2EB0-481A-87F5-EE0AB1A0C798}" presName="container" presStyleCnt="0">
        <dgm:presLayoutVars>
          <dgm:dir/>
          <dgm:resizeHandles val="exact"/>
        </dgm:presLayoutVars>
      </dgm:prSet>
      <dgm:spPr/>
    </dgm:pt>
    <dgm:pt modelId="{DAD4F1CC-971B-4C35-974D-2DB65AA49283}" type="pres">
      <dgm:prSet presAssocID="{0D6D3EF1-52F9-4448-BB65-C64EC5FE8EC0}" presName="compNode" presStyleCnt="0"/>
      <dgm:spPr/>
    </dgm:pt>
    <dgm:pt modelId="{A76DE571-3BD5-478E-BA25-74E4E5E6EE18}" type="pres">
      <dgm:prSet presAssocID="{0D6D3EF1-52F9-4448-BB65-C64EC5FE8EC0}" presName="iconBgRect" presStyleLbl="bgShp" presStyleIdx="0" presStyleCnt="2"/>
      <dgm:spPr/>
    </dgm:pt>
    <dgm:pt modelId="{758F3CD0-37FF-4F9F-B102-14F73398BB58}" type="pres">
      <dgm:prSet presAssocID="{0D6D3EF1-52F9-4448-BB65-C64EC5FE8EC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</dgm:pt>
    <dgm:pt modelId="{851C5F72-75F2-46CF-A917-9E883E95F219}" type="pres">
      <dgm:prSet presAssocID="{0D6D3EF1-52F9-4448-BB65-C64EC5FE8EC0}" presName="spaceRect" presStyleCnt="0"/>
      <dgm:spPr/>
    </dgm:pt>
    <dgm:pt modelId="{486EA373-EF68-4E83-8122-CB503BC6BE37}" type="pres">
      <dgm:prSet presAssocID="{0D6D3EF1-52F9-4448-BB65-C64EC5FE8EC0}" presName="textRect" presStyleLbl="revTx" presStyleIdx="0" presStyleCnt="2">
        <dgm:presLayoutVars>
          <dgm:chMax val="1"/>
          <dgm:chPref val="1"/>
        </dgm:presLayoutVars>
      </dgm:prSet>
      <dgm:spPr/>
    </dgm:pt>
    <dgm:pt modelId="{297D1559-578F-4A5F-B6A3-7C539019EB4D}" type="pres">
      <dgm:prSet presAssocID="{AC0D5E1C-525F-4EF7-A389-F3FAA527EA81}" presName="sibTrans" presStyleLbl="sibTrans2D1" presStyleIdx="0" presStyleCnt="0"/>
      <dgm:spPr/>
    </dgm:pt>
    <dgm:pt modelId="{C38BCF8B-5806-42E2-801A-04614F6007C3}" type="pres">
      <dgm:prSet presAssocID="{A55DFE2F-6BD2-4B82-B78E-756B095E67C4}" presName="compNode" presStyleCnt="0"/>
      <dgm:spPr/>
    </dgm:pt>
    <dgm:pt modelId="{DB8B6CC3-A5CF-4C7E-BE32-D1F862A07831}" type="pres">
      <dgm:prSet presAssocID="{A55DFE2F-6BD2-4B82-B78E-756B095E67C4}" presName="iconBgRect" presStyleLbl="bgShp" presStyleIdx="1" presStyleCnt="2"/>
      <dgm:spPr/>
    </dgm:pt>
    <dgm:pt modelId="{7E4909DC-ACBB-463C-AA1F-6BA24289FD44}" type="pres">
      <dgm:prSet presAssocID="{A55DFE2F-6BD2-4B82-B78E-756B095E67C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</dgm:pt>
    <dgm:pt modelId="{54F36ABE-03A9-4D01-934A-C81E9571602E}" type="pres">
      <dgm:prSet presAssocID="{A55DFE2F-6BD2-4B82-B78E-756B095E67C4}" presName="spaceRect" presStyleCnt="0"/>
      <dgm:spPr/>
    </dgm:pt>
    <dgm:pt modelId="{1F582E88-6F52-4D00-BC7C-0D541456248C}" type="pres">
      <dgm:prSet presAssocID="{A55DFE2F-6BD2-4B82-B78E-756B095E67C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5E6933E-8E56-4D79-B6C2-B800FA8F5C8C}" srcId="{56E0862F-2EB0-481A-87F5-EE0AB1A0C798}" destId="{A55DFE2F-6BD2-4B82-B78E-756B095E67C4}" srcOrd="1" destOrd="0" parTransId="{B4934BC0-758F-4C5A-ABB6-DBD3DDCF3AF2}" sibTransId="{54442B8C-7D1C-4DDD-96A2-5EC94C0CFB85}"/>
    <dgm:cxn modelId="{A6615078-3B2B-491E-AF61-35CA30E36DFA}" type="presOf" srcId="{A55DFE2F-6BD2-4B82-B78E-756B095E67C4}" destId="{1F582E88-6F52-4D00-BC7C-0D541456248C}" srcOrd="0" destOrd="0" presId="urn:microsoft.com/office/officeart/2018/2/layout/IconCircleList"/>
    <dgm:cxn modelId="{C3932286-FC24-4CAF-BF8E-9B203077A17F}" srcId="{56E0862F-2EB0-481A-87F5-EE0AB1A0C798}" destId="{0D6D3EF1-52F9-4448-BB65-C64EC5FE8EC0}" srcOrd="0" destOrd="0" parTransId="{1DE501B7-0E70-4498-826B-3250533E992A}" sibTransId="{AC0D5E1C-525F-4EF7-A389-F3FAA527EA81}"/>
    <dgm:cxn modelId="{9E56A4A0-DA5A-47EB-AAD2-BAF9E27190FC}" type="presOf" srcId="{56E0862F-2EB0-481A-87F5-EE0AB1A0C798}" destId="{CE53E6AC-4450-4495-B37A-DC5DCFE18795}" srcOrd="0" destOrd="0" presId="urn:microsoft.com/office/officeart/2018/2/layout/IconCircleList"/>
    <dgm:cxn modelId="{1C510CA7-C47A-4F09-B227-DC50B23BCF87}" type="presOf" srcId="{0D6D3EF1-52F9-4448-BB65-C64EC5FE8EC0}" destId="{486EA373-EF68-4E83-8122-CB503BC6BE37}" srcOrd="0" destOrd="0" presId="urn:microsoft.com/office/officeart/2018/2/layout/IconCircleList"/>
    <dgm:cxn modelId="{4A4BBCF6-2AF8-4FEB-9E01-734FD4354E0D}" type="presOf" srcId="{AC0D5E1C-525F-4EF7-A389-F3FAA527EA81}" destId="{297D1559-578F-4A5F-B6A3-7C539019EB4D}" srcOrd="0" destOrd="0" presId="urn:microsoft.com/office/officeart/2018/2/layout/IconCircleList"/>
    <dgm:cxn modelId="{5819A960-F390-45BE-BEB0-505C2ABB43BE}" type="presParOf" srcId="{CE53E6AC-4450-4495-B37A-DC5DCFE18795}" destId="{35A5C4B5-39F3-4046-AE78-9F87DE2A6A9C}" srcOrd="0" destOrd="0" presId="urn:microsoft.com/office/officeart/2018/2/layout/IconCircleList"/>
    <dgm:cxn modelId="{AAF0C601-D2E9-40B9-9C19-B49D16F5EBB2}" type="presParOf" srcId="{35A5C4B5-39F3-4046-AE78-9F87DE2A6A9C}" destId="{DAD4F1CC-971B-4C35-974D-2DB65AA49283}" srcOrd="0" destOrd="0" presId="urn:microsoft.com/office/officeart/2018/2/layout/IconCircleList"/>
    <dgm:cxn modelId="{497F73EB-0AD5-41B7-88BD-BAE7650E8359}" type="presParOf" srcId="{DAD4F1CC-971B-4C35-974D-2DB65AA49283}" destId="{A76DE571-3BD5-478E-BA25-74E4E5E6EE18}" srcOrd="0" destOrd="0" presId="urn:microsoft.com/office/officeart/2018/2/layout/IconCircleList"/>
    <dgm:cxn modelId="{3D833B90-ED03-4DAB-8DFA-2C9A6CC78A58}" type="presParOf" srcId="{DAD4F1CC-971B-4C35-974D-2DB65AA49283}" destId="{758F3CD0-37FF-4F9F-B102-14F73398BB58}" srcOrd="1" destOrd="0" presId="urn:microsoft.com/office/officeart/2018/2/layout/IconCircleList"/>
    <dgm:cxn modelId="{83C219D7-36E5-4AFB-B8CE-9D09596679D2}" type="presParOf" srcId="{DAD4F1CC-971B-4C35-974D-2DB65AA49283}" destId="{851C5F72-75F2-46CF-A917-9E883E95F219}" srcOrd="2" destOrd="0" presId="urn:microsoft.com/office/officeart/2018/2/layout/IconCircleList"/>
    <dgm:cxn modelId="{B98C770C-23F2-4C3E-B671-C91F3B290174}" type="presParOf" srcId="{DAD4F1CC-971B-4C35-974D-2DB65AA49283}" destId="{486EA373-EF68-4E83-8122-CB503BC6BE37}" srcOrd="3" destOrd="0" presId="urn:microsoft.com/office/officeart/2018/2/layout/IconCircleList"/>
    <dgm:cxn modelId="{1DCFF4C2-4915-45C8-ADA0-CA06233190FD}" type="presParOf" srcId="{35A5C4B5-39F3-4046-AE78-9F87DE2A6A9C}" destId="{297D1559-578F-4A5F-B6A3-7C539019EB4D}" srcOrd="1" destOrd="0" presId="urn:microsoft.com/office/officeart/2018/2/layout/IconCircleList"/>
    <dgm:cxn modelId="{2A5738B1-47A1-4168-8F29-B99F87817052}" type="presParOf" srcId="{35A5C4B5-39F3-4046-AE78-9F87DE2A6A9C}" destId="{C38BCF8B-5806-42E2-801A-04614F6007C3}" srcOrd="2" destOrd="0" presId="urn:microsoft.com/office/officeart/2018/2/layout/IconCircleList"/>
    <dgm:cxn modelId="{483BF71F-4C34-4B49-A353-73775D2214EA}" type="presParOf" srcId="{C38BCF8B-5806-42E2-801A-04614F6007C3}" destId="{DB8B6CC3-A5CF-4C7E-BE32-D1F862A07831}" srcOrd="0" destOrd="0" presId="urn:microsoft.com/office/officeart/2018/2/layout/IconCircleList"/>
    <dgm:cxn modelId="{352556B7-1B8B-4C1E-9711-7CFDB136B096}" type="presParOf" srcId="{C38BCF8B-5806-42E2-801A-04614F6007C3}" destId="{7E4909DC-ACBB-463C-AA1F-6BA24289FD44}" srcOrd="1" destOrd="0" presId="urn:microsoft.com/office/officeart/2018/2/layout/IconCircleList"/>
    <dgm:cxn modelId="{8579A29C-B167-445D-A8AD-560FF9EF242A}" type="presParOf" srcId="{C38BCF8B-5806-42E2-801A-04614F6007C3}" destId="{54F36ABE-03A9-4D01-934A-C81E9571602E}" srcOrd="2" destOrd="0" presId="urn:microsoft.com/office/officeart/2018/2/layout/IconCircleList"/>
    <dgm:cxn modelId="{27C04C36-7082-436D-8577-9DC212C14A65}" type="presParOf" srcId="{C38BCF8B-5806-42E2-801A-04614F6007C3}" destId="{1F582E88-6F52-4D00-BC7C-0D541456248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E9CAB1-D860-4DB9-8C86-197CA52AD646}" type="doc">
      <dgm:prSet loTypeId="urn:microsoft.com/office/officeart/2005/8/layout/vList2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B061C83-0201-4896-A4C9-FB8948EBBFC2}">
      <dgm:prSet/>
      <dgm:spPr/>
      <dgm:t>
        <a:bodyPr/>
        <a:lstStyle/>
        <a:p>
          <a:r>
            <a:rPr lang="en-US"/>
            <a:t>Accurately forecasting merchandise demand poses one of the biggest challenges for FIFA, yet it also holds the key to maximizing revenue potential.</a:t>
          </a:r>
        </a:p>
      </dgm:t>
    </dgm:pt>
    <dgm:pt modelId="{F9F23293-24B8-4ACA-8D1F-2DEA8DB2CC63}" cxnId="{84CE5F26-E605-4C6A-9EA7-756089F5ACEF}" type="parTrans">
      <dgm:prSet/>
      <dgm:spPr/>
      <dgm:t>
        <a:bodyPr/>
        <a:lstStyle/>
        <a:p>
          <a:endParaRPr lang="en-US"/>
        </a:p>
      </dgm:t>
    </dgm:pt>
    <dgm:pt modelId="{C7497104-9765-42C3-9808-CC8497EC5E60}" cxnId="{84CE5F26-E605-4C6A-9EA7-756089F5ACEF}" type="sibTrans">
      <dgm:prSet/>
      <dgm:spPr/>
      <dgm:t>
        <a:bodyPr/>
        <a:lstStyle/>
        <a:p>
          <a:endParaRPr lang="en-US"/>
        </a:p>
      </dgm:t>
    </dgm:pt>
    <dgm:pt modelId="{061EB136-18E0-47FF-B911-312AE58D6BA4}">
      <dgm:prSet/>
      <dgm:spPr/>
      <dgm:t>
        <a:bodyPr/>
        <a:lstStyle/>
        <a:p>
          <a:r>
            <a:rPr lang="en-US" b="1" i="0" dirty="0"/>
            <a:t>Strategies Employed</a:t>
          </a:r>
          <a:endParaRPr lang="en-US" dirty="0"/>
        </a:p>
      </dgm:t>
    </dgm:pt>
    <dgm:pt modelId="{A9FE00A1-1556-4399-8F2F-A95D50595DEC}" cxnId="{609BA6B8-37BE-4AC2-BD08-34B7AF39C0DD}" type="parTrans">
      <dgm:prSet/>
      <dgm:spPr/>
      <dgm:t>
        <a:bodyPr/>
        <a:lstStyle/>
        <a:p>
          <a:endParaRPr lang="en-US"/>
        </a:p>
      </dgm:t>
    </dgm:pt>
    <dgm:pt modelId="{BB138239-4737-4BA9-A3CC-74775B116B7D}" cxnId="{609BA6B8-37BE-4AC2-BD08-34B7AF39C0DD}" type="sibTrans">
      <dgm:prSet/>
      <dgm:spPr/>
      <dgm:t>
        <a:bodyPr/>
        <a:lstStyle/>
        <a:p>
          <a:endParaRPr lang="en-US"/>
        </a:p>
      </dgm:t>
    </dgm:pt>
    <dgm:pt modelId="{FEA31038-6315-4957-A451-138E56B0D3B1}">
      <dgm:prSet/>
      <dgm:spPr/>
      <dgm:t>
        <a:bodyPr/>
        <a:lstStyle/>
        <a:p>
          <a:r>
            <a:rPr lang="en-US" b="0" i="0" dirty="0"/>
            <a:t>Training employees to utilize AI models for predicting demand, placing supplier orders, and efficiently managing inventory. </a:t>
          </a:r>
          <a:endParaRPr lang="en-US" dirty="0"/>
        </a:p>
      </dgm:t>
    </dgm:pt>
    <dgm:pt modelId="{5D6C5116-60FD-4808-AE3D-3C1D53F47AEA}" cxnId="{4A6D2B3B-4DB2-4842-8B9F-BE618DE2DF0C}" type="parTrans">
      <dgm:prSet/>
      <dgm:spPr/>
      <dgm:t>
        <a:bodyPr/>
        <a:lstStyle/>
        <a:p>
          <a:endParaRPr lang="en-US"/>
        </a:p>
      </dgm:t>
    </dgm:pt>
    <dgm:pt modelId="{A21905FB-863F-4905-AD91-1BA00ED10423}" cxnId="{4A6D2B3B-4DB2-4842-8B9F-BE618DE2DF0C}" type="sibTrans">
      <dgm:prSet/>
      <dgm:spPr/>
      <dgm:t>
        <a:bodyPr/>
        <a:lstStyle/>
        <a:p>
          <a:endParaRPr lang="en-US"/>
        </a:p>
      </dgm:t>
    </dgm:pt>
    <dgm:pt modelId="{A733421B-A3E7-4FEB-87EB-BF93A5093F60}">
      <dgm:prSet/>
      <dgm:spPr/>
      <dgm:t>
        <a:bodyPr/>
        <a:lstStyle/>
        <a:p>
          <a:r>
            <a:rPr lang="en-US" b="0" i="0"/>
            <a:t>Training on market research methodologies, including analyzing customer buying preference in previous FIFA matches to gather insights into consumer preferences, trends, and buying behavior.</a:t>
          </a:r>
          <a:endParaRPr lang="en-US"/>
        </a:p>
      </dgm:t>
    </dgm:pt>
    <dgm:pt modelId="{379EAA72-DC39-4C72-87F9-C12C8CEE28CB}" cxnId="{50F33031-0719-4B42-85A3-A431650B41F0}" type="parTrans">
      <dgm:prSet/>
      <dgm:spPr/>
      <dgm:t>
        <a:bodyPr/>
        <a:lstStyle/>
        <a:p>
          <a:endParaRPr lang="en-US"/>
        </a:p>
      </dgm:t>
    </dgm:pt>
    <dgm:pt modelId="{4FD4F809-6757-4EC8-B9A1-32BCA378FE4D}" cxnId="{50F33031-0719-4B42-85A3-A431650B41F0}" type="sibTrans">
      <dgm:prSet/>
      <dgm:spPr/>
      <dgm:t>
        <a:bodyPr/>
        <a:lstStyle/>
        <a:p>
          <a:endParaRPr lang="en-US"/>
        </a:p>
      </dgm:t>
    </dgm:pt>
    <dgm:pt modelId="{79C72A95-A2E3-46CE-91D7-C7A20EBD6E02}">
      <dgm:prSet/>
      <dgm:spPr/>
      <dgm:t>
        <a:bodyPr/>
        <a:lstStyle/>
        <a:p>
          <a:r>
            <a:rPr lang="en-US" b="1" i="0"/>
            <a:t>Challenges Faced</a:t>
          </a:r>
          <a:endParaRPr lang="en-US"/>
        </a:p>
      </dgm:t>
    </dgm:pt>
    <dgm:pt modelId="{7013130A-5655-427F-97AC-D83EC9509D3E}" cxnId="{821F973E-AABD-4768-8B30-3AB48CA08C1C}" type="parTrans">
      <dgm:prSet/>
      <dgm:spPr/>
      <dgm:t>
        <a:bodyPr/>
        <a:lstStyle/>
        <a:p>
          <a:endParaRPr lang="en-US"/>
        </a:p>
      </dgm:t>
    </dgm:pt>
    <dgm:pt modelId="{BEF10D2F-ECFC-4DD9-BB06-25094D0AAEF7}" cxnId="{821F973E-AABD-4768-8B30-3AB48CA08C1C}" type="sibTrans">
      <dgm:prSet/>
      <dgm:spPr/>
      <dgm:t>
        <a:bodyPr/>
        <a:lstStyle/>
        <a:p>
          <a:endParaRPr lang="en-US"/>
        </a:p>
      </dgm:t>
    </dgm:pt>
    <dgm:pt modelId="{8EA194B4-477E-4B81-B2CB-9DC29024DBEA}">
      <dgm:prSet/>
      <dgm:spPr/>
      <dgm:t>
        <a:bodyPr/>
        <a:lstStyle/>
        <a:p>
          <a:r>
            <a:rPr lang="en-US" dirty="0"/>
            <a:t>Resistance to Change:  Within FIFA, there may be resistance among stakeholders such as national football associations, clubs, and employers towards adopting new technology, including AI-driven solutions.</a:t>
          </a:r>
        </a:p>
      </dgm:t>
    </dgm:pt>
    <dgm:pt modelId="{2C487FF2-DA7E-4E8E-97A6-B1491D66915C}" cxnId="{982625B4-0572-4EBE-A957-C6D535FAF1B8}" type="parTrans">
      <dgm:prSet/>
      <dgm:spPr/>
      <dgm:t>
        <a:bodyPr/>
        <a:lstStyle/>
        <a:p>
          <a:endParaRPr lang="en-US"/>
        </a:p>
      </dgm:t>
    </dgm:pt>
    <dgm:pt modelId="{FEB5FA83-8C13-4CDA-BB7C-DA2DB226F594}" cxnId="{982625B4-0572-4EBE-A957-C6D535FAF1B8}" type="sibTrans">
      <dgm:prSet/>
      <dgm:spPr/>
      <dgm:t>
        <a:bodyPr/>
        <a:lstStyle/>
        <a:p>
          <a:endParaRPr lang="en-US"/>
        </a:p>
      </dgm:t>
    </dgm:pt>
    <dgm:pt modelId="{4CC26862-7D48-4655-9EFD-196EEC0ED311}">
      <dgm:prSet/>
      <dgm:spPr/>
      <dgm:t>
        <a:bodyPr/>
        <a:lstStyle/>
        <a:p>
          <a:r>
            <a:rPr lang="en-US" b="0" i="0" dirty="0"/>
            <a:t>Technical Hurdle :Addressing technical challenges related to integrating AI models with FIFA’s existing systems .</a:t>
          </a:r>
          <a:endParaRPr lang="en-US" dirty="0"/>
        </a:p>
      </dgm:t>
    </dgm:pt>
    <dgm:pt modelId="{778907A3-6587-4A78-8F67-2357A2332EB6}" cxnId="{8F9B6976-3085-47C4-AD40-721210C87D09}" type="parTrans">
      <dgm:prSet/>
      <dgm:spPr/>
      <dgm:t>
        <a:bodyPr/>
        <a:lstStyle/>
        <a:p>
          <a:endParaRPr lang="en-US"/>
        </a:p>
      </dgm:t>
    </dgm:pt>
    <dgm:pt modelId="{BB7636F3-40A5-49E8-B15E-BE6E5166CC53}" cxnId="{8F9B6976-3085-47C4-AD40-721210C87D09}" type="sibTrans">
      <dgm:prSet/>
      <dgm:spPr/>
      <dgm:t>
        <a:bodyPr/>
        <a:lstStyle/>
        <a:p>
          <a:endParaRPr lang="en-US"/>
        </a:p>
      </dgm:t>
    </dgm:pt>
    <dgm:pt modelId="{C7E32546-C767-4BC8-9060-6F4221E8772B}">
      <dgm:prSet/>
      <dgm:spPr/>
      <dgm:t>
        <a:bodyPr/>
        <a:lstStyle/>
        <a:p>
          <a:r>
            <a:rPr lang="en-US" b="1" i="0"/>
            <a:t>Outcome</a:t>
          </a:r>
          <a:endParaRPr lang="en-US"/>
        </a:p>
      </dgm:t>
    </dgm:pt>
    <dgm:pt modelId="{C91CA8BE-4107-4FF1-A3A0-D74AFF20ED1D}" cxnId="{CDD6D91C-A0C3-415F-AB6A-1C5FA2E5EE42}" type="parTrans">
      <dgm:prSet/>
      <dgm:spPr/>
      <dgm:t>
        <a:bodyPr/>
        <a:lstStyle/>
        <a:p>
          <a:endParaRPr lang="en-US"/>
        </a:p>
      </dgm:t>
    </dgm:pt>
    <dgm:pt modelId="{43F4BBA0-F593-42B0-A1E3-8ED3B76002C7}" cxnId="{CDD6D91C-A0C3-415F-AB6A-1C5FA2E5EE42}" type="sibTrans">
      <dgm:prSet/>
      <dgm:spPr/>
      <dgm:t>
        <a:bodyPr/>
        <a:lstStyle/>
        <a:p>
          <a:endParaRPr lang="en-US"/>
        </a:p>
      </dgm:t>
    </dgm:pt>
    <dgm:pt modelId="{574E1A50-748C-4E50-A028-D011EB3ACB2B}">
      <dgm:prSet/>
      <dgm:spPr/>
      <dgm:t>
        <a:bodyPr/>
        <a:lstStyle/>
        <a:p>
          <a:r>
            <a:rPr lang="en-US" b="0" i="0" dirty="0"/>
            <a:t>Improved Efficiency: AI-driven demand prediction and inventory management can lead to more accurate forecasts, optimized inventory levels, and reduced wastage.</a:t>
          </a:r>
          <a:endParaRPr lang="en-US" dirty="0"/>
        </a:p>
      </dgm:t>
    </dgm:pt>
    <dgm:pt modelId="{7FED8842-A327-4BB2-8543-BC067D268C79}" cxnId="{492B91B1-D270-4BAF-A558-3F8C959D5EC6}" type="parTrans">
      <dgm:prSet/>
      <dgm:spPr/>
      <dgm:t>
        <a:bodyPr/>
        <a:lstStyle/>
        <a:p>
          <a:endParaRPr lang="en-US"/>
        </a:p>
      </dgm:t>
    </dgm:pt>
    <dgm:pt modelId="{80C6A479-A345-42A6-A0FC-7BA3CF6EDDA0}" cxnId="{492B91B1-D270-4BAF-A558-3F8C959D5EC6}" type="sibTrans">
      <dgm:prSet/>
      <dgm:spPr/>
      <dgm:t>
        <a:bodyPr/>
        <a:lstStyle/>
        <a:p>
          <a:endParaRPr lang="en-US"/>
        </a:p>
      </dgm:t>
    </dgm:pt>
    <dgm:pt modelId="{EFC79C75-D788-498B-AA77-DB38F98C4C47}">
      <dgm:prSet/>
      <dgm:spPr/>
      <dgm:t>
        <a:bodyPr/>
        <a:lstStyle/>
        <a:p>
          <a:r>
            <a:rPr lang="en-US" b="0" i="0" dirty="0"/>
            <a:t>Cost Reduction: By avoiding overstocking or understocking, businesses can minimize holding costs and optimize procurement, resulting in significant cost savings.</a:t>
          </a:r>
          <a:endParaRPr lang="en-US" dirty="0"/>
        </a:p>
      </dgm:t>
    </dgm:pt>
    <dgm:pt modelId="{1723F80C-E93C-46F5-ADC0-F15FEDF29E73}" cxnId="{110C2379-87DE-420C-BE5D-054CA757C5A1}" type="parTrans">
      <dgm:prSet/>
      <dgm:spPr/>
      <dgm:t>
        <a:bodyPr/>
        <a:lstStyle/>
        <a:p>
          <a:endParaRPr lang="en-US"/>
        </a:p>
      </dgm:t>
    </dgm:pt>
    <dgm:pt modelId="{D33E22A2-0861-44D5-AE8E-A5DAC0698480}" cxnId="{110C2379-87DE-420C-BE5D-054CA757C5A1}" type="sibTrans">
      <dgm:prSet/>
      <dgm:spPr/>
      <dgm:t>
        <a:bodyPr/>
        <a:lstStyle/>
        <a:p>
          <a:endParaRPr lang="en-US"/>
        </a:p>
      </dgm:t>
    </dgm:pt>
    <dgm:pt modelId="{5DE89ECB-8FF7-4AC9-8EE7-2D767CC111A9}" type="pres">
      <dgm:prSet presAssocID="{D4E9CAB1-D860-4DB9-8C86-197CA52AD646}" presName="linear" presStyleCnt="0">
        <dgm:presLayoutVars>
          <dgm:animLvl val="lvl"/>
          <dgm:resizeHandles val="exact"/>
        </dgm:presLayoutVars>
      </dgm:prSet>
      <dgm:spPr/>
    </dgm:pt>
    <dgm:pt modelId="{C81646E4-335D-49D9-9584-B647914070FA}" type="pres">
      <dgm:prSet presAssocID="{DB061C83-0201-4896-A4C9-FB8948EBBFC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4A624F1-88DC-4635-A3BE-143AF9FA7385}" type="pres">
      <dgm:prSet presAssocID="{C7497104-9765-42C3-9808-CC8497EC5E60}" presName="spacer" presStyleCnt="0"/>
      <dgm:spPr/>
    </dgm:pt>
    <dgm:pt modelId="{8B2AD608-B5E3-4625-8089-4DD6BCBE2666}" type="pres">
      <dgm:prSet presAssocID="{061EB136-18E0-47FF-B911-312AE58D6BA4}" presName="parentText" presStyleLbl="node1" presStyleIdx="1" presStyleCnt="4" custLinFactNeighborX="-355" custLinFactNeighborY="-8702">
        <dgm:presLayoutVars>
          <dgm:chMax val="0"/>
          <dgm:bulletEnabled val="1"/>
        </dgm:presLayoutVars>
      </dgm:prSet>
      <dgm:spPr/>
    </dgm:pt>
    <dgm:pt modelId="{71D06C1F-3174-43D4-A4CB-8F0054B4BC41}" type="pres">
      <dgm:prSet presAssocID="{061EB136-18E0-47FF-B911-312AE58D6BA4}" presName="childText" presStyleLbl="revTx" presStyleIdx="0" presStyleCnt="3">
        <dgm:presLayoutVars>
          <dgm:bulletEnabled val="1"/>
        </dgm:presLayoutVars>
      </dgm:prSet>
      <dgm:spPr/>
    </dgm:pt>
    <dgm:pt modelId="{B1E1A630-F297-4762-9004-0BE1115355C5}" type="pres">
      <dgm:prSet presAssocID="{79C72A95-A2E3-46CE-91D7-C7A20EBD6E02}" presName="parentText" presStyleLbl="node1" presStyleIdx="2" presStyleCnt="4" custLinFactNeighborY="-2900">
        <dgm:presLayoutVars>
          <dgm:chMax val="0"/>
          <dgm:bulletEnabled val="1"/>
        </dgm:presLayoutVars>
      </dgm:prSet>
      <dgm:spPr/>
    </dgm:pt>
    <dgm:pt modelId="{5A0644C9-1117-4FA9-8CA1-AD1B5EE9C60E}" type="pres">
      <dgm:prSet presAssocID="{79C72A95-A2E3-46CE-91D7-C7A20EBD6E02}" presName="childText" presStyleLbl="revTx" presStyleIdx="1" presStyleCnt="3" custScaleY="132739">
        <dgm:presLayoutVars>
          <dgm:bulletEnabled val="1"/>
        </dgm:presLayoutVars>
      </dgm:prSet>
      <dgm:spPr/>
    </dgm:pt>
    <dgm:pt modelId="{5E8547A7-3A8B-4664-9EBD-1FEA804BB23A}" type="pres">
      <dgm:prSet presAssocID="{C7E32546-C767-4BC8-9060-6F4221E8772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92F3EC41-3D29-41EC-B68B-6F17233F53AE}" type="pres">
      <dgm:prSet presAssocID="{C7E32546-C767-4BC8-9060-6F4221E8772B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8A7D5101-F1FE-4E9A-B334-45F76C4D9EDE}" type="presOf" srcId="{A733421B-A3E7-4FEB-87EB-BF93A5093F60}" destId="{71D06C1F-3174-43D4-A4CB-8F0054B4BC41}" srcOrd="0" destOrd="1" presId="urn:microsoft.com/office/officeart/2005/8/layout/vList2"/>
    <dgm:cxn modelId="{CB18DF12-8271-402D-861E-F2E60EC565DE}" type="presOf" srcId="{4CC26862-7D48-4655-9EFD-196EEC0ED311}" destId="{5A0644C9-1117-4FA9-8CA1-AD1B5EE9C60E}" srcOrd="0" destOrd="1" presId="urn:microsoft.com/office/officeart/2005/8/layout/vList2"/>
    <dgm:cxn modelId="{DF4A811C-E268-4352-91B9-C949C8897226}" type="presOf" srcId="{79C72A95-A2E3-46CE-91D7-C7A20EBD6E02}" destId="{B1E1A630-F297-4762-9004-0BE1115355C5}" srcOrd="0" destOrd="0" presId="urn:microsoft.com/office/officeart/2005/8/layout/vList2"/>
    <dgm:cxn modelId="{CDD6D91C-A0C3-415F-AB6A-1C5FA2E5EE42}" srcId="{D4E9CAB1-D860-4DB9-8C86-197CA52AD646}" destId="{C7E32546-C767-4BC8-9060-6F4221E8772B}" srcOrd="3" destOrd="0" parTransId="{C91CA8BE-4107-4FF1-A3A0-D74AFF20ED1D}" sibTransId="{43F4BBA0-F593-42B0-A1E3-8ED3B76002C7}"/>
    <dgm:cxn modelId="{84CE5F26-E605-4C6A-9EA7-756089F5ACEF}" srcId="{D4E9CAB1-D860-4DB9-8C86-197CA52AD646}" destId="{DB061C83-0201-4896-A4C9-FB8948EBBFC2}" srcOrd="0" destOrd="0" parTransId="{F9F23293-24B8-4ACA-8D1F-2DEA8DB2CC63}" sibTransId="{C7497104-9765-42C3-9808-CC8497EC5E60}"/>
    <dgm:cxn modelId="{50F33031-0719-4B42-85A3-A431650B41F0}" srcId="{061EB136-18E0-47FF-B911-312AE58D6BA4}" destId="{A733421B-A3E7-4FEB-87EB-BF93A5093F60}" srcOrd="1" destOrd="0" parTransId="{379EAA72-DC39-4C72-87F9-C12C8CEE28CB}" sibTransId="{4FD4F809-6757-4EC8-B9A1-32BCA378FE4D}"/>
    <dgm:cxn modelId="{E7CD003A-F97F-41CD-B91F-773BE6303690}" type="presOf" srcId="{D4E9CAB1-D860-4DB9-8C86-197CA52AD646}" destId="{5DE89ECB-8FF7-4AC9-8EE7-2D767CC111A9}" srcOrd="0" destOrd="0" presId="urn:microsoft.com/office/officeart/2005/8/layout/vList2"/>
    <dgm:cxn modelId="{4A6D2B3B-4DB2-4842-8B9F-BE618DE2DF0C}" srcId="{061EB136-18E0-47FF-B911-312AE58D6BA4}" destId="{FEA31038-6315-4957-A451-138E56B0D3B1}" srcOrd="0" destOrd="0" parTransId="{5D6C5116-60FD-4808-AE3D-3C1D53F47AEA}" sibTransId="{A21905FB-863F-4905-AD91-1BA00ED10423}"/>
    <dgm:cxn modelId="{821F973E-AABD-4768-8B30-3AB48CA08C1C}" srcId="{D4E9CAB1-D860-4DB9-8C86-197CA52AD646}" destId="{79C72A95-A2E3-46CE-91D7-C7A20EBD6E02}" srcOrd="2" destOrd="0" parTransId="{7013130A-5655-427F-97AC-D83EC9509D3E}" sibTransId="{BEF10D2F-ECFC-4DD9-BB06-25094D0AAEF7}"/>
    <dgm:cxn modelId="{2ED16164-5CF2-49C6-B944-0BBDFC6A4FB2}" type="presOf" srcId="{FEA31038-6315-4957-A451-138E56B0D3B1}" destId="{71D06C1F-3174-43D4-A4CB-8F0054B4BC41}" srcOrd="0" destOrd="0" presId="urn:microsoft.com/office/officeart/2005/8/layout/vList2"/>
    <dgm:cxn modelId="{BCC32056-9722-4FE8-BCD6-6FE3C586B997}" type="presOf" srcId="{DB061C83-0201-4896-A4C9-FB8948EBBFC2}" destId="{C81646E4-335D-49D9-9584-B647914070FA}" srcOrd="0" destOrd="0" presId="urn:microsoft.com/office/officeart/2005/8/layout/vList2"/>
    <dgm:cxn modelId="{8F9B6976-3085-47C4-AD40-721210C87D09}" srcId="{79C72A95-A2E3-46CE-91D7-C7A20EBD6E02}" destId="{4CC26862-7D48-4655-9EFD-196EEC0ED311}" srcOrd="1" destOrd="0" parTransId="{778907A3-6587-4A78-8F67-2357A2332EB6}" sibTransId="{BB7636F3-40A5-49E8-B15E-BE6E5166CC53}"/>
    <dgm:cxn modelId="{110C2379-87DE-420C-BE5D-054CA757C5A1}" srcId="{C7E32546-C767-4BC8-9060-6F4221E8772B}" destId="{EFC79C75-D788-498B-AA77-DB38F98C4C47}" srcOrd="1" destOrd="0" parTransId="{1723F80C-E93C-46F5-ADC0-F15FEDF29E73}" sibTransId="{D33E22A2-0861-44D5-AE8E-A5DAC0698480}"/>
    <dgm:cxn modelId="{86F79786-D133-4222-91F6-31F5365E894F}" type="presOf" srcId="{C7E32546-C767-4BC8-9060-6F4221E8772B}" destId="{5E8547A7-3A8B-4664-9EBD-1FEA804BB23A}" srcOrd="0" destOrd="0" presId="urn:microsoft.com/office/officeart/2005/8/layout/vList2"/>
    <dgm:cxn modelId="{BDE568A1-09A2-4323-B7F2-A891D6609C17}" type="presOf" srcId="{061EB136-18E0-47FF-B911-312AE58D6BA4}" destId="{8B2AD608-B5E3-4625-8089-4DD6BCBE2666}" srcOrd="0" destOrd="0" presId="urn:microsoft.com/office/officeart/2005/8/layout/vList2"/>
    <dgm:cxn modelId="{492B91B1-D270-4BAF-A558-3F8C959D5EC6}" srcId="{C7E32546-C767-4BC8-9060-6F4221E8772B}" destId="{574E1A50-748C-4E50-A028-D011EB3ACB2B}" srcOrd="0" destOrd="0" parTransId="{7FED8842-A327-4BB2-8543-BC067D268C79}" sibTransId="{80C6A479-A345-42A6-A0FC-7BA3CF6EDDA0}"/>
    <dgm:cxn modelId="{982625B4-0572-4EBE-A957-C6D535FAF1B8}" srcId="{79C72A95-A2E3-46CE-91D7-C7A20EBD6E02}" destId="{8EA194B4-477E-4B81-B2CB-9DC29024DBEA}" srcOrd="0" destOrd="0" parTransId="{2C487FF2-DA7E-4E8E-97A6-B1491D66915C}" sibTransId="{FEB5FA83-8C13-4CDA-BB7C-DA2DB226F594}"/>
    <dgm:cxn modelId="{609BA6B8-37BE-4AC2-BD08-34B7AF39C0DD}" srcId="{D4E9CAB1-D860-4DB9-8C86-197CA52AD646}" destId="{061EB136-18E0-47FF-B911-312AE58D6BA4}" srcOrd="1" destOrd="0" parTransId="{A9FE00A1-1556-4399-8F2F-A95D50595DEC}" sibTransId="{BB138239-4737-4BA9-A3CC-74775B116B7D}"/>
    <dgm:cxn modelId="{DC096ED0-3460-43EC-9AB1-583D846D0C83}" type="presOf" srcId="{574E1A50-748C-4E50-A028-D011EB3ACB2B}" destId="{92F3EC41-3D29-41EC-B68B-6F17233F53AE}" srcOrd="0" destOrd="0" presId="urn:microsoft.com/office/officeart/2005/8/layout/vList2"/>
    <dgm:cxn modelId="{3DAB17DB-C6EC-46C4-AF07-35EBCC540372}" type="presOf" srcId="{EFC79C75-D788-498B-AA77-DB38F98C4C47}" destId="{92F3EC41-3D29-41EC-B68B-6F17233F53AE}" srcOrd="0" destOrd="1" presId="urn:microsoft.com/office/officeart/2005/8/layout/vList2"/>
    <dgm:cxn modelId="{5BA083F8-7CB7-442B-8B66-38601033C0F5}" type="presOf" srcId="{8EA194B4-477E-4B81-B2CB-9DC29024DBEA}" destId="{5A0644C9-1117-4FA9-8CA1-AD1B5EE9C60E}" srcOrd="0" destOrd="0" presId="urn:microsoft.com/office/officeart/2005/8/layout/vList2"/>
    <dgm:cxn modelId="{E8032129-64B2-42AD-A126-B3A468A94F24}" type="presParOf" srcId="{5DE89ECB-8FF7-4AC9-8EE7-2D767CC111A9}" destId="{C81646E4-335D-49D9-9584-B647914070FA}" srcOrd="0" destOrd="0" presId="urn:microsoft.com/office/officeart/2005/8/layout/vList2"/>
    <dgm:cxn modelId="{84F30CB9-E6FC-486C-870D-C7CF9B3DF169}" type="presParOf" srcId="{5DE89ECB-8FF7-4AC9-8EE7-2D767CC111A9}" destId="{84A624F1-88DC-4635-A3BE-143AF9FA7385}" srcOrd="1" destOrd="0" presId="urn:microsoft.com/office/officeart/2005/8/layout/vList2"/>
    <dgm:cxn modelId="{39F5EE66-73BD-40C4-8397-10194435D83E}" type="presParOf" srcId="{5DE89ECB-8FF7-4AC9-8EE7-2D767CC111A9}" destId="{8B2AD608-B5E3-4625-8089-4DD6BCBE2666}" srcOrd="2" destOrd="0" presId="urn:microsoft.com/office/officeart/2005/8/layout/vList2"/>
    <dgm:cxn modelId="{A53496D6-2266-4B47-8B03-D1C10DFE9274}" type="presParOf" srcId="{5DE89ECB-8FF7-4AC9-8EE7-2D767CC111A9}" destId="{71D06C1F-3174-43D4-A4CB-8F0054B4BC41}" srcOrd="3" destOrd="0" presId="urn:microsoft.com/office/officeart/2005/8/layout/vList2"/>
    <dgm:cxn modelId="{1D049F03-9B52-4C52-A7BF-7A4DC11837F1}" type="presParOf" srcId="{5DE89ECB-8FF7-4AC9-8EE7-2D767CC111A9}" destId="{B1E1A630-F297-4762-9004-0BE1115355C5}" srcOrd="4" destOrd="0" presId="urn:microsoft.com/office/officeart/2005/8/layout/vList2"/>
    <dgm:cxn modelId="{F5B23FC9-2248-49EC-9996-AA29023DA421}" type="presParOf" srcId="{5DE89ECB-8FF7-4AC9-8EE7-2D767CC111A9}" destId="{5A0644C9-1117-4FA9-8CA1-AD1B5EE9C60E}" srcOrd="5" destOrd="0" presId="urn:microsoft.com/office/officeart/2005/8/layout/vList2"/>
    <dgm:cxn modelId="{73C2A147-ABDC-4BA0-BD7D-5279D4D0D1EB}" type="presParOf" srcId="{5DE89ECB-8FF7-4AC9-8EE7-2D767CC111A9}" destId="{5E8547A7-3A8B-4664-9EBD-1FEA804BB23A}" srcOrd="6" destOrd="0" presId="urn:microsoft.com/office/officeart/2005/8/layout/vList2"/>
    <dgm:cxn modelId="{39D7BE35-52B7-4B0E-96B8-16575FAA4963}" type="presParOf" srcId="{5DE89ECB-8FF7-4AC9-8EE7-2D767CC111A9}" destId="{92F3EC41-3D29-41EC-B68B-6F17233F53AE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63AF66E-6009-4D65-99E4-CD24859FE47E}" type="doc">
      <dgm:prSet loTypeId="urn:microsoft.com/office/officeart/2005/8/layout/vList2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34AC372-108D-487A-93B6-16B242A89841}">
      <dgm:prSet/>
      <dgm:spPr/>
      <dgm:t>
        <a:bodyPr/>
        <a:lstStyle/>
        <a:p>
          <a:r>
            <a:rPr lang="en-US" b="1" i="0"/>
            <a:t>Determining optimal dates for matches</a:t>
          </a:r>
          <a:endParaRPr lang="en-US"/>
        </a:p>
      </dgm:t>
    </dgm:pt>
    <dgm:pt modelId="{0DCEC841-3BE2-4951-BADF-839921DAD58F}" cxnId="{D02B022A-E870-4AB5-9C44-C91CFD89D128}" type="parTrans">
      <dgm:prSet/>
      <dgm:spPr/>
      <dgm:t>
        <a:bodyPr/>
        <a:lstStyle/>
        <a:p>
          <a:endParaRPr lang="en-US"/>
        </a:p>
      </dgm:t>
    </dgm:pt>
    <dgm:pt modelId="{42C96B7D-4E45-40E0-8D5E-D9506917FE3A}" cxnId="{D02B022A-E870-4AB5-9C44-C91CFD89D128}" type="sibTrans">
      <dgm:prSet/>
      <dgm:spPr/>
      <dgm:t>
        <a:bodyPr/>
        <a:lstStyle/>
        <a:p>
          <a:endParaRPr lang="en-US"/>
        </a:p>
      </dgm:t>
    </dgm:pt>
    <dgm:pt modelId="{5B696CB7-A95D-4145-A555-4071C4799C13}">
      <dgm:prSet/>
      <dgm:spPr/>
      <dgm:t>
        <a:bodyPr/>
        <a:lstStyle/>
        <a:p>
          <a:r>
            <a:rPr lang="en-US" b="0" i="0" dirty="0"/>
            <a:t>Using air temperature, precipitation, wind speed &amp; humidity as inputs regression methods can be used to forecast weather  and optimal dates for matches can be fixed.</a:t>
          </a:r>
          <a:endParaRPr lang="en-US" dirty="0"/>
        </a:p>
      </dgm:t>
    </dgm:pt>
    <dgm:pt modelId="{C5CF35B5-8C78-40EA-9626-E97E132B7EC1}" cxnId="{9DA901FA-C02F-4C78-A952-4A1211191EBE}" type="parTrans">
      <dgm:prSet/>
      <dgm:spPr/>
      <dgm:t>
        <a:bodyPr/>
        <a:lstStyle/>
        <a:p>
          <a:endParaRPr lang="en-US"/>
        </a:p>
      </dgm:t>
    </dgm:pt>
    <dgm:pt modelId="{85462A88-5DA1-4356-8C35-4CF6FC083F76}" cxnId="{9DA901FA-C02F-4C78-A952-4A1211191EBE}" type="sibTrans">
      <dgm:prSet/>
      <dgm:spPr/>
      <dgm:t>
        <a:bodyPr/>
        <a:lstStyle/>
        <a:p>
          <a:endParaRPr lang="en-US"/>
        </a:p>
      </dgm:t>
    </dgm:pt>
    <dgm:pt modelId="{13292DD8-B33C-491F-AADE-5C9DE4E6E34C}">
      <dgm:prSet/>
      <dgm:spPr/>
      <dgm:t>
        <a:bodyPr/>
        <a:lstStyle/>
        <a:p>
          <a:r>
            <a:rPr lang="en-US" b="1" i="0"/>
            <a:t>Ticketing Optimization</a:t>
          </a:r>
          <a:endParaRPr lang="en-US"/>
        </a:p>
      </dgm:t>
    </dgm:pt>
    <dgm:pt modelId="{3C524ADB-5A5E-476B-855B-5C335A3CE892}" cxnId="{5BE5D523-C9B5-4F63-B219-5433E30D31BD}" type="parTrans">
      <dgm:prSet/>
      <dgm:spPr/>
      <dgm:t>
        <a:bodyPr/>
        <a:lstStyle/>
        <a:p>
          <a:endParaRPr lang="en-US"/>
        </a:p>
      </dgm:t>
    </dgm:pt>
    <dgm:pt modelId="{A783C3C3-4084-4B05-8CB8-A4021A8F2EAA}" cxnId="{5BE5D523-C9B5-4F63-B219-5433E30D31BD}" type="sibTrans">
      <dgm:prSet/>
      <dgm:spPr/>
      <dgm:t>
        <a:bodyPr/>
        <a:lstStyle/>
        <a:p>
          <a:endParaRPr lang="en-US"/>
        </a:p>
      </dgm:t>
    </dgm:pt>
    <dgm:pt modelId="{2065D074-27A6-484E-8A17-7DAC47DF7DC1}">
      <dgm:prSet/>
      <dgm:spPr/>
      <dgm:t>
        <a:bodyPr/>
        <a:lstStyle/>
        <a:p>
          <a:r>
            <a:rPr lang="en-US" b="0" i="0"/>
            <a:t>Recommendation Systems: Collaborative filtering or content-based recommendation systems can be used to personalize ticket recommendations for fans based on their past preferences, browsing history, or demographic information.</a:t>
          </a:r>
          <a:endParaRPr lang="en-US"/>
        </a:p>
      </dgm:t>
    </dgm:pt>
    <dgm:pt modelId="{F5326710-5B93-43E2-A3A5-0236750327C9}" cxnId="{89DEC290-D0E0-4BBE-8E8B-F78547F71343}" type="parTrans">
      <dgm:prSet/>
      <dgm:spPr/>
      <dgm:t>
        <a:bodyPr/>
        <a:lstStyle/>
        <a:p>
          <a:endParaRPr lang="en-US"/>
        </a:p>
      </dgm:t>
    </dgm:pt>
    <dgm:pt modelId="{60C8B73B-A4DA-44FB-8FD0-186DD15B61BE}" cxnId="{89DEC290-D0E0-4BBE-8E8B-F78547F71343}" type="sibTrans">
      <dgm:prSet/>
      <dgm:spPr/>
      <dgm:t>
        <a:bodyPr/>
        <a:lstStyle/>
        <a:p>
          <a:endParaRPr lang="en-US"/>
        </a:p>
      </dgm:t>
    </dgm:pt>
    <dgm:pt modelId="{EFDD4C0E-6EDF-43C0-A38D-0F365C390FF0}">
      <dgm:prSet/>
      <dgm:spPr/>
      <dgm:t>
        <a:bodyPr/>
        <a:lstStyle/>
        <a:p>
          <a:r>
            <a:rPr lang="en-US" b="0" i="0"/>
            <a:t>Predictive Analytics: Predictive models such as logistic regression or gradient boosting can analyze factors like match importance, team performance, opponent strength, and day/time of the match to forecast ticket demand and optimize pricing strategies accordingly.</a:t>
          </a:r>
          <a:endParaRPr lang="en-US"/>
        </a:p>
      </dgm:t>
    </dgm:pt>
    <dgm:pt modelId="{855D7EB7-C9B9-49FE-9874-85A82E26A2BE}" cxnId="{95FD1B40-1CAE-4E41-9876-18CF8F9F33D0}" type="parTrans">
      <dgm:prSet/>
      <dgm:spPr/>
      <dgm:t>
        <a:bodyPr/>
        <a:lstStyle/>
        <a:p>
          <a:endParaRPr lang="en-US"/>
        </a:p>
      </dgm:t>
    </dgm:pt>
    <dgm:pt modelId="{4BA3E5B6-9D38-4AE4-B12B-D93F497167F7}" cxnId="{95FD1B40-1CAE-4E41-9876-18CF8F9F33D0}" type="sibTrans">
      <dgm:prSet/>
      <dgm:spPr/>
      <dgm:t>
        <a:bodyPr/>
        <a:lstStyle/>
        <a:p>
          <a:endParaRPr lang="en-US"/>
        </a:p>
      </dgm:t>
    </dgm:pt>
    <dgm:pt modelId="{151E3EB6-721A-4417-AAC3-020CFAA648F7}">
      <dgm:prSet/>
      <dgm:spPr/>
      <dgm:t>
        <a:bodyPr/>
        <a:lstStyle/>
        <a:p>
          <a:r>
            <a:rPr lang="en-US" b="1" i="0" dirty="0"/>
            <a:t>Video recognition algorithms in decision making(AI)</a:t>
          </a:r>
          <a:endParaRPr lang="en-US" dirty="0"/>
        </a:p>
      </dgm:t>
    </dgm:pt>
    <dgm:pt modelId="{B1008AA3-F611-4390-A5B2-3EE3B0F6553A}" cxnId="{B235F578-47E0-4A91-9BAA-93C5538EB717}" type="parTrans">
      <dgm:prSet/>
      <dgm:spPr/>
      <dgm:t>
        <a:bodyPr/>
        <a:lstStyle/>
        <a:p>
          <a:endParaRPr lang="en-US"/>
        </a:p>
      </dgm:t>
    </dgm:pt>
    <dgm:pt modelId="{5F020913-AD0B-43F4-B645-1009D6FE2EF6}" cxnId="{B235F578-47E0-4A91-9BAA-93C5538EB717}" type="sibTrans">
      <dgm:prSet/>
      <dgm:spPr/>
      <dgm:t>
        <a:bodyPr/>
        <a:lstStyle/>
        <a:p>
          <a:endParaRPr lang="en-US"/>
        </a:p>
      </dgm:t>
    </dgm:pt>
    <dgm:pt modelId="{1887F971-55F2-4B1F-BB34-0D3D6A3D60C0}">
      <dgm:prSet/>
      <dgm:spPr/>
      <dgm:t>
        <a:bodyPr/>
        <a:lstStyle/>
        <a:p>
          <a:r>
            <a:rPr lang="en-US" b="0" i="0"/>
            <a:t>Advanced image and video recognition algorithms can analyze replays in real time and identify key features and patterns that may not be immediately apparent to the human eye</a:t>
          </a:r>
          <a:endParaRPr lang="en-US"/>
        </a:p>
      </dgm:t>
    </dgm:pt>
    <dgm:pt modelId="{13D34D3B-3605-4D10-B59D-8BC13D1C8587}" cxnId="{05665B8E-F4A0-4380-849A-DB259C938333}" type="parTrans">
      <dgm:prSet/>
      <dgm:spPr/>
      <dgm:t>
        <a:bodyPr/>
        <a:lstStyle/>
        <a:p>
          <a:endParaRPr lang="en-US"/>
        </a:p>
      </dgm:t>
    </dgm:pt>
    <dgm:pt modelId="{41E8711B-0FD7-4BA6-8CFF-B9668B4BEEBC}" cxnId="{05665B8E-F4A0-4380-849A-DB259C938333}" type="sibTrans">
      <dgm:prSet/>
      <dgm:spPr/>
      <dgm:t>
        <a:bodyPr/>
        <a:lstStyle/>
        <a:p>
          <a:endParaRPr lang="en-US"/>
        </a:p>
      </dgm:t>
    </dgm:pt>
    <dgm:pt modelId="{5C1064AA-6653-4E53-A1AD-879E9B4BDC6C}">
      <dgm:prSet/>
      <dgm:spPr/>
      <dgm:t>
        <a:bodyPr/>
        <a:lstStyle/>
        <a:p>
          <a:r>
            <a:rPr lang="en-US" b="1" i="0"/>
            <a:t>Sales Prediction</a:t>
          </a:r>
          <a:endParaRPr lang="en-US"/>
        </a:p>
      </dgm:t>
    </dgm:pt>
    <dgm:pt modelId="{14C8BE48-32BC-4FC9-B8AD-6A92B6768A5C}" cxnId="{B1A7842D-46F9-4A95-BDA9-BE6ECC0F154E}" type="parTrans">
      <dgm:prSet/>
      <dgm:spPr/>
      <dgm:t>
        <a:bodyPr/>
        <a:lstStyle/>
        <a:p>
          <a:endParaRPr lang="en-US"/>
        </a:p>
      </dgm:t>
    </dgm:pt>
    <dgm:pt modelId="{DBC6D476-8419-488B-8355-07D8F97477FD}" cxnId="{B1A7842D-46F9-4A95-BDA9-BE6ECC0F154E}" type="sibTrans">
      <dgm:prSet/>
      <dgm:spPr/>
      <dgm:t>
        <a:bodyPr/>
        <a:lstStyle/>
        <a:p>
          <a:endParaRPr lang="en-US"/>
        </a:p>
      </dgm:t>
    </dgm:pt>
    <dgm:pt modelId="{42A871B4-C16F-4625-B68B-3BA994A667B6}">
      <dgm:prSet/>
      <dgm:spPr/>
      <dgm:t>
        <a:bodyPr/>
        <a:lstStyle/>
        <a:p>
          <a:r>
            <a:rPr lang="en-US" b="0" i="0" dirty="0"/>
            <a:t>Regression Models: Linear regression can be used to predict sales based on historical data such as past merchandise sales, match attendance, marketing efforts, and other relevant factors.</a:t>
          </a:r>
          <a:endParaRPr lang="en-US" dirty="0"/>
        </a:p>
      </dgm:t>
    </dgm:pt>
    <dgm:pt modelId="{C892E0FF-C8A7-4EF6-AEE6-49D105952421}" cxnId="{8310DF40-2C5E-4E05-91B5-5F3C9F62A1C2}" type="parTrans">
      <dgm:prSet/>
      <dgm:spPr/>
      <dgm:t>
        <a:bodyPr/>
        <a:lstStyle/>
        <a:p>
          <a:endParaRPr lang="en-US"/>
        </a:p>
      </dgm:t>
    </dgm:pt>
    <dgm:pt modelId="{29C9FD71-3433-4BCF-903B-E2DB7728F83D}" cxnId="{8310DF40-2C5E-4E05-91B5-5F3C9F62A1C2}" type="sibTrans">
      <dgm:prSet/>
      <dgm:spPr/>
      <dgm:t>
        <a:bodyPr/>
        <a:lstStyle/>
        <a:p>
          <a:endParaRPr lang="en-US"/>
        </a:p>
      </dgm:t>
    </dgm:pt>
    <dgm:pt modelId="{E36EDEC4-3CDC-4E8F-901D-0D29079AED1F}" type="pres">
      <dgm:prSet presAssocID="{763AF66E-6009-4D65-99E4-CD24859FE47E}" presName="linear" presStyleCnt="0">
        <dgm:presLayoutVars>
          <dgm:animLvl val="lvl"/>
          <dgm:resizeHandles val="exact"/>
        </dgm:presLayoutVars>
      </dgm:prSet>
      <dgm:spPr/>
    </dgm:pt>
    <dgm:pt modelId="{3229C00A-A1E6-4F29-83BC-7852546A6F67}" type="pres">
      <dgm:prSet presAssocID="{734AC372-108D-487A-93B6-16B242A8984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EBF7AEC-EA57-4876-BF06-DF1D2BD4DD89}" type="pres">
      <dgm:prSet presAssocID="{734AC372-108D-487A-93B6-16B242A89841}" presName="childText" presStyleLbl="revTx" presStyleIdx="0" presStyleCnt="4">
        <dgm:presLayoutVars>
          <dgm:bulletEnabled val="1"/>
        </dgm:presLayoutVars>
      </dgm:prSet>
      <dgm:spPr/>
    </dgm:pt>
    <dgm:pt modelId="{7B9E1C4A-A1BA-4B1F-AE2E-3D7ACA5E93C7}" type="pres">
      <dgm:prSet presAssocID="{13292DD8-B33C-491F-AADE-5C9DE4E6E34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3B689CD-9108-4B0D-AA20-60BE7F1AF28B}" type="pres">
      <dgm:prSet presAssocID="{13292DD8-B33C-491F-AADE-5C9DE4E6E34C}" presName="childText" presStyleLbl="revTx" presStyleIdx="1" presStyleCnt="4">
        <dgm:presLayoutVars>
          <dgm:bulletEnabled val="1"/>
        </dgm:presLayoutVars>
      </dgm:prSet>
      <dgm:spPr/>
    </dgm:pt>
    <dgm:pt modelId="{27566655-1C31-4191-A36D-8ACAA36EA796}" type="pres">
      <dgm:prSet presAssocID="{151E3EB6-721A-4417-AAC3-020CFAA648F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79EC1D3-4F4B-4C8A-8B81-28C95EA4A19D}" type="pres">
      <dgm:prSet presAssocID="{151E3EB6-721A-4417-AAC3-020CFAA648F7}" presName="childText" presStyleLbl="revTx" presStyleIdx="2" presStyleCnt="4">
        <dgm:presLayoutVars>
          <dgm:bulletEnabled val="1"/>
        </dgm:presLayoutVars>
      </dgm:prSet>
      <dgm:spPr/>
    </dgm:pt>
    <dgm:pt modelId="{576790AE-0DD3-4914-A81A-946CCE542D36}" type="pres">
      <dgm:prSet presAssocID="{5C1064AA-6653-4E53-A1AD-879E9B4BDC6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9193EBCA-87BB-4C08-BE21-7B13270DCFB2}" type="pres">
      <dgm:prSet presAssocID="{5C1064AA-6653-4E53-A1AD-879E9B4BDC6C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E8C1B610-277D-4E55-B284-07381A8A3E91}" type="presOf" srcId="{151E3EB6-721A-4417-AAC3-020CFAA648F7}" destId="{27566655-1C31-4191-A36D-8ACAA36EA796}" srcOrd="0" destOrd="0" presId="urn:microsoft.com/office/officeart/2005/8/layout/vList2"/>
    <dgm:cxn modelId="{A84A0915-40A8-4B51-9472-C20C72206D4E}" type="presOf" srcId="{734AC372-108D-487A-93B6-16B242A89841}" destId="{3229C00A-A1E6-4F29-83BC-7852546A6F67}" srcOrd="0" destOrd="0" presId="urn:microsoft.com/office/officeart/2005/8/layout/vList2"/>
    <dgm:cxn modelId="{5BE5D523-C9B5-4F63-B219-5433E30D31BD}" srcId="{763AF66E-6009-4D65-99E4-CD24859FE47E}" destId="{13292DD8-B33C-491F-AADE-5C9DE4E6E34C}" srcOrd="1" destOrd="0" parTransId="{3C524ADB-5A5E-476B-855B-5C335A3CE892}" sibTransId="{A783C3C3-4084-4B05-8CB8-A4021A8F2EAA}"/>
    <dgm:cxn modelId="{D02B022A-E870-4AB5-9C44-C91CFD89D128}" srcId="{763AF66E-6009-4D65-99E4-CD24859FE47E}" destId="{734AC372-108D-487A-93B6-16B242A89841}" srcOrd="0" destOrd="0" parTransId="{0DCEC841-3BE2-4951-BADF-839921DAD58F}" sibTransId="{42C96B7D-4E45-40E0-8D5E-D9506917FE3A}"/>
    <dgm:cxn modelId="{B1A7842D-46F9-4A95-BDA9-BE6ECC0F154E}" srcId="{763AF66E-6009-4D65-99E4-CD24859FE47E}" destId="{5C1064AA-6653-4E53-A1AD-879E9B4BDC6C}" srcOrd="3" destOrd="0" parTransId="{14C8BE48-32BC-4FC9-B8AD-6A92B6768A5C}" sibTransId="{DBC6D476-8419-488B-8355-07D8F97477FD}"/>
    <dgm:cxn modelId="{479FDC3F-08F2-482C-B623-C420C953D369}" type="presOf" srcId="{763AF66E-6009-4D65-99E4-CD24859FE47E}" destId="{E36EDEC4-3CDC-4E8F-901D-0D29079AED1F}" srcOrd="0" destOrd="0" presId="urn:microsoft.com/office/officeart/2005/8/layout/vList2"/>
    <dgm:cxn modelId="{95FD1B40-1CAE-4E41-9876-18CF8F9F33D0}" srcId="{13292DD8-B33C-491F-AADE-5C9DE4E6E34C}" destId="{EFDD4C0E-6EDF-43C0-A38D-0F365C390FF0}" srcOrd="1" destOrd="0" parTransId="{855D7EB7-C9B9-49FE-9874-85A82E26A2BE}" sibTransId="{4BA3E5B6-9D38-4AE4-B12B-D93F497167F7}"/>
    <dgm:cxn modelId="{8310DF40-2C5E-4E05-91B5-5F3C9F62A1C2}" srcId="{5C1064AA-6653-4E53-A1AD-879E9B4BDC6C}" destId="{42A871B4-C16F-4625-B68B-3BA994A667B6}" srcOrd="0" destOrd="0" parTransId="{C892E0FF-C8A7-4EF6-AEE6-49D105952421}" sibTransId="{29C9FD71-3433-4BCF-903B-E2DB7728F83D}"/>
    <dgm:cxn modelId="{F2D2AF67-4F97-4492-BB21-2D093608E10B}" type="presOf" srcId="{EFDD4C0E-6EDF-43C0-A38D-0F365C390FF0}" destId="{13B689CD-9108-4B0D-AA20-60BE7F1AF28B}" srcOrd="0" destOrd="1" presId="urn:microsoft.com/office/officeart/2005/8/layout/vList2"/>
    <dgm:cxn modelId="{B235F578-47E0-4A91-9BAA-93C5538EB717}" srcId="{763AF66E-6009-4D65-99E4-CD24859FE47E}" destId="{151E3EB6-721A-4417-AAC3-020CFAA648F7}" srcOrd="2" destOrd="0" parTransId="{B1008AA3-F611-4390-A5B2-3EE3B0F6553A}" sibTransId="{5F020913-AD0B-43F4-B645-1009D6FE2EF6}"/>
    <dgm:cxn modelId="{39CD9A8D-8CFF-45BF-8F53-F6EC1812EB73}" type="presOf" srcId="{2065D074-27A6-484E-8A17-7DAC47DF7DC1}" destId="{13B689CD-9108-4B0D-AA20-60BE7F1AF28B}" srcOrd="0" destOrd="0" presId="urn:microsoft.com/office/officeart/2005/8/layout/vList2"/>
    <dgm:cxn modelId="{05665B8E-F4A0-4380-849A-DB259C938333}" srcId="{151E3EB6-721A-4417-AAC3-020CFAA648F7}" destId="{1887F971-55F2-4B1F-BB34-0D3D6A3D60C0}" srcOrd="0" destOrd="0" parTransId="{13D34D3B-3605-4D10-B59D-8BC13D1C8587}" sibTransId="{41E8711B-0FD7-4BA6-8CFF-B9668B4BEEBC}"/>
    <dgm:cxn modelId="{89DEC290-D0E0-4BBE-8E8B-F78547F71343}" srcId="{13292DD8-B33C-491F-AADE-5C9DE4E6E34C}" destId="{2065D074-27A6-484E-8A17-7DAC47DF7DC1}" srcOrd="0" destOrd="0" parTransId="{F5326710-5B93-43E2-A3A5-0236750327C9}" sibTransId="{60C8B73B-A4DA-44FB-8FD0-186DD15B61BE}"/>
    <dgm:cxn modelId="{407D6CA0-1B1B-4C92-B88D-41F1D85B880E}" type="presOf" srcId="{5C1064AA-6653-4E53-A1AD-879E9B4BDC6C}" destId="{576790AE-0DD3-4914-A81A-946CCE542D36}" srcOrd="0" destOrd="0" presId="urn:microsoft.com/office/officeart/2005/8/layout/vList2"/>
    <dgm:cxn modelId="{0AFC53A9-3DE0-4F81-9484-79557B0F7C95}" type="presOf" srcId="{1887F971-55F2-4B1F-BB34-0D3D6A3D60C0}" destId="{F79EC1D3-4F4B-4C8A-8B81-28C95EA4A19D}" srcOrd="0" destOrd="0" presId="urn:microsoft.com/office/officeart/2005/8/layout/vList2"/>
    <dgm:cxn modelId="{D0484BB1-A6BC-4280-8AB5-7BD34C053B5A}" type="presOf" srcId="{42A871B4-C16F-4625-B68B-3BA994A667B6}" destId="{9193EBCA-87BB-4C08-BE21-7B13270DCFB2}" srcOrd="0" destOrd="0" presId="urn:microsoft.com/office/officeart/2005/8/layout/vList2"/>
    <dgm:cxn modelId="{A7507EBB-679E-47D8-99D0-80AFA5A1C98A}" type="presOf" srcId="{5B696CB7-A95D-4145-A555-4071C4799C13}" destId="{8EBF7AEC-EA57-4876-BF06-DF1D2BD4DD89}" srcOrd="0" destOrd="0" presId="urn:microsoft.com/office/officeart/2005/8/layout/vList2"/>
    <dgm:cxn modelId="{421A7CD4-C0BC-4F6F-8503-47E40E637238}" type="presOf" srcId="{13292DD8-B33C-491F-AADE-5C9DE4E6E34C}" destId="{7B9E1C4A-A1BA-4B1F-AE2E-3D7ACA5E93C7}" srcOrd="0" destOrd="0" presId="urn:microsoft.com/office/officeart/2005/8/layout/vList2"/>
    <dgm:cxn modelId="{9DA901FA-C02F-4C78-A952-4A1211191EBE}" srcId="{734AC372-108D-487A-93B6-16B242A89841}" destId="{5B696CB7-A95D-4145-A555-4071C4799C13}" srcOrd="0" destOrd="0" parTransId="{C5CF35B5-8C78-40EA-9626-E97E132B7EC1}" sibTransId="{85462A88-5DA1-4356-8C35-4CF6FC083F76}"/>
    <dgm:cxn modelId="{5532ABE5-2BC9-416E-841C-0FE1737825BC}" type="presParOf" srcId="{E36EDEC4-3CDC-4E8F-901D-0D29079AED1F}" destId="{3229C00A-A1E6-4F29-83BC-7852546A6F67}" srcOrd="0" destOrd="0" presId="urn:microsoft.com/office/officeart/2005/8/layout/vList2"/>
    <dgm:cxn modelId="{97D81AC2-E6F2-4A61-ABE3-09E549FB3799}" type="presParOf" srcId="{E36EDEC4-3CDC-4E8F-901D-0D29079AED1F}" destId="{8EBF7AEC-EA57-4876-BF06-DF1D2BD4DD89}" srcOrd="1" destOrd="0" presId="urn:microsoft.com/office/officeart/2005/8/layout/vList2"/>
    <dgm:cxn modelId="{5FE0A52E-A93F-4650-BC1F-5CA568E7A7BD}" type="presParOf" srcId="{E36EDEC4-3CDC-4E8F-901D-0D29079AED1F}" destId="{7B9E1C4A-A1BA-4B1F-AE2E-3D7ACA5E93C7}" srcOrd="2" destOrd="0" presId="urn:microsoft.com/office/officeart/2005/8/layout/vList2"/>
    <dgm:cxn modelId="{F9EA6AC3-00D3-408A-9752-DF06E413C557}" type="presParOf" srcId="{E36EDEC4-3CDC-4E8F-901D-0D29079AED1F}" destId="{13B689CD-9108-4B0D-AA20-60BE7F1AF28B}" srcOrd="3" destOrd="0" presId="urn:microsoft.com/office/officeart/2005/8/layout/vList2"/>
    <dgm:cxn modelId="{DF8052EA-0302-4223-88A0-5CC864EACE5B}" type="presParOf" srcId="{E36EDEC4-3CDC-4E8F-901D-0D29079AED1F}" destId="{27566655-1C31-4191-A36D-8ACAA36EA796}" srcOrd="4" destOrd="0" presId="urn:microsoft.com/office/officeart/2005/8/layout/vList2"/>
    <dgm:cxn modelId="{576C8290-7731-483E-9E18-7F3B725A6308}" type="presParOf" srcId="{E36EDEC4-3CDC-4E8F-901D-0D29079AED1F}" destId="{F79EC1D3-4F4B-4C8A-8B81-28C95EA4A19D}" srcOrd="5" destOrd="0" presId="urn:microsoft.com/office/officeart/2005/8/layout/vList2"/>
    <dgm:cxn modelId="{57926D01-9853-4DB9-959C-BF654D8C96D0}" type="presParOf" srcId="{E36EDEC4-3CDC-4E8F-901D-0D29079AED1F}" destId="{576790AE-0DD3-4914-A81A-946CCE542D36}" srcOrd="6" destOrd="0" presId="urn:microsoft.com/office/officeart/2005/8/layout/vList2"/>
    <dgm:cxn modelId="{90172E0C-EBAD-4835-B9CC-616A5990CC3A}" type="presParOf" srcId="{E36EDEC4-3CDC-4E8F-901D-0D29079AED1F}" destId="{9193EBCA-87BB-4C08-BE21-7B13270DCFB2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135499-4848-479B-BAD9-808D67DFAEDA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1EE38D9-4326-49E8-8757-3CBCAD8B4583}">
      <dgm:prSet/>
      <dgm:spPr/>
      <dgm:t>
        <a:bodyPr/>
        <a:lstStyle/>
        <a:p>
          <a:pPr algn="just"/>
          <a:r>
            <a:rPr lang="en-US" b="0" i="0" dirty="0">
              <a:latin typeface="Fira Sans Condensed" panose="020B0503050000020004" pitchFamily="34" charset="0"/>
            </a:rPr>
            <a:t>Enhanced outcomes and revenue growth in FIFA by implementing the strategies outlined in the presentation.</a:t>
          </a:r>
          <a:endParaRPr lang="en-US" dirty="0">
            <a:latin typeface="Fira Sans Condensed" panose="020B0503050000020004" pitchFamily="34" charset="0"/>
          </a:endParaRPr>
        </a:p>
      </dgm:t>
    </dgm:pt>
    <dgm:pt modelId="{7B6D4477-43D7-4BEF-AE14-99E2259102B3}" cxnId="{B510D1CF-7578-4C91-85DE-ED88C13E9281}" type="parTrans">
      <dgm:prSet/>
      <dgm:spPr/>
      <dgm:t>
        <a:bodyPr/>
        <a:lstStyle/>
        <a:p>
          <a:endParaRPr lang="en-US"/>
        </a:p>
      </dgm:t>
    </dgm:pt>
    <dgm:pt modelId="{674DBE48-C5B2-4A5A-8936-FD3228B33FAE}" cxnId="{B510D1CF-7578-4C91-85DE-ED88C13E9281}" type="sibTrans">
      <dgm:prSet/>
      <dgm:spPr/>
      <dgm:t>
        <a:bodyPr/>
        <a:lstStyle/>
        <a:p>
          <a:endParaRPr lang="en-US"/>
        </a:p>
      </dgm:t>
    </dgm:pt>
    <dgm:pt modelId="{462E2037-07B6-4CFD-8CB8-A72413A8F496}">
      <dgm:prSet/>
      <dgm:spPr/>
      <dgm:t>
        <a:bodyPr/>
        <a:lstStyle/>
        <a:p>
          <a:pPr algn="just"/>
          <a:r>
            <a:rPr lang="en-US" b="0" i="0" dirty="0">
              <a:latin typeface="Fira Sans Condensed" panose="020B0503050000020004" pitchFamily="34" charset="0"/>
            </a:rPr>
            <a:t>Utilization of NFT in authentication of collectibles</a:t>
          </a:r>
          <a:endParaRPr lang="en-US" dirty="0">
            <a:latin typeface="Fira Sans Condensed" panose="020B0503050000020004" pitchFamily="34" charset="0"/>
          </a:endParaRPr>
        </a:p>
      </dgm:t>
    </dgm:pt>
    <dgm:pt modelId="{F1EF1020-8546-4559-8CAD-46AB36B45A5D}" cxnId="{044411DD-16FB-47A4-ADF0-5C631D2C6084}" type="parTrans">
      <dgm:prSet/>
      <dgm:spPr/>
      <dgm:t>
        <a:bodyPr/>
        <a:lstStyle/>
        <a:p>
          <a:endParaRPr lang="en-US"/>
        </a:p>
      </dgm:t>
    </dgm:pt>
    <dgm:pt modelId="{8066B0EF-2AE7-40CE-A8C1-DD39E38942E9}" cxnId="{044411DD-16FB-47A4-ADF0-5C631D2C6084}" type="sibTrans">
      <dgm:prSet/>
      <dgm:spPr/>
      <dgm:t>
        <a:bodyPr/>
        <a:lstStyle/>
        <a:p>
          <a:endParaRPr lang="en-US"/>
        </a:p>
      </dgm:t>
    </dgm:pt>
    <dgm:pt modelId="{36B28AD2-EBE1-49E1-9727-C8BFCB9CB981}">
      <dgm:prSet/>
      <dgm:spPr/>
      <dgm:t>
        <a:bodyPr/>
        <a:lstStyle/>
        <a:p>
          <a:pPr algn="just"/>
          <a:r>
            <a:rPr lang="en-US" b="0" i="0" dirty="0">
              <a:latin typeface="Fira Sans Condensed" panose="020B0503050000020004" pitchFamily="34" charset="0"/>
            </a:rPr>
            <a:t>Training employees to utilize AI models .</a:t>
          </a:r>
          <a:endParaRPr lang="en-US" dirty="0">
            <a:latin typeface="Fira Sans Condensed" panose="020B0503050000020004" pitchFamily="34" charset="0"/>
          </a:endParaRPr>
        </a:p>
      </dgm:t>
    </dgm:pt>
    <dgm:pt modelId="{5669F77A-F3B3-4028-AE2B-581150460C63}" cxnId="{1CF38F92-58E3-4FAE-9697-F04F8F489536}" type="parTrans">
      <dgm:prSet/>
      <dgm:spPr/>
      <dgm:t>
        <a:bodyPr/>
        <a:lstStyle/>
        <a:p>
          <a:endParaRPr lang="en-US"/>
        </a:p>
      </dgm:t>
    </dgm:pt>
    <dgm:pt modelId="{A5722C1A-713D-4CFC-8C0D-C845B612416E}" cxnId="{1CF38F92-58E3-4FAE-9697-F04F8F489536}" type="sibTrans">
      <dgm:prSet/>
      <dgm:spPr/>
      <dgm:t>
        <a:bodyPr/>
        <a:lstStyle/>
        <a:p>
          <a:endParaRPr lang="en-US"/>
        </a:p>
      </dgm:t>
    </dgm:pt>
    <dgm:pt modelId="{13B465A1-09F5-4C52-8C2F-80DD8DA9A503}">
      <dgm:prSet/>
      <dgm:spPr/>
      <dgm:t>
        <a:bodyPr/>
        <a:lstStyle/>
        <a:p>
          <a:pPr algn="just"/>
          <a:r>
            <a:rPr lang="en-US" b="0" i="0" dirty="0">
              <a:latin typeface="Fira Sans Condensed" panose="020B0503050000020004" pitchFamily="34" charset="0"/>
            </a:rPr>
            <a:t>Green Field Analysis for finding Optimal distribution centre for sports merchandise</a:t>
          </a:r>
          <a:endParaRPr lang="en-US" dirty="0">
            <a:latin typeface="Fira Sans Condensed" panose="020B0503050000020004" pitchFamily="34" charset="0"/>
          </a:endParaRPr>
        </a:p>
      </dgm:t>
    </dgm:pt>
    <dgm:pt modelId="{C68E7C90-BB01-498F-B9B7-88AF1B7129C6}" cxnId="{D2B0864B-A23D-4328-816D-BC542D324657}" type="parTrans">
      <dgm:prSet/>
      <dgm:spPr/>
      <dgm:t>
        <a:bodyPr/>
        <a:lstStyle/>
        <a:p>
          <a:endParaRPr lang="en-US"/>
        </a:p>
      </dgm:t>
    </dgm:pt>
    <dgm:pt modelId="{D1861D1D-3B65-449D-B7DD-9F67A1DCDACF}" cxnId="{D2B0864B-A23D-4328-816D-BC542D324657}" type="sibTrans">
      <dgm:prSet/>
      <dgm:spPr/>
      <dgm:t>
        <a:bodyPr/>
        <a:lstStyle/>
        <a:p>
          <a:endParaRPr lang="en-US"/>
        </a:p>
      </dgm:t>
    </dgm:pt>
    <dgm:pt modelId="{37A82C49-778D-4394-AA46-E52BD1067B1B}">
      <dgm:prSet/>
      <dgm:spPr/>
      <dgm:t>
        <a:bodyPr/>
        <a:lstStyle/>
        <a:p>
          <a:pPr algn="just"/>
          <a:r>
            <a:rPr lang="en-US" b="0" i="0" dirty="0">
              <a:latin typeface="Fira Sans Condensed" panose="020B0503050000020004" pitchFamily="34" charset="0"/>
            </a:rPr>
            <a:t>Use of AI/Machine learning in forecasting Ticket sales, Merchandise sales &amp; Weather forecast to find optimal dates for matches</a:t>
          </a:r>
          <a:endParaRPr lang="en-US" dirty="0">
            <a:latin typeface="Fira Sans Condensed" panose="020B0503050000020004" pitchFamily="34" charset="0"/>
          </a:endParaRPr>
        </a:p>
      </dgm:t>
    </dgm:pt>
    <dgm:pt modelId="{0E14B273-F81A-4E51-9FF4-42B4D2CB51C9}" cxnId="{1C3AE3BC-F2F6-4B77-8E34-4F6B1EDDD4ED}" type="parTrans">
      <dgm:prSet/>
      <dgm:spPr/>
      <dgm:t>
        <a:bodyPr/>
        <a:lstStyle/>
        <a:p>
          <a:endParaRPr lang="en-US"/>
        </a:p>
      </dgm:t>
    </dgm:pt>
    <dgm:pt modelId="{AD174E1B-9AC5-4E3A-8C96-44CBDB6D3AB3}" cxnId="{1C3AE3BC-F2F6-4B77-8E34-4F6B1EDDD4ED}" type="sibTrans">
      <dgm:prSet/>
      <dgm:spPr/>
      <dgm:t>
        <a:bodyPr/>
        <a:lstStyle/>
        <a:p>
          <a:endParaRPr lang="en-US"/>
        </a:p>
      </dgm:t>
    </dgm:pt>
    <dgm:pt modelId="{71C57B83-F160-42B9-AD03-17875D890EAA}" type="pres">
      <dgm:prSet presAssocID="{8A135499-4848-479B-BAD9-808D67DFAEDA}" presName="root" presStyleCnt="0">
        <dgm:presLayoutVars>
          <dgm:dir/>
          <dgm:resizeHandles val="exact"/>
        </dgm:presLayoutVars>
      </dgm:prSet>
      <dgm:spPr/>
    </dgm:pt>
    <dgm:pt modelId="{B98A55E3-E751-46D7-BD63-3F2AF5622891}" type="pres">
      <dgm:prSet presAssocID="{91EE38D9-4326-49E8-8757-3CBCAD8B4583}" presName="compNode" presStyleCnt="0"/>
      <dgm:spPr/>
    </dgm:pt>
    <dgm:pt modelId="{A85A4A12-D1DF-4AFB-A532-82F8C03DA302}" type="pres">
      <dgm:prSet presAssocID="{91EE38D9-4326-49E8-8757-3CBCAD8B458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</dgm:pt>
    <dgm:pt modelId="{94AA6C9D-F5A1-42D3-A5CA-B68E6051704E}" type="pres">
      <dgm:prSet presAssocID="{91EE38D9-4326-49E8-8757-3CBCAD8B4583}" presName="spaceRect" presStyleCnt="0"/>
      <dgm:spPr/>
    </dgm:pt>
    <dgm:pt modelId="{836CF781-8F22-423D-B811-49FE602DC26A}" type="pres">
      <dgm:prSet presAssocID="{91EE38D9-4326-49E8-8757-3CBCAD8B4583}" presName="textRect" presStyleLbl="revTx" presStyleIdx="0" presStyleCnt="5">
        <dgm:presLayoutVars>
          <dgm:chMax val="1"/>
          <dgm:chPref val="1"/>
        </dgm:presLayoutVars>
      </dgm:prSet>
      <dgm:spPr/>
    </dgm:pt>
    <dgm:pt modelId="{6B903E6A-C26C-4248-A838-203473553A16}" type="pres">
      <dgm:prSet presAssocID="{674DBE48-C5B2-4A5A-8936-FD3228B33FAE}" presName="sibTrans" presStyleCnt="0"/>
      <dgm:spPr/>
    </dgm:pt>
    <dgm:pt modelId="{3CE86FDB-9115-4D83-ABD0-D8E5B1CD34D0}" type="pres">
      <dgm:prSet presAssocID="{462E2037-07B6-4CFD-8CB8-A72413A8F496}" presName="compNode" presStyleCnt="0"/>
      <dgm:spPr/>
    </dgm:pt>
    <dgm:pt modelId="{DC9287A1-855F-48EF-B11E-AA3FE6CD87E5}" type="pres">
      <dgm:prSet presAssocID="{462E2037-07B6-4CFD-8CB8-A72413A8F49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</dgm:pt>
    <dgm:pt modelId="{8F02E34E-95C4-4678-A283-6ADD442D1512}" type="pres">
      <dgm:prSet presAssocID="{462E2037-07B6-4CFD-8CB8-A72413A8F496}" presName="spaceRect" presStyleCnt="0"/>
      <dgm:spPr/>
    </dgm:pt>
    <dgm:pt modelId="{60B54658-C501-4AB2-9267-05DB8862B351}" type="pres">
      <dgm:prSet presAssocID="{462E2037-07B6-4CFD-8CB8-A72413A8F496}" presName="textRect" presStyleLbl="revTx" presStyleIdx="1" presStyleCnt="5">
        <dgm:presLayoutVars>
          <dgm:chMax val="1"/>
          <dgm:chPref val="1"/>
        </dgm:presLayoutVars>
      </dgm:prSet>
      <dgm:spPr/>
    </dgm:pt>
    <dgm:pt modelId="{BF0AD31F-A9AA-4A01-809E-164D95DB17B0}" type="pres">
      <dgm:prSet presAssocID="{8066B0EF-2AE7-40CE-A8C1-DD39E38942E9}" presName="sibTrans" presStyleCnt="0"/>
      <dgm:spPr/>
    </dgm:pt>
    <dgm:pt modelId="{1B966A91-619B-4A82-A522-059B9EE402B3}" type="pres">
      <dgm:prSet presAssocID="{36B28AD2-EBE1-49E1-9727-C8BFCB9CB981}" presName="compNode" presStyleCnt="0"/>
      <dgm:spPr/>
    </dgm:pt>
    <dgm:pt modelId="{A18F674F-61F0-4C71-A538-6F0598EA76B1}" type="pres">
      <dgm:prSet presAssocID="{36B28AD2-EBE1-49E1-9727-C8BFCB9CB98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</dgm:pt>
    <dgm:pt modelId="{01F6EE0A-C6D6-4821-884D-612C498664A3}" type="pres">
      <dgm:prSet presAssocID="{36B28AD2-EBE1-49E1-9727-C8BFCB9CB981}" presName="spaceRect" presStyleCnt="0"/>
      <dgm:spPr/>
    </dgm:pt>
    <dgm:pt modelId="{C62C26B5-BC3A-499E-BEBD-675740F15BAD}" type="pres">
      <dgm:prSet presAssocID="{36B28AD2-EBE1-49E1-9727-C8BFCB9CB981}" presName="textRect" presStyleLbl="revTx" presStyleIdx="2" presStyleCnt="5">
        <dgm:presLayoutVars>
          <dgm:chMax val="1"/>
          <dgm:chPref val="1"/>
        </dgm:presLayoutVars>
      </dgm:prSet>
      <dgm:spPr/>
    </dgm:pt>
    <dgm:pt modelId="{0AF1D274-D43C-4A66-A9C1-5BA4DF177F8F}" type="pres">
      <dgm:prSet presAssocID="{A5722C1A-713D-4CFC-8C0D-C845B612416E}" presName="sibTrans" presStyleCnt="0"/>
      <dgm:spPr/>
    </dgm:pt>
    <dgm:pt modelId="{E58991F3-5C50-4015-8F76-EAC61CB7BB91}" type="pres">
      <dgm:prSet presAssocID="{13B465A1-09F5-4C52-8C2F-80DD8DA9A503}" presName="compNode" presStyleCnt="0"/>
      <dgm:spPr/>
    </dgm:pt>
    <dgm:pt modelId="{B0EC25FB-757A-4ED5-9F14-0AC25835A8F3}" type="pres">
      <dgm:prSet presAssocID="{13B465A1-09F5-4C52-8C2F-80DD8DA9A50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</dgm:pt>
    <dgm:pt modelId="{8E2A0BC9-7B8C-4C58-A1EC-51F3C3089308}" type="pres">
      <dgm:prSet presAssocID="{13B465A1-09F5-4C52-8C2F-80DD8DA9A503}" presName="spaceRect" presStyleCnt="0"/>
      <dgm:spPr/>
    </dgm:pt>
    <dgm:pt modelId="{6C329DFA-FCEC-4799-AEC6-6FD28B94B571}" type="pres">
      <dgm:prSet presAssocID="{13B465A1-09F5-4C52-8C2F-80DD8DA9A503}" presName="textRect" presStyleLbl="revTx" presStyleIdx="3" presStyleCnt="5">
        <dgm:presLayoutVars>
          <dgm:chMax val="1"/>
          <dgm:chPref val="1"/>
        </dgm:presLayoutVars>
      </dgm:prSet>
      <dgm:spPr/>
    </dgm:pt>
    <dgm:pt modelId="{B190F9E3-0B5A-4412-B16B-D1886FBDAD44}" type="pres">
      <dgm:prSet presAssocID="{D1861D1D-3B65-449D-B7DD-9F67A1DCDACF}" presName="sibTrans" presStyleCnt="0"/>
      <dgm:spPr/>
    </dgm:pt>
    <dgm:pt modelId="{426F6B0A-983B-4141-8B13-F382E846E38E}" type="pres">
      <dgm:prSet presAssocID="{37A82C49-778D-4394-AA46-E52BD1067B1B}" presName="compNode" presStyleCnt="0"/>
      <dgm:spPr/>
    </dgm:pt>
    <dgm:pt modelId="{884FD090-9976-4936-942A-D8873208187A}" type="pres">
      <dgm:prSet presAssocID="{37A82C49-778D-4394-AA46-E52BD1067B1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</dgm:pt>
    <dgm:pt modelId="{A9F906B9-2844-47A5-B4F8-16A2DBD24EAC}" type="pres">
      <dgm:prSet presAssocID="{37A82C49-778D-4394-AA46-E52BD1067B1B}" presName="spaceRect" presStyleCnt="0"/>
      <dgm:spPr/>
    </dgm:pt>
    <dgm:pt modelId="{0018A3CD-0908-466D-81BC-A9D3F7CBD14C}" type="pres">
      <dgm:prSet presAssocID="{37A82C49-778D-4394-AA46-E52BD1067B1B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2CC0426-C551-488D-8B89-C1A62F4A2481}" type="presOf" srcId="{36B28AD2-EBE1-49E1-9727-C8BFCB9CB981}" destId="{C62C26B5-BC3A-499E-BEBD-675740F15BAD}" srcOrd="0" destOrd="0" presId="urn:microsoft.com/office/officeart/2018/2/layout/IconLabelList"/>
    <dgm:cxn modelId="{D2B0864B-A23D-4328-816D-BC542D324657}" srcId="{8A135499-4848-479B-BAD9-808D67DFAEDA}" destId="{13B465A1-09F5-4C52-8C2F-80DD8DA9A503}" srcOrd="3" destOrd="0" parTransId="{C68E7C90-BB01-498F-B9B7-88AF1B7129C6}" sibTransId="{D1861D1D-3B65-449D-B7DD-9F67A1DCDACF}"/>
    <dgm:cxn modelId="{20125B72-E566-4D71-B506-8313CF732150}" type="presOf" srcId="{37A82C49-778D-4394-AA46-E52BD1067B1B}" destId="{0018A3CD-0908-466D-81BC-A9D3F7CBD14C}" srcOrd="0" destOrd="0" presId="urn:microsoft.com/office/officeart/2018/2/layout/IconLabelList"/>
    <dgm:cxn modelId="{85DAA155-B0F3-4E5C-BA9A-D68A8BF748B0}" type="presOf" srcId="{13B465A1-09F5-4C52-8C2F-80DD8DA9A503}" destId="{6C329DFA-FCEC-4799-AEC6-6FD28B94B571}" srcOrd="0" destOrd="0" presId="urn:microsoft.com/office/officeart/2018/2/layout/IconLabelList"/>
    <dgm:cxn modelId="{A4532688-D439-4CA7-8B43-C9FAC6EB7FC0}" type="presOf" srcId="{91EE38D9-4326-49E8-8757-3CBCAD8B4583}" destId="{836CF781-8F22-423D-B811-49FE602DC26A}" srcOrd="0" destOrd="0" presId="urn:microsoft.com/office/officeart/2018/2/layout/IconLabelList"/>
    <dgm:cxn modelId="{1CF38F92-58E3-4FAE-9697-F04F8F489536}" srcId="{8A135499-4848-479B-BAD9-808D67DFAEDA}" destId="{36B28AD2-EBE1-49E1-9727-C8BFCB9CB981}" srcOrd="2" destOrd="0" parTransId="{5669F77A-F3B3-4028-AE2B-581150460C63}" sibTransId="{A5722C1A-713D-4CFC-8C0D-C845B612416E}"/>
    <dgm:cxn modelId="{96C88697-E465-4F55-B2BA-2122073F8E25}" type="presOf" srcId="{8A135499-4848-479B-BAD9-808D67DFAEDA}" destId="{71C57B83-F160-42B9-AD03-17875D890EAA}" srcOrd="0" destOrd="0" presId="urn:microsoft.com/office/officeart/2018/2/layout/IconLabelList"/>
    <dgm:cxn modelId="{1C3AE3BC-F2F6-4B77-8E34-4F6B1EDDD4ED}" srcId="{8A135499-4848-479B-BAD9-808D67DFAEDA}" destId="{37A82C49-778D-4394-AA46-E52BD1067B1B}" srcOrd="4" destOrd="0" parTransId="{0E14B273-F81A-4E51-9FF4-42B4D2CB51C9}" sibTransId="{AD174E1B-9AC5-4E3A-8C96-44CBDB6D3AB3}"/>
    <dgm:cxn modelId="{B510D1CF-7578-4C91-85DE-ED88C13E9281}" srcId="{8A135499-4848-479B-BAD9-808D67DFAEDA}" destId="{91EE38D9-4326-49E8-8757-3CBCAD8B4583}" srcOrd="0" destOrd="0" parTransId="{7B6D4477-43D7-4BEF-AE14-99E2259102B3}" sibTransId="{674DBE48-C5B2-4A5A-8936-FD3228B33FAE}"/>
    <dgm:cxn modelId="{264C83D9-2A3E-4AC8-BE1B-47434B8BBF20}" type="presOf" srcId="{462E2037-07B6-4CFD-8CB8-A72413A8F496}" destId="{60B54658-C501-4AB2-9267-05DB8862B351}" srcOrd="0" destOrd="0" presId="urn:microsoft.com/office/officeart/2018/2/layout/IconLabelList"/>
    <dgm:cxn modelId="{044411DD-16FB-47A4-ADF0-5C631D2C6084}" srcId="{8A135499-4848-479B-BAD9-808D67DFAEDA}" destId="{462E2037-07B6-4CFD-8CB8-A72413A8F496}" srcOrd="1" destOrd="0" parTransId="{F1EF1020-8546-4559-8CAD-46AB36B45A5D}" sibTransId="{8066B0EF-2AE7-40CE-A8C1-DD39E38942E9}"/>
    <dgm:cxn modelId="{0B204E17-45B9-4021-AE5F-458C17B001DB}" type="presParOf" srcId="{71C57B83-F160-42B9-AD03-17875D890EAA}" destId="{B98A55E3-E751-46D7-BD63-3F2AF5622891}" srcOrd="0" destOrd="0" presId="urn:microsoft.com/office/officeart/2018/2/layout/IconLabelList"/>
    <dgm:cxn modelId="{D2643C26-D7BA-4C73-89C9-51F89D60E75B}" type="presParOf" srcId="{B98A55E3-E751-46D7-BD63-3F2AF5622891}" destId="{A85A4A12-D1DF-4AFB-A532-82F8C03DA302}" srcOrd="0" destOrd="0" presId="urn:microsoft.com/office/officeart/2018/2/layout/IconLabelList"/>
    <dgm:cxn modelId="{6AB34C0A-3721-4BA6-AB8C-EC34ECDAE89F}" type="presParOf" srcId="{B98A55E3-E751-46D7-BD63-3F2AF5622891}" destId="{94AA6C9D-F5A1-42D3-A5CA-B68E6051704E}" srcOrd="1" destOrd="0" presId="urn:microsoft.com/office/officeart/2018/2/layout/IconLabelList"/>
    <dgm:cxn modelId="{305DA505-D7D9-4D3B-9024-032A37DBFA89}" type="presParOf" srcId="{B98A55E3-E751-46D7-BD63-3F2AF5622891}" destId="{836CF781-8F22-423D-B811-49FE602DC26A}" srcOrd="2" destOrd="0" presId="urn:microsoft.com/office/officeart/2018/2/layout/IconLabelList"/>
    <dgm:cxn modelId="{770FAAFF-FEC8-4C72-9E3C-825225C8E997}" type="presParOf" srcId="{71C57B83-F160-42B9-AD03-17875D890EAA}" destId="{6B903E6A-C26C-4248-A838-203473553A16}" srcOrd="1" destOrd="0" presId="urn:microsoft.com/office/officeart/2018/2/layout/IconLabelList"/>
    <dgm:cxn modelId="{105FD3A1-0331-49AF-983F-E29D79F7AC78}" type="presParOf" srcId="{71C57B83-F160-42B9-AD03-17875D890EAA}" destId="{3CE86FDB-9115-4D83-ABD0-D8E5B1CD34D0}" srcOrd="2" destOrd="0" presId="urn:microsoft.com/office/officeart/2018/2/layout/IconLabelList"/>
    <dgm:cxn modelId="{825994ED-BB58-4C93-9970-DEF0A33A4A48}" type="presParOf" srcId="{3CE86FDB-9115-4D83-ABD0-D8E5B1CD34D0}" destId="{DC9287A1-855F-48EF-B11E-AA3FE6CD87E5}" srcOrd="0" destOrd="0" presId="urn:microsoft.com/office/officeart/2018/2/layout/IconLabelList"/>
    <dgm:cxn modelId="{E263AE46-86DB-4E59-8B53-155AE443DFD1}" type="presParOf" srcId="{3CE86FDB-9115-4D83-ABD0-D8E5B1CD34D0}" destId="{8F02E34E-95C4-4678-A283-6ADD442D1512}" srcOrd="1" destOrd="0" presId="urn:microsoft.com/office/officeart/2018/2/layout/IconLabelList"/>
    <dgm:cxn modelId="{A796EC17-9562-44A0-AB75-24E7125E600C}" type="presParOf" srcId="{3CE86FDB-9115-4D83-ABD0-D8E5B1CD34D0}" destId="{60B54658-C501-4AB2-9267-05DB8862B351}" srcOrd="2" destOrd="0" presId="urn:microsoft.com/office/officeart/2018/2/layout/IconLabelList"/>
    <dgm:cxn modelId="{1DEB507A-7D2C-4AB2-B107-E854F0F1A7F3}" type="presParOf" srcId="{71C57B83-F160-42B9-AD03-17875D890EAA}" destId="{BF0AD31F-A9AA-4A01-809E-164D95DB17B0}" srcOrd="3" destOrd="0" presId="urn:microsoft.com/office/officeart/2018/2/layout/IconLabelList"/>
    <dgm:cxn modelId="{0CF0BC89-7827-4BDD-8B45-A65780A9EBAD}" type="presParOf" srcId="{71C57B83-F160-42B9-AD03-17875D890EAA}" destId="{1B966A91-619B-4A82-A522-059B9EE402B3}" srcOrd="4" destOrd="0" presId="urn:microsoft.com/office/officeart/2018/2/layout/IconLabelList"/>
    <dgm:cxn modelId="{969D983F-6573-474A-AE82-14E415C0EDA2}" type="presParOf" srcId="{1B966A91-619B-4A82-A522-059B9EE402B3}" destId="{A18F674F-61F0-4C71-A538-6F0598EA76B1}" srcOrd="0" destOrd="0" presId="urn:microsoft.com/office/officeart/2018/2/layout/IconLabelList"/>
    <dgm:cxn modelId="{C0401D4C-E243-43F1-9902-7694238B3E21}" type="presParOf" srcId="{1B966A91-619B-4A82-A522-059B9EE402B3}" destId="{01F6EE0A-C6D6-4821-884D-612C498664A3}" srcOrd="1" destOrd="0" presId="urn:microsoft.com/office/officeart/2018/2/layout/IconLabelList"/>
    <dgm:cxn modelId="{CF86F94D-2585-41AB-9FE3-40AB16789C3F}" type="presParOf" srcId="{1B966A91-619B-4A82-A522-059B9EE402B3}" destId="{C62C26B5-BC3A-499E-BEBD-675740F15BAD}" srcOrd="2" destOrd="0" presId="urn:microsoft.com/office/officeart/2018/2/layout/IconLabelList"/>
    <dgm:cxn modelId="{5E38F064-64A1-44B6-8E6E-3D91737FD4ED}" type="presParOf" srcId="{71C57B83-F160-42B9-AD03-17875D890EAA}" destId="{0AF1D274-D43C-4A66-A9C1-5BA4DF177F8F}" srcOrd="5" destOrd="0" presId="urn:microsoft.com/office/officeart/2018/2/layout/IconLabelList"/>
    <dgm:cxn modelId="{179BA1EA-1D68-461F-878A-1558CEB27798}" type="presParOf" srcId="{71C57B83-F160-42B9-AD03-17875D890EAA}" destId="{E58991F3-5C50-4015-8F76-EAC61CB7BB91}" srcOrd="6" destOrd="0" presId="urn:microsoft.com/office/officeart/2018/2/layout/IconLabelList"/>
    <dgm:cxn modelId="{2E25F562-F05D-473D-9792-742464AAB30E}" type="presParOf" srcId="{E58991F3-5C50-4015-8F76-EAC61CB7BB91}" destId="{B0EC25FB-757A-4ED5-9F14-0AC25835A8F3}" srcOrd="0" destOrd="0" presId="urn:microsoft.com/office/officeart/2018/2/layout/IconLabelList"/>
    <dgm:cxn modelId="{F9043FD8-860C-4D2C-9FE7-2F6EFB286139}" type="presParOf" srcId="{E58991F3-5C50-4015-8F76-EAC61CB7BB91}" destId="{8E2A0BC9-7B8C-4C58-A1EC-51F3C3089308}" srcOrd="1" destOrd="0" presId="urn:microsoft.com/office/officeart/2018/2/layout/IconLabelList"/>
    <dgm:cxn modelId="{F8A395F3-8D1D-4931-B506-8ACC923C7011}" type="presParOf" srcId="{E58991F3-5C50-4015-8F76-EAC61CB7BB91}" destId="{6C329DFA-FCEC-4799-AEC6-6FD28B94B571}" srcOrd="2" destOrd="0" presId="urn:microsoft.com/office/officeart/2018/2/layout/IconLabelList"/>
    <dgm:cxn modelId="{2A21294E-6D1A-4D15-A641-89F1FF11BB38}" type="presParOf" srcId="{71C57B83-F160-42B9-AD03-17875D890EAA}" destId="{B190F9E3-0B5A-4412-B16B-D1886FBDAD44}" srcOrd="7" destOrd="0" presId="urn:microsoft.com/office/officeart/2018/2/layout/IconLabelList"/>
    <dgm:cxn modelId="{9943CAB7-0A5C-4635-B2C9-5A894DFD4CF0}" type="presParOf" srcId="{71C57B83-F160-42B9-AD03-17875D890EAA}" destId="{426F6B0A-983B-4141-8B13-F382E846E38E}" srcOrd="8" destOrd="0" presId="urn:microsoft.com/office/officeart/2018/2/layout/IconLabelList"/>
    <dgm:cxn modelId="{7D9659F1-AAD8-4D70-9AC4-A3FC551FC584}" type="presParOf" srcId="{426F6B0A-983B-4141-8B13-F382E846E38E}" destId="{884FD090-9976-4936-942A-D8873208187A}" srcOrd="0" destOrd="0" presId="urn:microsoft.com/office/officeart/2018/2/layout/IconLabelList"/>
    <dgm:cxn modelId="{9846CA93-40C8-44B1-8BBE-C2A8A5EF0309}" type="presParOf" srcId="{426F6B0A-983B-4141-8B13-F382E846E38E}" destId="{A9F906B9-2844-47A5-B4F8-16A2DBD24EAC}" srcOrd="1" destOrd="0" presId="urn:microsoft.com/office/officeart/2018/2/layout/IconLabelList"/>
    <dgm:cxn modelId="{DAEA71D4-F68C-4F55-BFA6-1FFD49E24726}" type="presParOf" srcId="{426F6B0A-983B-4141-8B13-F382E846E38E}" destId="{0018A3CD-0908-466D-81BC-A9D3F7CBD14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0515600" cy="4352544"/>
        <a:chOff x="0" y="0"/>
        <a:chExt cx="10515600" cy="4352544"/>
      </a:xfrm>
    </dsp:grpSpPr>
    <dsp:sp modelId="{A76DE571-3BD5-478E-BA25-74E4E5E6EE18}">
      <dsp:nvSpPr>
        <dsp:cNvPr id="3" name="Oval 2"/>
        <dsp:cNvSpPr/>
      </dsp:nvSpPr>
      <dsp:spPr bwMode="white">
        <a:xfrm>
          <a:off x="1806085" y="206"/>
          <a:ext cx="1933320" cy="1933320"/>
        </a:xfrm>
        <a:prstGeom prst="ellipse">
          <a:avLst/>
        </a:prstGeom>
      </dsp:spPr>
      <dsp:style>
        <a:lnRef idx="0">
          <a:schemeClr val="accent2"/>
        </a:lnRef>
        <a:fillRef idx="1">
          <a:schemeClr val="accent2">
            <a:tint val="40000"/>
          </a:schemeClr>
        </a:fillRef>
        <a:effectRef idx="0">
          <a:scrgbClr r="0" g="0" b="0"/>
        </a:effectRef>
        <a:fontRef idx="minor"/>
      </dsp:style>
      <dsp:txXfrm>
        <a:off x="1806085" y="206"/>
        <a:ext cx="1933320" cy="1933320"/>
      </dsp:txXfrm>
    </dsp:sp>
    <dsp:sp modelId="{758F3CD0-37FF-4F9F-B102-14F73398BB58}">
      <dsp:nvSpPr>
        <dsp:cNvPr id="4" name="Rectangles 3"/>
        <dsp:cNvSpPr/>
      </dsp:nvSpPr>
      <dsp:spPr bwMode="white">
        <a:xfrm>
          <a:off x="2212082" y="406203"/>
          <a:ext cx="1121325" cy="1121325"/>
        </a:xfrm>
        <a:prstGeom prst="rect">
          <a:avLst/>
        </a:prstGeom>
        <a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Xfrm>
        <a:off x="2212082" y="406203"/>
        <a:ext cx="1121325" cy="1121325"/>
      </dsp:txXfrm>
    </dsp:sp>
    <dsp:sp modelId="{486EA373-EF68-4E83-8122-CB503BC6BE37}">
      <dsp:nvSpPr>
        <dsp:cNvPr id="5" name="Rectangles 4"/>
        <dsp:cNvSpPr/>
      </dsp:nvSpPr>
      <dsp:spPr bwMode="white">
        <a:xfrm>
          <a:off x="4153688" y="206"/>
          <a:ext cx="4557111" cy="193332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anchor="ctr"/>
        <a:lstStyle>
          <a:lvl1pPr algn="l">
            <a:defRPr sz="26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dirty="0">
              <a:solidFill>
                <a:schemeClr val="tx1"/>
              </a:solidFill>
              <a:latin typeface="Fira Sans Condensed" panose="020B0503050000020004" pitchFamily="34" charset="0"/>
            </a:rPr>
            <a:t>FIFA world cup 2026</a:t>
          </a:r>
          <a:endParaRPr lang="en-US" dirty="0">
            <a:solidFill>
              <a:schemeClr val="tx1"/>
            </a:solidFill>
            <a:latin typeface="Fira Sans Condensed" panose="020B0503050000020004" pitchFamily="34" charset="0"/>
          </a:endParaRPr>
        </a:p>
      </dsp:txBody>
      <dsp:txXfrm>
        <a:off x="4153688" y="206"/>
        <a:ext cx="4557111" cy="1933320"/>
      </dsp:txXfrm>
    </dsp:sp>
    <dsp:sp modelId="{DB8B6CC3-A5CF-4C7E-BE32-D1F862A07831}">
      <dsp:nvSpPr>
        <dsp:cNvPr id="6" name="Oval 5"/>
        <dsp:cNvSpPr/>
      </dsp:nvSpPr>
      <dsp:spPr bwMode="white">
        <a:xfrm>
          <a:off x="1806085" y="2419018"/>
          <a:ext cx="1933320" cy="1933320"/>
        </a:xfrm>
        <a:prstGeom prst="ellipse">
          <a:avLst/>
        </a:prstGeom>
      </dsp:spPr>
      <dsp:style>
        <a:lnRef idx="0">
          <a:schemeClr val="accent2"/>
        </a:lnRef>
        <a:fillRef idx="1">
          <a:schemeClr val="accent2">
            <a:tint val="40000"/>
          </a:schemeClr>
        </a:fillRef>
        <a:effectRef idx="0">
          <a:scrgbClr r="0" g="0" b="0"/>
        </a:effectRef>
        <a:fontRef idx="minor"/>
      </dsp:style>
      <dsp:txXfrm>
        <a:off x="1806085" y="2419018"/>
        <a:ext cx="1933320" cy="1933320"/>
      </dsp:txXfrm>
    </dsp:sp>
    <dsp:sp modelId="{7E4909DC-ACBB-463C-AA1F-6BA24289FD44}">
      <dsp:nvSpPr>
        <dsp:cNvPr id="7" name="Rectangles 6"/>
        <dsp:cNvSpPr/>
      </dsp:nvSpPr>
      <dsp:spPr bwMode="white">
        <a:xfrm>
          <a:off x="2212082" y="2825015"/>
          <a:ext cx="1121325" cy="1121325"/>
        </a:xfrm>
        <a:prstGeom prst="rect">
          <a:avLst/>
        </a:prstGeom>
        <a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Xfrm>
        <a:off x="2212082" y="2825015"/>
        <a:ext cx="1121325" cy="1121325"/>
      </dsp:txXfrm>
    </dsp:sp>
    <dsp:sp modelId="{1F582E88-6F52-4D00-BC7C-0D541456248C}">
      <dsp:nvSpPr>
        <dsp:cNvPr id="8" name="Rectangles 7"/>
        <dsp:cNvSpPr/>
      </dsp:nvSpPr>
      <dsp:spPr bwMode="white">
        <a:xfrm>
          <a:off x="4153688" y="2419018"/>
          <a:ext cx="4557111" cy="193332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anchor="ctr"/>
        <a:lstStyle>
          <a:lvl1pPr algn="l">
            <a:defRPr sz="26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dirty="0">
              <a:solidFill>
                <a:schemeClr val="tx1"/>
              </a:solidFill>
              <a:latin typeface="Fira Sans Condensed" panose="020B0503050000020004" pitchFamily="34" charset="0"/>
            </a:rPr>
            <a:t>Utilization of blockchain and machine learning and simulation to improve experience for customers and increase revenue</a:t>
          </a:r>
          <a:endParaRPr lang="en-US" dirty="0">
            <a:solidFill>
              <a:schemeClr val="tx1"/>
            </a:solidFill>
            <a:latin typeface="Fira Sans Condensed" panose="020B0503050000020004" pitchFamily="34" charset="0"/>
          </a:endParaRPr>
        </a:p>
      </dsp:txBody>
      <dsp:txXfrm>
        <a:off x="4153688" y="2419018"/>
        <a:ext cx="4557111" cy="19333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0515600" cy="4849549"/>
        <a:chOff x="0" y="0"/>
        <a:chExt cx="10515600" cy="4849549"/>
      </a:xfrm>
    </dsp:grpSpPr>
    <dsp:sp modelId="{C81646E4-335D-49D9-9584-B647914070FA}">
      <dsp:nvSpPr>
        <dsp:cNvPr id="3" name="Rounded Rectangle 2"/>
        <dsp:cNvSpPr/>
      </dsp:nvSpPr>
      <dsp:spPr bwMode="white">
        <a:xfrm>
          <a:off x="0" y="172235"/>
          <a:ext cx="10515600" cy="633730"/>
        </a:xfrm>
        <a:prstGeom prst="roundRect">
          <a:avLst/>
        </a:prstGeom>
      </dsp:spPr>
      <dsp:style>
        <a:lnRef idx="3">
          <a:schemeClr val="lt1"/>
        </a:lnRef>
        <a:fillRef idx="1">
          <a:schemeClr val="accent2"/>
        </a:fillRef>
        <a:effectRef idx="1">
          <a:scrgbClr r="0" g="0" b="0"/>
        </a:effectRef>
        <a:fontRef idx="minor">
          <a:schemeClr val="lt1"/>
        </a:fontRef>
      </dsp:style>
      <dsp:txBody>
        <a:bodyPr lIns="57150" tIns="57150" rIns="57150" bIns="57150" anchor="ctr"/>
        <a:lstStyle>
          <a:lvl1pPr algn="l">
            <a:defRPr sz="1500"/>
          </a:lvl1pPr>
          <a:lvl2pPr marL="57150" indent="-57150" algn="l">
            <a:defRPr sz="1100"/>
          </a:lvl2pPr>
          <a:lvl3pPr marL="114300" indent="-57150" algn="l">
            <a:defRPr sz="1100"/>
          </a:lvl3pPr>
          <a:lvl4pPr marL="171450" indent="-57150" algn="l">
            <a:defRPr sz="1100"/>
          </a:lvl4pPr>
          <a:lvl5pPr marL="228600" indent="-57150" algn="l">
            <a:defRPr sz="1100"/>
          </a:lvl5pPr>
          <a:lvl6pPr marL="285750" indent="-57150" algn="l">
            <a:defRPr sz="1100"/>
          </a:lvl6pPr>
          <a:lvl7pPr marL="342900" indent="-57150" algn="l">
            <a:defRPr sz="1100"/>
          </a:lvl7pPr>
          <a:lvl8pPr marL="400050" indent="-57150" algn="l">
            <a:defRPr sz="1100"/>
          </a:lvl8pPr>
          <a:lvl9pPr marL="457200" indent="-57150" algn="l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Accurately forecasting merchandise demand poses one of the biggest challenges for FIFA, yet it also holds the key to maximizing revenue potential.</a:t>
          </a:r>
        </a:p>
      </dsp:txBody>
      <dsp:txXfrm>
        <a:off x="0" y="172235"/>
        <a:ext cx="10515600" cy="633730"/>
      </dsp:txXfrm>
    </dsp:sp>
    <dsp:sp modelId="{8B2AD608-B5E3-4625-8089-4DD6BCBE2666}">
      <dsp:nvSpPr>
        <dsp:cNvPr id="4" name="Rounded Rectangle 3"/>
        <dsp:cNvSpPr/>
      </dsp:nvSpPr>
      <dsp:spPr bwMode="white">
        <a:xfrm>
          <a:off x="0" y="798770"/>
          <a:ext cx="10515600" cy="633730"/>
        </a:xfrm>
        <a:prstGeom prst="roundRect">
          <a:avLst/>
        </a:prstGeom>
      </dsp:spPr>
      <dsp:style>
        <a:lnRef idx="3">
          <a:schemeClr val="lt1"/>
        </a:lnRef>
        <a:fillRef idx="1">
          <a:schemeClr val="accent2"/>
        </a:fillRef>
        <a:effectRef idx="1">
          <a:scrgbClr r="0" g="0" b="0"/>
        </a:effectRef>
        <a:fontRef idx="minor">
          <a:schemeClr val="lt1"/>
        </a:fontRef>
      </dsp:style>
      <dsp:txBody>
        <a:bodyPr lIns="57150" tIns="57150" rIns="57150" bIns="57150" anchor="ctr"/>
        <a:lstStyle>
          <a:lvl1pPr algn="l">
            <a:defRPr sz="1500"/>
          </a:lvl1pPr>
          <a:lvl2pPr marL="57150" indent="-57150" algn="l">
            <a:defRPr sz="1100"/>
          </a:lvl2pPr>
          <a:lvl3pPr marL="114300" indent="-57150" algn="l">
            <a:defRPr sz="1100"/>
          </a:lvl3pPr>
          <a:lvl4pPr marL="171450" indent="-57150" algn="l">
            <a:defRPr sz="1100"/>
          </a:lvl4pPr>
          <a:lvl5pPr marL="228600" indent="-57150" algn="l">
            <a:defRPr sz="1100"/>
          </a:lvl5pPr>
          <a:lvl6pPr marL="285750" indent="-57150" algn="l">
            <a:defRPr sz="1100"/>
          </a:lvl6pPr>
          <a:lvl7pPr marL="342900" indent="-57150" algn="l">
            <a:defRPr sz="1100"/>
          </a:lvl7pPr>
          <a:lvl8pPr marL="400050" indent="-57150" algn="l">
            <a:defRPr sz="1100"/>
          </a:lvl8pPr>
          <a:lvl9pPr marL="457200" indent="-57150" algn="l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i="0" dirty="0"/>
            <a:t>Strategies Employed</a:t>
          </a:r>
          <a:endParaRPr lang="en-US" dirty="0"/>
        </a:p>
      </dsp:txBody>
      <dsp:txXfrm>
        <a:off x="0" y="798770"/>
        <a:ext cx="10515600" cy="633730"/>
      </dsp:txXfrm>
    </dsp:sp>
    <dsp:sp modelId="{71D06C1F-3174-43D4-A4CB-8F0054B4BC41}">
      <dsp:nvSpPr>
        <dsp:cNvPr id="5" name="Rectangles 4"/>
        <dsp:cNvSpPr/>
      </dsp:nvSpPr>
      <dsp:spPr bwMode="white">
        <a:xfrm>
          <a:off x="0" y="1482895"/>
          <a:ext cx="10515600" cy="57912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333870" tIns="19050" rIns="106680" bIns="19050" anchor="t"/>
        <a:lstStyle>
          <a:lvl1pPr algn="l">
            <a:defRPr sz="1500"/>
          </a:lvl1pPr>
          <a:lvl2pPr marL="57150" indent="-57150" algn="l">
            <a:defRPr sz="1100"/>
          </a:lvl2pPr>
          <a:lvl3pPr marL="114300" indent="-57150" algn="l">
            <a:defRPr sz="1100"/>
          </a:lvl3pPr>
          <a:lvl4pPr marL="171450" indent="-57150" algn="l">
            <a:defRPr sz="1100"/>
          </a:lvl4pPr>
          <a:lvl5pPr marL="228600" indent="-57150" algn="l">
            <a:defRPr sz="1100"/>
          </a:lvl5pPr>
          <a:lvl6pPr marL="285750" indent="-57150" algn="l">
            <a:defRPr sz="1100"/>
          </a:lvl6pPr>
          <a:lvl7pPr marL="342900" indent="-57150" algn="l">
            <a:defRPr sz="1100"/>
          </a:lvl7pPr>
          <a:lvl8pPr marL="400050" indent="-57150" algn="l">
            <a:defRPr sz="1100"/>
          </a:lvl8pPr>
          <a:lvl9pPr marL="457200" indent="-57150" algn="l">
            <a:defRPr sz="11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b="0" i="0" dirty="0">
              <a:solidFill>
                <a:schemeClr val="tx1"/>
              </a:solidFill>
            </a:rPr>
            <a:t>Training employees to utilize AI models for predicting demand, placing supplier orders, and efficiently managing inventory. </a:t>
          </a:r>
          <a:endParaRPr lang="en-US" dirty="0">
            <a:solidFill>
              <a:schemeClr val="tx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b="0" i="0">
              <a:solidFill>
                <a:schemeClr val="tx1"/>
              </a:solidFill>
            </a:rPr>
            <a:t>Training on market research methodologies, including analyzing customer buying preference in previous FIFA matches to gather insights into consumer preferences, trends, and buying behavior.</a:t>
          </a:r>
          <a:endParaRPr lang="en-US">
            <a:solidFill>
              <a:schemeClr val="tx1"/>
            </a:solidFill>
          </a:endParaRPr>
        </a:p>
      </dsp:txBody>
      <dsp:txXfrm>
        <a:off x="0" y="1482895"/>
        <a:ext cx="10515600" cy="579120"/>
      </dsp:txXfrm>
    </dsp:sp>
    <dsp:sp modelId="{B1E1A630-F297-4762-9004-0BE1115355C5}">
      <dsp:nvSpPr>
        <dsp:cNvPr id="6" name="Rounded Rectangle 5"/>
        <dsp:cNvSpPr/>
      </dsp:nvSpPr>
      <dsp:spPr bwMode="white">
        <a:xfrm>
          <a:off x="0" y="2045221"/>
          <a:ext cx="10515600" cy="633730"/>
        </a:xfrm>
        <a:prstGeom prst="roundRect">
          <a:avLst/>
        </a:prstGeom>
      </dsp:spPr>
      <dsp:style>
        <a:lnRef idx="3">
          <a:schemeClr val="lt1"/>
        </a:lnRef>
        <a:fillRef idx="1">
          <a:schemeClr val="accent2"/>
        </a:fillRef>
        <a:effectRef idx="1">
          <a:scrgbClr r="0" g="0" b="0"/>
        </a:effectRef>
        <a:fontRef idx="minor">
          <a:schemeClr val="lt1"/>
        </a:fontRef>
      </dsp:style>
      <dsp:txBody>
        <a:bodyPr lIns="57150" tIns="57150" rIns="57150" bIns="57150" anchor="ctr"/>
        <a:lstStyle>
          <a:lvl1pPr algn="l">
            <a:defRPr sz="1500"/>
          </a:lvl1pPr>
          <a:lvl2pPr marL="57150" indent="-57150" algn="l">
            <a:defRPr sz="1100"/>
          </a:lvl2pPr>
          <a:lvl3pPr marL="114300" indent="-57150" algn="l">
            <a:defRPr sz="1100"/>
          </a:lvl3pPr>
          <a:lvl4pPr marL="171450" indent="-57150" algn="l">
            <a:defRPr sz="1100"/>
          </a:lvl4pPr>
          <a:lvl5pPr marL="228600" indent="-57150" algn="l">
            <a:defRPr sz="1100"/>
          </a:lvl5pPr>
          <a:lvl6pPr marL="285750" indent="-57150" algn="l">
            <a:defRPr sz="1100"/>
          </a:lvl6pPr>
          <a:lvl7pPr marL="342900" indent="-57150" algn="l">
            <a:defRPr sz="1100"/>
          </a:lvl7pPr>
          <a:lvl8pPr marL="400050" indent="-57150" algn="l">
            <a:defRPr sz="1100"/>
          </a:lvl8pPr>
          <a:lvl9pPr marL="457200" indent="-57150" algn="l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i="0"/>
            <a:t>Challenges Faced</a:t>
          </a:r>
          <a:endParaRPr lang="en-US"/>
        </a:p>
      </dsp:txBody>
      <dsp:txXfrm>
        <a:off x="0" y="2045221"/>
        <a:ext cx="10515600" cy="633730"/>
      </dsp:txXfrm>
    </dsp:sp>
    <dsp:sp modelId="{5A0644C9-1117-4FA9-8CA1-AD1B5EE9C60E}">
      <dsp:nvSpPr>
        <dsp:cNvPr id="7" name="Rectangles 6"/>
        <dsp:cNvSpPr/>
      </dsp:nvSpPr>
      <dsp:spPr bwMode="white">
        <a:xfrm>
          <a:off x="0" y="2695745"/>
          <a:ext cx="10515600" cy="768718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333870" tIns="19050" rIns="106680" bIns="19050" anchor="t"/>
        <a:lstStyle>
          <a:lvl1pPr algn="l">
            <a:defRPr sz="1500"/>
          </a:lvl1pPr>
          <a:lvl2pPr marL="57150" indent="-57150" algn="l">
            <a:defRPr sz="1100"/>
          </a:lvl2pPr>
          <a:lvl3pPr marL="114300" indent="-57150" algn="l">
            <a:defRPr sz="1100"/>
          </a:lvl3pPr>
          <a:lvl4pPr marL="171450" indent="-57150" algn="l">
            <a:defRPr sz="1100"/>
          </a:lvl4pPr>
          <a:lvl5pPr marL="228600" indent="-57150" algn="l">
            <a:defRPr sz="1100"/>
          </a:lvl5pPr>
          <a:lvl6pPr marL="285750" indent="-57150" algn="l">
            <a:defRPr sz="1100"/>
          </a:lvl6pPr>
          <a:lvl7pPr marL="342900" indent="-57150" algn="l">
            <a:defRPr sz="1100"/>
          </a:lvl7pPr>
          <a:lvl8pPr marL="400050" indent="-57150" algn="l">
            <a:defRPr sz="1100"/>
          </a:lvl8pPr>
          <a:lvl9pPr marL="457200" indent="-57150" algn="l">
            <a:defRPr sz="11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dirty="0">
              <a:solidFill>
                <a:schemeClr val="tx1"/>
              </a:solidFill>
            </a:rPr>
            <a:t>Resistance to Change:  Within FIFA, there may be resistance among stakeholders such as national football associations, clubs, and employers towards adopting new technology, including AI-driven solutions.</a:t>
          </a:r>
          <a:endParaRPr lang="en-US" dirty="0">
            <a:solidFill>
              <a:schemeClr val="tx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b="0" i="0" dirty="0">
              <a:solidFill>
                <a:schemeClr val="tx1"/>
              </a:solidFill>
            </a:rPr>
            <a:t>Technical Hurdle :Addressing technical challenges related to integrating AI models with FIFA’s existing systems .</a:t>
          </a:r>
          <a:endParaRPr lang="en-US" dirty="0">
            <a:solidFill>
              <a:schemeClr val="tx1"/>
            </a:solidFill>
          </a:endParaRPr>
        </a:p>
      </dsp:txBody>
      <dsp:txXfrm>
        <a:off x="0" y="2695745"/>
        <a:ext cx="10515600" cy="768718"/>
      </dsp:txXfrm>
    </dsp:sp>
    <dsp:sp modelId="{5E8547A7-3A8B-4664-9EBD-1FEA804BB23A}">
      <dsp:nvSpPr>
        <dsp:cNvPr id="8" name="Rounded Rectangle 7"/>
        <dsp:cNvSpPr/>
      </dsp:nvSpPr>
      <dsp:spPr bwMode="white">
        <a:xfrm>
          <a:off x="0" y="3464464"/>
          <a:ext cx="10515600" cy="633730"/>
        </a:xfrm>
        <a:prstGeom prst="roundRect">
          <a:avLst/>
        </a:prstGeom>
      </dsp:spPr>
      <dsp:style>
        <a:lnRef idx="3">
          <a:schemeClr val="lt1"/>
        </a:lnRef>
        <a:fillRef idx="1">
          <a:schemeClr val="accent2"/>
        </a:fillRef>
        <a:effectRef idx="1">
          <a:scrgbClr r="0" g="0" b="0"/>
        </a:effectRef>
        <a:fontRef idx="minor">
          <a:schemeClr val="lt1"/>
        </a:fontRef>
      </dsp:style>
      <dsp:txBody>
        <a:bodyPr lIns="57150" tIns="57150" rIns="57150" bIns="57150" anchor="ctr"/>
        <a:lstStyle>
          <a:lvl1pPr algn="l">
            <a:defRPr sz="1500"/>
          </a:lvl1pPr>
          <a:lvl2pPr marL="57150" indent="-57150" algn="l">
            <a:defRPr sz="1100"/>
          </a:lvl2pPr>
          <a:lvl3pPr marL="114300" indent="-57150" algn="l">
            <a:defRPr sz="1100"/>
          </a:lvl3pPr>
          <a:lvl4pPr marL="171450" indent="-57150" algn="l">
            <a:defRPr sz="1100"/>
          </a:lvl4pPr>
          <a:lvl5pPr marL="228600" indent="-57150" algn="l">
            <a:defRPr sz="1100"/>
          </a:lvl5pPr>
          <a:lvl6pPr marL="285750" indent="-57150" algn="l">
            <a:defRPr sz="1100"/>
          </a:lvl6pPr>
          <a:lvl7pPr marL="342900" indent="-57150" algn="l">
            <a:defRPr sz="1100"/>
          </a:lvl7pPr>
          <a:lvl8pPr marL="400050" indent="-57150" algn="l">
            <a:defRPr sz="1100"/>
          </a:lvl8pPr>
          <a:lvl9pPr marL="457200" indent="-57150" algn="l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i="0"/>
            <a:t>Outcome</a:t>
          </a:r>
          <a:endParaRPr lang="en-US"/>
        </a:p>
      </dsp:txBody>
      <dsp:txXfrm>
        <a:off x="0" y="3464464"/>
        <a:ext cx="10515600" cy="633730"/>
      </dsp:txXfrm>
    </dsp:sp>
    <dsp:sp modelId="{92F3EC41-3D29-41EC-B68B-6F17233F53AE}">
      <dsp:nvSpPr>
        <dsp:cNvPr id="9" name="Rectangles 8"/>
        <dsp:cNvSpPr/>
      </dsp:nvSpPr>
      <dsp:spPr bwMode="white">
        <a:xfrm>
          <a:off x="0" y="4098194"/>
          <a:ext cx="10515600" cy="57912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333870" tIns="19050" rIns="106680" bIns="19050" anchor="t"/>
        <a:lstStyle>
          <a:lvl1pPr algn="l">
            <a:defRPr sz="1500"/>
          </a:lvl1pPr>
          <a:lvl2pPr marL="57150" indent="-57150" algn="l">
            <a:defRPr sz="1100"/>
          </a:lvl2pPr>
          <a:lvl3pPr marL="114300" indent="-57150" algn="l">
            <a:defRPr sz="1100"/>
          </a:lvl3pPr>
          <a:lvl4pPr marL="171450" indent="-57150" algn="l">
            <a:defRPr sz="1100"/>
          </a:lvl4pPr>
          <a:lvl5pPr marL="228600" indent="-57150" algn="l">
            <a:defRPr sz="1100"/>
          </a:lvl5pPr>
          <a:lvl6pPr marL="285750" indent="-57150" algn="l">
            <a:defRPr sz="1100"/>
          </a:lvl6pPr>
          <a:lvl7pPr marL="342900" indent="-57150" algn="l">
            <a:defRPr sz="1100"/>
          </a:lvl7pPr>
          <a:lvl8pPr marL="400050" indent="-57150" algn="l">
            <a:defRPr sz="1100"/>
          </a:lvl8pPr>
          <a:lvl9pPr marL="457200" indent="-57150" algn="l">
            <a:defRPr sz="11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b="0" i="0" dirty="0">
              <a:solidFill>
                <a:schemeClr val="tx1"/>
              </a:solidFill>
            </a:rPr>
            <a:t>Improved Efficiency: AI-driven demand prediction and inventory management can lead to more accurate forecasts, optimized inventory levels, and reduced wastage.</a:t>
          </a:r>
          <a:endParaRPr lang="en-US" dirty="0">
            <a:solidFill>
              <a:schemeClr val="tx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b="0" i="0" dirty="0">
              <a:solidFill>
                <a:schemeClr val="tx1"/>
              </a:solidFill>
            </a:rPr>
            <a:t>Cost Reduction: By avoiding overstocking or understocking, businesses can minimize holding costs and optimize procurement, resulting in significant cost savings.</a:t>
          </a:r>
          <a:endParaRPr lang="en-US" dirty="0">
            <a:solidFill>
              <a:schemeClr val="tx1"/>
            </a:solidFill>
          </a:endParaRPr>
        </a:p>
      </dsp:txBody>
      <dsp:txXfrm>
        <a:off x="0" y="4098194"/>
        <a:ext cx="10515600" cy="5791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0515600" cy="4352544"/>
        <a:chOff x="0" y="0"/>
        <a:chExt cx="10515600" cy="4352544"/>
      </a:xfrm>
    </dsp:grpSpPr>
    <dsp:sp modelId="{3229C00A-A1E6-4F29-83BC-7852546A6F67}">
      <dsp:nvSpPr>
        <dsp:cNvPr id="3" name="Rounded Rectangle 2"/>
        <dsp:cNvSpPr/>
      </dsp:nvSpPr>
      <dsp:spPr bwMode="white">
        <a:xfrm>
          <a:off x="0" y="216344"/>
          <a:ext cx="10515600" cy="429895"/>
        </a:xfrm>
        <a:prstGeom prst="roundRect">
          <a:avLst/>
        </a:prstGeom>
      </dsp:spPr>
      <dsp:style>
        <a:lnRef idx="0">
          <a:schemeClr val="lt1"/>
        </a:lnRef>
        <a:fillRef idx="3">
          <a:schemeClr val="accent2"/>
        </a:fillRef>
        <a:effectRef idx="3">
          <a:scrgbClr r="0" g="0" b="0"/>
        </a:effectRef>
        <a:fontRef idx="minor">
          <a:schemeClr val="lt1"/>
        </a:fontRef>
      </dsp:style>
      <dsp:txBody>
        <a:bodyPr lIns="64769" tIns="64769" rIns="64769" bIns="64769" anchor="ctr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i="0"/>
            <a:t>Determining optimal dates for matches</a:t>
          </a:r>
          <a:endParaRPr lang="en-US"/>
        </a:p>
      </dsp:txBody>
      <dsp:txXfrm>
        <a:off x="0" y="216344"/>
        <a:ext cx="10515600" cy="429895"/>
      </dsp:txXfrm>
    </dsp:sp>
    <dsp:sp modelId="{8EBF7AEC-EA57-4876-BF06-DF1D2BD4DD89}">
      <dsp:nvSpPr>
        <dsp:cNvPr id="4" name="Rectangles 3"/>
        <dsp:cNvSpPr/>
      </dsp:nvSpPr>
      <dsp:spPr bwMode="white">
        <a:xfrm>
          <a:off x="0" y="646239"/>
          <a:ext cx="10515600" cy="440055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333870" tIns="21590" rIns="120904" bIns="21590" anchor="t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b="0" i="0" dirty="0">
              <a:solidFill>
                <a:schemeClr val="tx1"/>
              </a:solidFill>
            </a:rPr>
            <a:t>Using air temperature, precipitation, wind speed &amp; humidity as inputs regression methods can be used to forecast weather  and optimal dates for matches can be fixed.</a:t>
          </a:r>
          <a:endParaRPr lang="en-US" dirty="0">
            <a:solidFill>
              <a:schemeClr val="tx1"/>
            </a:solidFill>
          </a:endParaRPr>
        </a:p>
      </dsp:txBody>
      <dsp:txXfrm>
        <a:off x="0" y="646239"/>
        <a:ext cx="10515600" cy="440055"/>
      </dsp:txXfrm>
    </dsp:sp>
    <dsp:sp modelId="{7B9E1C4A-A1BA-4B1F-AE2E-3D7ACA5E93C7}">
      <dsp:nvSpPr>
        <dsp:cNvPr id="5" name="Rounded Rectangle 4"/>
        <dsp:cNvSpPr/>
      </dsp:nvSpPr>
      <dsp:spPr bwMode="white">
        <a:xfrm>
          <a:off x="0" y="1086295"/>
          <a:ext cx="10515600" cy="429895"/>
        </a:xfrm>
        <a:prstGeom prst="roundRect">
          <a:avLst/>
        </a:prstGeom>
      </dsp:spPr>
      <dsp:style>
        <a:lnRef idx="0">
          <a:schemeClr val="lt1"/>
        </a:lnRef>
        <a:fillRef idx="3">
          <a:schemeClr val="accent2"/>
        </a:fillRef>
        <a:effectRef idx="3">
          <a:scrgbClr r="0" g="0" b="0"/>
        </a:effectRef>
        <a:fontRef idx="minor">
          <a:schemeClr val="lt1"/>
        </a:fontRef>
      </dsp:style>
      <dsp:txBody>
        <a:bodyPr lIns="64769" tIns="64769" rIns="64769" bIns="64769" anchor="ctr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i="0"/>
            <a:t>Ticketing Optimization</a:t>
          </a:r>
          <a:endParaRPr lang="en-US"/>
        </a:p>
      </dsp:txBody>
      <dsp:txXfrm>
        <a:off x="0" y="1086295"/>
        <a:ext cx="10515600" cy="429895"/>
      </dsp:txXfrm>
    </dsp:sp>
    <dsp:sp modelId="{13B689CD-9108-4B0D-AA20-60BE7F1AF28B}">
      <dsp:nvSpPr>
        <dsp:cNvPr id="6" name="Rectangles 5"/>
        <dsp:cNvSpPr/>
      </dsp:nvSpPr>
      <dsp:spPr bwMode="white">
        <a:xfrm>
          <a:off x="0" y="1516190"/>
          <a:ext cx="10515600" cy="88011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333870" tIns="21590" rIns="120904" bIns="21590" anchor="t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b="0" i="0">
              <a:solidFill>
                <a:schemeClr val="tx1"/>
              </a:solidFill>
            </a:rPr>
            <a:t>Recommendation Systems: Collaborative filtering or content-based recommendation systems can be used to personalize ticket recommendations for fans based on their past preferences, browsing history, or demographic information.</a:t>
          </a:r>
          <a:endParaRPr lang="en-US">
            <a:solidFill>
              <a:schemeClr val="tx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b="0" i="0">
              <a:solidFill>
                <a:schemeClr val="tx1"/>
              </a:solidFill>
            </a:rPr>
            <a:t>Predictive Analytics: Predictive models such as logistic regression or gradient boosting can analyze factors like match importance, team performance, opponent strength, and day/time of the match to forecast ticket demand and optimize pricing strategies accordingly.</a:t>
          </a:r>
          <a:endParaRPr lang="en-US">
            <a:solidFill>
              <a:schemeClr val="tx1"/>
            </a:solidFill>
          </a:endParaRPr>
        </a:p>
      </dsp:txBody>
      <dsp:txXfrm>
        <a:off x="0" y="1516190"/>
        <a:ext cx="10515600" cy="880110"/>
      </dsp:txXfrm>
    </dsp:sp>
    <dsp:sp modelId="{27566655-1C31-4191-A36D-8ACAA36EA796}">
      <dsp:nvSpPr>
        <dsp:cNvPr id="7" name="Rounded Rectangle 6"/>
        <dsp:cNvSpPr/>
      </dsp:nvSpPr>
      <dsp:spPr bwMode="white">
        <a:xfrm>
          <a:off x="0" y="2396300"/>
          <a:ext cx="10515600" cy="429895"/>
        </a:xfrm>
        <a:prstGeom prst="roundRect">
          <a:avLst/>
        </a:prstGeom>
      </dsp:spPr>
      <dsp:style>
        <a:lnRef idx="0">
          <a:schemeClr val="lt1"/>
        </a:lnRef>
        <a:fillRef idx="3">
          <a:schemeClr val="accent2"/>
        </a:fillRef>
        <a:effectRef idx="3">
          <a:scrgbClr r="0" g="0" b="0"/>
        </a:effectRef>
        <a:fontRef idx="minor">
          <a:schemeClr val="lt1"/>
        </a:fontRef>
      </dsp:style>
      <dsp:txBody>
        <a:bodyPr lIns="64769" tIns="64769" rIns="64769" bIns="64769" anchor="ctr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i="0" dirty="0"/>
            <a:t>Video recognition algorithms in decision making(AI)</a:t>
          </a:r>
          <a:endParaRPr lang="en-US" dirty="0"/>
        </a:p>
      </dsp:txBody>
      <dsp:txXfrm>
        <a:off x="0" y="2396300"/>
        <a:ext cx="10515600" cy="429895"/>
      </dsp:txXfrm>
    </dsp:sp>
    <dsp:sp modelId="{F79EC1D3-4F4B-4C8A-8B81-28C95EA4A19D}">
      <dsp:nvSpPr>
        <dsp:cNvPr id="8" name="Rectangles 7"/>
        <dsp:cNvSpPr/>
      </dsp:nvSpPr>
      <dsp:spPr bwMode="white">
        <a:xfrm>
          <a:off x="0" y="2826195"/>
          <a:ext cx="10515600" cy="440055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333870" tIns="21590" rIns="120904" bIns="21590" anchor="t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b="0" i="0">
              <a:solidFill>
                <a:schemeClr val="tx1"/>
              </a:solidFill>
            </a:rPr>
            <a:t>Advanced image and video recognition algorithms can analyze replays in real time and identify key features and patterns that may not be immediately apparent to the human eye</a:t>
          </a:r>
          <a:endParaRPr lang="en-US">
            <a:solidFill>
              <a:schemeClr val="tx1"/>
            </a:solidFill>
          </a:endParaRPr>
        </a:p>
      </dsp:txBody>
      <dsp:txXfrm>
        <a:off x="0" y="2826195"/>
        <a:ext cx="10515600" cy="440055"/>
      </dsp:txXfrm>
    </dsp:sp>
    <dsp:sp modelId="{576790AE-0DD3-4914-A81A-946CCE542D36}">
      <dsp:nvSpPr>
        <dsp:cNvPr id="9" name="Rounded Rectangle 8"/>
        <dsp:cNvSpPr/>
      </dsp:nvSpPr>
      <dsp:spPr bwMode="white">
        <a:xfrm>
          <a:off x="0" y="3266250"/>
          <a:ext cx="10515600" cy="429895"/>
        </a:xfrm>
        <a:prstGeom prst="roundRect">
          <a:avLst/>
        </a:prstGeom>
      </dsp:spPr>
      <dsp:style>
        <a:lnRef idx="0">
          <a:schemeClr val="lt1"/>
        </a:lnRef>
        <a:fillRef idx="3">
          <a:schemeClr val="accent2"/>
        </a:fillRef>
        <a:effectRef idx="3">
          <a:scrgbClr r="0" g="0" b="0"/>
        </a:effectRef>
        <a:fontRef idx="minor">
          <a:schemeClr val="lt1"/>
        </a:fontRef>
      </dsp:style>
      <dsp:txBody>
        <a:bodyPr lIns="64769" tIns="64769" rIns="64769" bIns="64769" anchor="ctr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i="0"/>
            <a:t>Sales Prediction</a:t>
          </a:r>
          <a:endParaRPr lang="en-US"/>
        </a:p>
      </dsp:txBody>
      <dsp:txXfrm>
        <a:off x="0" y="3266250"/>
        <a:ext cx="10515600" cy="429895"/>
      </dsp:txXfrm>
    </dsp:sp>
    <dsp:sp modelId="{9193EBCA-87BB-4C08-BE21-7B13270DCFB2}">
      <dsp:nvSpPr>
        <dsp:cNvPr id="10" name="Rectangles 9"/>
        <dsp:cNvSpPr/>
      </dsp:nvSpPr>
      <dsp:spPr bwMode="white">
        <a:xfrm>
          <a:off x="0" y="3696145"/>
          <a:ext cx="10515600" cy="440055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333870" tIns="21590" rIns="120904" bIns="21590" anchor="t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b="0" i="0" dirty="0">
              <a:solidFill>
                <a:schemeClr val="tx1"/>
              </a:solidFill>
            </a:rPr>
            <a:t>Regression Models: Linear regression can be used to predict sales based on historical data such as past merchandise sales, match attendance, marketing efforts, and other relevant factors.</a:t>
          </a:r>
          <a:endParaRPr lang="en-US" dirty="0">
            <a:solidFill>
              <a:schemeClr val="tx1"/>
            </a:solidFill>
          </a:endParaRPr>
        </a:p>
      </dsp:txBody>
      <dsp:txXfrm>
        <a:off x="0" y="3696145"/>
        <a:ext cx="10515600" cy="4400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0515600" cy="4352544"/>
        <a:chOff x="0" y="0"/>
        <a:chExt cx="10515600" cy="4352544"/>
      </a:xfrm>
    </dsp:grpSpPr>
    <dsp:sp modelId="{A85A4A12-D1DF-4AFB-A532-82F8C03DA302}">
      <dsp:nvSpPr>
        <dsp:cNvPr id="3" name="Rectangles 2"/>
        <dsp:cNvSpPr/>
      </dsp:nvSpPr>
      <dsp:spPr bwMode="white">
        <a:xfrm>
          <a:off x="1713149" y="-1036098"/>
          <a:ext cx="1966284" cy="1966284"/>
        </a:xfrm>
        <a:prstGeom prst="rect">
          <a:avLst/>
        </a:prstGeom>
        <a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Xfrm>
        <a:off x="1713149" y="-1036098"/>
        <a:ext cx="1966284" cy="1966284"/>
      </dsp:txXfrm>
    </dsp:sp>
    <dsp:sp modelId="{836CF781-8F22-423D-B811-49FE602DC26A}">
      <dsp:nvSpPr>
        <dsp:cNvPr id="4" name="Rectangles 3"/>
        <dsp:cNvSpPr/>
      </dsp:nvSpPr>
      <dsp:spPr bwMode="white">
        <a:xfrm>
          <a:off x="511532" y="1038702"/>
          <a:ext cx="4369519" cy="72000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anchor="t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 algn="just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dirty="0">
              <a:solidFill>
                <a:schemeClr val="tx1"/>
              </a:solidFill>
              <a:latin typeface="Fira Sans Condensed" panose="020B0503050000020004" pitchFamily="34" charset="0"/>
            </a:rPr>
            <a:t>Enhanced outcomes and revenue growth in FIFA by implementing the strategies outlined in the presentation.</a:t>
          </a:r>
          <a:endParaRPr lang="en-US" dirty="0">
            <a:solidFill>
              <a:schemeClr val="tx1"/>
            </a:solidFill>
            <a:latin typeface="Fira Sans Condensed" panose="020B0503050000020004" pitchFamily="34" charset="0"/>
          </a:endParaRPr>
        </a:p>
      </dsp:txBody>
      <dsp:txXfrm>
        <a:off x="511532" y="1038702"/>
        <a:ext cx="4369519" cy="720000"/>
      </dsp:txXfrm>
    </dsp:sp>
    <dsp:sp modelId="{DC9287A1-855F-48EF-B11E-AA3FE6CD87E5}">
      <dsp:nvSpPr>
        <dsp:cNvPr id="5" name="Rectangles 4"/>
        <dsp:cNvSpPr/>
      </dsp:nvSpPr>
      <dsp:spPr bwMode="white">
        <a:xfrm>
          <a:off x="6847335" y="-1036098"/>
          <a:ext cx="1966284" cy="1966284"/>
        </a:xfrm>
        <a:prstGeom prst="rect">
          <a:avLst/>
        </a:prstGeom>
        <a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Xfrm>
        <a:off x="6847335" y="-1036098"/>
        <a:ext cx="1966284" cy="1966284"/>
      </dsp:txXfrm>
    </dsp:sp>
    <dsp:sp modelId="{60B54658-C501-4AB2-9267-05DB8862B351}">
      <dsp:nvSpPr>
        <dsp:cNvPr id="6" name="Rectangles 5"/>
        <dsp:cNvSpPr/>
      </dsp:nvSpPr>
      <dsp:spPr bwMode="white">
        <a:xfrm>
          <a:off x="5645717" y="1038702"/>
          <a:ext cx="4369519" cy="72000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anchor="t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 algn="just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dirty="0">
              <a:solidFill>
                <a:schemeClr val="tx1"/>
              </a:solidFill>
              <a:latin typeface="Fira Sans Condensed" panose="020B0503050000020004" pitchFamily="34" charset="0"/>
            </a:rPr>
            <a:t>Utilization of NFT in authentication of collectibles</a:t>
          </a:r>
          <a:endParaRPr lang="en-US" dirty="0">
            <a:solidFill>
              <a:schemeClr val="tx1"/>
            </a:solidFill>
            <a:latin typeface="Fira Sans Condensed" panose="020B0503050000020004" pitchFamily="34" charset="0"/>
          </a:endParaRPr>
        </a:p>
      </dsp:txBody>
      <dsp:txXfrm>
        <a:off x="5645717" y="1038702"/>
        <a:ext cx="4369519" cy="720000"/>
      </dsp:txXfrm>
    </dsp:sp>
    <dsp:sp modelId="{A18F674F-61F0-4C71-A538-6F0598EA76B1}">
      <dsp:nvSpPr>
        <dsp:cNvPr id="7" name="Rectangles 6"/>
        <dsp:cNvSpPr/>
      </dsp:nvSpPr>
      <dsp:spPr bwMode="white">
        <a:xfrm>
          <a:off x="1713149" y="778872"/>
          <a:ext cx="1966284" cy="1966284"/>
        </a:xfrm>
        <a:prstGeom prst="rect">
          <a:avLst/>
        </a:prstGeom>
        <a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Xfrm>
        <a:off x="1713149" y="778872"/>
        <a:ext cx="1966284" cy="1966284"/>
      </dsp:txXfrm>
    </dsp:sp>
    <dsp:sp modelId="{C62C26B5-BC3A-499E-BEBD-675740F15BAD}">
      <dsp:nvSpPr>
        <dsp:cNvPr id="8" name="Rectangles 7"/>
        <dsp:cNvSpPr/>
      </dsp:nvSpPr>
      <dsp:spPr bwMode="white">
        <a:xfrm>
          <a:off x="511532" y="2853672"/>
          <a:ext cx="4369519" cy="72000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anchor="t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 algn="just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dirty="0">
              <a:solidFill>
                <a:schemeClr val="tx1"/>
              </a:solidFill>
              <a:latin typeface="Fira Sans Condensed" panose="020B0503050000020004" pitchFamily="34" charset="0"/>
            </a:rPr>
            <a:t>Training employees to utilize AI models .</a:t>
          </a:r>
          <a:endParaRPr lang="en-US" dirty="0">
            <a:solidFill>
              <a:schemeClr val="tx1"/>
            </a:solidFill>
            <a:latin typeface="Fira Sans Condensed" panose="020B0503050000020004" pitchFamily="34" charset="0"/>
          </a:endParaRPr>
        </a:p>
      </dsp:txBody>
      <dsp:txXfrm>
        <a:off x="511532" y="2853672"/>
        <a:ext cx="4369519" cy="720000"/>
      </dsp:txXfrm>
    </dsp:sp>
    <dsp:sp modelId="{B0EC25FB-757A-4ED5-9F14-0AC25835A8F3}">
      <dsp:nvSpPr>
        <dsp:cNvPr id="9" name="Rectangles 8"/>
        <dsp:cNvSpPr/>
      </dsp:nvSpPr>
      <dsp:spPr bwMode="white">
        <a:xfrm>
          <a:off x="6847335" y="778872"/>
          <a:ext cx="1966284" cy="1966284"/>
        </a:xfrm>
        <a:prstGeom prst="rect">
          <a:avLst/>
        </a:prstGeom>
        <a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Xfrm>
        <a:off x="6847335" y="778872"/>
        <a:ext cx="1966284" cy="1966284"/>
      </dsp:txXfrm>
    </dsp:sp>
    <dsp:sp modelId="{6C329DFA-FCEC-4799-AEC6-6FD28B94B571}">
      <dsp:nvSpPr>
        <dsp:cNvPr id="10" name="Rectangles 9"/>
        <dsp:cNvSpPr/>
      </dsp:nvSpPr>
      <dsp:spPr bwMode="white">
        <a:xfrm>
          <a:off x="5645717" y="2853672"/>
          <a:ext cx="4369519" cy="72000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anchor="t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 algn="just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dirty="0">
              <a:solidFill>
                <a:schemeClr val="tx1"/>
              </a:solidFill>
              <a:latin typeface="Fira Sans Condensed" panose="020B0503050000020004" pitchFamily="34" charset="0"/>
            </a:rPr>
            <a:t>Green Field Analysis for finding Optimal distribution centre for sports merchandise</a:t>
          </a:r>
          <a:endParaRPr lang="en-US" dirty="0">
            <a:solidFill>
              <a:schemeClr val="tx1"/>
            </a:solidFill>
            <a:latin typeface="Fira Sans Condensed" panose="020B0503050000020004" pitchFamily="34" charset="0"/>
          </a:endParaRPr>
        </a:p>
      </dsp:txBody>
      <dsp:txXfrm>
        <a:off x="5645717" y="2853672"/>
        <a:ext cx="4369519" cy="720000"/>
      </dsp:txXfrm>
    </dsp:sp>
    <dsp:sp modelId="{884FD090-9976-4936-942A-D8873208187A}">
      <dsp:nvSpPr>
        <dsp:cNvPr id="11" name="Rectangles 10"/>
        <dsp:cNvSpPr/>
      </dsp:nvSpPr>
      <dsp:spPr bwMode="white">
        <a:xfrm>
          <a:off x="4277225" y="2593842"/>
          <a:ext cx="1966284" cy="1966284"/>
        </a:xfrm>
        <a:prstGeom prst="rect">
          <a:avLst/>
        </a:prstGeom>
        <a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Xfrm>
        <a:off x="4277225" y="2593842"/>
        <a:ext cx="1966284" cy="1966284"/>
      </dsp:txXfrm>
    </dsp:sp>
    <dsp:sp modelId="{0018A3CD-0908-466D-81BC-A9D3F7CBD14C}">
      <dsp:nvSpPr>
        <dsp:cNvPr id="12" name="Rectangles 11"/>
        <dsp:cNvSpPr/>
      </dsp:nvSpPr>
      <dsp:spPr bwMode="white">
        <a:xfrm>
          <a:off x="3075608" y="4668642"/>
          <a:ext cx="4369519" cy="72000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anchor="t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 algn="just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dirty="0">
              <a:solidFill>
                <a:schemeClr val="tx1"/>
              </a:solidFill>
              <a:latin typeface="Fira Sans Condensed" panose="020B0503050000020004" pitchFamily="34" charset="0"/>
            </a:rPr>
            <a:t>Use of AI/Machine learning in forecasting Ticket sales, Merchandise sales &amp; Weather forecast to find optimal dates for matches</a:t>
          </a:r>
          <a:endParaRPr lang="en-US" dirty="0">
            <a:solidFill>
              <a:schemeClr val="tx1"/>
            </a:solidFill>
            <a:latin typeface="Fira Sans Condensed" panose="020B0503050000020004" pitchFamily="34" charset="0"/>
          </a:endParaRPr>
        </a:p>
      </dsp:txBody>
      <dsp:txXfrm>
        <a:off x="3075608" y="4668642"/>
        <a:ext cx="436951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contDir" val="sameDir"/>
            <dgm:param type="grDir" val="tL"/>
            <dgm:param type="flowDir" val="row"/>
          </dgm:alg>
        </dgm:if>
        <dgm:else name="Name5">
          <dgm:alg type="snake">
            <dgm:param type="contDir" val="sameDir"/>
            <dgm:param type="grDir" val="tR"/>
            <dgm:param type="flowDir" val="row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parTxLTRAlign" val="l"/>
                  <dgm:param type="parTxRTLAlign" val="l"/>
                  <dgm:param type="shpTxLTRAlignCh" val="l"/>
                  <dgm:param type="shpTxRTLAlignCh" val="l"/>
                  <dgm:param type="txAnchorVert" val="mid"/>
                </dgm:alg>
              </dgm:if>
              <dgm:else name="Name9">
                <dgm:alg type="tx">
                  <dgm:param type="parTxLTRAlign" val="r"/>
                  <dgm:param type="parTxRTLAlign" val="r"/>
                  <dgm:param type="shpTxLTRAlignCh" val="r"/>
                  <dgm:param type="shpTxRTLAlignCh" val="r"/>
                  <dgm:param type="txAnchorVert" val="mid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8" name="Google Shape;22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ce4d9cc97c_0_8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6" name="Google Shape;236;g2ce4d9cc97c_0_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ce4d9cc97c_0_7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" name="Google Shape;244;g2ce4d9cc97c_0_7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1" name="Google Shape;27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8" name="Google Shape;2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cef76f17e8_2_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95" name="Google Shape;295;g2cef76f17e8_2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cef76f17e8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6" name="Google Shape;326;g2cef76f17e8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0" name="Google Shape;35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1" name="Google Shape;351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352" name="Google Shape;352;p6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cef76f17e8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cef76f17e8_0_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3" name="Google Shape;343;g2cef76f17e8_0_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524000" y="1234439"/>
            <a:ext cx="9144000" cy="227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16" name="Google Shape;16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57200" y="457200"/>
            <a:ext cx="2937967" cy="77724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1" name="Google Shape;8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2" name="Google Shape;82;p11"/>
          <p:cNvSpPr txBox="1">
            <a:spLocks noGrp="1"/>
          </p:cNvSpPr>
          <p:nvPr>
            <p:ph type="sldNum" idx="12"/>
          </p:nvPr>
        </p:nvSpPr>
        <p:spPr>
          <a:xfrm>
            <a:off x="11552444" y="6356350"/>
            <a:ext cx="5553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83" name="Google Shape;83;p11" descr="A red letter r on a black background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185707" y="6392127"/>
            <a:ext cx="369418" cy="274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8" name="Google Shape;8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9" name="Google Shape;89;p12"/>
          <p:cNvSpPr txBox="1">
            <a:spLocks noGrp="1"/>
          </p:cNvSpPr>
          <p:nvPr>
            <p:ph type="sldNum" idx="12"/>
          </p:nvPr>
        </p:nvSpPr>
        <p:spPr>
          <a:xfrm>
            <a:off x="11552444" y="6356350"/>
            <a:ext cx="5553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90" name="Google Shape;90;p12" descr="A red letter r on a black background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185707" y="6392127"/>
            <a:ext cx="369418" cy="274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>
            <a:off x="6812700" y="2003217"/>
            <a:ext cx="4425200" cy="19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7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97" name="Google Shape;97;p14"/>
          <p:cNvSpPr txBox="1">
            <a:spLocks noGrp="1"/>
          </p:cNvSpPr>
          <p:nvPr>
            <p:ph type="subTitle" idx="1"/>
          </p:nvPr>
        </p:nvSpPr>
        <p:spPr>
          <a:xfrm>
            <a:off x="6812497" y="3927984"/>
            <a:ext cx="4425200" cy="9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3809985" y="715533"/>
            <a:ext cx="4572000" cy="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01" name="Google Shape;101;p15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 1">
  <p:cSld name="CUSTOM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7980767" y="2174017"/>
            <a:ext cx="3312400" cy="11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04" name="Google Shape;104;p16"/>
          <p:cNvSpPr txBox="1">
            <a:spLocks noGrp="1"/>
          </p:cNvSpPr>
          <p:nvPr>
            <p:ph type="subTitle" idx="1"/>
          </p:nvPr>
        </p:nvSpPr>
        <p:spPr>
          <a:xfrm>
            <a:off x="7961333" y="3450363"/>
            <a:ext cx="3351200" cy="12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05" name="Google Shape;105;p16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8" name="Google Shape;108;p1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None/>
              <a:defRPr sz="1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None/>
              <a:defRPr sz="1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None/>
              <a:defRPr sz="1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None/>
              <a:defRPr sz="1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None/>
              <a:defRPr sz="1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None/>
              <a:defRPr sz="1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None/>
              <a:defRPr sz="1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None/>
              <a:defRPr sz="1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None/>
              <a:defRPr sz="1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title"/>
          </p:nvPr>
        </p:nvSpPr>
        <p:spPr>
          <a:xfrm>
            <a:off x="947033" y="715533"/>
            <a:ext cx="10298000" cy="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11" name="Google Shape;111;p18"/>
          <p:cNvSpPr txBox="1">
            <a:spLocks noGrp="1"/>
          </p:cNvSpPr>
          <p:nvPr>
            <p:ph type="body" idx="1"/>
          </p:nvPr>
        </p:nvSpPr>
        <p:spPr>
          <a:xfrm>
            <a:off x="947033" y="1536633"/>
            <a:ext cx="10298000" cy="4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12" name="Google Shape;112;p1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None/>
              <a:defRPr sz="1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None/>
              <a:defRPr sz="1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None/>
              <a:defRPr sz="1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None/>
              <a:defRPr sz="1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None/>
              <a:defRPr sz="1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None/>
              <a:defRPr sz="1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None/>
              <a:defRPr sz="1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None/>
              <a:defRPr sz="1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None/>
              <a:defRPr sz="1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>
            <a:spLocks noGrp="1"/>
          </p:cNvSpPr>
          <p:nvPr>
            <p:ph type="title"/>
          </p:nvPr>
        </p:nvSpPr>
        <p:spPr>
          <a:xfrm>
            <a:off x="947033" y="715533"/>
            <a:ext cx="10298000" cy="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15" name="Google Shape;115;p1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16" name="Google Shape;116;p19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17" name="Google Shape;117;p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None/>
              <a:defRPr sz="1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None/>
              <a:defRPr sz="1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None/>
              <a:defRPr sz="1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None/>
              <a:defRPr sz="1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None/>
              <a:defRPr sz="1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None/>
              <a:defRPr sz="1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None/>
              <a:defRPr sz="1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None/>
              <a:defRPr sz="1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None/>
              <a:defRPr sz="1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0" name="Google Shape;120;p20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21" name="Google Shape;121;p2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None/>
              <a:defRPr sz="1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None/>
              <a:defRPr sz="1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None/>
              <a:defRPr sz="1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None/>
              <a:defRPr sz="1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None/>
              <a:defRPr sz="1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None/>
              <a:defRPr sz="1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None/>
              <a:defRPr sz="1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None/>
              <a:defRPr sz="1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None/>
              <a:defRPr sz="1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24" name="Google Shape;124;p2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None/>
              <a:defRPr sz="1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None/>
              <a:defRPr sz="1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None/>
              <a:defRPr sz="1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None/>
              <a:defRPr sz="1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None/>
              <a:defRPr sz="1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None/>
              <a:defRPr sz="1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None/>
              <a:defRPr sz="1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None/>
              <a:defRPr sz="1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None/>
              <a:defRPr sz="1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11552444" y="6356350"/>
            <a:ext cx="5553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24" name="Google Shape;24;p3" descr="A red letter r on a black background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185707" y="6392127"/>
            <a:ext cx="369418" cy="274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None/>
            </a:pPr>
            <a:endParaRPr sz="19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28" name="Google Shape;128;p22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9" name="Google Shape;129;p22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30" name="Google Shape;130;p2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None/>
              <a:defRPr sz="1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None/>
              <a:defRPr sz="1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None/>
              <a:defRPr sz="1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None/>
              <a:defRPr sz="1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None/>
              <a:defRPr sz="1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None/>
              <a:defRPr sz="1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None/>
              <a:defRPr sz="1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None/>
              <a:defRPr sz="1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None/>
              <a:defRPr sz="1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33" name="Google Shape;133;p2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None/>
              <a:defRPr sz="1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None/>
              <a:defRPr sz="1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None/>
              <a:defRPr sz="1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None/>
              <a:defRPr sz="1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None/>
              <a:defRPr sz="1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None/>
              <a:defRPr sz="1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None/>
              <a:defRPr sz="1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None/>
              <a:defRPr sz="1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None/>
              <a:defRPr sz="1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36" name="Google Shape;136;p24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37" name="Google Shape;137;p2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None/>
              <a:defRPr sz="1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None/>
              <a:defRPr sz="1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None/>
              <a:defRPr sz="1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None/>
              <a:defRPr sz="1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None/>
              <a:defRPr sz="1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None/>
              <a:defRPr sz="1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None/>
              <a:defRPr sz="1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None/>
              <a:defRPr sz="1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None/>
              <a:defRPr sz="1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 2">
  <p:cSld name="CUSTOM_1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>
            <a:spLocks noGrp="1"/>
          </p:cNvSpPr>
          <p:nvPr>
            <p:ph type="title"/>
          </p:nvPr>
        </p:nvSpPr>
        <p:spPr>
          <a:xfrm>
            <a:off x="897833" y="2181617"/>
            <a:ext cx="3312400" cy="11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42" name="Google Shape;142;p26"/>
          <p:cNvSpPr txBox="1">
            <a:spLocks noGrp="1"/>
          </p:cNvSpPr>
          <p:nvPr>
            <p:ph type="subTitle" idx="1"/>
          </p:nvPr>
        </p:nvSpPr>
        <p:spPr>
          <a:xfrm>
            <a:off x="878400" y="3457963"/>
            <a:ext cx="3351200" cy="1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>
            <a:spLocks noGrp="1"/>
          </p:cNvSpPr>
          <p:nvPr>
            <p:ph type="ctrTitle"/>
          </p:nvPr>
        </p:nvSpPr>
        <p:spPr>
          <a:xfrm>
            <a:off x="1524000" y="1234439"/>
            <a:ext cx="9144000" cy="227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151" name="Google Shape;151;p2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57200" y="457200"/>
            <a:ext cx="2937967" cy="77724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8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57" name="Google Shape;157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58" name="Google Shape;158;p29"/>
          <p:cNvSpPr txBox="1">
            <a:spLocks noGrp="1"/>
          </p:cNvSpPr>
          <p:nvPr>
            <p:ph type="sldNum" idx="12"/>
          </p:nvPr>
        </p:nvSpPr>
        <p:spPr>
          <a:xfrm>
            <a:off x="11552444" y="6356350"/>
            <a:ext cx="5553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159" name="Google Shape;159;p29" descr="A red letter r on a black background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185707" y="6392127"/>
            <a:ext cx="369418" cy="274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63" name="Google Shape;163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64" name="Google Shape;164;p30"/>
          <p:cNvSpPr txBox="1">
            <a:spLocks noGrp="1"/>
          </p:cNvSpPr>
          <p:nvPr>
            <p:ph type="sldNum" idx="12"/>
          </p:nvPr>
        </p:nvSpPr>
        <p:spPr>
          <a:xfrm>
            <a:off x="11552444" y="6356350"/>
            <a:ext cx="5553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165" name="Google Shape;165;p30" descr="A red letter r on a black background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185707" y="6392127"/>
            <a:ext cx="369418" cy="274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68" name="Google Shape;168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69" name="Google Shape;169;p31"/>
          <p:cNvSpPr txBox="1">
            <a:spLocks noGrp="1"/>
          </p:cNvSpPr>
          <p:nvPr>
            <p:ph type="sldNum" idx="12"/>
          </p:nvPr>
        </p:nvSpPr>
        <p:spPr>
          <a:xfrm>
            <a:off x="11552444" y="6356350"/>
            <a:ext cx="5553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170" name="Google Shape;170;p31" descr="A red letter r on a black background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185707" y="6392127"/>
            <a:ext cx="369418" cy="274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4" name="Google Shape;174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75" name="Google Shape;175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76" name="Google Shape;176;p32"/>
          <p:cNvSpPr txBox="1">
            <a:spLocks noGrp="1"/>
          </p:cNvSpPr>
          <p:nvPr>
            <p:ph type="sldNum" idx="12"/>
          </p:nvPr>
        </p:nvSpPr>
        <p:spPr>
          <a:xfrm>
            <a:off x="11552444" y="6356350"/>
            <a:ext cx="5553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177" name="Google Shape;177;p32" descr="A red letter r on a black background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185707" y="6392127"/>
            <a:ext cx="369418" cy="274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11552444" y="6356350"/>
            <a:ext cx="5553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29" name="Google Shape;29;p4" descr="A red letter r on a black background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185707" y="6392127"/>
            <a:ext cx="369418" cy="274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1" name="Google Shape;181;p3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" name="Google Shape;182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83" name="Google Shape;183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84" name="Google Shape;184;p33"/>
          <p:cNvSpPr txBox="1">
            <a:spLocks noGrp="1"/>
          </p:cNvSpPr>
          <p:nvPr>
            <p:ph type="sldNum" idx="12"/>
          </p:nvPr>
        </p:nvSpPr>
        <p:spPr>
          <a:xfrm>
            <a:off x="11552444" y="6356350"/>
            <a:ext cx="5553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185" name="Google Shape;185;p33" descr="A red letter r on a black background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185707" y="6392127"/>
            <a:ext cx="369418" cy="274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3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89" name="Google Shape;189;p3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0" name="Google Shape;190;p3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91" name="Google Shape;191;p3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2" name="Google Shape;192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93" name="Google Shape;193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94" name="Google Shape;194;p34"/>
          <p:cNvSpPr txBox="1">
            <a:spLocks noGrp="1"/>
          </p:cNvSpPr>
          <p:nvPr>
            <p:ph type="sldNum" idx="12"/>
          </p:nvPr>
        </p:nvSpPr>
        <p:spPr>
          <a:xfrm>
            <a:off x="11552444" y="6356350"/>
            <a:ext cx="5553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195" name="Google Shape;195;p34" descr="A red letter r on a black background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185707" y="6392127"/>
            <a:ext cx="369418" cy="274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3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99" name="Google Shape;199;p3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00" name="Google Shape;200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01" name="Google Shape;201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02" name="Google Shape;202;p35"/>
          <p:cNvSpPr txBox="1">
            <a:spLocks noGrp="1"/>
          </p:cNvSpPr>
          <p:nvPr>
            <p:ph type="sldNum" idx="12"/>
          </p:nvPr>
        </p:nvSpPr>
        <p:spPr>
          <a:xfrm>
            <a:off x="11552444" y="6356350"/>
            <a:ext cx="5553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203" name="Google Shape;203;p35" descr="A red letter r on a black background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185707" y="6392127"/>
            <a:ext cx="369418" cy="274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3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07" name="Google Shape;207;p3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08" name="Google Shape;208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09" name="Google Shape;209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10" name="Google Shape;210;p36"/>
          <p:cNvSpPr txBox="1">
            <a:spLocks noGrp="1"/>
          </p:cNvSpPr>
          <p:nvPr>
            <p:ph type="sldNum" idx="12"/>
          </p:nvPr>
        </p:nvSpPr>
        <p:spPr>
          <a:xfrm>
            <a:off x="11552444" y="6356350"/>
            <a:ext cx="5553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211" name="Google Shape;211;p36" descr="A red letter r on a black background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185707" y="6392127"/>
            <a:ext cx="369418" cy="274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3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5" name="Google Shape;215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16" name="Google Shape;216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17" name="Google Shape;217;p37"/>
          <p:cNvSpPr txBox="1">
            <a:spLocks noGrp="1"/>
          </p:cNvSpPr>
          <p:nvPr>
            <p:ph type="sldNum" idx="12"/>
          </p:nvPr>
        </p:nvSpPr>
        <p:spPr>
          <a:xfrm>
            <a:off x="11552444" y="6356350"/>
            <a:ext cx="5553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218" name="Google Shape;218;p37" descr="A red letter r on a black background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185707" y="6392127"/>
            <a:ext cx="369418" cy="274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3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2" name="Google Shape;222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23" name="Google Shape;223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24" name="Google Shape;224;p38"/>
          <p:cNvSpPr txBox="1">
            <a:spLocks noGrp="1"/>
          </p:cNvSpPr>
          <p:nvPr>
            <p:ph type="sldNum" idx="12"/>
          </p:nvPr>
        </p:nvSpPr>
        <p:spPr>
          <a:xfrm>
            <a:off x="11552444" y="6356350"/>
            <a:ext cx="5553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225" name="Google Shape;225;p38" descr="A red letter r on a black background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185707" y="6392127"/>
            <a:ext cx="369418" cy="274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11552444" y="6356350"/>
            <a:ext cx="5553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36" name="Google Shape;36;p5" descr="A red letter r on a black background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185707" y="6392127"/>
            <a:ext cx="369418" cy="274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11552444" y="6356350"/>
            <a:ext cx="5553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44" name="Google Shape;44;p6" descr="A red letter r on a black background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185707" y="6392127"/>
            <a:ext cx="369418" cy="274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11552444" y="6356350"/>
            <a:ext cx="5553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54" name="Google Shape;54;p7" descr="A red letter r on a black background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185707" y="6392127"/>
            <a:ext cx="369418" cy="274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11552444" y="6356350"/>
            <a:ext cx="5553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60" name="Google Shape;60;p8" descr="A red letter r on a black background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185707" y="6392127"/>
            <a:ext cx="369418" cy="274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66" name="Google Shape;6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67" name="Google Shape;67;p9"/>
          <p:cNvSpPr txBox="1">
            <a:spLocks noGrp="1"/>
          </p:cNvSpPr>
          <p:nvPr>
            <p:ph type="sldNum" idx="12"/>
          </p:nvPr>
        </p:nvSpPr>
        <p:spPr>
          <a:xfrm>
            <a:off x="11552444" y="6356350"/>
            <a:ext cx="5553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68" name="Google Shape;68;p9" descr="A red letter r on a black background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185707" y="6392127"/>
            <a:ext cx="369418" cy="274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4" name="Google Shape;7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5" name="Google Shape;75;p10"/>
          <p:cNvSpPr txBox="1">
            <a:spLocks noGrp="1"/>
          </p:cNvSpPr>
          <p:nvPr>
            <p:ph type="sldNum" idx="12"/>
          </p:nvPr>
        </p:nvSpPr>
        <p:spPr>
          <a:xfrm>
            <a:off x="11552444" y="6356350"/>
            <a:ext cx="5553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76" name="Google Shape;76;p10" descr="A red letter r on a black background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185707" y="6392127"/>
            <a:ext cx="369418" cy="274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>
            <a:spLocks noGrp="1"/>
          </p:cNvSpPr>
          <p:nvPr>
            <p:ph type="title"/>
          </p:nvPr>
        </p:nvSpPr>
        <p:spPr>
          <a:xfrm>
            <a:off x="947033" y="715533"/>
            <a:ext cx="10298000" cy="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700"/>
              <a:buFont typeface="Fira Sans Extra Condensed Medium" panose="020B0603050000020004"/>
              <a:buNone/>
              <a:defRPr sz="3700" b="0" i="0" u="none" strike="noStrike" cap="none">
                <a:solidFill>
                  <a:srgbClr val="434343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700"/>
              <a:buFont typeface="Fira Sans Extra Condensed Medium" panose="020B0603050000020004"/>
              <a:buNone/>
              <a:defRPr sz="3700" b="0" i="0" u="none" strike="noStrike" cap="none">
                <a:solidFill>
                  <a:srgbClr val="434343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700"/>
              <a:buFont typeface="Fira Sans Extra Condensed Medium" panose="020B0603050000020004"/>
              <a:buNone/>
              <a:defRPr sz="3700" b="0" i="0" u="none" strike="noStrike" cap="none">
                <a:solidFill>
                  <a:srgbClr val="434343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700"/>
              <a:buFont typeface="Fira Sans Extra Condensed Medium" panose="020B0603050000020004"/>
              <a:buNone/>
              <a:defRPr sz="3700" b="0" i="0" u="none" strike="noStrike" cap="none">
                <a:solidFill>
                  <a:srgbClr val="434343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700"/>
              <a:buFont typeface="Fira Sans Extra Condensed Medium" panose="020B0603050000020004"/>
              <a:buNone/>
              <a:defRPr sz="3700" b="0" i="0" u="none" strike="noStrike" cap="none">
                <a:solidFill>
                  <a:srgbClr val="434343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700"/>
              <a:buFont typeface="Fira Sans Extra Condensed Medium" panose="020B0603050000020004"/>
              <a:buNone/>
              <a:defRPr sz="3700" b="0" i="0" u="none" strike="noStrike" cap="none">
                <a:solidFill>
                  <a:srgbClr val="434343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700"/>
              <a:buFont typeface="Fira Sans Extra Condensed Medium" panose="020B0603050000020004"/>
              <a:buNone/>
              <a:defRPr sz="3700" b="0" i="0" u="none" strike="noStrike" cap="none">
                <a:solidFill>
                  <a:srgbClr val="434343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700"/>
              <a:buFont typeface="Fira Sans Extra Condensed Medium" panose="020B0603050000020004"/>
              <a:buNone/>
              <a:defRPr sz="3700" b="0" i="0" u="none" strike="noStrike" cap="none">
                <a:solidFill>
                  <a:srgbClr val="434343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700"/>
              <a:buFont typeface="Fira Sans Extra Condensed Medium" panose="020B0603050000020004"/>
              <a:buNone/>
              <a:defRPr sz="3700" b="0" i="0" u="none" strike="noStrike" cap="none">
                <a:solidFill>
                  <a:srgbClr val="434343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9pPr>
          </a:lstStyle>
          <a:p/>
        </p:txBody>
      </p:sp>
      <p:sp>
        <p:nvSpPr>
          <p:cNvPr id="93" name="Google Shape;93;p13"/>
          <p:cNvSpPr txBox="1">
            <a:spLocks noGrp="1"/>
          </p:cNvSpPr>
          <p:nvPr>
            <p:ph type="body" idx="1"/>
          </p:nvPr>
        </p:nvSpPr>
        <p:spPr>
          <a:xfrm>
            <a:off x="947033" y="1536633"/>
            <a:ext cx="10298000" cy="4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Roboto" panose="02000000000000000000"/>
              <a:buChar char="●"/>
              <a:defRPr sz="2400" b="0" i="0" u="none" strike="noStrike" cap="none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Roboto" panose="02000000000000000000"/>
              <a:buChar char="○"/>
              <a:defRPr sz="1900" b="0" i="0" u="none" strike="noStrike" cap="none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Roboto" panose="02000000000000000000"/>
              <a:buChar char="■"/>
              <a:defRPr sz="1900" b="0" i="0" u="none" strike="noStrike" cap="none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Roboto" panose="02000000000000000000"/>
              <a:buChar char="●"/>
              <a:defRPr sz="1900" b="0" i="0" u="none" strike="noStrike" cap="none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Roboto" panose="02000000000000000000"/>
              <a:buChar char="○"/>
              <a:defRPr sz="1900" b="0" i="0" u="none" strike="noStrike" cap="none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Roboto" panose="02000000000000000000"/>
              <a:buChar char="■"/>
              <a:defRPr sz="1900" b="0" i="0" u="none" strike="noStrike" cap="none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Roboto" panose="02000000000000000000"/>
              <a:buChar char="●"/>
              <a:defRPr sz="1900" b="0" i="0" u="none" strike="noStrike" cap="none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Roboto" panose="02000000000000000000"/>
              <a:buChar char="○"/>
              <a:defRPr sz="1900" b="0" i="0" u="none" strike="noStrike" cap="none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Font typeface="Roboto" panose="02000000000000000000"/>
              <a:buChar char="■"/>
              <a:defRPr sz="1900" b="0" i="0" u="none" strike="noStrike" cap="none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94" name="Google Shape;94;p13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r">
              <a:buNone/>
              <a:defRPr sz="130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algn="r">
              <a:buNone/>
              <a:defRPr sz="130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algn="r">
              <a:buNone/>
              <a:defRPr sz="130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algn="r">
              <a:buNone/>
              <a:defRPr sz="130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algn="r">
              <a:buNone/>
              <a:defRPr sz="130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algn="r">
              <a:buNone/>
              <a:defRPr sz="130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algn="r">
              <a:buNone/>
              <a:defRPr sz="130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algn="r">
              <a:buNone/>
              <a:defRPr sz="130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6" name="Google Shape;146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47" name="Google Shape;147;p27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linkedin.com/pulse/how-fifa-using-ai-artificial-intelligence-enhance-viewer-experience-/" TargetMode="Externa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2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9"/>
          <p:cNvSpPr txBox="1">
            <a:spLocks noGrp="1"/>
          </p:cNvSpPr>
          <p:nvPr>
            <p:ph type="ctrTitle"/>
          </p:nvPr>
        </p:nvSpPr>
        <p:spPr>
          <a:xfrm>
            <a:off x="1524000" y="1234440"/>
            <a:ext cx="10668000" cy="227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 panose="020F0502020204030204"/>
              <a:buNone/>
            </a:pPr>
            <a:r>
              <a:rPr lang="en-US" sz="4000"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FIFA - Supply Chain - Memorabilia/Merchandise</a:t>
            </a:r>
            <a:endParaRPr sz="4000"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sp>
        <p:nvSpPr>
          <p:cNvPr id="231" name="Google Shape;231;p3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Pujita Vijayakumar</a:t>
            </a:r>
            <a:endParaRPr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April 23, 2024</a:t>
            </a:r>
            <a:endParaRPr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sp>
        <p:nvSpPr>
          <p:cNvPr id="232" name="Google Shape;232;p39"/>
          <p:cNvSpPr txBox="1"/>
          <p:nvPr/>
        </p:nvSpPr>
        <p:spPr>
          <a:xfrm>
            <a:off x="168166" y="5934670"/>
            <a:ext cx="12023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u="none" strike="noStrike" cap="none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Supply Chain Engineering II						                                                                                                                      Spring 2024</a:t>
            </a:r>
            <a:endParaRPr sz="1800">
              <a:solidFill>
                <a:schemeClr val="dk1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Dr. Yeganeh Hayeri</a:t>
            </a:r>
            <a:endParaRPr sz="1800">
              <a:solidFill>
                <a:schemeClr val="dk1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sp>
        <p:nvSpPr>
          <p:cNvPr id="233" name="Google Shape;233;p39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 sz="3700" dirty="0">
                <a:latin typeface="Fira Sans Condensed Medium" panose="020B0603050000020004" pitchFamily="34" charset="0"/>
              </a:rPr>
              <a:t>Machine Learning / AI</a:t>
            </a:r>
            <a:endParaRPr lang="en-US" sz="3700" dirty="0">
              <a:latin typeface="Fira Sans Condensed Medium" panose="020B0603050000020004" pitchFamily="34" charset="0"/>
            </a:endParaRPr>
          </a:p>
        </p:txBody>
      </p:sp>
      <p:sp>
        <p:nvSpPr>
          <p:cNvPr id="330" name="Google Shape;330;p46"/>
          <p:cNvSpPr txBox="1">
            <a:spLocks noGrp="1"/>
          </p:cNvSpPr>
          <p:nvPr>
            <p:ph type="sldNum" idx="12"/>
          </p:nvPr>
        </p:nvSpPr>
        <p:spPr>
          <a:xfrm>
            <a:off x="11552444" y="6356350"/>
            <a:ext cx="555300" cy="365100"/>
          </a:xfr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1400" smtClean="0"/>
            </a:fld>
            <a:endParaRPr lang="en-US" sz="1400"/>
          </a:p>
        </p:txBody>
      </p:sp>
      <p:graphicFrame>
        <p:nvGraphicFramePr>
          <p:cNvPr id="332" name="Text Placeholder 4"/>
          <p:cNvGraphicFramePr/>
          <p:nvPr/>
        </p:nvGraphicFramePr>
        <p:xfrm>
          <a:off x="838200" y="1881188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wrap="square" anchor="ctr">
            <a:normAutofit/>
          </a:bodyPr>
          <a:lstStyle/>
          <a:p>
            <a:r>
              <a:rPr lang="en-US" sz="3700" dirty="0">
                <a:latin typeface="Fira Sans Condensed Medium" panose="020B0603050000020004" pitchFamily="34" charset="0"/>
              </a:rPr>
              <a:t>Conclusion</a:t>
            </a:r>
            <a:endParaRPr lang="en-IN" sz="3700" dirty="0">
              <a:latin typeface="Fira Sans Condensed Medium" panose="020B06030500000200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>
          <a:xfrm>
            <a:off x="11552444" y="6356350"/>
            <a:ext cx="555331" cy="365125"/>
          </a:xfr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0000000-1234-1234-1234-123412341234}" type="slidenum">
              <a:rPr lang="en-US" sz="1400"/>
            </a:fld>
            <a:endParaRPr lang="en-US" sz="1400"/>
          </a:p>
        </p:txBody>
      </p:sp>
      <p:graphicFrame>
        <p:nvGraphicFramePr>
          <p:cNvPr id="7" name="TextBox 4"/>
          <p:cNvGraphicFramePr/>
          <p:nvPr/>
        </p:nvGraphicFramePr>
        <p:xfrm>
          <a:off x="838200" y="1881188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9"/>
          <p:cNvSpPr/>
          <p:nvPr/>
        </p:nvSpPr>
        <p:spPr>
          <a:xfrm>
            <a:off x="499687" y="6012472"/>
            <a:ext cx="264367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Presentation revised September 2023</a:t>
            </a:r>
            <a:endParaRPr sz="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Department of University Communications and Marketing</a:t>
            </a:r>
            <a:endParaRPr sz="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© 2023, Rutgers, The State University of New Jersey</a:t>
            </a:r>
            <a:endParaRPr sz="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55" name="Google Shape;355;p4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965960" y="3429000"/>
            <a:ext cx="6428245" cy="1905004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49"/>
          <p:cNvSpPr txBox="1"/>
          <p:nvPr/>
        </p:nvSpPr>
        <p:spPr>
          <a:xfrm>
            <a:off x="5065942" y="1734207"/>
            <a:ext cx="2262094" cy="1138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Thank you!</a:t>
            </a:r>
            <a:endParaRPr sz="3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Questions? </a:t>
            </a:r>
            <a:endParaRPr sz="3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57" name="Google Shape;357;p49"/>
          <p:cNvSpPr txBox="1">
            <a:spLocks noGrp="1"/>
          </p:cNvSpPr>
          <p:nvPr>
            <p:ph type="sldNum" idx="12"/>
          </p:nvPr>
        </p:nvSpPr>
        <p:spPr>
          <a:xfrm>
            <a:off x="11552444" y="6356350"/>
            <a:ext cx="555300" cy="36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References</a:t>
            </a:r>
            <a:endParaRPr sz="3700"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sp>
        <p:nvSpPr>
          <p:cNvPr id="346" name="Google Shape;346;p48"/>
          <p:cNvSpPr txBox="1">
            <a:spLocks noGrp="1"/>
          </p:cNvSpPr>
          <p:nvPr>
            <p:ph type="body" idx="1"/>
          </p:nvPr>
        </p:nvSpPr>
        <p:spPr>
          <a:xfrm>
            <a:off x="238000" y="2011680"/>
            <a:ext cx="119541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36550" algn="l" rtl="0">
              <a:spcBef>
                <a:spcPts val="1000"/>
              </a:spcBef>
              <a:spcAft>
                <a:spcPts val="0"/>
              </a:spcAft>
              <a:buSzPts val="1700"/>
              <a:buFont typeface="Fira Sans Extra Condensed" panose="020B0503050000020004"/>
              <a:buChar char="●"/>
            </a:pPr>
            <a:r>
              <a:rPr lang="en-IN" altLang="en-US" sz="1700" dirty="0"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Slide 4 : Sukhpreet Singh(2023) </a:t>
            </a:r>
            <a:r>
              <a:rPr lang="en-IN" altLang="en-US" sz="1700" i="1" dirty="0"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The Rise of NFTs: Revolutionizing Merchandise Authentication.</a:t>
            </a:r>
            <a:r>
              <a:rPr lang="en-US" sz="1700" dirty="0"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Available at: https://www.linkedin.com/pulse/rise-nfts-revolutionizing-merchandise-authentication-sukhpreet-singh/(Accessed:April 2 2024)</a:t>
            </a:r>
            <a:r>
              <a:rPr lang="en-IN" altLang="en-US" sz="1700" dirty="0">
                <a:solidFill>
                  <a:schemeClr val="accen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[4]</a:t>
            </a:r>
            <a:endParaRPr lang="en-IN" altLang="en-US" sz="1700" dirty="0"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  <a:p>
            <a:pPr marL="457200" lvl="0" indent="-336550" algn="l" rtl="0">
              <a:spcBef>
                <a:spcPts val="1000"/>
              </a:spcBef>
              <a:spcAft>
                <a:spcPts val="0"/>
              </a:spcAft>
              <a:buSzPts val="1700"/>
              <a:buFont typeface="Fira Sans Extra Condensed" panose="020B0503050000020004"/>
              <a:buChar char="●"/>
            </a:pPr>
            <a:r>
              <a:rPr lang="en-IN" altLang="en-US" sz="1700" dirty="0"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Slide 5: </a:t>
            </a:r>
            <a:r>
              <a:rPr lang="en-US" sz="1700" dirty="0"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Brhan Zelalem Tsegaye</a:t>
            </a:r>
            <a:r>
              <a:rPr lang="en-IN" altLang="en-US" sz="1700" dirty="0"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 (2019) ‘Tracing Authenticity: A Blockchain and NFT-Based Approach to Product Verification’. India. </a:t>
            </a:r>
            <a:r>
              <a:rPr lang="en-US" sz="1700" dirty="0">
                <a:solidFill>
                  <a:schemeClr val="accen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[</a:t>
            </a:r>
            <a:r>
              <a:rPr lang="en-IN" altLang="en-US" sz="1700" dirty="0">
                <a:solidFill>
                  <a:schemeClr val="accen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5</a:t>
            </a:r>
            <a:r>
              <a:rPr lang="en-US" sz="1700" dirty="0">
                <a:solidFill>
                  <a:schemeClr val="accen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]</a:t>
            </a:r>
            <a:endParaRPr lang="en-US" sz="1700" dirty="0"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  <a:p>
            <a:pPr marL="457200" lvl="0" indent="-336550" algn="l" rtl="0">
              <a:spcBef>
                <a:spcPts val="1000"/>
              </a:spcBef>
              <a:spcAft>
                <a:spcPts val="0"/>
              </a:spcAft>
              <a:buSzPts val="1700"/>
              <a:buFont typeface="Fira Sans Extra Condensed" panose="020B0503050000020004"/>
              <a:buChar char="●"/>
            </a:pPr>
            <a:r>
              <a:rPr lang="en-IN" altLang="en-US" sz="1700" dirty="0"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Slide 6: Huan wang (2022) ‘</a:t>
            </a:r>
            <a:r>
              <a:rPr lang="en-US" sz="1700" dirty="0"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Construction and Application of a New Metal Random Matrix-Based Theory in a Numerical Phantom of the Metaverse NFT</a:t>
            </a:r>
            <a:r>
              <a:rPr lang="en-IN" altLang="en-US" sz="1700" dirty="0"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’.China: 13 June.Academic Editor: Ning Cao.pp-3.</a:t>
            </a:r>
            <a:r>
              <a:rPr lang="en-IN" altLang="en-US" sz="1700" dirty="0">
                <a:solidFill>
                  <a:schemeClr val="accen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 [6]</a:t>
            </a:r>
            <a:endParaRPr lang="en-IN" altLang="en-US" sz="1700" dirty="0"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Fira Sans Extra Condensed" panose="020B0503050000020004"/>
              <a:buChar char="●"/>
            </a:pPr>
            <a:r>
              <a:rPr lang="en-IN" altLang="en-US" sz="1700" dirty="0"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Slide 7: </a:t>
            </a:r>
            <a:r>
              <a:rPr lang="en-US" sz="1700" dirty="0"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Jumpsix 2 (2018) </a:t>
            </a:r>
            <a:r>
              <a:rPr lang="en-US" sz="1700" i="1" dirty="0"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Getting staffs ready for event. </a:t>
            </a:r>
            <a:r>
              <a:rPr lang="en-US" sz="1700" dirty="0"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Available at: https://sportsfacilities.com/getting-your-staff-ready-for-an-event/(Accessed:April 2 2024) </a:t>
            </a:r>
            <a:r>
              <a:rPr lang="en-US" sz="1700" dirty="0">
                <a:solidFill>
                  <a:schemeClr val="accen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[</a:t>
            </a:r>
            <a:r>
              <a:rPr lang="en-IN" altLang="en-US" sz="1700" dirty="0">
                <a:solidFill>
                  <a:schemeClr val="accen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7</a:t>
            </a:r>
            <a:r>
              <a:rPr lang="en-US" sz="1700" dirty="0">
                <a:solidFill>
                  <a:schemeClr val="accen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]</a:t>
            </a:r>
            <a:endParaRPr lang="en-US" sz="1700" dirty="0">
              <a:solidFill>
                <a:schemeClr val="accent1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Fira Sans Extra Condensed" panose="020B0503050000020004"/>
              <a:buChar char="●"/>
            </a:pPr>
            <a:r>
              <a:rPr lang="en-IN" sz="1700" dirty="0"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Slide 8: </a:t>
            </a:r>
            <a:r>
              <a:rPr sz="1700" dirty="0"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Ivanov D. (2018) </a:t>
            </a:r>
            <a:r>
              <a:rPr lang="en-IN" sz="1700" dirty="0"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‘</a:t>
            </a:r>
            <a:r>
              <a:rPr sz="1700" dirty="0"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Supply Chain Simulation and Optimization with anyLogistix</a:t>
            </a:r>
            <a:r>
              <a:rPr lang="en-IN" sz="1700" dirty="0"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’.Berlin School of Economics and Law.pp-26</a:t>
            </a:r>
            <a:r>
              <a:rPr lang="en-IN" sz="1700" dirty="0">
                <a:solidFill>
                  <a:schemeClr val="accen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[8]</a:t>
            </a:r>
            <a:endParaRPr lang="en-IN" sz="1700" dirty="0"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Fira Sans Extra Condensed" panose="020B0503050000020004"/>
              <a:buChar char="●"/>
            </a:pPr>
            <a:r>
              <a:rPr lang="en-IN" altLang="en-US" sz="1700" dirty="0">
                <a:highlight>
                  <a:srgbClr val="FFFFFF"/>
                </a:highlight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Slide 10:</a:t>
            </a:r>
            <a:r>
              <a:rPr lang="en-US" sz="1700" i="1" dirty="0">
                <a:highlight>
                  <a:srgbClr val="FFFFFF"/>
                </a:highlight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How FIFA is using AI</a:t>
            </a:r>
            <a:r>
              <a:rPr lang="en-US" sz="1700" i="1" dirty="0"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. </a:t>
            </a:r>
            <a:r>
              <a:rPr lang="en-US" sz="1700" dirty="0"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Available at :</a:t>
            </a:r>
            <a:r>
              <a:rPr lang="en-US" sz="1700" u="sng" dirty="0">
                <a:solidFill>
                  <a:schemeClr val="hlink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  <a:hlinkClick r:id="rId1"/>
              </a:rPr>
              <a:t>https://www.linkedin.com/pulse/how-fifa-using-ai-artificial-intelligence-enhance-viewer-experience-/</a:t>
            </a:r>
            <a:r>
              <a:rPr lang="en-US" sz="1700" dirty="0">
                <a:solidFill>
                  <a:schemeClr val="accen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[10]</a:t>
            </a:r>
            <a:endParaRPr lang="en-US" sz="1700" dirty="0">
              <a:solidFill>
                <a:schemeClr val="accent1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Fira Sans Extra Condensed" panose="020B0503050000020004"/>
              <a:buChar char="●"/>
            </a:pPr>
            <a:endParaRPr lang="en-US" sz="1700" dirty="0">
              <a:solidFill>
                <a:schemeClr val="accent1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  <a:p>
            <a:pPr marL="120650" lvl="0" indent="0" algn="l" rtl="0">
              <a:spcBef>
                <a:spcPts val="0"/>
              </a:spcBef>
              <a:spcAft>
                <a:spcPts val="0"/>
              </a:spcAft>
              <a:buSzPts val="1700"/>
              <a:buFont typeface="Fira Sans Extra Condensed" panose="020B0503050000020004"/>
              <a:buNone/>
            </a:pPr>
            <a:endParaRPr sz="1700" dirty="0"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7" name="Google Shape;347;p48"/>
          <p:cNvSpPr txBox="1">
            <a:spLocks noGrp="1"/>
          </p:cNvSpPr>
          <p:nvPr>
            <p:ph type="sldNum" idx="12"/>
          </p:nvPr>
        </p:nvSpPr>
        <p:spPr>
          <a:xfrm>
            <a:off x="11552444" y="6356350"/>
            <a:ext cx="555300" cy="36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363" y="256068"/>
            <a:ext cx="10515600" cy="1325563"/>
          </a:xfrm>
        </p:spPr>
        <p:txBody>
          <a:bodyPr wrap="square" anchor="ctr">
            <a:normAutofit/>
          </a:bodyPr>
          <a:lstStyle/>
          <a:p>
            <a:r>
              <a:rPr lang="en-IN" dirty="0">
                <a:latin typeface="Fira Sans Condensed Medium" panose="020B0603050000020004" pitchFamily="34" charset="0"/>
              </a:rPr>
              <a:t>Introduction</a:t>
            </a:r>
            <a:endParaRPr lang="en-IN" dirty="0">
              <a:latin typeface="Fira Sans Condensed Medium" panose="020B06030500000200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11552444" y="6356350"/>
            <a:ext cx="555331" cy="365125"/>
          </a:xfrm>
        </p:spPr>
        <p:txBody>
          <a:bodyPr wrap="square" anchor="t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1400" smtClean="0"/>
            </a:fld>
            <a:endParaRPr lang="en-US" sz="1400"/>
          </a:p>
        </p:txBody>
      </p:sp>
      <p:graphicFrame>
        <p:nvGraphicFramePr>
          <p:cNvPr id="8" name="Text Placeholder 2"/>
          <p:cNvGraphicFramePr/>
          <p:nvPr/>
        </p:nvGraphicFramePr>
        <p:xfrm>
          <a:off x="756920" y="1789748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</a:pPr>
            <a:r>
              <a:rPr lang="en-US" sz="3700" dirty="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rPr>
              <a:t>Blockchain In Supply Chain</a:t>
            </a:r>
            <a:endParaRPr sz="3700" dirty="0">
              <a:solidFill>
                <a:srgbClr val="000000"/>
              </a:solidFill>
              <a:latin typeface="Fira Sans Extra Condensed Medium" panose="020B0603050000020004"/>
              <a:ea typeface="Fira Sans Extra Condensed Medium" panose="020B0603050000020004"/>
              <a:cs typeface="Fira Sans Extra Condensed Medium" panose="020B0603050000020004"/>
              <a:sym typeface="Fira Sans Extra Condensed Medium" panose="020B0603050000020004"/>
            </a:endParaRPr>
          </a:p>
        </p:txBody>
      </p:sp>
      <p:sp>
        <p:nvSpPr>
          <p:cNvPr id="239" name="Google Shape;239;p40"/>
          <p:cNvSpPr txBox="1">
            <a:spLocks noGrp="1"/>
          </p:cNvSpPr>
          <p:nvPr>
            <p:ph type="body" idx="1"/>
          </p:nvPr>
        </p:nvSpPr>
        <p:spPr>
          <a:xfrm>
            <a:off x="300625" y="2151350"/>
            <a:ext cx="8094900" cy="48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Fira Sans Extra Condensed" panose="020B0503050000020004"/>
              <a:buChar char="●"/>
            </a:pPr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The rise of counterfeit collectibles poses substantial hurdles for FIFA, jeopardizing its brand reputation, consumer confidence, and revenue streams. </a:t>
            </a:r>
            <a:endParaRPr sz="2400" dirty="0">
              <a:solidFill>
                <a:srgbClr val="0D0D0D"/>
              </a:solidFill>
              <a:highlight>
                <a:srgbClr val="FFFFFF"/>
              </a:highlight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Fira Sans Extra Condensed" panose="020B0503050000020004"/>
              <a:buChar char="●"/>
            </a:pPr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This situation has led to a 5% decline in FIFA's market share.</a:t>
            </a:r>
            <a:endParaRPr sz="2400" dirty="0">
              <a:solidFill>
                <a:srgbClr val="0D0D0D"/>
              </a:solidFill>
              <a:highlight>
                <a:srgbClr val="FFFFFF"/>
              </a:highlight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Fira Sans Extra Condensed" panose="020B0503050000020004"/>
              <a:buChar char="●"/>
            </a:pPr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To address these challenges, NFTs (Non-Fungible Tokens) can be integrated for authenticating collectibles.</a:t>
            </a:r>
            <a:endParaRPr sz="2400" dirty="0">
              <a:solidFill>
                <a:srgbClr val="0D0D0D"/>
              </a:solidFill>
              <a:highlight>
                <a:srgbClr val="FFFFFF"/>
              </a:highlight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1800" dirty="0">
              <a:solidFill>
                <a:srgbClr val="0D0D0D"/>
              </a:solidFill>
              <a:highlight>
                <a:srgbClr val="FFFFFF"/>
              </a:highlight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sp>
        <p:nvSpPr>
          <p:cNvPr id="240" name="Google Shape;240;p40"/>
          <p:cNvSpPr txBox="1">
            <a:spLocks noGrp="1"/>
          </p:cNvSpPr>
          <p:nvPr>
            <p:ph type="sldNum" idx="12"/>
          </p:nvPr>
        </p:nvSpPr>
        <p:spPr>
          <a:xfrm>
            <a:off x="11552444" y="6356350"/>
            <a:ext cx="555300" cy="36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241" name="Google Shape;241;p4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867163" y="2483140"/>
            <a:ext cx="2936147" cy="2281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1"/>
          <p:cNvSpPr txBox="1">
            <a:spLocks noGrp="1"/>
          </p:cNvSpPr>
          <p:nvPr>
            <p:ph type="title"/>
          </p:nvPr>
        </p:nvSpPr>
        <p:spPr>
          <a:xfrm>
            <a:off x="1886571" y="715525"/>
            <a:ext cx="6495300" cy="6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</a:pPr>
            <a:r>
              <a:rPr lang="en-US"/>
              <a:t>NFT Authenticating Collectible</a:t>
            </a:r>
            <a:endParaRPr lang="en-US"/>
          </a:p>
        </p:txBody>
      </p:sp>
      <p:sp>
        <p:nvSpPr>
          <p:cNvPr id="247" name="Google Shape;247;p41"/>
          <p:cNvSpPr/>
          <p:nvPr/>
        </p:nvSpPr>
        <p:spPr>
          <a:xfrm flipH="1">
            <a:off x="1682724" y="2939949"/>
            <a:ext cx="8670589" cy="2289176"/>
          </a:xfrm>
          <a:custGeom>
            <a:avLst/>
            <a:gdLst/>
            <a:ahLst/>
            <a:cxnLst/>
            <a:rect l="l" t="t" r="r" b="b"/>
            <a:pathLst>
              <a:path w="224918" h="59382" extrusionOk="0">
                <a:moveTo>
                  <a:pt x="204969" y="1"/>
                </a:moveTo>
                <a:cubicBezTo>
                  <a:pt x="194287" y="1"/>
                  <a:pt x="185622" y="8687"/>
                  <a:pt x="185622" y="19353"/>
                </a:cubicBezTo>
                <a:lnTo>
                  <a:pt x="185622" y="19420"/>
                </a:lnTo>
                <a:cubicBezTo>
                  <a:pt x="185622" y="22455"/>
                  <a:pt x="183821" y="25257"/>
                  <a:pt x="181019" y="26525"/>
                </a:cubicBezTo>
                <a:lnTo>
                  <a:pt x="179985" y="26959"/>
                </a:lnTo>
                <a:cubicBezTo>
                  <a:pt x="178962" y="27420"/>
                  <a:pt x="177868" y="27649"/>
                  <a:pt x="176785" y="27649"/>
                </a:cubicBezTo>
                <a:cubicBezTo>
                  <a:pt x="174973" y="27649"/>
                  <a:pt x="173190" y="27010"/>
                  <a:pt x="171813" y="25758"/>
                </a:cubicBezTo>
                <a:cubicBezTo>
                  <a:pt x="170345" y="24423"/>
                  <a:pt x="168710" y="23323"/>
                  <a:pt x="166909" y="22489"/>
                </a:cubicBezTo>
                <a:cubicBezTo>
                  <a:pt x="166876" y="22489"/>
                  <a:pt x="166876" y="22455"/>
                  <a:pt x="166842" y="22455"/>
                </a:cubicBezTo>
                <a:cubicBezTo>
                  <a:pt x="166642" y="22355"/>
                  <a:pt x="166442" y="22289"/>
                  <a:pt x="166242" y="22189"/>
                </a:cubicBezTo>
                <a:cubicBezTo>
                  <a:pt x="166175" y="22155"/>
                  <a:pt x="166109" y="22122"/>
                  <a:pt x="166008" y="22088"/>
                </a:cubicBezTo>
                <a:cubicBezTo>
                  <a:pt x="165875" y="22022"/>
                  <a:pt x="165708" y="21955"/>
                  <a:pt x="165541" y="21922"/>
                </a:cubicBezTo>
                <a:cubicBezTo>
                  <a:pt x="165408" y="21855"/>
                  <a:pt x="165275" y="21822"/>
                  <a:pt x="165175" y="21788"/>
                </a:cubicBezTo>
                <a:lnTo>
                  <a:pt x="164774" y="21655"/>
                </a:lnTo>
                <a:cubicBezTo>
                  <a:pt x="164641" y="21588"/>
                  <a:pt x="164474" y="21555"/>
                  <a:pt x="164307" y="21488"/>
                </a:cubicBezTo>
                <a:cubicBezTo>
                  <a:pt x="164207" y="21455"/>
                  <a:pt x="164107" y="21421"/>
                  <a:pt x="164007" y="21421"/>
                </a:cubicBezTo>
                <a:cubicBezTo>
                  <a:pt x="163807" y="21355"/>
                  <a:pt x="163607" y="21288"/>
                  <a:pt x="163407" y="21255"/>
                </a:cubicBezTo>
                <a:cubicBezTo>
                  <a:pt x="163340" y="21221"/>
                  <a:pt x="163240" y="21221"/>
                  <a:pt x="163173" y="21188"/>
                </a:cubicBezTo>
                <a:cubicBezTo>
                  <a:pt x="162973" y="21154"/>
                  <a:pt x="162739" y="21088"/>
                  <a:pt x="162506" y="21054"/>
                </a:cubicBezTo>
                <a:cubicBezTo>
                  <a:pt x="162439" y="21054"/>
                  <a:pt x="162373" y="21021"/>
                  <a:pt x="162306" y="21021"/>
                </a:cubicBezTo>
                <a:cubicBezTo>
                  <a:pt x="162072" y="20954"/>
                  <a:pt x="161872" y="20921"/>
                  <a:pt x="161639" y="20888"/>
                </a:cubicBezTo>
                <a:cubicBezTo>
                  <a:pt x="161572" y="20888"/>
                  <a:pt x="161472" y="20888"/>
                  <a:pt x="161405" y="20854"/>
                </a:cubicBezTo>
                <a:cubicBezTo>
                  <a:pt x="161205" y="20821"/>
                  <a:pt x="160972" y="20821"/>
                  <a:pt x="160771" y="20787"/>
                </a:cubicBezTo>
                <a:cubicBezTo>
                  <a:pt x="160671" y="20787"/>
                  <a:pt x="160571" y="20754"/>
                  <a:pt x="160471" y="20754"/>
                </a:cubicBezTo>
                <a:cubicBezTo>
                  <a:pt x="160404" y="20754"/>
                  <a:pt x="160304" y="20721"/>
                  <a:pt x="160204" y="20721"/>
                </a:cubicBezTo>
                <a:lnTo>
                  <a:pt x="159937" y="20721"/>
                </a:lnTo>
                <a:lnTo>
                  <a:pt x="159470" y="20687"/>
                </a:lnTo>
                <a:lnTo>
                  <a:pt x="158069" y="20687"/>
                </a:lnTo>
                <a:cubicBezTo>
                  <a:pt x="157869" y="20687"/>
                  <a:pt x="157669" y="20721"/>
                  <a:pt x="157469" y="20721"/>
                </a:cubicBezTo>
                <a:cubicBezTo>
                  <a:pt x="157336" y="20721"/>
                  <a:pt x="157236" y="20754"/>
                  <a:pt x="157135" y="20754"/>
                </a:cubicBezTo>
                <a:cubicBezTo>
                  <a:pt x="156902" y="20754"/>
                  <a:pt x="156668" y="20787"/>
                  <a:pt x="156468" y="20821"/>
                </a:cubicBezTo>
                <a:cubicBezTo>
                  <a:pt x="156368" y="20821"/>
                  <a:pt x="156302" y="20854"/>
                  <a:pt x="156201" y="20854"/>
                </a:cubicBezTo>
                <a:cubicBezTo>
                  <a:pt x="155935" y="20888"/>
                  <a:pt x="155668" y="20921"/>
                  <a:pt x="155401" y="20988"/>
                </a:cubicBezTo>
                <a:lnTo>
                  <a:pt x="155267" y="20988"/>
                </a:lnTo>
                <a:cubicBezTo>
                  <a:pt x="154333" y="21154"/>
                  <a:pt x="153433" y="21421"/>
                  <a:pt x="152532" y="21722"/>
                </a:cubicBezTo>
                <a:cubicBezTo>
                  <a:pt x="152232" y="21822"/>
                  <a:pt x="151932" y="21922"/>
                  <a:pt x="151665" y="22022"/>
                </a:cubicBezTo>
                <a:cubicBezTo>
                  <a:pt x="151632" y="22055"/>
                  <a:pt x="151632" y="22055"/>
                  <a:pt x="151598" y="22055"/>
                </a:cubicBezTo>
                <a:cubicBezTo>
                  <a:pt x="151331" y="22155"/>
                  <a:pt x="151064" y="22289"/>
                  <a:pt x="150798" y="22389"/>
                </a:cubicBezTo>
                <a:cubicBezTo>
                  <a:pt x="150798" y="22422"/>
                  <a:pt x="150764" y="22422"/>
                  <a:pt x="150731" y="22455"/>
                </a:cubicBezTo>
                <a:cubicBezTo>
                  <a:pt x="150464" y="22555"/>
                  <a:pt x="150231" y="22689"/>
                  <a:pt x="149964" y="22822"/>
                </a:cubicBezTo>
                <a:cubicBezTo>
                  <a:pt x="149964" y="22822"/>
                  <a:pt x="149930" y="22822"/>
                  <a:pt x="149897" y="22856"/>
                </a:cubicBezTo>
                <a:cubicBezTo>
                  <a:pt x="149630" y="22989"/>
                  <a:pt x="149397" y="23123"/>
                  <a:pt x="149163" y="23256"/>
                </a:cubicBezTo>
                <a:cubicBezTo>
                  <a:pt x="149130" y="23256"/>
                  <a:pt x="149096" y="23289"/>
                  <a:pt x="149096" y="23289"/>
                </a:cubicBezTo>
                <a:cubicBezTo>
                  <a:pt x="148830" y="23456"/>
                  <a:pt x="148596" y="23590"/>
                  <a:pt x="148329" y="23756"/>
                </a:cubicBezTo>
                <a:cubicBezTo>
                  <a:pt x="147529" y="24290"/>
                  <a:pt x="146761" y="24857"/>
                  <a:pt x="146028" y="25491"/>
                </a:cubicBezTo>
                <a:cubicBezTo>
                  <a:pt x="145927" y="25591"/>
                  <a:pt x="145827" y="25658"/>
                  <a:pt x="145727" y="25724"/>
                </a:cubicBezTo>
                <a:cubicBezTo>
                  <a:pt x="144233" y="26896"/>
                  <a:pt x="142409" y="27492"/>
                  <a:pt x="140565" y="27492"/>
                </a:cubicBezTo>
                <a:cubicBezTo>
                  <a:pt x="139363" y="27492"/>
                  <a:pt x="138153" y="27239"/>
                  <a:pt x="137021" y="26725"/>
                </a:cubicBezTo>
                <a:cubicBezTo>
                  <a:pt x="133919" y="25357"/>
                  <a:pt x="131984" y="22322"/>
                  <a:pt x="131917" y="18919"/>
                </a:cubicBezTo>
                <a:cubicBezTo>
                  <a:pt x="131917" y="18586"/>
                  <a:pt x="131884" y="18219"/>
                  <a:pt x="131851" y="17852"/>
                </a:cubicBezTo>
                <a:cubicBezTo>
                  <a:pt x="131517" y="13182"/>
                  <a:pt x="129449" y="8946"/>
                  <a:pt x="126313" y="5777"/>
                </a:cubicBezTo>
                <a:lnTo>
                  <a:pt x="126280" y="5777"/>
                </a:lnTo>
                <a:cubicBezTo>
                  <a:pt x="126113" y="5577"/>
                  <a:pt x="125913" y="5410"/>
                  <a:pt x="125746" y="5243"/>
                </a:cubicBezTo>
                <a:cubicBezTo>
                  <a:pt x="125713" y="5210"/>
                  <a:pt x="125680" y="5176"/>
                  <a:pt x="125680" y="5176"/>
                </a:cubicBezTo>
                <a:cubicBezTo>
                  <a:pt x="125480" y="5010"/>
                  <a:pt x="125313" y="4843"/>
                  <a:pt x="125146" y="4709"/>
                </a:cubicBezTo>
                <a:cubicBezTo>
                  <a:pt x="125113" y="4676"/>
                  <a:pt x="125046" y="4609"/>
                  <a:pt x="125013" y="4576"/>
                </a:cubicBezTo>
                <a:cubicBezTo>
                  <a:pt x="124846" y="4442"/>
                  <a:pt x="124712" y="4342"/>
                  <a:pt x="124546" y="4209"/>
                </a:cubicBezTo>
                <a:cubicBezTo>
                  <a:pt x="124479" y="4142"/>
                  <a:pt x="124412" y="4109"/>
                  <a:pt x="124345" y="4042"/>
                </a:cubicBezTo>
                <a:cubicBezTo>
                  <a:pt x="124212" y="3942"/>
                  <a:pt x="124045" y="3809"/>
                  <a:pt x="123912" y="3709"/>
                </a:cubicBezTo>
                <a:cubicBezTo>
                  <a:pt x="123812" y="3642"/>
                  <a:pt x="123745" y="3575"/>
                  <a:pt x="123645" y="3542"/>
                </a:cubicBezTo>
                <a:cubicBezTo>
                  <a:pt x="123511" y="3442"/>
                  <a:pt x="123378" y="3342"/>
                  <a:pt x="123245" y="3242"/>
                </a:cubicBezTo>
                <a:cubicBezTo>
                  <a:pt x="123145" y="3175"/>
                  <a:pt x="123044" y="3108"/>
                  <a:pt x="122944" y="3041"/>
                </a:cubicBezTo>
                <a:cubicBezTo>
                  <a:pt x="122811" y="2975"/>
                  <a:pt x="122678" y="2908"/>
                  <a:pt x="122544" y="2808"/>
                </a:cubicBezTo>
                <a:cubicBezTo>
                  <a:pt x="122444" y="2741"/>
                  <a:pt x="122311" y="2675"/>
                  <a:pt x="122177" y="2608"/>
                </a:cubicBezTo>
                <a:cubicBezTo>
                  <a:pt x="122077" y="2541"/>
                  <a:pt x="121977" y="2474"/>
                  <a:pt x="121844" y="2408"/>
                </a:cubicBezTo>
                <a:cubicBezTo>
                  <a:pt x="121710" y="2341"/>
                  <a:pt x="121577" y="2241"/>
                  <a:pt x="121443" y="2174"/>
                </a:cubicBezTo>
                <a:cubicBezTo>
                  <a:pt x="121343" y="2141"/>
                  <a:pt x="121210" y="2074"/>
                  <a:pt x="121110" y="2007"/>
                </a:cubicBezTo>
                <a:cubicBezTo>
                  <a:pt x="120976" y="1941"/>
                  <a:pt x="120810" y="1874"/>
                  <a:pt x="120676" y="1807"/>
                </a:cubicBezTo>
                <a:cubicBezTo>
                  <a:pt x="120576" y="1741"/>
                  <a:pt x="120443" y="1707"/>
                  <a:pt x="120343" y="1674"/>
                </a:cubicBezTo>
                <a:cubicBezTo>
                  <a:pt x="120209" y="1574"/>
                  <a:pt x="120042" y="1507"/>
                  <a:pt x="119876" y="1440"/>
                </a:cubicBezTo>
                <a:cubicBezTo>
                  <a:pt x="119775" y="1407"/>
                  <a:pt x="119675" y="1374"/>
                  <a:pt x="119575" y="1340"/>
                </a:cubicBezTo>
                <a:cubicBezTo>
                  <a:pt x="119409" y="1274"/>
                  <a:pt x="119242" y="1207"/>
                  <a:pt x="119075" y="1140"/>
                </a:cubicBezTo>
                <a:lnTo>
                  <a:pt x="118741" y="1040"/>
                </a:lnTo>
                <a:cubicBezTo>
                  <a:pt x="118575" y="973"/>
                  <a:pt x="118408" y="940"/>
                  <a:pt x="118241" y="873"/>
                </a:cubicBezTo>
                <a:lnTo>
                  <a:pt x="117907" y="773"/>
                </a:lnTo>
                <a:cubicBezTo>
                  <a:pt x="117741" y="740"/>
                  <a:pt x="117607" y="673"/>
                  <a:pt x="117407" y="640"/>
                </a:cubicBezTo>
                <a:cubicBezTo>
                  <a:pt x="117307" y="606"/>
                  <a:pt x="117174" y="573"/>
                  <a:pt x="117074" y="540"/>
                </a:cubicBezTo>
                <a:cubicBezTo>
                  <a:pt x="116907" y="506"/>
                  <a:pt x="116740" y="473"/>
                  <a:pt x="116573" y="440"/>
                </a:cubicBezTo>
                <a:cubicBezTo>
                  <a:pt x="116473" y="406"/>
                  <a:pt x="116340" y="373"/>
                  <a:pt x="116206" y="373"/>
                </a:cubicBezTo>
                <a:cubicBezTo>
                  <a:pt x="116039" y="340"/>
                  <a:pt x="115873" y="306"/>
                  <a:pt x="115739" y="273"/>
                </a:cubicBezTo>
                <a:cubicBezTo>
                  <a:pt x="115606" y="239"/>
                  <a:pt x="115439" y="239"/>
                  <a:pt x="115306" y="206"/>
                </a:cubicBezTo>
                <a:cubicBezTo>
                  <a:pt x="115172" y="206"/>
                  <a:pt x="115005" y="173"/>
                  <a:pt x="114872" y="173"/>
                </a:cubicBezTo>
                <a:cubicBezTo>
                  <a:pt x="114705" y="139"/>
                  <a:pt x="114572" y="139"/>
                  <a:pt x="114405" y="106"/>
                </a:cubicBezTo>
                <a:cubicBezTo>
                  <a:pt x="114305" y="106"/>
                  <a:pt x="114238" y="106"/>
                  <a:pt x="114138" y="73"/>
                </a:cubicBezTo>
                <a:lnTo>
                  <a:pt x="113838" y="73"/>
                </a:lnTo>
                <a:cubicBezTo>
                  <a:pt x="113671" y="39"/>
                  <a:pt x="113504" y="39"/>
                  <a:pt x="113371" y="39"/>
                </a:cubicBezTo>
                <a:lnTo>
                  <a:pt x="111836" y="39"/>
                </a:lnTo>
                <a:cubicBezTo>
                  <a:pt x="111636" y="39"/>
                  <a:pt x="111470" y="73"/>
                  <a:pt x="111269" y="73"/>
                </a:cubicBezTo>
                <a:cubicBezTo>
                  <a:pt x="111103" y="73"/>
                  <a:pt x="110936" y="106"/>
                  <a:pt x="110769" y="106"/>
                </a:cubicBezTo>
                <a:cubicBezTo>
                  <a:pt x="110602" y="139"/>
                  <a:pt x="110435" y="139"/>
                  <a:pt x="110302" y="173"/>
                </a:cubicBezTo>
                <a:cubicBezTo>
                  <a:pt x="110102" y="173"/>
                  <a:pt x="109902" y="206"/>
                  <a:pt x="109735" y="239"/>
                </a:cubicBezTo>
                <a:cubicBezTo>
                  <a:pt x="109635" y="239"/>
                  <a:pt x="109568" y="273"/>
                  <a:pt x="109501" y="273"/>
                </a:cubicBezTo>
                <a:cubicBezTo>
                  <a:pt x="108601" y="406"/>
                  <a:pt x="107734" y="606"/>
                  <a:pt x="106900" y="873"/>
                </a:cubicBezTo>
                <a:cubicBezTo>
                  <a:pt x="106866" y="873"/>
                  <a:pt x="106833" y="907"/>
                  <a:pt x="106800" y="907"/>
                </a:cubicBezTo>
                <a:cubicBezTo>
                  <a:pt x="106533" y="973"/>
                  <a:pt x="106266" y="1073"/>
                  <a:pt x="106032" y="1173"/>
                </a:cubicBezTo>
                <a:cubicBezTo>
                  <a:pt x="105966" y="1173"/>
                  <a:pt x="105899" y="1207"/>
                  <a:pt x="105832" y="1240"/>
                </a:cubicBezTo>
                <a:cubicBezTo>
                  <a:pt x="105599" y="1307"/>
                  <a:pt x="105365" y="1407"/>
                  <a:pt x="105132" y="1507"/>
                </a:cubicBezTo>
                <a:cubicBezTo>
                  <a:pt x="105065" y="1540"/>
                  <a:pt x="104998" y="1574"/>
                  <a:pt x="104932" y="1607"/>
                </a:cubicBezTo>
                <a:cubicBezTo>
                  <a:pt x="104698" y="1707"/>
                  <a:pt x="104465" y="1807"/>
                  <a:pt x="104231" y="1941"/>
                </a:cubicBezTo>
                <a:cubicBezTo>
                  <a:pt x="104164" y="1941"/>
                  <a:pt x="104098" y="1974"/>
                  <a:pt x="104031" y="2007"/>
                </a:cubicBezTo>
                <a:cubicBezTo>
                  <a:pt x="103797" y="2141"/>
                  <a:pt x="103564" y="2241"/>
                  <a:pt x="103330" y="2374"/>
                </a:cubicBezTo>
                <a:cubicBezTo>
                  <a:pt x="103264" y="2408"/>
                  <a:pt x="103197" y="2441"/>
                  <a:pt x="103164" y="2474"/>
                </a:cubicBezTo>
                <a:cubicBezTo>
                  <a:pt x="102930" y="2608"/>
                  <a:pt x="102697" y="2741"/>
                  <a:pt x="102496" y="2875"/>
                </a:cubicBezTo>
                <a:cubicBezTo>
                  <a:pt x="102430" y="2908"/>
                  <a:pt x="102363" y="2941"/>
                  <a:pt x="102296" y="2975"/>
                </a:cubicBezTo>
                <a:cubicBezTo>
                  <a:pt x="102096" y="3108"/>
                  <a:pt x="101863" y="3275"/>
                  <a:pt x="101662" y="3408"/>
                </a:cubicBezTo>
                <a:cubicBezTo>
                  <a:pt x="101596" y="3442"/>
                  <a:pt x="101562" y="3475"/>
                  <a:pt x="101496" y="3508"/>
                </a:cubicBezTo>
                <a:cubicBezTo>
                  <a:pt x="101296" y="3675"/>
                  <a:pt x="101062" y="3842"/>
                  <a:pt x="100862" y="3975"/>
                </a:cubicBezTo>
                <a:cubicBezTo>
                  <a:pt x="100795" y="4009"/>
                  <a:pt x="100762" y="4042"/>
                  <a:pt x="100728" y="4076"/>
                </a:cubicBezTo>
                <a:cubicBezTo>
                  <a:pt x="100495" y="4242"/>
                  <a:pt x="100295" y="4442"/>
                  <a:pt x="100095" y="4609"/>
                </a:cubicBezTo>
                <a:cubicBezTo>
                  <a:pt x="100061" y="4643"/>
                  <a:pt x="100028" y="4676"/>
                  <a:pt x="99995" y="4709"/>
                </a:cubicBezTo>
                <a:cubicBezTo>
                  <a:pt x="99761" y="4876"/>
                  <a:pt x="99561" y="5076"/>
                  <a:pt x="99361" y="5276"/>
                </a:cubicBezTo>
                <a:cubicBezTo>
                  <a:pt x="99327" y="5276"/>
                  <a:pt x="99294" y="5310"/>
                  <a:pt x="99261" y="5343"/>
                </a:cubicBezTo>
                <a:cubicBezTo>
                  <a:pt x="99061" y="5543"/>
                  <a:pt x="98860" y="5743"/>
                  <a:pt x="98660" y="5944"/>
                </a:cubicBezTo>
                <a:cubicBezTo>
                  <a:pt x="98627" y="5977"/>
                  <a:pt x="98627" y="5977"/>
                  <a:pt x="98594" y="6010"/>
                </a:cubicBezTo>
                <a:cubicBezTo>
                  <a:pt x="98393" y="6210"/>
                  <a:pt x="98193" y="6444"/>
                  <a:pt x="97993" y="6677"/>
                </a:cubicBezTo>
                <a:cubicBezTo>
                  <a:pt x="95024" y="10113"/>
                  <a:pt x="93223" y="14550"/>
                  <a:pt x="93223" y="19420"/>
                </a:cubicBezTo>
                <a:cubicBezTo>
                  <a:pt x="93223" y="22489"/>
                  <a:pt x="91422" y="25257"/>
                  <a:pt x="88620" y="26525"/>
                </a:cubicBezTo>
                <a:lnTo>
                  <a:pt x="87619" y="26992"/>
                </a:lnTo>
                <a:cubicBezTo>
                  <a:pt x="86597" y="27441"/>
                  <a:pt x="85501" y="27666"/>
                  <a:pt x="84414" y="27666"/>
                </a:cubicBezTo>
                <a:cubicBezTo>
                  <a:pt x="82591" y="27666"/>
                  <a:pt x="80792" y="27032"/>
                  <a:pt x="79413" y="25758"/>
                </a:cubicBezTo>
                <a:cubicBezTo>
                  <a:pt x="75977" y="22622"/>
                  <a:pt x="71408" y="20687"/>
                  <a:pt x="66371" y="20687"/>
                </a:cubicBezTo>
                <a:cubicBezTo>
                  <a:pt x="61500" y="20687"/>
                  <a:pt x="57031" y="22522"/>
                  <a:pt x="53628" y="25491"/>
                </a:cubicBezTo>
                <a:cubicBezTo>
                  <a:pt x="52088" y="26841"/>
                  <a:pt x="50147" y="27538"/>
                  <a:pt x="48177" y="27538"/>
                </a:cubicBezTo>
                <a:cubicBezTo>
                  <a:pt x="47033" y="27538"/>
                  <a:pt x="45879" y="27303"/>
                  <a:pt x="44789" y="26825"/>
                </a:cubicBezTo>
                <a:lnTo>
                  <a:pt x="44655" y="26758"/>
                </a:lnTo>
                <a:cubicBezTo>
                  <a:pt x="41520" y="25357"/>
                  <a:pt x="39585" y="22322"/>
                  <a:pt x="39518" y="18919"/>
                </a:cubicBezTo>
                <a:cubicBezTo>
                  <a:pt x="39518" y="18619"/>
                  <a:pt x="39518" y="18286"/>
                  <a:pt x="39485" y="17952"/>
                </a:cubicBezTo>
                <a:cubicBezTo>
                  <a:pt x="38818" y="8512"/>
                  <a:pt x="31179" y="840"/>
                  <a:pt x="21739" y="106"/>
                </a:cubicBezTo>
                <a:cubicBezTo>
                  <a:pt x="21201" y="62"/>
                  <a:pt x="20667" y="41"/>
                  <a:pt x="20137" y="41"/>
                </a:cubicBezTo>
                <a:cubicBezTo>
                  <a:pt x="8988" y="41"/>
                  <a:pt x="0" y="9585"/>
                  <a:pt x="924" y="20954"/>
                </a:cubicBezTo>
                <a:cubicBezTo>
                  <a:pt x="1658" y="30361"/>
                  <a:pt x="9330" y="37966"/>
                  <a:pt x="18737" y="38667"/>
                </a:cubicBezTo>
                <a:cubicBezTo>
                  <a:pt x="19222" y="38703"/>
                  <a:pt x="19704" y="38721"/>
                  <a:pt x="20183" y="38721"/>
                </a:cubicBezTo>
                <a:cubicBezTo>
                  <a:pt x="25029" y="38721"/>
                  <a:pt x="29480" y="36909"/>
                  <a:pt x="32880" y="33964"/>
                </a:cubicBezTo>
                <a:cubicBezTo>
                  <a:pt x="34447" y="32605"/>
                  <a:pt x="36420" y="31902"/>
                  <a:pt x="38422" y="31902"/>
                </a:cubicBezTo>
                <a:cubicBezTo>
                  <a:pt x="39616" y="31902"/>
                  <a:pt x="40819" y="32152"/>
                  <a:pt x="41953" y="32663"/>
                </a:cubicBezTo>
                <a:cubicBezTo>
                  <a:pt x="45022" y="34030"/>
                  <a:pt x="46957" y="37099"/>
                  <a:pt x="47057" y="40468"/>
                </a:cubicBezTo>
                <a:cubicBezTo>
                  <a:pt x="47057" y="41135"/>
                  <a:pt x="47124" y="41836"/>
                  <a:pt x="47190" y="42503"/>
                </a:cubicBezTo>
                <a:cubicBezTo>
                  <a:pt x="48291" y="51276"/>
                  <a:pt x="55396" y="58281"/>
                  <a:pt x="64169" y="59248"/>
                </a:cubicBezTo>
                <a:cubicBezTo>
                  <a:pt x="64915" y="59332"/>
                  <a:pt x="65654" y="59372"/>
                  <a:pt x="66384" y="59372"/>
                </a:cubicBezTo>
                <a:cubicBezTo>
                  <a:pt x="77040" y="59372"/>
                  <a:pt x="85718" y="50712"/>
                  <a:pt x="85718" y="40035"/>
                </a:cubicBezTo>
                <a:lnTo>
                  <a:pt x="85718" y="39968"/>
                </a:lnTo>
                <a:cubicBezTo>
                  <a:pt x="85718" y="36899"/>
                  <a:pt x="87519" y="34130"/>
                  <a:pt x="90321" y="32863"/>
                </a:cubicBezTo>
                <a:lnTo>
                  <a:pt x="91355" y="32429"/>
                </a:lnTo>
                <a:cubicBezTo>
                  <a:pt x="92379" y="31967"/>
                  <a:pt x="93472" y="31739"/>
                  <a:pt x="94556" y="31739"/>
                </a:cubicBezTo>
                <a:cubicBezTo>
                  <a:pt x="96367" y="31739"/>
                  <a:pt x="98150" y="32378"/>
                  <a:pt x="99528" y="33630"/>
                </a:cubicBezTo>
                <a:cubicBezTo>
                  <a:pt x="100995" y="34964"/>
                  <a:pt x="102630" y="36065"/>
                  <a:pt x="104431" y="36899"/>
                </a:cubicBezTo>
                <a:cubicBezTo>
                  <a:pt x="104431" y="36899"/>
                  <a:pt x="104465" y="36899"/>
                  <a:pt x="104465" y="36932"/>
                </a:cubicBezTo>
                <a:cubicBezTo>
                  <a:pt x="104665" y="37032"/>
                  <a:pt x="104898" y="37099"/>
                  <a:pt x="105098" y="37199"/>
                </a:cubicBezTo>
                <a:cubicBezTo>
                  <a:pt x="105165" y="37233"/>
                  <a:pt x="105232" y="37266"/>
                  <a:pt x="105298" y="37299"/>
                </a:cubicBezTo>
                <a:cubicBezTo>
                  <a:pt x="105465" y="37366"/>
                  <a:pt x="105632" y="37399"/>
                  <a:pt x="105799" y="37466"/>
                </a:cubicBezTo>
                <a:cubicBezTo>
                  <a:pt x="105932" y="37533"/>
                  <a:pt x="106032" y="37566"/>
                  <a:pt x="106166" y="37600"/>
                </a:cubicBezTo>
                <a:cubicBezTo>
                  <a:pt x="106299" y="37666"/>
                  <a:pt x="106399" y="37700"/>
                  <a:pt x="106533" y="37733"/>
                </a:cubicBezTo>
                <a:cubicBezTo>
                  <a:pt x="106699" y="37800"/>
                  <a:pt x="106866" y="37833"/>
                  <a:pt x="107033" y="37900"/>
                </a:cubicBezTo>
                <a:cubicBezTo>
                  <a:pt x="107133" y="37933"/>
                  <a:pt x="107233" y="37966"/>
                  <a:pt x="107333" y="38000"/>
                </a:cubicBezTo>
                <a:cubicBezTo>
                  <a:pt x="107533" y="38033"/>
                  <a:pt x="107734" y="38100"/>
                  <a:pt x="107900" y="38133"/>
                </a:cubicBezTo>
                <a:cubicBezTo>
                  <a:pt x="108000" y="38167"/>
                  <a:pt x="108067" y="38167"/>
                  <a:pt x="108167" y="38200"/>
                </a:cubicBezTo>
                <a:cubicBezTo>
                  <a:pt x="108367" y="38267"/>
                  <a:pt x="108601" y="38300"/>
                  <a:pt x="108801" y="38333"/>
                </a:cubicBezTo>
                <a:cubicBezTo>
                  <a:pt x="108868" y="38367"/>
                  <a:pt x="108934" y="38367"/>
                  <a:pt x="109001" y="38400"/>
                </a:cubicBezTo>
                <a:cubicBezTo>
                  <a:pt x="109235" y="38433"/>
                  <a:pt x="109468" y="38467"/>
                  <a:pt x="109702" y="38500"/>
                </a:cubicBezTo>
                <a:cubicBezTo>
                  <a:pt x="109768" y="38500"/>
                  <a:pt x="109835" y="38500"/>
                  <a:pt x="109902" y="38534"/>
                </a:cubicBezTo>
                <a:cubicBezTo>
                  <a:pt x="110135" y="38567"/>
                  <a:pt x="110335" y="38600"/>
                  <a:pt x="110569" y="38600"/>
                </a:cubicBezTo>
                <a:cubicBezTo>
                  <a:pt x="110669" y="38600"/>
                  <a:pt x="110736" y="38634"/>
                  <a:pt x="110836" y="38634"/>
                </a:cubicBezTo>
                <a:cubicBezTo>
                  <a:pt x="110936" y="38634"/>
                  <a:pt x="111036" y="38667"/>
                  <a:pt x="111103" y="38667"/>
                </a:cubicBezTo>
                <a:lnTo>
                  <a:pt x="111369" y="38667"/>
                </a:lnTo>
                <a:cubicBezTo>
                  <a:pt x="111536" y="38667"/>
                  <a:pt x="111703" y="38700"/>
                  <a:pt x="111870" y="38700"/>
                </a:cubicBezTo>
                <a:lnTo>
                  <a:pt x="113271" y="38700"/>
                </a:lnTo>
                <a:cubicBezTo>
                  <a:pt x="113471" y="38700"/>
                  <a:pt x="113671" y="38667"/>
                  <a:pt x="113871" y="38667"/>
                </a:cubicBezTo>
                <a:cubicBezTo>
                  <a:pt x="113971" y="38667"/>
                  <a:pt x="114071" y="38667"/>
                  <a:pt x="114205" y="38634"/>
                </a:cubicBezTo>
                <a:cubicBezTo>
                  <a:pt x="114438" y="38634"/>
                  <a:pt x="114638" y="38600"/>
                  <a:pt x="114872" y="38567"/>
                </a:cubicBezTo>
                <a:cubicBezTo>
                  <a:pt x="114972" y="38567"/>
                  <a:pt x="115039" y="38567"/>
                  <a:pt x="115105" y="38534"/>
                </a:cubicBezTo>
                <a:cubicBezTo>
                  <a:pt x="116073" y="38433"/>
                  <a:pt x="116973" y="38233"/>
                  <a:pt x="117874" y="37966"/>
                </a:cubicBezTo>
                <a:lnTo>
                  <a:pt x="117941" y="37966"/>
                </a:lnTo>
                <a:cubicBezTo>
                  <a:pt x="118208" y="37866"/>
                  <a:pt x="118475" y="37800"/>
                  <a:pt x="118775" y="37700"/>
                </a:cubicBezTo>
                <a:cubicBezTo>
                  <a:pt x="118808" y="37666"/>
                  <a:pt x="118841" y="37666"/>
                  <a:pt x="118875" y="37666"/>
                </a:cubicBezTo>
                <a:cubicBezTo>
                  <a:pt x="119142" y="37566"/>
                  <a:pt x="119375" y="37466"/>
                  <a:pt x="119642" y="37366"/>
                </a:cubicBezTo>
                <a:cubicBezTo>
                  <a:pt x="119675" y="37366"/>
                  <a:pt x="119709" y="37333"/>
                  <a:pt x="119742" y="37333"/>
                </a:cubicBezTo>
                <a:cubicBezTo>
                  <a:pt x="120009" y="37233"/>
                  <a:pt x="120242" y="37133"/>
                  <a:pt x="120509" y="36999"/>
                </a:cubicBezTo>
                <a:cubicBezTo>
                  <a:pt x="120543" y="36999"/>
                  <a:pt x="120576" y="36966"/>
                  <a:pt x="120609" y="36966"/>
                </a:cubicBezTo>
                <a:cubicBezTo>
                  <a:pt x="120843" y="36832"/>
                  <a:pt x="121110" y="36732"/>
                  <a:pt x="121343" y="36599"/>
                </a:cubicBezTo>
                <a:cubicBezTo>
                  <a:pt x="121377" y="36599"/>
                  <a:pt x="121410" y="36565"/>
                  <a:pt x="121410" y="36565"/>
                </a:cubicBezTo>
                <a:cubicBezTo>
                  <a:pt x="121677" y="36432"/>
                  <a:pt x="121944" y="36265"/>
                  <a:pt x="122211" y="36132"/>
                </a:cubicBezTo>
                <a:cubicBezTo>
                  <a:pt x="123245" y="35531"/>
                  <a:pt x="124245" y="34831"/>
                  <a:pt x="125146" y="34030"/>
                </a:cubicBezTo>
                <a:cubicBezTo>
                  <a:pt x="126775" y="32648"/>
                  <a:pt x="128787" y="31924"/>
                  <a:pt x="130831" y="31924"/>
                </a:cubicBezTo>
                <a:cubicBezTo>
                  <a:pt x="131550" y="31924"/>
                  <a:pt x="132273" y="32013"/>
                  <a:pt x="132985" y="32196"/>
                </a:cubicBezTo>
                <a:cubicBezTo>
                  <a:pt x="133419" y="32329"/>
                  <a:pt x="133886" y="32463"/>
                  <a:pt x="134319" y="32663"/>
                </a:cubicBezTo>
                <a:cubicBezTo>
                  <a:pt x="137388" y="34030"/>
                  <a:pt x="139323" y="37099"/>
                  <a:pt x="139423" y="40468"/>
                </a:cubicBezTo>
                <a:cubicBezTo>
                  <a:pt x="139423" y="41135"/>
                  <a:pt x="139490" y="41836"/>
                  <a:pt x="139556" y="42503"/>
                </a:cubicBezTo>
                <a:cubicBezTo>
                  <a:pt x="139590" y="42670"/>
                  <a:pt x="139623" y="42837"/>
                  <a:pt x="139656" y="43003"/>
                </a:cubicBezTo>
                <a:cubicBezTo>
                  <a:pt x="139690" y="43170"/>
                  <a:pt x="139690" y="43370"/>
                  <a:pt x="139756" y="43570"/>
                </a:cubicBezTo>
                <a:cubicBezTo>
                  <a:pt x="139823" y="44004"/>
                  <a:pt x="139923" y="44471"/>
                  <a:pt x="140023" y="44905"/>
                </a:cubicBezTo>
                <a:cubicBezTo>
                  <a:pt x="140057" y="44938"/>
                  <a:pt x="140057" y="45005"/>
                  <a:pt x="140057" y="45038"/>
                </a:cubicBezTo>
                <a:cubicBezTo>
                  <a:pt x="141624" y="50842"/>
                  <a:pt x="145827" y="55579"/>
                  <a:pt x="151265" y="57881"/>
                </a:cubicBezTo>
                <a:cubicBezTo>
                  <a:pt x="151298" y="57881"/>
                  <a:pt x="151331" y="57881"/>
                  <a:pt x="151365" y="57914"/>
                </a:cubicBezTo>
                <a:cubicBezTo>
                  <a:pt x="151632" y="58014"/>
                  <a:pt x="151932" y="58148"/>
                  <a:pt x="152232" y="58248"/>
                </a:cubicBezTo>
                <a:cubicBezTo>
                  <a:pt x="152499" y="58314"/>
                  <a:pt x="152732" y="58414"/>
                  <a:pt x="152999" y="58481"/>
                </a:cubicBezTo>
                <a:cubicBezTo>
                  <a:pt x="153199" y="58548"/>
                  <a:pt x="153433" y="58615"/>
                  <a:pt x="153633" y="58681"/>
                </a:cubicBezTo>
                <a:cubicBezTo>
                  <a:pt x="153967" y="58781"/>
                  <a:pt x="154333" y="58881"/>
                  <a:pt x="154700" y="58948"/>
                </a:cubicBezTo>
                <a:cubicBezTo>
                  <a:pt x="154834" y="58982"/>
                  <a:pt x="155001" y="59015"/>
                  <a:pt x="155167" y="59048"/>
                </a:cubicBezTo>
                <a:cubicBezTo>
                  <a:pt x="155568" y="59115"/>
                  <a:pt x="156001" y="59182"/>
                  <a:pt x="156435" y="59248"/>
                </a:cubicBezTo>
                <a:lnTo>
                  <a:pt x="156535" y="59248"/>
                </a:lnTo>
                <a:cubicBezTo>
                  <a:pt x="156635" y="59282"/>
                  <a:pt x="156735" y="59282"/>
                  <a:pt x="156835" y="59282"/>
                </a:cubicBezTo>
                <a:cubicBezTo>
                  <a:pt x="156935" y="59282"/>
                  <a:pt x="157069" y="59315"/>
                  <a:pt x="157202" y="59315"/>
                </a:cubicBezTo>
                <a:lnTo>
                  <a:pt x="157369" y="59315"/>
                </a:lnTo>
                <a:cubicBezTo>
                  <a:pt x="157569" y="59348"/>
                  <a:pt x="157769" y="59348"/>
                  <a:pt x="157969" y="59348"/>
                </a:cubicBezTo>
                <a:cubicBezTo>
                  <a:pt x="158170" y="59348"/>
                  <a:pt x="158336" y="59382"/>
                  <a:pt x="158503" y="59382"/>
                </a:cubicBezTo>
                <a:lnTo>
                  <a:pt x="159037" y="59382"/>
                </a:lnTo>
                <a:cubicBezTo>
                  <a:pt x="159237" y="59348"/>
                  <a:pt x="159404" y="59348"/>
                  <a:pt x="159571" y="59348"/>
                </a:cubicBezTo>
                <a:cubicBezTo>
                  <a:pt x="159771" y="59348"/>
                  <a:pt x="159937" y="59348"/>
                  <a:pt x="160104" y="59315"/>
                </a:cubicBezTo>
                <a:cubicBezTo>
                  <a:pt x="160271" y="59315"/>
                  <a:pt x="160471" y="59282"/>
                  <a:pt x="160671" y="59282"/>
                </a:cubicBezTo>
                <a:cubicBezTo>
                  <a:pt x="160805" y="59248"/>
                  <a:pt x="160972" y="59248"/>
                  <a:pt x="161138" y="59215"/>
                </a:cubicBezTo>
                <a:cubicBezTo>
                  <a:pt x="161338" y="59215"/>
                  <a:pt x="161505" y="59182"/>
                  <a:pt x="161705" y="59148"/>
                </a:cubicBezTo>
                <a:cubicBezTo>
                  <a:pt x="161839" y="59115"/>
                  <a:pt x="162006" y="59082"/>
                  <a:pt x="162139" y="59082"/>
                </a:cubicBezTo>
                <a:cubicBezTo>
                  <a:pt x="162339" y="59048"/>
                  <a:pt x="162539" y="58982"/>
                  <a:pt x="162739" y="58948"/>
                </a:cubicBezTo>
                <a:cubicBezTo>
                  <a:pt x="162873" y="58915"/>
                  <a:pt x="163006" y="58881"/>
                  <a:pt x="163106" y="58881"/>
                </a:cubicBezTo>
                <a:cubicBezTo>
                  <a:pt x="163340" y="58815"/>
                  <a:pt x="163540" y="58781"/>
                  <a:pt x="163774" y="58715"/>
                </a:cubicBezTo>
                <a:cubicBezTo>
                  <a:pt x="163874" y="58681"/>
                  <a:pt x="163974" y="58648"/>
                  <a:pt x="164074" y="58615"/>
                </a:cubicBezTo>
                <a:cubicBezTo>
                  <a:pt x="164307" y="58548"/>
                  <a:pt x="164541" y="58481"/>
                  <a:pt x="164774" y="58414"/>
                </a:cubicBezTo>
                <a:cubicBezTo>
                  <a:pt x="164841" y="58381"/>
                  <a:pt x="164908" y="58348"/>
                  <a:pt x="165008" y="58348"/>
                </a:cubicBezTo>
                <a:cubicBezTo>
                  <a:pt x="165241" y="58248"/>
                  <a:pt x="165508" y="58148"/>
                  <a:pt x="165742" y="58081"/>
                </a:cubicBezTo>
                <a:lnTo>
                  <a:pt x="165875" y="58014"/>
                </a:lnTo>
                <a:cubicBezTo>
                  <a:pt x="166142" y="57881"/>
                  <a:pt x="166409" y="57781"/>
                  <a:pt x="166676" y="57681"/>
                </a:cubicBezTo>
                <a:cubicBezTo>
                  <a:pt x="166709" y="57647"/>
                  <a:pt x="166709" y="57647"/>
                  <a:pt x="166742" y="57647"/>
                </a:cubicBezTo>
                <a:cubicBezTo>
                  <a:pt x="173447" y="54578"/>
                  <a:pt x="178117" y="47807"/>
                  <a:pt x="178084" y="39968"/>
                </a:cubicBezTo>
                <a:cubicBezTo>
                  <a:pt x="178084" y="36899"/>
                  <a:pt x="179885" y="34130"/>
                  <a:pt x="182687" y="32863"/>
                </a:cubicBezTo>
                <a:lnTo>
                  <a:pt x="183721" y="32429"/>
                </a:lnTo>
                <a:cubicBezTo>
                  <a:pt x="184745" y="31967"/>
                  <a:pt x="185838" y="31739"/>
                  <a:pt x="186922" y="31739"/>
                </a:cubicBezTo>
                <a:cubicBezTo>
                  <a:pt x="188733" y="31739"/>
                  <a:pt x="190516" y="32378"/>
                  <a:pt x="191894" y="33630"/>
                </a:cubicBezTo>
                <a:cubicBezTo>
                  <a:pt x="195329" y="36799"/>
                  <a:pt x="199933" y="38700"/>
                  <a:pt x="204936" y="38700"/>
                </a:cubicBezTo>
                <a:cubicBezTo>
                  <a:pt x="208872" y="38700"/>
                  <a:pt x="212542" y="37533"/>
                  <a:pt x="215577" y="35498"/>
                </a:cubicBezTo>
                <a:cubicBezTo>
                  <a:pt x="221948" y="31295"/>
                  <a:pt x="224917" y="23756"/>
                  <a:pt x="223983" y="16651"/>
                </a:cubicBezTo>
                <a:cubicBezTo>
                  <a:pt x="223483" y="12949"/>
                  <a:pt x="221948" y="9346"/>
                  <a:pt x="219313" y="6411"/>
                </a:cubicBezTo>
                <a:cubicBezTo>
                  <a:pt x="215944" y="2708"/>
                  <a:pt x="211207" y="373"/>
                  <a:pt x="206204" y="39"/>
                </a:cubicBezTo>
                <a:cubicBezTo>
                  <a:pt x="205789" y="13"/>
                  <a:pt x="205378" y="1"/>
                  <a:pt x="204969" y="1"/>
                </a:cubicBezTo>
                <a:close/>
              </a:path>
            </a:pathLst>
          </a:custGeom>
          <a:gradFill>
            <a:gsLst>
              <a:gs pos="0">
                <a:srgbClr val="E30000"/>
              </a:gs>
              <a:gs pos="3000">
                <a:srgbClr val="E30000"/>
              </a:gs>
              <a:gs pos="47000">
                <a:srgbClr val="F6B608"/>
              </a:gs>
              <a:gs pos="100000">
                <a:srgbClr val="FF0000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None/>
            </a:pPr>
            <a:endParaRPr sz="19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48" name="Google Shape;248;p41"/>
          <p:cNvSpPr txBox="1"/>
          <p:nvPr/>
        </p:nvSpPr>
        <p:spPr>
          <a:xfrm>
            <a:off x="832975" y="5432300"/>
            <a:ext cx="3960000" cy="7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Creating Digital Representation                   </a:t>
            </a:r>
            <a:r>
              <a:rPr lang="en-US" sz="1600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Creating digital arts for collectibles</a:t>
            </a:r>
            <a:endParaRPr sz="1600">
              <a:solidFill>
                <a:schemeClr val="dk1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sp>
        <p:nvSpPr>
          <p:cNvPr id="249" name="Google Shape;249;p41"/>
          <p:cNvSpPr txBox="1"/>
          <p:nvPr/>
        </p:nvSpPr>
        <p:spPr>
          <a:xfrm>
            <a:off x="4686259" y="5432332"/>
            <a:ext cx="2672700" cy="7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r>
              <a:rPr lang="en-US" sz="16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Verification by blockchain      </a:t>
            </a:r>
            <a:r>
              <a:rPr lang="en-US" sz="1600">
                <a:solidFill>
                  <a:srgbClr val="0D0D0D"/>
                </a:solidFill>
                <a:highlight>
                  <a:srgbClr val="FFFFFF"/>
                </a:highlight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The permissioned blockchain system for authenticating FIFA collectibles.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  <a:p>
            <a:pPr marL="0" lvl="0" indent="0" algn="ctr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endParaRPr sz="1600" b="1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50" name="Google Shape;250;p41"/>
          <p:cNvSpPr txBox="1"/>
          <p:nvPr/>
        </p:nvSpPr>
        <p:spPr>
          <a:xfrm>
            <a:off x="2756477" y="1301850"/>
            <a:ext cx="3415800" cy="7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16000" rIns="12190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r>
              <a:rPr lang="en-US" sz="16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Minting NFT                                      </a:t>
            </a:r>
            <a:r>
              <a:rPr lang="en-US" sz="1600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Associating collectible with special token in blockchain</a:t>
            </a:r>
            <a:endParaRPr sz="1600">
              <a:solidFill>
                <a:schemeClr val="dk1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sp>
        <p:nvSpPr>
          <p:cNvPr id="251" name="Google Shape;251;p41"/>
          <p:cNvSpPr txBox="1"/>
          <p:nvPr/>
        </p:nvSpPr>
        <p:spPr>
          <a:xfrm>
            <a:off x="8258226" y="5700500"/>
            <a:ext cx="3247500" cy="7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Ensuring transparency and trust</a:t>
            </a:r>
            <a:endParaRPr sz="1600" b="1">
              <a:solidFill>
                <a:schemeClr val="dk1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>
                <a:solidFill>
                  <a:srgbClr val="0D0D0D"/>
                </a:solidFill>
                <a:highlight>
                  <a:srgbClr val="FFFFFF"/>
                </a:highlight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The combination of decentralization, blockchain helps ensure trust in the NFT</a:t>
            </a:r>
            <a:endParaRPr sz="1600">
              <a:solidFill>
                <a:schemeClr val="dk1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sp>
        <p:nvSpPr>
          <p:cNvPr id="252" name="Google Shape;252;p41"/>
          <p:cNvSpPr txBox="1"/>
          <p:nvPr/>
        </p:nvSpPr>
        <p:spPr>
          <a:xfrm>
            <a:off x="6842903" y="1467325"/>
            <a:ext cx="3334500" cy="7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16000" rIns="1219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Transfer of ownerships </a:t>
            </a:r>
            <a:r>
              <a:rPr lang="en-US" sz="1600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                Transfer of Ownership is executed by  transfer of NFT</a:t>
            </a:r>
            <a:endParaRPr sz="1600">
              <a:solidFill>
                <a:schemeClr val="dk1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sp>
        <p:nvSpPr>
          <p:cNvPr id="253" name="Google Shape;253;p41"/>
          <p:cNvSpPr/>
          <p:nvPr/>
        </p:nvSpPr>
        <p:spPr>
          <a:xfrm>
            <a:off x="1886563" y="3135191"/>
            <a:ext cx="1148440" cy="1101908"/>
          </a:xfrm>
          <a:custGeom>
            <a:avLst/>
            <a:gdLst/>
            <a:ahLst/>
            <a:cxnLst/>
            <a:rect l="l" t="t" r="r" b="b"/>
            <a:pathLst>
              <a:path w="29789" h="28582" extrusionOk="0">
                <a:moveTo>
                  <a:pt x="14877" y="1"/>
                </a:moveTo>
                <a:cubicBezTo>
                  <a:pt x="7501" y="1"/>
                  <a:pt x="1237" y="5644"/>
                  <a:pt x="634" y="13124"/>
                </a:cubicBezTo>
                <a:cubicBezTo>
                  <a:pt x="1" y="20996"/>
                  <a:pt x="5872" y="27901"/>
                  <a:pt x="13744" y="28535"/>
                </a:cubicBezTo>
                <a:cubicBezTo>
                  <a:pt x="14134" y="28566"/>
                  <a:pt x="14523" y="28582"/>
                  <a:pt x="14908" y="28582"/>
                </a:cubicBezTo>
                <a:cubicBezTo>
                  <a:pt x="22255" y="28582"/>
                  <a:pt x="28519" y="22939"/>
                  <a:pt x="29121" y="15459"/>
                </a:cubicBezTo>
                <a:cubicBezTo>
                  <a:pt x="29789" y="7586"/>
                  <a:pt x="23918" y="681"/>
                  <a:pt x="16045" y="48"/>
                </a:cubicBezTo>
                <a:cubicBezTo>
                  <a:pt x="15653" y="16"/>
                  <a:pt x="15263" y="1"/>
                  <a:pt x="1487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None/>
            </a:pPr>
            <a:endParaRPr sz="1900" b="0" i="0" u="none" strike="noStrike" cap="none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4" name="Google Shape;254;p41"/>
          <p:cNvSpPr/>
          <p:nvPr/>
        </p:nvSpPr>
        <p:spPr>
          <a:xfrm>
            <a:off x="3690804" y="3931757"/>
            <a:ext cx="1102139" cy="1102139"/>
          </a:xfrm>
          <a:custGeom>
            <a:avLst/>
            <a:gdLst/>
            <a:ahLst/>
            <a:cxnLst/>
            <a:rect l="l" t="t" r="r" b="b"/>
            <a:pathLst>
              <a:path w="28588" h="28588" extrusionOk="0">
                <a:moveTo>
                  <a:pt x="14278" y="0"/>
                </a:moveTo>
                <a:cubicBezTo>
                  <a:pt x="6405" y="0"/>
                  <a:pt x="1" y="6405"/>
                  <a:pt x="1" y="14311"/>
                </a:cubicBezTo>
                <a:cubicBezTo>
                  <a:pt x="1" y="22183"/>
                  <a:pt x="6405" y="28587"/>
                  <a:pt x="14278" y="28587"/>
                </a:cubicBezTo>
                <a:cubicBezTo>
                  <a:pt x="22183" y="28587"/>
                  <a:pt x="28588" y="22183"/>
                  <a:pt x="28588" y="14311"/>
                </a:cubicBezTo>
                <a:cubicBezTo>
                  <a:pt x="28588" y="6405"/>
                  <a:pt x="22183" y="0"/>
                  <a:pt x="1427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None/>
            </a:pPr>
            <a:endParaRPr sz="1900" b="0" i="0" u="none" strike="noStrike" cap="none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5" name="Google Shape;255;p41"/>
          <p:cNvSpPr/>
          <p:nvPr/>
        </p:nvSpPr>
        <p:spPr>
          <a:xfrm>
            <a:off x="5429469" y="3134881"/>
            <a:ext cx="1185721" cy="1102524"/>
          </a:xfrm>
          <a:custGeom>
            <a:avLst/>
            <a:gdLst/>
            <a:ahLst/>
            <a:cxnLst/>
            <a:rect l="l" t="t" r="r" b="b"/>
            <a:pathLst>
              <a:path w="30756" h="28598" extrusionOk="0">
                <a:moveTo>
                  <a:pt x="15391" y="1"/>
                </a:moveTo>
                <a:cubicBezTo>
                  <a:pt x="8500" y="1"/>
                  <a:pt x="2439" y="4969"/>
                  <a:pt x="1268" y="11964"/>
                </a:cubicBezTo>
                <a:cubicBezTo>
                  <a:pt x="1" y="19770"/>
                  <a:pt x="5271" y="27108"/>
                  <a:pt x="13077" y="28409"/>
                </a:cubicBezTo>
                <a:cubicBezTo>
                  <a:pt x="13854" y="28536"/>
                  <a:pt x="14627" y="28597"/>
                  <a:pt x="15391" y="28597"/>
                </a:cubicBezTo>
                <a:cubicBezTo>
                  <a:pt x="22262" y="28597"/>
                  <a:pt x="28348" y="23626"/>
                  <a:pt x="29488" y="16601"/>
                </a:cubicBezTo>
                <a:cubicBezTo>
                  <a:pt x="30756" y="8829"/>
                  <a:pt x="25486" y="1457"/>
                  <a:pt x="17713" y="189"/>
                </a:cubicBezTo>
                <a:cubicBezTo>
                  <a:pt x="16933" y="62"/>
                  <a:pt x="16156" y="1"/>
                  <a:pt x="1539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None/>
            </a:pPr>
            <a:endParaRPr sz="1900" b="0" i="0" u="none" strike="noStrike" cap="none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6" name="Google Shape;256;p41"/>
          <p:cNvSpPr/>
          <p:nvPr/>
        </p:nvSpPr>
        <p:spPr>
          <a:xfrm>
            <a:off x="8991651" y="3134881"/>
            <a:ext cx="1185759" cy="1102524"/>
          </a:xfrm>
          <a:custGeom>
            <a:avLst/>
            <a:gdLst/>
            <a:ahLst/>
            <a:cxnLst/>
            <a:rect l="l" t="t" r="r" b="b"/>
            <a:pathLst>
              <a:path w="30757" h="28598" extrusionOk="0">
                <a:moveTo>
                  <a:pt x="15366" y="1"/>
                </a:moveTo>
                <a:cubicBezTo>
                  <a:pt x="8495" y="1"/>
                  <a:pt x="2409" y="4972"/>
                  <a:pt x="1269" y="11997"/>
                </a:cubicBezTo>
                <a:cubicBezTo>
                  <a:pt x="1" y="19770"/>
                  <a:pt x="5271" y="27108"/>
                  <a:pt x="13044" y="28409"/>
                </a:cubicBezTo>
                <a:cubicBezTo>
                  <a:pt x="13824" y="28536"/>
                  <a:pt x="14600" y="28597"/>
                  <a:pt x="15366" y="28597"/>
                </a:cubicBezTo>
                <a:cubicBezTo>
                  <a:pt x="22257" y="28597"/>
                  <a:pt x="28318" y="23626"/>
                  <a:pt x="29489" y="16601"/>
                </a:cubicBezTo>
                <a:cubicBezTo>
                  <a:pt x="30756" y="8829"/>
                  <a:pt x="25486" y="1457"/>
                  <a:pt x="17680" y="189"/>
                </a:cubicBezTo>
                <a:cubicBezTo>
                  <a:pt x="16903" y="62"/>
                  <a:pt x="16130" y="1"/>
                  <a:pt x="1536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None/>
            </a:pPr>
            <a:endParaRPr sz="1900" b="0" i="0" u="none" strike="noStrike" cap="none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7" name="Google Shape;257;p41"/>
          <p:cNvSpPr/>
          <p:nvPr/>
        </p:nvSpPr>
        <p:spPr>
          <a:xfrm>
            <a:off x="7220140" y="3931757"/>
            <a:ext cx="1102139" cy="1102139"/>
          </a:xfrm>
          <a:custGeom>
            <a:avLst/>
            <a:gdLst/>
            <a:ahLst/>
            <a:cxnLst/>
            <a:rect l="l" t="t" r="r" b="b"/>
            <a:pathLst>
              <a:path w="28588" h="28588" extrusionOk="0">
                <a:moveTo>
                  <a:pt x="14311" y="0"/>
                </a:moveTo>
                <a:cubicBezTo>
                  <a:pt x="6405" y="0"/>
                  <a:pt x="1" y="6405"/>
                  <a:pt x="1" y="14311"/>
                </a:cubicBezTo>
                <a:cubicBezTo>
                  <a:pt x="1" y="22183"/>
                  <a:pt x="6405" y="28587"/>
                  <a:pt x="14311" y="28587"/>
                </a:cubicBezTo>
                <a:cubicBezTo>
                  <a:pt x="22217" y="28587"/>
                  <a:pt x="28588" y="22183"/>
                  <a:pt x="28588" y="14311"/>
                </a:cubicBezTo>
                <a:cubicBezTo>
                  <a:pt x="28588" y="6405"/>
                  <a:pt x="22217" y="0"/>
                  <a:pt x="1431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None/>
            </a:pPr>
            <a:endParaRPr sz="1900" b="0" i="0" u="none" strike="noStrike" cap="none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8" name="Google Shape;258;p41"/>
          <p:cNvSpPr txBox="1"/>
          <p:nvPr/>
        </p:nvSpPr>
        <p:spPr>
          <a:xfrm>
            <a:off x="2005967" y="4903916"/>
            <a:ext cx="909600" cy="52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 panose="020B0604020202020204"/>
              <a:buNone/>
            </a:pPr>
            <a:r>
              <a:rPr lang="en-US" sz="2700" b="1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1st</a:t>
            </a:r>
            <a:endParaRPr sz="2700" b="1" i="0" u="none" strike="noStrike" cap="none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59" name="Google Shape;259;p41"/>
          <p:cNvSpPr txBox="1"/>
          <p:nvPr/>
        </p:nvSpPr>
        <p:spPr>
          <a:xfrm>
            <a:off x="5641171" y="4903916"/>
            <a:ext cx="909600" cy="52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 panose="020B0604020202020204"/>
              <a:buNone/>
            </a:pPr>
            <a:r>
              <a:rPr lang="en-US" sz="2700" b="1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3rd</a:t>
            </a:r>
            <a:endParaRPr sz="2700" b="1" i="0" u="none" strike="noStrike" cap="none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60" name="Google Shape;260;p41"/>
          <p:cNvSpPr txBox="1"/>
          <p:nvPr/>
        </p:nvSpPr>
        <p:spPr>
          <a:xfrm>
            <a:off x="9129733" y="4903916"/>
            <a:ext cx="909600" cy="52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 panose="020B0604020202020204"/>
              <a:buNone/>
            </a:pPr>
            <a:r>
              <a:rPr lang="en-US" sz="2700" b="1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5th</a:t>
            </a:r>
            <a:endParaRPr sz="2700" b="1" i="0" u="none" strike="noStrike" cap="none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61" name="Google Shape;261;p41"/>
          <p:cNvSpPr txBox="1"/>
          <p:nvPr/>
        </p:nvSpPr>
        <p:spPr>
          <a:xfrm>
            <a:off x="3777433" y="2736749"/>
            <a:ext cx="909600" cy="52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 panose="020B0604020202020204"/>
              <a:buNone/>
            </a:pPr>
            <a:r>
              <a:rPr lang="en-US" sz="2700" b="1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2nd</a:t>
            </a:r>
            <a:endParaRPr sz="2700" b="1" i="0" u="none" strike="noStrike" cap="none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62" name="Google Shape;262;p41"/>
          <p:cNvSpPr txBox="1"/>
          <p:nvPr/>
        </p:nvSpPr>
        <p:spPr>
          <a:xfrm>
            <a:off x="7348631" y="2736749"/>
            <a:ext cx="909600" cy="52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 panose="020B0604020202020204"/>
              <a:buNone/>
            </a:pPr>
            <a:r>
              <a:rPr lang="en-US" sz="2700" b="1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4th</a:t>
            </a:r>
            <a:endParaRPr sz="2700" b="1" i="0" u="none" strike="noStrike" cap="none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263" name="Google Shape;263;p4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528425" y="4194325"/>
            <a:ext cx="549975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4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612162" y="3335188"/>
            <a:ext cx="788775" cy="6417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id="265" name="Google Shape;265;p4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932650" y="4161975"/>
            <a:ext cx="599175" cy="64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41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2135550" y="3271888"/>
            <a:ext cx="599175" cy="7683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267" name="Google Shape;267;p41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268" name="Google Shape;268;p41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9309925" y="3302013"/>
            <a:ext cx="549975" cy="76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5918" y="572920"/>
            <a:ext cx="6047079" cy="641600"/>
          </a:xfrm>
        </p:spPr>
        <p:txBody>
          <a:bodyPr/>
          <a:lstStyle/>
          <a:p>
            <a:r>
              <a:rPr lang="en-IN" dirty="0"/>
              <a:t>Flow Diagram for Verification   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5553" y="1346820"/>
            <a:ext cx="5387807" cy="484425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 sz="3700" dirty="0">
                <a:solidFill>
                  <a:srgbClr val="000000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rPr>
              <a:t>Verification by Blockchain</a:t>
            </a:r>
            <a:endParaRPr sz="3700" dirty="0">
              <a:solidFill>
                <a:srgbClr val="000000"/>
              </a:solidFill>
              <a:latin typeface="Fira Sans Extra Condensed Medium" panose="020B0603050000020004"/>
              <a:ea typeface="Fira Sans Extra Condensed Medium" panose="020B0603050000020004"/>
              <a:cs typeface="Fira Sans Extra Condensed Medium" panose="020B0603050000020004"/>
              <a:sym typeface="Fira Sans Extra Condensed Medium" panose="020B0603050000020004"/>
            </a:endParaRPr>
          </a:p>
        </p:txBody>
      </p:sp>
      <p:sp>
        <p:nvSpPr>
          <p:cNvPr id="274" name="Google Shape;274;p42"/>
          <p:cNvSpPr txBox="1">
            <a:spLocks noGrp="1"/>
          </p:cNvSpPr>
          <p:nvPr>
            <p:ph type="body" idx="1"/>
          </p:nvPr>
        </p:nvSpPr>
        <p:spPr>
          <a:xfrm>
            <a:off x="4903950" y="1399775"/>
            <a:ext cx="7288200" cy="495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500" dirty="0">
                <a:solidFill>
                  <a:srgbClr val="0D0D0D"/>
                </a:solidFill>
                <a:highlight>
                  <a:srgbClr val="FFFFFF"/>
                </a:highlight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The permissioned blockchain system for authenticating FIFA collectibles, consists of three main layers: the User Layer, Verification Layer, and Blockchain Layer.</a:t>
            </a:r>
            <a:endParaRPr sz="1500" dirty="0">
              <a:solidFill>
                <a:srgbClr val="0D0D0D"/>
              </a:solidFill>
              <a:highlight>
                <a:srgbClr val="FFFFFF"/>
              </a:highlight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Fira Sans Extra Condensed" panose="020B0503050000020004"/>
              <a:buAutoNum type="arabicPeriod"/>
            </a:pPr>
            <a:r>
              <a:rPr lang="en-US" sz="1500" dirty="0">
                <a:solidFill>
                  <a:srgbClr val="0D0D0D"/>
                </a:solidFill>
                <a:highlight>
                  <a:srgbClr val="FFFFFF"/>
                </a:highlight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User Layer:</a:t>
            </a:r>
            <a:endParaRPr sz="1500" dirty="0">
              <a:solidFill>
                <a:srgbClr val="0D0D0D"/>
              </a:solidFill>
              <a:highlight>
                <a:srgbClr val="FFFFFF"/>
              </a:highlight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Fira Sans Extra Condensed" panose="020B0503050000020004"/>
              <a:buChar char="●"/>
            </a:pPr>
            <a:r>
              <a:rPr lang="en-US" sz="1500" dirty="0">
                <a:solidFill>
                  <a:srgbClr val="0D0D0D"/>
                </a:solidFill>
                <a:highlight>
                  <a:srgbClr val="FFFFFF"/>
                </a:highlight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Buyers of collectibles interact with collectible sales website to submit authentication requests.</a:t>
            </a:r>
            <a:endParaRPr sz="1500" dirty="0">
              <a:solidFill>
                <a:srgbClr val="0D0D0D"/>
              </a:solidFill>
              <a:highlight>
                <a:srgbClr val="FFFFFF"/>
              </a:highlight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Fira Sans Extra Condensed" panose="020B0503050000020004"/>
              <a:buChar char="●"/>
            </a:pPr>
            <a:r>
              <a:rPr lang="en-US" sz="1500" dirty="0">
                <a:solidFill>
                  <a:srgbClr val="0D0D0D"/>
                </a:solidFill>
                <a:highlight>
                  <a:srgbClr val="FFFFFF"/>
                </a:highlight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Information submitted by users, along with other encrypted data, generates an access code.</a:t>
            </a:r>
            <a:endParaRPr sz="1500" dirty="0">
              <a:solidFill>
                <a:srgbClr val="0D0D0D"/>
              </a:solidFill>
              <a:highlight>
                <a:srgbClr val="FFFFFF"/>
              </a:highlight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Fira Sans Extra Condensed" panose="020B0503050000020004"/>
              <a:buAutoNum type="arabicPeriod"/>
            </a:pPr>
            <a:r>
              <a:rPr lang="en-US" sz="1500" dirty="0">
                <a:solidFill>
                  <a:srgbClr val="0D0D0D"/>
                </a:solidFill>
                <a:highlight>
                  <a:srgbClr val="FFFFFF"/>
                </a:highlight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Blockchain Layer:</a:t>
            </a:r>
            <a:endParaRPr sz="1500" dirty="0">
              <a:solidFill>
                <a:srgbClr val="0D0D0D"/>
              </a:solidFill>
              <a:highlight>
                <a:srgbClr val="FFFFFF"/>
              </a:highlight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Fira Sans Extra Condensed" panose="020B0503050000020004"/>
              <a:buChar char="●"/>
            </a:pPr>
            <a:r>
              <a:rPr lang="en-US" sz="1500" dirty="0">
                <a:solidFill>
                  <a:srgbClr val="0D0D0D"/>
                </a:solidFill>
                <a:highlight>
                  <a:srgbClr val="FFFFFF"/>
                </a:highlight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NFTs associated with FIFA collectibles in synchronized blocks serve as unique identifiers, facilitating authentication </a:t>
            </a:r>
            <a:endParaRPr lang="en-US" sz="1500" dirty="0">
              <a:solidFill>
                <a:srgbClr val="0D0D0D"/>
              </a:solidFill>
              <a:highlight>
                <a:srgbClr val="FFFFFF"/>
              </a:highlight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Fira Sans Extra Condensed" panose="020B0503050000020004"/>
              <a:buChar char="●"/>
            </a:pPr>
            <a:r>
              <a:rPr lang="en-IN" sz="1500" dirty="0">
                <a:solidFill>
                  <a:srgbClr val="0D0D0D"/>
                </a:solidFill>
                <a:highlight>
                  <a:srgbClr val="FFFFFF"/>
                </a:highlight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Blockchain layer stores transaction details, NFT &amp; Personal Information of users</a:t>
            </a:r>
            <a:endParaRPr sz="1500" dirty="0">
              <a:solidFill>
                <a:srgbClr val="0D0D0D"/>
              </a:solidFill>
              <a:highlight>
                <a:srgbClr val="FFFFFF"/>
              </a:highlight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Fira Sans Extra Condensed" panose="020B0503050000020004"/>
              <a:buAutoNum type="arabicPeriod"/>
            </a:pPr>
            <a:r>
              <a:rPr lang="en-US" sz="1500" dirty="0">
                <a:solidFill>
                  <a:srgbClr val="0D0D0D"/>
                </a:solidFill>
                <a:highlight>
                  <a:srgbClr val="FFFFFF"/>
                </a:highlight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Verification Layer:</a:t>
            </a:r>
            <a:endParaRPr sz="1500" dirty="0">
              <a:solidFill>
                <a:srgbClr val="0D0D0D"/>
              </a:solidFill>
              <a:highlight>
                <a:srgbClr val="FFFFFF"/>
              </a:highlight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Fira Sans Extra Condensed" panose="020B0503050000020004"/>
              <a:buChar char="●"/>
            </a:pPr>
            <a:r>
              <a:rPr lang="en-US" sz="1500" dirty="0">
                <a:solidFill>
                  <a:srgbClr val="0D0D0D"/>
                </a:solidFill>
                <a:highlight>
                  <a:srgbClr val="FFFFFF"/>
                </a:highlight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Comprises multiple nodes including user nodes, verification nodes, and system nodes.</a:t>
            </a:r>
            <a:endParaRPr sz="1500" dirty="0">
              <a:solidFill>
                <a:srgbClr val="0D0D0D"/>
              </a:solidFill>
              <a:highlight>
                <a:srgbClr val="FFFFFF"/>
              </a:highlight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Fira Sans Extra Condensed" panose="020B0503050000020004"/>
              <a:buChar char="●"/>
            </a:pPr>
            <a:r>
              <a:rPr lang="en-US" sz="1500" dirty="0">
                <a:solidFill>
                  <a:srgbClr val="0D0D0D"/>
                </a:solidFill>
                <a:highlight>
                  <a:srgbClr val="FFFFFF"/>
                </a:highlight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System nodes receive and classify authentication requests, forwarding them to other nodes for processing.</a:t>
            </a:r>
            <a:endParaRPr sz="1500" dirty="0">
              <a:solidFill>
                <a:srgbClr val="0D0D0D"/>
              </a:solidFill>
              <a:highlight>
                <a:srgbClr val="FFFFFF"/>
              </a:highlight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Fira Sans Extra Condensed" panose="020B0503050000020004"/>
              <a:buChar char="●"/>
            </a:pPr>
            <a:r>
              <a:rPr lang="en-US" sz="1500" dirty="0">
                <a:solidFill>
                  <a:srgbClr val="0D0D0D"/>
                </a:solidFill>
                <a:highlight>
                  <a:srgbClr val="FFFFFF"/>
                </a:highlight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Verification nodes extract relevant information from blockchain transactions, such as NFT details (from blockchain layer), user information, and collectible attributes.</a:t>
            </a:r>
            <a:endParaRPr sz="1500" dirty="0">
              <a:solidFill>
                <a:srgbClr val="0D0D0D"/>
              </a:solidFill>
              <a:highlight>
                <a:srgbClr val="FFFFFF"/>
              </a:highlight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  <a:p>
            <a:pPr lvl="1" indent="-320675">
              <a:lnSpc>
                <a:spcPct val="115000"/>
              </a:lnSpc>
              <a:spcBef>
                <a:spcPts val="0"/>
              </a:spcBef>
              <a:buClr>
                <a:srgbClr val="0D0D0D"/>
              </a:buClr>
              <a:buSzPts val="1450"/>
              <a:buFont typeface="Fira Sans Extra Condensed" panose="020B0503050000020004"/>
              <a:buChar char="●"/>
            </a:pPr>
            <a:r>
              <a:rPr lang="en-US" sz="1450" dirty="0">
                <a:solidFill>
                  <a:srgbClr val="0D0D0D"/>
                </a:solidFill>
                <a:highlight>
                  <a:srgbClr val="FFFFFF"/>
                </a:highlight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User nodes handle user requests and provide authenticated FIFA collectibles data back to the users once verification is complete.</a:t>
            </a:r>
            <a:r>
              <a:rPr lang="en-US" sz="1400" dirty="0">
                <a:solidFill>
                  <a:srgbClr val="0D0D0D"/>
                </a:solidFill>
                <a:highlight>
                  <a:srgbClr val="FFFFFF"/>
                </a:highlight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 The access code generated in user layer is matched with blockchain transaction results to authenticate FIFA collectibles.</a:t>
            </a:r>
            <a:endParaRPr lang="en-US" sz="1400" dirty="0">
              <a:solidFill>
                <a:srgbClr val="0D0D0D"/>
              </a:solidFill>
              <a:highlight>
                <a:srgbClr val="FFFFFF"/>
              </a:highlight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  <a:p>
            <a:pPr marL="914400" lvl="1" indent="-3206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50"/>
              <a:buFont typeface="Fira Sans Extra Condensed" panose="020B0503050000020004"/>
              <a:buChar char="●"/>
            </a:pPr>
            <a:endParaRPr sz="1450" dirty="0">
              <a:solidFill>
                <a:srgbClr val="0D0D0D"/>
              </a:solidFill>
              <a:highlight>
                <a:srgbClr val="FFFFFF"/>
              </a:highlight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75" name="Google Shape;275;p4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83700" y="1399775"/>
            <a:ext cx="4547999" cy="477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42"/>
          <p:cNvSpPr txBox="1">
            <a:spLocks noGrp="1"/>
          </p:cNvSpPr>
          <p:nvPr>
            <p:ph type="sldNum" idx="12"/>
          </p:nvPr>
        </p:nvSpPr>
        <p:spPr>
          <a:xfrm>
            <a:off x="11552444" y="6356350"/>
            <a:ext cx="555300" cy="36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Employer Training</a:t>
            </a:r>
            <a:br>
              <a:rPr lang="en-IN" dirty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11552444" y="6356350"/>
            <a:ext cx="555331" cy="365125"/>
          </a:xfrm>
        </p:spPr>
        <p:txBody>
          <a:bodyPr wrap="square" anchor="t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1400" smtClean="0"/>
            </a:fld>
            <a:endParaRPr lang="en-US" sz="1400"/>
          </a:p>
        </p:txBody>
      </p:sp>
      <p:graphicFrame>
        <p:nvGraphicFramePr>
          <p:cNvPr id="6" name="Text Placeholder 2"/>
          <p:cNvGraphicFramePr/>
          <p:nvPr/>
        </p:nvGraphicFramePr>
        <p:xfrm>
          <a:off x="838200" y="1384183"/>
          <a:ext cx="10515600" cy="4849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 sz="3700" dirty="0">
                <a:latin typeface="Fira Sans Condensed Medium" panose="020B0603050000020004" pitchFamily="34" charset="0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Simulation-Green Field Analysis</a:t>
            </a:r>
            <a:endParaRPr sz="3700" dirty="0">
              <a:latin typeface="Fira Sans Condensed Medium" panose="020B0603050000020004" pitchFamily="34" charset="0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sp>
        <p:nvSpPr>
          <p:cNvPr id="291" name="Google Shape;291;p4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D0D0D"/>
              </a:solidFill>
              <a:highlight>
                <a:srgbClr val="FFFFFF"/>
              </a:highlight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Fira Sans Extra Condensed" panose="020B0503050000020004"/>
              <a:buChar char="●"/>
            </a:pPr>
            <a:r>
              <a:rPr lang="en-US" sz="1800" dirty="0">
                <a:solidFill>
                  <a:srgbClr val="0D0D0D"/>
                </a:solidFill>
                <a:highlight>
                  <a:srgbClr val="FFFFFF"/>
                </a:highlight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Objective: </a:t>
            </a:r>
            <a:endParaRPr sz="1800" dirty="0">
              <a:solidFill>
                <a:srgbClr val="0D0D0D"/>
              </a:solidFill>
              <a:highlight>
                <a:srgbClr val="FFFFFF"/>
              </a:highlight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Fira Sans Extra Condensed" panose="020B0503050000020004"/>
              <a:buChar char="➢"/>
            </a:pPr>
            <a:r>
              <a:rPr lang="en-US" sz="1800" dirty="0">
                <a:solidFill>
                  <a:srgbClr val="0D0D0D"/>
                </a:solidFill>
                <a:highlight>
                  <a:srgbClr val="FFFFFF"/>
                </a:highlight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Identify the most effective Distribution Center for merchandise</a:t>
            </a:r>
            <a:endParaRPr sz="1800" dirty="0">
              <a:solidFill>
                <a:srgbClr val="0D0D0D"/>
              </a:solidFill>
              <a:highlight>
                <a:srgbClr val="FFFFFF"/>
              </a:highlight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Fira Sans Extra Condensed" panose="020B0503050000020004"/>
              <a:buChar char="➢"/>
            </a:pPr>
            <a:r>
              <a:rPr lang="en-US" sz="1800" dirty="0">
                <a:solidFill>
                  <a:srgbClr val="0D0D0D"/>
                </a:solidFill>
                <a:highlight>
                  <a:srgbClr val="FFFFFF"/>
                </a:highlight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Forecast demand</a:t>
            </a:r>
            <a:endParaRPr sz="1800" dirty="0">
              <a:solidFill>
                <a:srgbClr val="0D0D0D"/>
              </a:solidFill>
              <a:highlight>
                <a:srgbClr val="FFFFFF"/>
              </a:highlight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Fira Sans Extra Condensed" panose="020B0503050000020004"/>
              <a:buChar char="➢"/>
            </a:pPr>
            <a:r>
              <a:rPr lang="en-US" sz="1800" dirty="0">
                <a:solidFill>
                  <a:srgbClr val="0D0D0D"/>
                </a:solidFill>
                <a:highlight>
                  <a:srgbClr val="FFFFFF"/>
                </a:highlight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 Minimize Distribution network costs.</a:t>
            </a:r>
            <a:endParaRPr sz="1800" dirty="0">
              <a:solidFill>
                <a:srgbClr val="0D0D0D"/>
              </a:solidFill>
              <a:highlight>
                <a:srgbClr val="FFFFFF"/>
              </a:highlight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Fira Sans Extra Condensed" panose="020B0503050000020004"/>
              <a:buChar char="●"/>
            </a:pPr>
            <a:r>
              <a:rPr lang="en-US" sz="1800" dirty="0">
                <a:solidFill>
                  <a:srgbClr val="0D0D0D"/>
                </a:solidFill>
                <a:highlight>
                  <a:srgbClr val="FFFFFF"/>
                </a:highlight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Demand: Derived from historical data.</a:t>
            </a:r>
            <a:endParaRPr sz="1800" dirty="0">
              <a:solidFill>
                <a:srgbClr val="0D0D0D"/>
              </a:solidFill>
              <a:highlight>
                <a:srgbClr val="FFFFFF"/>
              </a:highlight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Fira Sans Extra Condensed" panose="020B0503050000020004"/>
              <a:buChar char="●"/>
            </a:pPr>
            <a:r>
              <a:rPr lang="en-US" sz="1800" dirty="0">
                <a:solidFill>
                  <a:srgbClr val="0D0D0D"/>
                </a:solidFill>
                <a:highlight>
                  <a:srgbClr val="FFFFFF"/>
                </a:highlight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GFA (Green Field Analysis): Any logistics is utilized for finding optimal distribution Center and minimize distribution cost .</a:t>
            </a:r>
            <a:endParaRPr sz="1800" dirty="0">
              <a:solidFill>
                <a:srgbClr val="0D0D0D"/>
              </a:solidFill>
              <a:highlight>
                <a:srgbClr val="FFFFFF"/>
              </a:highlight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Fira Sans Extra Condensed" panose="020B0503050000020004"/>
              <a:buChar char="●"/>
            </a:pPr>
            <a:r>
              <a:rPr lang="en-US" sz="1800" dirty="0">
                <a:solidFill>
                  <a:srgbClr val="0D0D0D"/>
                </a:solidFill>
                <a:highlight>
                  <a:srgbClr val="FFFFFF"/>
                </a:highlight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Examples of Distribution Centers: New York, NY and East Rutherford, NJ.</a:t>
            </a:r>
            <a:endParaRPr sz="1800" dirty="0">
              <a:solidFill>
                <a:srgbClr val="0D0D0D"/>
              </a:solidFill>
              <a:highlight>
                <a:srgbClr val="FFFFFF"/>
              </a:highlight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Fira Sans Extra Condensed" panose="020B0503050000020004"/>
              <a:buChar char="●"/>
            </a:pPr>
            <a:r>
              <a:rPr lang="en-US" sz="1800" dirty="0">
                <a:solidFill>
                  <a:srgbClr val="0D0D0D"/>
                </a:solidFill>
                <a:highlight>
                  <a:srgbClr val="FFFFFF"/>
                </a:highlight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East Rutherford may serve as a Distribution Center for in-house material, while New York NY,  may be utilized for freight-involved supply distribution.</a:t>
            </a:r>
            <a:endParaRPr sz="1800" dirty="0">
              <a:solidFill>
                <a:srgbClr val="0D0D0D"/>
              </a:solidFill>
              <a:highlight>
                <a:srgbClr val="FFFFFF"/>
              </a:highlight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1800" dirty="0">
              <a:solidFill>
                <a:srgbClr val="0D0D0D"/>
              </a:solidFill>
              <a:highlight>
                <a:srgbClr val="FFFFFF"/>
              </a:highlight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sp>
        <p:nvSpPr>
          <p:cNvPr id="292" name="Google Shape;292;p44"/>
          <p:cNvSpPr txBox="1">
            <a:spLocks noGrp="1"/>
          </p:cNvSpPr>
          <p:nvPr>
            <p:ph type="sldNum" idx="12"/>
          </p:nvPr>
        </p:nvSpPr>
        <p:spPr>
          <a:xfrm>
            <a:off x="11552444" y="6356350"/>
            <a:ext cx="555300" cy="36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 sz="3700" dirty="0">
                <a:latin typeface="Fira Sans Condensed Medium" panose="020B0603050000020004" pitchFamily="34" charset="0"/>
              </a:rPr>
              <a:t>Simulation-Green Field Analysis</a:t>
            </a:r>
            <a:endParaRPr sz="3700" dirty="0">
              <a:latin typeface="Fira Sans Condensed Medium" panose="020B0603050000020004" pitchFamily="34" charset="0"/>
            </a:endParaRPr>
          </a:p>
        </p:txBody>
      </p:sp>
      <p:sp>
        <p:nvSpPr>
          <p:cNvPr id="298" name="Google Shape;298;p45"/>
          <p:cNvSpPr txBox="1">
            <a:spLocks noGrp="1"/>
          </p:cNvSpPr>
          <p:nvPr>
            <p:ph type="sldNum" idx="12"/>
          </p:nvPr>
        </p:nvSpPr>
        <p:spPr>
          <a:xfrm>
            <a:off x="11552444" y="6356350"/>
            <a:ext cx="555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US" sz="1400"/>
            </a:fld>
            <a:endParaRPr sz="1400"/>
          </a:p>
        </p:txBody>
      </p:sp>
      <p:grpSp>
        <p:nvGrpSpPr>
          <p:cNvPr id="299" name="Google Shape;299;p45"/>
          <p:cNvGrpSpPr/>
          <p:nvPr/>
        </p:nvGrpSpPr>
        <p:grpSpPr>
          <a:xfrm>
            <a:off x="920813" y="2781858"/>
            <a:ext cx="10350373" cy="2542814"/>
            <a:chOff x="82613" y="900670"/>
            <a:chExt cx="10350373" cy="2542814"/>
          </a:xfrm>
        </p:grpSpPr>
        <p:sp>
          <p:nvSpPr>
            <p:cNvPr id="300" name="Google Shape;300;p45"/>
            <p:cNvSpPr/>
            <p:nvPr/>
          </p:nvSpPr>
          <p:spPr>
            <a:xfrm>
              <a:off x="82613" y="909059"/>
              <a:ext cx="897246" cy="897246"/>
            </a:xfrm>
            <a:prstGeom prst="ellipse">
              <a:avLst/>
            </a:prstGeom>
            <a:solidFill>
              <a:srgbClr val="F7D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" name="Google Shape;301;p45"/>
            <p:cNvSpPr/>
            <p:nvPr/>
          </p:nvSpPr>
          <p:spPr>
            <a:xfrm>
              <a:off x="271034" y="1097481"/>
              <a:ext cx="520402" cy="520402"/>
            </a:xfrm>
            <a:prstGeom prst="rect">
              <a:avLst/>
            </a:pr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" name="Google Shape;302;p45"/>
            <p:cNvSpPr/>
            <p:nvPr/>
          </p:nvSpPr>
          <p:spPr>
            <a:xfrm>
              <a:off x="1172126" y="909059"/>
              <a:ext cx="2114937" cy="8972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" name="Google Shape;303;p45"/>
            <p:cNvSpPr txBox="1"/>
            <p:nvPr/>
          </p:nvSpPr>
          <p:spPr>
            <a:xfrm>
              <a:off x="1172126" y="909059"/>
              <a:ext cx="2114937" cy="8972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 panose="020B0604020202020204"/>
                <a:buNone/>
              </a:pPr>
              <a:r>
                <a:rPr lang="en-US" sz="1100" b="0" i="0" u="none" strike="noStrike" cap="none" dirty="0">
                  <a:solidFill>
                    <a:srgbClr val="000000"/>
                  </a:solidFill>
                  <a:latin typeface="Fira Sans Condensed" panose="020B0503050000020004" pitchFamily="34" charset="0"/>
                  <a:sym typeface="Arial" panose="020B0604020202020204"/>
                </a:rPr>
                <a:t>The inputs required are </a:t>
              </a:r>
              <a:endParaRPr dirty="0">
                <a:latin typeface="Fira Sans Condensed" panose="020B0503050000020004" pitchFamily="34" charset="0"/>
              </a:endParaRPr>
            </a:p>
          </p:txBody>
        </p:sp>
        <p:sp>
          <p:nvSpPr>
            <p:cNvPr id="304" name="Google Shape;304;p45"/>
            <p:cNvSpPr/>
            <p:nvPr/>
          </p:nvSpPr>
          <p:spPr>
            <a:xfrm>
              <a:off x="3437463" y="900670"/>
              <a:ext cx="897246" cy="897246"/>
            </a:xfrm>
            <a:prstGeom prst="ellipse">
              <a:avLst/>
            </a:prstGeom>
            <a:solidFill>
              <a:srgbClr val="F7D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" name="Google Shape;305;p45"/>
            <p:cNvSpPr/>
            <p:nvPr/>
          </p:nvSpPr>
          <p:spPr>
            <a:xfrm>
              <a:off x="3592324" y="1097481"/>
              <a:ext cx="520402" cy="520402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" name="Google Shape;306;p45"/>
            <p:cNvSpPr/>
            <p:nvPr/>
          </p:nvSpPr>
          <p:spPr>
            <a:xfrm>
              <a:off x="4745088" y="909059"/>
              <a:ext cx="2114937" cy="8972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" name="Google Shape;307;p45"/>
            <p:cNvSpPr txBox="1"/>
            <p:nvPr/>
          </p:nvSpPr>
          <p:spPr>
            <a:xfrm>
              <a:off x="4745088" y="909059"/>
              <a:ext cx="2114937" cy="8972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just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 panose="020B0604020202020204"/>
                <a:buNone/>
              </a:pPr>
              <a:r>
                <a:rPr lang="en-US" sz="1100" b="0" i="0" u="none" strike="noStrike" cap="none" dirty="0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 </a:t>
              </a:r>
              <a:r>
                <a:rPr lang="en-US" sz="1100" b="0" i="0" u="none" strike="noStrike" cap="none" dirty="0">
                  <a:solidFill>
                    <a:srgbClr val="000000"/>
                  </a:solidFill>
                  <a:latin typeface="Fira Sans Condensed" panose="020B0503050000020004" pitchFamily="34" charset="0"/>
                  <a:sym typeface="Arial" panose="020B0604020202020204"/>
                </a:rPr>
                <a:t>Locations: The geographic locations of FIFA merchandise customers are identified . This includes fans, retailers, or distributors across different regions or countries.</a:t>
              </a:r>
              <a:endParaRPr dirty="0">
                <a:latin typeface="Fira Sans Condensed" panose="020B0503050000020004" pitchFamily="34" charset="0"/>
              </a:endParaRPr>
            </a:p>
          </p:txBody>
        </p:sp>
        <p:sp>
          <p:nvSpPr>
            <p:cNvPr id="308" name="Google Shape;308;p45"/>
            <p:cNvSpPr/>
            <p:nvPr/>
          </p:nvSpPr>
          <p:spPr>
            <a:xfrm>
              <a:off x="7228536" y="909059"/>
              <a:ext cx="897246" cy="897246"/>
            </a:xfrm>
            <a:prstGeom prst="ellipse">
              <a:avLst/>
            </a:prstGeom>
            <a:solidFill>
              <a:srgbClr val="F7D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" name="Google Shape;309;p45"/>
            <p:cNvSpPr/>
            <p:nvPr/>
          </p:nvSpPr>
          <p:spPr>
            <a:xfrm>
              <a:off x="7416958" y="1097481"/>
              <a:ext cx="520402" cy="520402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" name="Google Shape;310;p45"/>
            <p:cNvSpPr/>
            <p:nvPr/>
          </p:nvSpPr>
          <p:spPr>
            <a:xfrm>
              <a:off x="8318049" y="909059"/>
              <a:ext cx="2114937" cy="8972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" name="Google Shape;311;p45"/>
            <p:cNvSpPr txBox="1"/>
            <p:nvPr/>
          </p:nvSpPr>
          <p:spPr>
            <a:xfrm>
              <a:off x="8318049" y="909059"/>
              <a:ext cx="2114937" cy="8972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just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 panose="020B0604020202020204"/>
                <a:buNone/>
              </a:pPr>
              <a:r>
                <a:rPr lang="en-US" sz="1100" b="0" i="0" u="none" strike="noStrike" cap="none" dirty="0">
                  <a:solidFill>
                    <a:srgbClr val="000000"/>
                  </a:solidFill>
                  <a:latin typeface="Fira Sans Condensed" panose="020B0503050000020004" pitchFamily="34" charset="0"/>
                  <a:sym typeface="Arial" panose="020B0604020202020204"/>
                </a:rPr>
                <a:t>Products: The types of FIFA merchandise being distributed, such as jerseys, footballs are determined</a:t>
              </a:r>
              <a:endParaRPr dirty="0">
                <a:latin typeface="Fira Sans Condensed" panose="020B0503050000020004" pitchFamily="34" charset="0"/>
              </a:endParaRPr>
            </a:p>
          </p:txBody>
        </p:sp>
        <p:sp>
          <p:nvSpPr>
            <p:cNvPr id="312" name="Google Shape;312;p45"/>
            <p:cNvSpPr/>
            <p:nvPr/>
          </p:nvSpPr>
          <p:spPr>
            <a:xfrm>
              <a:off x="82613" y="2546238"/>
              <a:ext cx="897246" cy="897246"/>
            </a:xfrm>
            <a:prstGeom prst="ellipse">
              <a:avLst/>
            </a:prstGeom>
            <a:solidFill>
              <a:srgbClr val="F7D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" name="Google Shape;313;p45"/>
            <p:cNvSpPr/>
            <p:nvPr/>
          </p:nvSpPr>
          <p:spPr>
            <a:xfrm>
              <a:off x="271034" y="2734659"/>
              <a:ext cx="520402" cy="520402"/>
            </a:xfrm>
            <a:prstGeom prst="rect">
              <a:avLst/>
            </a:prstGeom>
            <a:blipFill rotWithShape="1">
              <a:blip r:embed="rId4"/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" name="Google Shape;314;p45"/>
            <p:cNvSpPr/>
            <p:nvPr/>
          </p:nvSpPr>
          <p:spPr>
            <a:xfrm>
              <a:off x="1172126" y="2546238"/>
              <a:ext cx="2114937" cy="8972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" name="Google Shape;315;p45"/>
            <p:cNvSpPr txBox="1"/>
            <p:nvPr/>
          </p:nvSpPr>
          <p:spPr>
            <a:xfrm>
              <a:off x="1172126" y="2546238"/>
              <a:ext cx="2265337" cy="8972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just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 panose="020B0604020202020204"/>
                <a:buNone/>
              </a:pPr>
              <a:r>
                <a:rPr lang="en-US" sz="1100" b="0" i="0" u="none" strike="noStrike" cap="none" dirty="0">
                  <a:solidFill>
                    <a:srgbClr val="000000"/>
                  </a:solidFill>
                  <a:latin typeface="Fira Sans Condensed" panose="020B0503050000020004" pitchFamily="34" charset="0"/>
                  <a:sym typeface="Arial" panose="020B0604020202020204"/>
                </a:rPr>
                <a:t>Demand Data: Data on the demand for each FIFA merchandise product from each customer location  are determined . Involves historical sales data, market research, or customer surveys.</a:t>
              </a:r>
              <a:endParaRPr dirty="0">
                <a:latin typeface="Fira Sans Condensed" panose="020B0503050000020004" pitchFamily="34" charset="0"/>
              </a:endParaRPr>
            </a:p>
          </p:txBody>
        </p:sp>
        <p:sp>
          <p:nvSpPr>
            <p:cNvPr id="316" name="Google Shape;316;p45"/>
            <p:cNvSpPr/>
            <p:nvPr/>
          </p:nvSpPr>
          <p:spPr>
            <a:xfrm>
              <a:off x="3655575" y="2546238"/>
              <a:ext cx="897246" cy="897246"/>
            </a:xfrm>
            <a:prstGeom prst="ellipse">
              <a:avLst/>
            </a:prstGeom>
            <a:solidFill>
              <a:srgbClr val="F7D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" name="Google Shape;317;p45"/>
            <p:cNvSpPr/>
            <p:nvPr/>
          </p:nvSpPr>
          <p:spPr>
            <a:xfrm>
              <a:off x="3843996" y="2734659"/>
              <a:ext cx="520402" cy="520402"/>
            </a:xfrm>
            <a:prstGeom prst="rect">
              <a:avLst/>
            </a:prstGeom>
            <a:blipFill rotWithShape="1">
              <a:blip r:embed="rId5"/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" name="Google Shape;318;p45"/>
            <p:cNvSpPr/>
            <p:nvPr/>
          </p:nvSpPr>
          <p:spPr>
            <a:xfrm>
              <a:off x="4745088" y="2546238"/>
              <a:ext cx="2114937" cy="8972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" name="Google Shape;319;p45"/>
            <p:cNvSpPr txBox="1"/>
            <p:nvPr/>
          </p:nvSpPr>
          <p:spPr>
            <a:xfrm>
              <a:off x="4745088" y="2546238"/>
              <a:ext cx="2114937" cy="8972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just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 panose="020B0604020202020204"/>
                <a:buNone/>
              </a:pPr>
              <a:r>
                <a:rPr lang="en-US" sz="1100" b="0" i="0" u="none" strike="noStrike" cap="none" dirty="0">
                  <a:solidFill>
                    <a:srgbClr val="000000"/>
                  </a:solidFill>
                  <a:latin typeface="Fira Sans Condensed" panose="020B0503050000020004" pitchFamily="34" charset="0"/>
                  <a:sym typeface="Arial" panose="020B0604020202020204"/>
                </a:rPr>
                <a:t>Distance Data: The direct distances between potential distribution center (DC) or production facility locations to the stadium  are determined. This data will serve as input for determining transportation costs.</a:t>
              </a:r>
              <a:endParaRPr dirty="0">
                <a:latin typeface="Fira Sans Condensed" panose="020B0503050000020004" pitchFamily="34" charset="0"/>
              </a:endParaRPr>
            </a:p>
          </p:txBody>
        </p:sp>
        <p:sp>
          <p:nvSpPr>
            <p:cNvPr id="320" name="Google Shape;320;p45"/>
            <p:cNvSpPr/>
            <p:nvPr/>
          </p:nvSpPr>
          <p:spPr>
            <a:xfrm>
              <a:off x="7228536" y="2546238"/>
              <a:ext cx="897246" cy="897246"/>
            </a:xfrm>
            <a:prstGeom prst="ellipse">
              <a:avLst/>
            </a:prstGeom>
            <a:solidFill>
              <a:srgbClr val="F7D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" name="Google Shape;322;p45"/>
            <p:cNvSpPr/>
            <p:nvPr/>
          </p:nvSpPr>
          <p:spPr>
            <a:xfrm>
              <a:off x="8318049" y="2546238"/>
              <a:ext cx="2114937" cy="8972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3" name="Google Shape;323;p45"/>
            <p:cNvSpPr txBox="1"/>
            <p:nvPr/>
          </p:nvSpPr>
          <p:spPr>
            <a:xfrm>
              <a:off x="8318049" y="2546238"/>
              <a:ext cx="2114937" cy="8972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just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 panose="020B0604020202020204"/>
                <a:buNone/>
              </a:pPr>
              <a:r>
                <a:rPr lang="en-US" sz="1100" dirty="0">
                  <a:latin typeface="Fira Sans Condensed" panose="020B0503050000020004" pitchFamily="34" charset="0"/>
                </a:rPr>
                <a:t>Constraints </a:t>
              </a:r>
              <a:r>
                <a:rPr lang="en-US" sz="1100" b="0" i="0" u="none" strike="noStrike" cap="none" dirty="0">
                  <a:solidFill>
                    <a:srgbClr val="000000"/>
                  </a:solidFill>
                  <a:latin typeface="Fira Sans Condensed" panose="020B0503050000020004" pitchFamily="34" charset="0"/>
                  <a:sym typeface="Arial" panose="020B0604020202020204"/>
                </a:rPr>
                <a:t>: Labor Availability, Time Constraints, Financial </a:t>
              </a:r>
              <a:endParaRPr dirty="0">
                <a:latin typeface="Fira Sans Condensed" panose="020B0503050000020004" pitchFamily="34" charset="0"/>
              </a:endParaRPr>
            </a:p>
          </p:txBody>
        </p:sp>
      </p:grpSp>
      <p:sp>
        <p:nvSpPr>
          <p:cNvPr id="2" name="Google Shape;305;p45"/>
          <p:cNvSpPr/>
          <p:nvPr/>
        </p:nvSpPr>
        <p:spPr>
          <a:xfrm>
            <a:off x="8279513" y="4691422"/>
            <a:ext cx="520402" cy="520402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eps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EEEEEE"/>
      </a:lt2>
      <a:accent1>
        <a:srgbClr val="6AA84F"/>
      </a:accent1>
      <a:accent2>
        <a:srgbClr val="93C47D"/>
      </a:accent2>
      <a:accent3>
        <a:srgbClr val="B6D7A8"/>
      </a:accent3>
      <a:accent4>
        <a:srgbClr val="3D85C6"/>
      </a:accent4>
      <a:accent5>
        <a:srgbClr val="6FA8DC"/>
      </a:accent5>
      <a:accent6>
        <a:srgbClr val="B1CAE0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4972</Words>
  <Application>WPS Presentation</Application>
  <PresentationFormat>Widescreen</PresentationFormat>
  <Paragraphs>137</Paragraphs>
  <Slides>13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13</vt:i4>
      </vt:variant>
    </vt:vector>
  </HeadingPairs>
  <TitlesOfParts>
    <vt:vector size="29" baseType="lpstr">
      <vt:lpstr>Arial</vt:lpstr>
      <vt:lpstr>SimSun</vt:lpstr>
      <vt:lpstr>Wingdings</vt:lpstr>
      <vt:lpstr>Arial</vt:lpstr>
      <vt:lpstr>Calibri</vt:lpstr>
      <vt:lpstr>Fira Sans Extra Condensed Medium</vt:lpstr>
      <vt:lpstr>Roboto</vt:lpstr>
      <vt:lpstr>Fira Sans Extra Condensed</vt:lpstr>
      <vt:lpstr>Fira Sans Condensed Medium</vt:lpstr>
      <vt:lpstr>Fira Sans Condensed</vt:lpstr>
      <vt:lpstr>Times New Roman</vt:lpstr>
      <vt:lpstr>Microsoft YaHei</vt:lpstr>
      <vt:lpstr>Arial Unicode MS</vt:lpstr>
      <vt:lpstr>Office Theme</vt:lpstr>
      <vt:lpstr>Steps Infographics by Slidesgo</vt:lpstr>
      <vt:lpstr>Office Theme</vt:lpstr>
      <vt:lpstr>FIFA - Supply Chain - Memorabilia/Merchandise</vt:lpstr>
      <vt:lpstr>Introduction</vt:lpstr>
      <vt:lpstr>Blockchain In Supply Chain</vt:lpstr>
      <vt:lpstr>NFT Authenticating Collectible</vt:lpstr>
      <vt:lpstr>Flow Diagram for Verification   </vt:lpstr>
      <vt:lpstr>Verification by Blockchain</vt:lpstr>
      <vt:lpstr>Employer Training </vt:lpstr>
      <vt:lpstr>Simulation-Green Field Analysis</vt:lpstr>
      <vt:lpstr>Simulation-Green Field Analysis</vt:lpstr>
      <vt:lpstr>Machine Learning / AI</vt:lpstr>
      <vt:lpstr>Conclusion</vt:lpstr>
      <vt:lpstr>PowerPoint 演示文稿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FIFA - Supply Chain - Memorabilia/Merchandise</dc:title>
  <dc:creator>pujita v</dc:creator>
  <cp:lastModifiedBy>91776</cp:lastModifiedBy>
  <cp:revision>7</cp:revision>
  <dcterms:created xsi:type="dcterms:W3CDTF">2024-04-24T19:51:00Z</dcterms:created>
  <dcterms:modified xsi:type="dcterms:W3CDTF">2024-07-22T00:50:48Z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C4A253814CF54675B28F424BB20D32D6_12</vt:lpwstr>
  </property>
  <property fmtid="{D5CDD505-2E9C-101B-9397-08002B2CF9AE}" pid="3" name="KSOProductBuildVer">
    <vt:lpwstr>1033-12.2.0.17153</vt:lpwstr>
  </property>
</Properties>
</file>