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embeddedFontLst>
    <p:embeddedFont>
      <p:font typeface="Nixie One" panose="02000503080000020004"/>
      <p:regular r:id="rId30"/>
    </p:embeddedFont>
    <p:embeddedFont>
      <p:font typeface="Helvetica Neue" panose="020B0604020202020204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AFED981-8D07-43EE-827C-A78764058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c8e880872_0_8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c8e880872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c8a087ff9_0_1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c8a087ff9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c8a087ff9_0_3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c8a087ff9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c8a087ff9_0_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c8a087ff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c8e880872_0_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c8e880872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c8a087ff9_0_5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c8a087ff9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c8a087ff9_0_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c8a087ff9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c8e880872_0_2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c8e88087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c8e880872_0_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c8e880872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c8e880872_0_4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c8e88087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c8e880872_0_2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c8e88087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c8e880872_0_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c8e880872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c8a087ff9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c8a087f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c8a087ff9_0_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c8a087ff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c8e880872_0_5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c8e880872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c8e880872_0_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c8e880872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c8e880872_0_7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c8e880872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c8e880872_0_8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c8e880872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91" name="Google Shape;91;p4"/>
          <p:cNvSpPr txBox="1"/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 panose="02000503080000020004"/>
              <a:buChar char="◇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￭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￮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“</a:t>
            </a:r>
            <a:endParaRPr sz="12000">
              <a:solidFill>
                <a:srgbClr val="FFFFFF"/>
              </a:solidFill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</p:txBody>
      </p:sp>
      <p:sp>
        <p:nvSpPr>
          <p:cNvPr id="128" name="Google Shape;128;p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9" name="Google Shape;169;p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84" name="Google Shape;284;p9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Regression With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Mohs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Hardness</a:t>
            </a:r>
            <a:r>
              <a:rPr lang="en-GB"/>
              <a:t> </a:t>
            </a:r>
            <a:endParaRPr lang="en-GB"/>
          </a:p>
        </p:txBody>
      </p:sp>
      <p:sp>
        <p:nvSpPr>
          <p:cNvPr id="338" name="Google Shape;338;p11"/>
          <p:cNvSpPr txBox="1"/>
          <p:nvPr/>
        </p:nvSpPr>
        <p:spPr>
          <a:xfrm>
            <a:off x="6351500" y="4240725"/>
            <a:ext cx="24651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6DAE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Pujita Vijayakumar</a:t>
            </a:r>
            <a:endParaRPr>
              <a:solidFill>
                <a:srgbClr val="C6DAE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ctrTitle" idx="4294967295"/>
          </p:nvPr>
        </p:nvSpPr>
        <p:spPr>
          <a:xfrm>
            <a:off x="1552100" y="789175"/>
            <a:ext cx="71898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Optimal K (KNN Regressor)</a:t>
            </a:r>
            <a:endParaRPr sz="64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3" name="Google Shape;403;p2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4" name="Google Shape;404;p20"/>
          <p:cNvSpPr txBox="1"/>
          <p:nvPr/>
        </p:nvSpPr>
        <p:spPr>
          <a:xfrm>
            <a:off x="5849925" y="1551575"/>
            <a:ext cx="29451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 value Vs MSE plotted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= 14 has the least MSE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5" name="Google Shape;405;p20"/>
          <p:cNvPicPr preferRelativeResize="0"/>
          <p:nvPr/>
        </p:nvPicPr>
        <p:blipFill rotWithShape="1">
          <a:blip r:embed="rId1"/>
          <a:srcRect l="5197" r="5188"/>
          <a:stretch>
            <a:fillRect/>
          </a:stretch>
        </p:blipFill>
        <p:spPr>
          <a:xfrm>
            <a:off x="960072" y="1487575"/>
            <a:ext cx="4644400" cy="33511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Libraries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12" name="Google Shape;412;p2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13" name="Google Shape;41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700" y="2537163"/>
            <a:ext cx="56197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5924625" y="1499350"/>
            <a:ext cx="29238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Pandas is used to read the dataset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Matplotlib is used for plotting graph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Train_test split is used split the dataset into train and test data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Regression, Polynomial Feature, Random Forest Regressors are imported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Mean_absolute_error imported to calculate error between predicted and actual data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Processing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21" name="Google Shape;421;p22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2" name="Google Shape;422;p22"/>
          <p:cNvSpPr txBox="1"/>
          <p:nvPr/>
        </p:nvSpPr>
        <p:spPr>
          <a:xfrm>
            <a:off x="4174550" y="18637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Pandas is used to read the dataset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</a:t>
            </a: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Ion energy_Average,val_e_Average,</a:t>
            </a:r>
            <a:endParaRPr lang="en-IN" altLang="en-GB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atomicweight_Average,allelectrons_Average 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</a:t>
            </a: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are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dropped 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First 7000 dataset = train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7000 - 10406 dataset = test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X_train, y_train, X_test and y_test are determined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813" y="2480475"/>
            <a:ext cx="36861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 by Linear, Forest Regressor, KNN 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neighbors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Regressor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30" name="Google Shape;430;p2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1" name="Google Shape;431;p23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2" name="Google Shape;43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7938" y="2700325"/>
            <a:ext cx="3667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by Linear, Forest Regressor, KNN neighbors Regressor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39" name="Google Shape;439;p2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0" name="Google Shape;440;p24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MAE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Regression- 1.18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 Regression- 1.04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 panose="02020603050405020304"/>
              <a:buChar char="●"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Forest Regression- 0.91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1" name="Google Shape;44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875" y="2418675"/>
            <a:ext cx="3876025" cy="27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</a:t>
            </a:r>
            <a:endParaRPr sz="3600"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804325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 by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Polynomial </a:t>
            </a:r>
            <a:r>
              <a:rPr lang="en-GB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Regression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48" name="Google Shape;448;p2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9" name="Google Shape;449;p25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0" name="Google Shape;45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3850" y="2535000"/>
            <a:ext cx="2796975" cy="2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Forest Forecast</a:t>
            </a: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Regression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6" name="Google Shape;456;p26"/>
          <p:cNvSpPr txBox="1"/>
          <p:nvPr>
            <p:ph type="body" idx="4294967295"/>
          </p:nvPr>
        </p:nvSpPr>
        <p:spPr>
          <a:xfrm>
            <a:off x="1552100" y="1813325"/>
            <a:ext cx="65601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7" name="Google Shape;457;p2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58" name="Google Shape;45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9125" y="1764925"/>
            <a:ext cx="4789474" cy="33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ctrTitle" idx="4294967295"/>
          </p:nvPr>
        </p:nvSpPr>
        <p:spPr>
          <a:xfrm>
            <a:off x="1552100" y="789175"/>
            <a:ext cx="6560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 </a:t>
            </a:r>
            <a:r>
              <a:rPr lang="en-GB" sz="3600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Regression</a:t>
            </a:r>
            <a:endParaRPr sz="3600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4" name="Google Shape;464;p2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65" name="Google Shape;465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648" y="1639975"/>
            <a:ext cx="6949375" cy="3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ctrTitle" idx="4294967295"/>
          </p:nvPr>
        </p:nvSpPr>
        <p:spPr>
          <a:xfrm>
            <a:off x="1552100" y="789175"/>
            <a:ext cx="6560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Polynomial</a:t>
            </a: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Regression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1" name="Google Shape;471;p2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72" name="Google Shape;47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54600" y="1487575"/>
            <a:ext cx="5824900" cy="36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8" name="Google Shape;478;p29"/>
          <p:cNvSpPr txBox="1"/>
          <p:nvPr>
            <p:ph type="body" idx="4294967295"/>
          </p:nvPr>
        </p:nvSpPr>
        <p:spPr>
          <a:xfrm>
            <a:off x="1552100" y="1813325"/>
            <a:ext cx="65601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9" name="Google Shape;479;p2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80" name="Google Shape;480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23875" y="1594275"/>
            <a:ext cx="5727951" cy="34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project mohs hardness is predicted using 13 attributes.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of Mohs hardness are as follows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Mineral Identification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Material Selection in Industry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Quality Control in Materials Testing</a:t>
            </a:r>
            <a:endParaRPr sz="22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5" name="Google Shape;345;p12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Comparison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793650" y="1897975"/>
            <a:ext cx="8183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487" name="Google Shape;487;p3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8" name="Google Shape;488;p30"/>
          <p:cNvSpPr txBox="1"/>
          <p:nvPr/>
        </p:nvSpPr>
        <p:spPr>
          <a:xfrm>
            <a:off x="4341900" y="2418675"/>
            <a:ext cx="48021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89" name="Google Shape;489;p30"/>
          <p:cNvGraphicFramePr/>
          <p:nvPr/>
        </p:nvGraphicFramePr>
        <p:xfrm>
          <a:off x="952500" y="18097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{1AFED981-8D07-43EE-827C-A787640582E7}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Forest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KNN(k=14)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Polynomial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Ideal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 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R-Square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0.33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 0.40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ctrTitle"/>
          </p:nvPr>
        </p:nvSpPr>
        <p:spPr>
          <a:xfrm>
            <a:off x="2324875" y="10997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5" name="Google Shape;495;p31"/>
          <p:cNvSpPr txBox="1"/>
          <p:nvPr>
            <p:ph type="subTitle" idx="1"/>
          </p:nvPr>
        </p:nvSpPr>
        <p:spPr>
          <a:xfrm>
            <a:off x="2515025" y="1423414"/>
            <a:ext cx="55137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Forest Regressor is close to the ideal values of MSE, MAE and R-square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 Regression analyse Attribute importance scores. Hence Attribute with highest importance is selected.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E293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ctrTitle"/>
          </p:nvPr>
        </p:nvSpPr>
        <p:spPr>
          <a:xfrm>
            <a:off x="2324875" y="10997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Kaggle Competition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1" name="Google Shape;501;p32"/>
          <p:cNvSpPr txBox="1"/>
          <p:nvPr>
            <p:ph type="subTitle" idx="1"/>
          </p:nvPr>
        </p:nvSpPr>
        <p:spPr>
          <a:xfrm>
            <a:off x="2515025" y="1423414"/>
            <a:ext cx="56961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Score- 0.65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Rank - 1205/2067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E293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2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7" name="Google Shape;507;p33"/>
          <p:cNvSpPr txBox="1"/>
          <p:nvPr>
            <p:ph type="ctrTitle" idx="4294967295"/>
          </p:nvPr>
        </p:nvSpPr>
        <p:spPr>
          <a:xfrm>
            <a:off x="3152775" y="1354750"/>
            <a:ext cx="4562100" cy="30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r>
              <a:rPr lang="en-GB" sz="8000"/>
              <a:t> </a:t>
            </a:r>
            <a:endParaRPr sz="8000"/>
          </a:p>
        </p:txBody>
      </p:sp>
      <p:sp>
        <p:nvSpPr>
          <p:cNvPr id="508" name="Google Shape;508;p3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Mohs hardness is calculated using regression model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  Regression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KNN(K=14)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Polynomial Regression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Linear Regression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2" name="Google Shape;352;p13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 Attributes are</a:t>
            </a:r>
            <a:endParaRPr sz="1800">
              <a:solidFill>
                <a:srgbClr val="2012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ID(dropped)</a:t>
            </a: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Electron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Density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Electron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Valence </a:t>
            </a: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Electron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Atomic Weight Average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Ionization Energy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Electronegativity 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359" name="Google Shape;359;p1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>
              <a:solidFill>
                <a:srgbClr val="07376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1668675" y="1733850"/>
            <a:ext cx="6624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Vander Waals radius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Covalent Radius Of Element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Times New Roman" panose="02020603050405020304"/>
              <a:buChar char="●"/>
            </a:pPr>
            <a:r>
              <a:rPr lang="en-GB" sz="1050">
                <a:highlight>
                  <a:srgbClr val="FFFFFF"/>
                </a:highlight>
              </a:rPr>
              <a:t> </a:t>
            </a:r>
            <a:r>
              <a:rPr lang="en-GB" sz="180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Ratio of Protons to Electrons</a:t>
            </a:r>
            <a:endParaRPr sz="18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Density of </a:t>
            </a: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Individual</a:t>
            </a: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element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1  Output Variable(Target)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rgbClr val="3C40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Hardness</a:t>
            </a: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C40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366" name="Google Shape;366;p1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Correlation Matrix</a:t>
            </a:r>
            <a:endParaRPr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2" name="Google Shape;372;p1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73" name="Google Shape;3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7297" y="1554625"/>
            <a:ext cx="6343374" cy="3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ctrTitle" idx="4294967295"/>
          </p:nvPr>
        </p:nvSpPr>
        <p:spPr>
          <a:xfrm>
            <a:off x="1552100" y="789175"/>
            <a:ext cx="45621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Correlation Bar Plot</a:t>
            </a:r>
            <a:endParaRPr sz="3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" name="Google Shape;379;p1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0" name="Google Shape;38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3073" y="1650650"/>
            <a:ext cx="5346250" cy="33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 txBox="1"/>
          <p:nvPr/>
        </p:nvSpPr>
        <p:spPr>
          <a:xfrm>
            <a:off x="6340800" y="2053125"/>
            <a:ext cx="25503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Green -Positively correlated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Red- Negatively correlated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ctrTitle" idx="4294967295"/>
          </p:nvPr>
        </p:nvSpPr>
        <p:spPr>
          <a:xfrm>
            <a:off x="1552100" y="789175"/>
            <a:ext cx="71898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 of Each Attribute</a:t>
            </a:r>
            <a:endParaRPr sz="6800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7" name="Google Shape;387;p1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8" name="Google Shape;388;p18"/>
          <p:cNvSpPr txBox="1"/>
          <p:nvPr/>
        </p:nvSpPr>
        <p:spPr>
          <a:xfrm>
            <a:off x="5849925" y="1551575"/>
            <a:ext cx="29451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 plot illustrates importance of each attribute to predict hardness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Zaratio_Average has highest importance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R_vdw_element_Average has lowest importance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89" name="Google Shape;38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647" y="1639975"/>
            <a:ext cx="4644400" cy="3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type="ctrTitle" idx="4294967295"/>
          </p:nvPr>
        </p:nvSpPr>
        <p:spPr>
          <a:xfrm>
            <a:off x="1552100" y="789175"/>
            <a:ext cx="71898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Multicollinearity</a:t>
            </a: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91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5" name="Google Shape;395;p1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6" name="Google Shape;396;p19"/>
          <p:cNvSpPr txBox="1"/>
          <p:nvPr/>
        </p:nvSpPr>
        <p:spPr>
          <a:xfrm>
            <a:off x="5849925" y="1551575"/>
            <a:ext cx="29451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 panose="02020603050405020304"/>
              <a:buChar char="●"/>
            </a:pPr>
            <a:r>
              <a:rPr lang="en-IN" alt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Attributes with </a:t>
            </a: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VFI more than 10 has high risk </a:t>
            </a:r>
            <a:r>
              <a:rPr lang="en-IN" alt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</a:t>
            </a:r>
            <a:r>
              <a:rPr 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multicollinearity </a:t>
            </a:r>
            <a:r>
              <a:rPr lang="en-IN" altLang="en-GB" sz="17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are removed</a:t>
            </a: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7" name="Google Shape;39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648" y="1639975"/>
            <a:ext cx="35452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2528</Words>
  <Application>WPS Presentation</Application>
  <PresentationFormat/>
  <Paragraphs>256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Arial</vt:lpstr>
      <vt:lpstr>Nixie One</vt:lpstr>
      <vt:lpstr>Muli</vt:lpstr>
      <vt:lpstr>Segoe Print</vt:lpstr>
      <vt:lpstr>Helvetica Neue</vt:lpstr>
      <vt:lpstr>Times New Roman</vt:lpstr>
      <vt:lpstr>Roboto</vt:lpstr>
      <vt:lpstr>Roboto Mono</vt:lpstr>
      <vt:lpstr>Microsoft YaHei</vt:lpstr>
      <vt:lpstr>Arial Unicode MS</vt:lpstr>
      <vt:lpstr>Imogen template</vt:lpstr>
      <vt:lpstr>Regression With Mohs Hardness </vt:lpstr>
      <vt:lpstr>Problem Statement</vt:lpstr>
      <vt:lpstr>Problem Statement</vt:lpstr>
      <vt:lpstr>Dataset Description</vt:lpstr>
      <vt:lpstr>Dataset Description</vt:lpstr>
      <vt:lpstr>Correlation Matrix</vt:lpstr>
      <vt:lpstr>Correlation Bar Plot</vt:lpstr>
      <vt:lpstr>Importance of Each Attribute</vt:lpstr>
      <vt:lpstr>Multicollinearity </vt:lpstr>
      <vt:lpstr>Optimal K (KNN Regressor)</vt:lpstr>
      <vt:lpstr>Code</vt:lpstr>
      <vt:lpstr>Code</vt:lpstr>
      <vt:lpstr>Code</vt:lpstr>
      <vt:lpstr>Code</vt:lpstr>
      <vt:lpstr>Code</vt:lpstr>
      <vt:lpstr>Forest Forecast Regression</vt:lpstr>
      <vt:lpstr>KNN Regression</vt:lpstr>
      <vt:lpstr>Polynomial Regression</vt:lpstr>
      <vt:lpstr>Linear Regression</vt:lpstr>
      <vt:lpstr>Comparison</vt:lpstr>
      <vt:lpstr>Conclusion</vt:lpstr>
      <vt:lpstr>Kaggle Competition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With Mohs Hardness </dc:title>
  <dc:creator/>
  <cp:lastModifiedBy>91776</cp:lastModifiedBy>
  <cp:revision>2</cp:revision>
  <dcterms:created xsi:type="dcterms:W3CDTF">2023-12-08T04:41:23Z</dcterms:created>
  <dcterms:modified xsi:type="dcterms:W3CDTF">2023-12-08T04:55:13Z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F4730AEDEF104F4B872F6E81CEDA68B0_12</vt:lpwstr>
  </property>
  <property fmtid="{D5CDD505-2E9C-101B-9397-08002B2CF9AE}" pid="3" name="KSOProductBuildVer">
    <vt:lpwstr>1033-12.2.0.13306</vt:lpwstr>
  </property>
</Properties>
</file>