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61EB66-7307-4FB4-8B52-80EF17AD132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p:restoredTop sz="94553"/>
  </p:normalViewPr>
  <p:slideViewPr>
    <p:cSldViewPr snapToGrid="0" showGuides="1">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3"/>
        <p:cNvGrpSpPr/>
        <p:nvPr/>
      </p:nvGrpSpPr>
      <p:grpSpPr>
        <a:xfrm>
          <a:off x="0" y="0"/>
          <a:ext cx="0" cy="0"/>
          <a:chOff x="0" y="0"/>
          <a:chExt cx="0" cy="0"/>
        </a:xfrm>
      </p:grpSpPr>
      <p:sp>
        <p:nvSpPr>
          <p:cNvPr id="134" name="Google Shape;134;g1ed2289ad55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ed2289ad5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5"/>
        <p:cNvGrpSpPr/>
        <p:nvPr/>
      </p:nvGrpSpPr>
      <p:grpSpPr>
        <a:xfrm>
          <a:off x="0" y="0"/>
          <a:ext cx="0" cy="0"/>
          <a:chOff x="0" y="0"/>
          <a:chExt cx="0" cy="0"/>
        </a:xfrm>
      </p:grpSpPr>
      <p:sp>
        <p:nvSpPr>
          <p:cNvPr id="146" name="Google Shape;146;g1ed2289ad55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ed2289ad55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g1ed2289ad55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ed2289ad55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2"/>
        <p:cNvGrpSpPr/>
        <p:nvPr/>
      </p:nvGrpSpPr>
      <p:grpSpPr>
        <a:xfrm>
          <a:off x="0" y="0"/>
          <a:ext cx="0" cy="0"/>
          <a:chOff x="0" y="0"/>
          <a:chExt cx="0" cy="0"/>
        </a:xfrm>
      </p:grpSpPr>
      <p:sp>
        <p:nvSpPr>
          <p:cNvPr id="163" name="Google Shape;163;g1ed2289ad55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ed2289ad55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1"/>
        <p:cNvGrpSpPr/>
        <p:nvPr/>
      </p:nvGrpSpPr>
      <p:grpSpPr>
        <a:xfrm>
          <a:off x="0" y="0"/>
          <a:ext cx="0" cy="0"/>
          <a:chOff x="0" y="0"/>
          <a:chExt cx="0" cy="0"/>
        </a:xfrm>
      </p:grpSpPr>
      <p:sp>
        <p:nvSpPr>
          <p:cNvPr id="172" name="Google Shape;172;g1ed2289ad55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ed2289ad55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8"/>
        <p:cNvGrpSpPr/>
        <p:nvPr/>
      </p:nvGrpSpPr>
      <p:grpSpPr>
        <a:xfrm>
          <a:off x="0" y="0"/>
          <a:ext cx="0" cy="0"/>
          <a:chOff x="0" y="0"/>
          <a:chExt cx="0" cy="0"/>
        </a:xfrm>
      </p:grpSpPr>
      <p:sp>
        <p:nvSpPr>
          <p:cNvPr id="179" name="Google Shape;179;g1ed2289ad55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ed2289ad5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g1ed2289ad55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ed2289ad5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2"/>
        <p:cNvGrpSpPr/>
        <p:nvPr/>
      </p:nvGrpSpPr>
      <p:grpSpPr>
        <a:xfrm>
          <a:off x="0" y="0"/>
          <a:ext cx="0" cy="0"/>
          <a:chOff x="0" y="0"/>
          <a:chExt cx="0" cy="0"/>
        </a:xfrm>
      </p:grpSpPr>
      <p:sp>
        <p:nvSpPr>
          <p:cNvPr id="193" name="Google Shape;193;g1ed2289ad55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ed2289ad5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0"/>
        <p:cNvGrpSpPr/>
        <p:nvPr/>
      </p:nvGrpSpPr>
      <p:grpSpPr>
        <a:xfrm>
          <a:off x="0" y="0"/>
          <a:ext cx="0" cy="0"/>
          <a:chOff x="0" y="0"/>
          <a:chExt cx="0" cy="0"/>
        </a:xfrm>
      </p:grpSpPr>
      <p:sp>
        <p:nvSpPr>
          <p:cNvPr id="201" name="Google Shape;201;g2a5531beb2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a5531beb2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
        <p:cNvGrpSpPr/>
        <p:nvPr/>
      </p:nvGrpSpPr>
      <p:grpSpPr>
        <a:xfrm>
          <a:off x="0" y="0"/>
          <a:ext cx="0" cy="0"/>
          <a:chOff x="0" y="0"/>
          <a:chExt cx="0" cy="0"/>
        </a:xfrm>
      </p:grpSpPr>
      <p:sp>
        <p:nvSpPr>
          <p:cNvPr id="210" name="Google Shape;210;g1ed2289ad55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ed2289ad55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1"/>
        <p:cNvGrpSpPr/>
        <p:nvPr/>
      </p:nvGrpSpPr>
      <p:grpSpPr>
        <a:xfrm>
          <a:off x="0" y="0"/>
          <a:ext cx="0" cy="0"/>
          <a:chOff x="0" y="0"/>
          <a:chExt cx="0" cy="0"/>
        </a:xfrm>
      </p:grpSpPr>
      <p:sp>
        <p:nvSpPr>
          <p:cNvPr id="62" name="Google Shape;62;g1ed2289ad5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ed2289ad55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6"/>
        <p:cNvGrpSpPr/>
        <p:nvPr/>
      </p:nvGrpSpPr>
      <p:grpSpPr>
        <a:xfrm>
          <a:off x="0" y="0"/>
          <a:ext cx="0" cy="0"/>
          <a:chOff x="0" y="0"/>
          <a:chExt cx="0" cy="0"/>
        </a:xfrm>
      </p:grpSpPr>
      <p:sp>
        <p:nvSpPr>
          <p:cNvPr id="217" name="Google Shape;217;g1ed2289ad5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ed2289ad5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6"/>
        <p:cNvGrpSpPr/>
        <p:nvPr/>
      </p:nvGrpSpPr>
      <p:grpSpPr>
        <a:xfrm>
          <a:off x="0" y="0"/>
          <a:ext cx="0" cy="0"/>
          <a:chOff x="0" y="0"/>
          <a:chExt cx="0" cy="0"/>
        </a:xfrm>
      </p:grpSpPr>
      <p:sp>
        <p:nvSpPr>
          <p:cNvPr id="217" name="Google Shape;217;g1ed2289ad5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ed2289ad5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
        <p:cNvGrpSpPr/>
        <p:nvPr/>
      </p:nvGrpSpPr>
      <p:grpSpPr>
        <a:xfrm>
          <a:off x="0" y="0"/>
          <a:ext cx="0" cy="0"/>
          <a:chOff x="0" y="0"/>
          <a:chExt cx="0" cy="0"/>
        </a:xfrm>
      </p:grpSpPr>
      <p:sp>
        <p:nvSpPr>
          <p:cNvPr id="70" name="Google Shape;70;g1ed2289ad55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d2289ad5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6"/>
        <p:cNvGrpSpPr/>
        <p:nvPr/>
      </p:nvGrpSpPr>
      <p:grpSpPr>
        <a:xfrm>
          <a:off x="0" y="0"/>
          <a:ext cx="0" cy="0"/>
          <a:chOff x="0" y="0"/>
          <a:chExt cx="0" cy="0"/>
        </a:xfrm>
      </p:grpSpPr>
      <p:sp>
        <p:nvSpPr>
          <p:cNvPr id="77" name="Google Shape;77;g1ed2289ad55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1ed2289ad55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g1ed2289ad55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ed2289ad55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g1ed2310290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ed2310290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
        <p:cNvGrpSpPr/>
        <p:nvPr/>
      </p:nvGrpSpPr>
      <p:grpSpPr>
        <a:xfrm>
          <a:off x="0" y="0"/>
          <a:ext cx="0" cy="0"/>
          <a:chOff x="0" y="0"/>
          <a:chExt cx="0" cy="0"/>
        </a:xfrm>
      </p:grpSpPr>
      <p:sp>
        <p:nvSpPr>
          <p:cNvPr id="104" name="Google Shape;104;g1ed2310290b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ed2310290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g1ed2289ad55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ed2289ad5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2"/>
        <p:cNvGrpSpPr/>
        <p:nvPr/>
      </p:nvGrpSpPr>
      <p:grpSpPr>
        <a:xfrm>
          <a:off x="0" y="0"/>
          <a:ext cx="0" cy="0"/>
          <a:chOff x="0" y="0"/>
          <a:chExt cx="0" cy="0"/>
        </a:xfrm>
      </p:grpSpPr>
      <p:sp>
        <p:nvSpPr>
          <p:cNvPr id="123" name="Google Shape;123;g2a5531beb20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a5531beb20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22.png"/><Relationship Id="rId1" Type="http://schemas.openxmlformats.org/officeDocument/2006/relationships/image" Target="../media/image2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30.png"/><Relationship Id="rId1"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956150" y="1967550"/>
            <a:ext cx="5231700" cy="604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600" b="1">
                <a:latin typeface="Georgia" panose="02040502050405020303"/>
                <a:ea typeface="Georgia" panose="02040502050405020303"/>
                <a:cs typeface="Georgia" panose="02040502050405020303"/>
                <a:sym typeface="Georgia" panose="02040502050405020303"/>
              </a:rPr>
              <a:t>Lot 64 Solar Canopy</a:t>
            </a:r>
            <a:endParaRPr sz="3600" b="1">
              <a:latin typeface="Georgia" panose="02040502050405020303"/>
              <a:ea typeface="Georgia" panose="02040502050405020303"/>
              <a:cs typeface="Georgia" panose="02040502050405020303"/>
              <a:sym typeface="Georgia" panose="02040502050405020303"/>
            </a:endParaRPr>
          </a:p>
        </p:txBody>
      </p:sp>
      <p:sp>
        <p:nvSpPr>
          <p:cNvPr id="55" name="Google Shape;55;p13"/>
          <p:cNvSpPr txBox="1"/>
          <p:nvPr/>
        </p:nvSpPr>
        <p:spPr>
          <a:xfrm>
            <a:off x="0" y="4460700"/>
            <a:ext cx="2798100" cy="68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2"/>
                </a:solidFill>
                <a:latin typeface="Georgia" panose="02040502050405020303"/>
                <a:ea typeface="Georgia" panose="02040502050405020303"/>
                <a:cs typeface="Georgia" panose="02040502050405020303"/>
                <a:sym typeface="Georgia" panose="02040502050405020303"/>
              </a:rPr>
              <a:t>Advance Engineering Economics</a:t>
            </a:r>
            <a:endParaRPr>
              <a:solidFill>
                <a:schemeClr val="dk2"/>
              </a:solidFill>
              <a:latin typeface="Georgia" panose="02040502050405020303"/>
              <a:ea typeface="Georgia" panose="02040502050405020303"/>
              <a:cs typeface="Georgia" panose="02040502050405020303"/>
              <a:sym typeface="Georgia" panose="02040502050405020303"/>
            </a:endParaRPr>
          </a:p>
          <a:p>
            <a:pPr marL="0" lvl="0" indent="0" algn="l" rtl="0">
              <a:spcBef>
                <a:spcPts val="0"/>
              </a:spcBef>
              <a:spcAft>
                <a:spcPts val="0"/>
              </a:spcAft>
              <a:buNone/>
            </a:pPr>
            <a:r>
              <a:rPr lang="en-GB">
                <a:solidFill>
                  <a:schemeClr val="dk2"/>
                </a:solidFill>
                <a:latin typeface="Georgia" panose="02040502050405020303"/>
                <a:ea typeface="Georgia" panose="02040502050405020303"/>
                <a:cs typeface="Georgia" panose="02040502050405020303"/>
                <a:sym typeface="Georgia" panose="02040502050405020303"/>
              </a:rPr>
              <a:t>Instructor: Randy Reagan</a:t>
            </a:r>
            <a:endParaRPr>
              <a:solidFill>
                <a:schemeClr val="dk2"/>
              </a:solidFill>
              <a:latin typeface="Georgia" panose="02040502050405020303"/>
              <a:ea typeface="Georgia" panose="02040502050405020303"/>
              <a:cs typeface="Georgia" panose="02040502050405020303"/>
              <a:sym typeface="Georgia" panose="02040502050405020303"/>
            </a:endParaRPr>
          </a:p>
        </p:txBody>
      </p:sp>
      <p:pic>
        <p:nvPicPr>
          <p:cNvPr id="56" name="Google Shape;56;p13"/>
          <p:cNvPicPr preferRelativeResize="0"/>
          <p:nvPr/>
        </p:nvPicPr>
        <p:blipFill>
          <a:blip r:embed="rId1"/>
          <a:stretch>
            <a:fillRect/>
          </a:stretch>
        </p:blipFill>
        <p:spPr>
          <a:xfrm>
            <a:off x="7482625" y="4551213"/>
            <a:ext cx="1554300" cy="501775"/>
          </a:xfrm>
          <a:prstGeom prst="rect">
            <a:avLst/>
          </a:prstGeom>
          <a:noFill/>
          <a:ln>
            <a:noFill/>
          </a:ln>
        </p:spPr>
      </p:pic>
      <p:sp>
        <p:nvSpPr>
          <p:cNvPr id="57" name="Google Shape;57;p13"/>
          <p:cNvSpPr txBox="1"/>
          <p:nvPr/>
        </p:nvSpPr>
        <p:spPr>
          <a:xfrm>
            <a:off x="2337300" y="2465050"/>
            <a:ext cx="4469400" cy="40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2"/>
                </a:solidFill>
                <a:latin typeface="Georgia" panose="02040502050405020303"/>
                <a:ea typeface="Georgia" panose="02040502050405020303"/>
                <a:cs typeface="Georgia" panose="02040502050405020303"/>
                <a:sym typeface="Georgia" panose="02040502050405020303"/>
              </a:rPr>
              <a:t>Business Plan &amp; Engineering Economic Analysis Plan</a:t>
            </a:r>
            <a:endParaRPr>
              <a:solidFill>
                <a:schemeClr val="dk2"/>
              </a:solidFill>
              <a:latin typeface="Georgia" panose="02040502050405020303"/>
              <a:ea typeface="Georgia" panose="02040502050405020303"/>
              <a:cs typeface="Georgia" panose="02040502050405020303"/>
              <a:sym typeface="Georgia" panose="02040502050405020303"/>
            </a:endParaRPr>
          </a:p>
        </p:txBody>
      </p:sp>
      <p:sp>
        <p:nvSpPr>
          <p:cNvPr id="58" name="Google Shape;58;p13"/>
          <p:cNvSpPr/>
          <p:nvPr/>
        </p:nvSpPr>
        <p:spPr>
          <a:xfrm>
            <a:off x="-11700" y="111000"/>
            <a:ext cx="9167400" cy="5019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cxnSp>
        <p:nvCxnSpPr>
          <p:cNvPr id="59" name="Google Shape;59;p13"/>
          <p:cNvCxnSpPr/>
          <p:nvPr/>
        </p:nvCxnSpPr>
        <p:spPr>
          <a:xfrm>
            <a:off x="14550" y="4460700"/>
            <a:ext cx="9114900" cy="0"/>
          </a:xfrm>
          <a:prstGeom prst="straightConnector1">
            <a:avLst/>
          </a:prstGeom>
          <a:noFill/>
          <a:ln w="9525" cap="flat" cmpd="sng">
            <a:solidFill>
              <a:schemeClr val="dk2"/>
            </a:solidFill>
            <a:prstDash val="solid"/>
            <a:round/>
            <a:headEnd type="none" w="med" len="med"/>
            <a:tailEnd type="none" w="med" len="med"/>
          </a:ln>
        </p:spPr>
      </p:cxnSp>
      <p:sp>
        <p:nvSpPr>
          <p:cNvPr id="60" name="Google Shape;60;p13"/>
          <p:cNvSpPr txBox="1"/>
          <p:nvPr/>
        </p:nvSpPr>
        <p:spPr>
          <a:xfrm>
            <a:off x="1599900" y="3962925"/>
            <a:ext cx="5944200" cy="44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dirty="0">
                <a:solidFill>
                  <a:schemeClr val="dk2"/>
                </a:solidFill>
                <a:latin typeface="Georgia" panose="02040502050405020303"/>
                <a:ea typeface="Georgia" panose="02040502050405020303"/>
                <a:cs typeface="Georgia" panose="02040502050405020303"/>
                <a:sym typeface="Georgia" panose="02040502050405020303"/>
              </a:rPr>
              <a:t>Team Kappa: </a:t>
            </a:r>
            <a:r>
              <a:rPr lang="en-GB" sz="1200" dirty="0" err="1">
                <a:solidFill>
                  <a:schemeClr val="dk2"/>
                </a:solidFill>
                <a:latin typeface="Georgia" panose="02040502050405020303"/>
                <a:ea typeface="Georgia" panose="02040502050405020303"/>
                <a:cs typeface="Georgia" panose="02040502050405020303"/>
                <a:sym typeface="Georgia" panose="02040502050405020303"/>
              </a:rPr>
              <a:t>Shrey</a:t>
            </a:r>
            <a:r>
              <a:rPr lang="en-GB" sz="1200" dirty="0">
                <a:solidFill>
                  <a:schemeClr val="dk2"/>
                </a:solidFill>
                <a:latin typeface="Georgia" panose="02040502050405020303"/>
                <a:ea typeface="Georgia" panose="02040502050405020303"/>
                <a:cs typeface="Georgia" panose="02040502050405020303"/>
                <a:sym typeface="Georgia" panose="02040502050405020303"/>
              </a:rPr>
              <a:t> Patel, </a:t>
            </a:r>
            <a:r>
              <a:rPr lang="en-GB" sz="1200" dirty="0" err="1">
                <a:solidFill>
                  <a:schemeClr val="dk2"/>
                </a:solidFill>
                <a:latin typeface="Georgia" panose="02040502050405020303"/>
                <a:ea typeface="Georgia" panose="02040502050405020303"/>
                <a:cs typeface="Georgia" panose="02040502050405020303"/>
                <a:sym typeface="Georgia" panose="02040502050405020303"/>
              </a:rPr>
              <a:t>Dhruvil</a:t>
            </a:r>
            <a:r>
              <a:rPr lang="en-GB" sz="1200" dirty="0">
                <a:solidFill>
                  <a:schemeClr val="dk2"/>
                </a:solidFill>
                <a:latin typeface="Georgia" panose="02040502050405020303"/>
                <a:ea typeface="Georgia" panose="02040502050405020303"/>
                <a:cs typeface="Georgia" panose="02040502050405020303"/>
                <a:sym typeface="Georgia" panose="02040502050405020303"/>
              </a:rPr>
              <a:t> Patel, </a:t>
            </a:r>
            <a:r>
              <a:rPr lang="en-GB" sz="1200" dirty="0" err="1">
                <a:solidFill>
                  <a:schemeClr val="dk2"/>
                </a:solidFill>
                <a:latin typeface="Georgia" panose="02040502050405020303"/>
                <a:ea typeface="Georgia" panose="02040502050405020303"/>
                <a:cs typeface="Georgia" panose="02040502050405020303"/>
                <a:sym typeface="Georgia" panose="02040502050405020303"/>
              </a:rPr>
              <a:t>Pujita</a:t>
            </a:r>
            <a:r>
              <a:rPr lang="en-GB" sz="1200" dirty="0">
                <a:solidFill>
                  <a:schemeClr val="dk2"/>
                </a:solidFill>
                <a:latin typeface="Georgia" panose="02040502050405020303"/>
                <a:ea typeface="Georgia" panose="02040502050405020303"/>
                <a:cs typeface="Georgia" panose="02040502050405020303"/>
                <a:sym typeface="Georgia" panose="02040502050405020303"/>
              </a:rPr>
              <a:t> Vijaykumar, Dyuti Soudarapu</a:t>
            </a:r>
            <a:endParaRPr sz="1200" dirty="0">
              <a:solidFill>
                <a:schemeClr val="dk2"/>
              </a:solidFill>
              <a:latin typeface="Georgia" panose="02040502050405020303"/>
              <a:ea typeface="Georgia" panose="02040502050405020303"/>
              <a:cs typeface="Georgia" panose="02040502050405020303"/>
              <a:sym typeface="Georgia" panose="02040502050405020303"/>
            </a:endParaRPr>
          </a:p>
          <a:p>
            <a:pPr marL="0" lvl="0" indent="0" algn="ctr" rtl="0">
              <a:spcBef>
                <a:spcPts val="0"/>
              </a:spcBef>
              <a:spcAft>
                <a:spcPts val="0"/>
              </a:spcAft>
              <a:buNone/>
            </a:pPr>
            <a:endParaRPr sz="1800"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6"/>
        <p:cNvGrpSpPr/>
        <p:nvPr/>
      </p:nvGrpSpPr>
      <p:grpSpPr>
        <a:xfrm>
          <a:off x="0" y="0"/>
          <a:ext cx="0" cy="0"/>
          <a:chOff x="0" y="0"/>
          <a:chExt cx="0" cy="0"/>
        </a:xfrm>
      </p:grpSpPr>
      <p:sp>
        <p:nvSpPr>
          <p:cNvPr id="137" name="Google Shape;137;p22"/>
          <p:cNvSpPr/>
          <p:nvPr/>
        </p:nvSpPr>
        <p:spPr>
          <a:xfrm>
            <a:off x="-11700" y="110975"/>
            <a:ext cx="9167400" cy="5019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chemeClr val="lt1"/>
                </a:solidFill>
                <a:latin typeface="Georgia" panose="02040502050405020303"/>
                <a:ea typeface="Georgia" panose="02040502050405020303"/>
                <a:cs typeface="Georgia" panose="02040502050405020303"/>
                <a:sym typeface="Georgia" panose="02040502050405020303"/>
              </a:rPr>
              <a:t>Detailed Cost Estimate of Wind Farm</a:t>
            </a:r>
            <a:endParaRPr sz="2000">
              <a:solidFill>
                <a:schemeClr val="lt1"/>
              </a:solidFill>
              <a:latin typeface="Georgia" panose="02040502050405020303"/>
              <a:ea typeface="Georgia" panose="02040502050405020303"/>
              <a:cs typeface="Georgia" panose="02040502050405020303"/>
              <a:sym typeface="Georgia" panose="02040502050405020303"/>
            </a:endParaRPr>
          </a:p>
        </p:txBody>
      </p:sp>
      <p:sp>
        <p:nvSpPr>
          <p:cNvPr id="138" name="Google Shape;13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fld>
            <a:endParaRPr lang="en-GB"/>
          </a:p>
        </p:txBody>
      </p:sp>
      <p:pic>
        <p:nvPicPr>
          <p:cNvPr id="139" name="Google Shape;139;p22"/>
          <p:cNvPicPr preferRelativeResize="0"/>
          <p:nvPr/>
        </p:nvPicPr>
        <p:blipFill>
          <a:blip r:embed="rId1"/>
          <a:stretch>
            <a:fillRect/>
          </a:stretch>
        </p:blipFill>
        <p:spPr>
          <a:xfrm>
            <a:off x="889611" y="735649"/>
            <a:ext cx="2710034" cy="2136340"/>
          </a:xfrm>
          <a:prstGeom prst="rect">
            <a:avLst/>
          </a:prstGeom>
          <a:noFill/>
          <a:ln>
            <a:noFill/>
          </a:ln>
        </p:spPr>
      </p:pic>
      <p:pic>
        <p:nvPicPr>
          <p:cNvPr id="140" name="Google Shape;140;p22"/>
          <p:cNvPicPr preferRelativeResize="0"/>
          <p:nvPr/>
        </p:nvPicPr>
        <p:blipFill>
          <a:blip r:embed="rId2"/>
          <a:stretch>
            <a:fillRect/>
          </a:stretch>
        </p:blipFill>
        <p:spPr>
          <a:xfrm>
            <a:off x="889611" y="2896184"/>
            <a:ext cx="2710034" cy="2136339"/>
          </a:xfrm>
          <a:prstGeom prst="rect">
            <a:avLst/>
          </a:prstGeom>
          <a:noFill/>
          <a:ln>
            <a:noFill/>
          </a:ln>
        </p:spPr>
      </p:pic>
      <p:pic>
        <p:nvPicPr>
          <p:cNvPr id="141" name="Google Shape;141;p22"/>
          <p:cNvPicPr preferRelativeResize="0"/>
          <p:nvPr/>
        </p:nvPicPr>
        <p:blipFill>
          <a:blip r:embed="rId3"/>
          <a:stretch>
            <a:fillRect/>
          </a:stretch>
        </p:blipFill>
        <p:spPr>
          <a:xfrm>
            <a:off x="3745042" y="735650"/>
            <a:ext cx="3035833" cy="1537471"/>
          </a:xfrm>
          <a:prstGeom prst="rect">
            <a:avLst/>
          </a:prstGeom>
          <a:noFill/>
          <a:ln>
            <a:noFill/>
          </a:ln>
        </p:spPr>
      </p:pic>
      <p:pic>
        <p:nvPicPr>
          <p:cNvPr id="142" name="Google Shape;142;p22"/>
          <p:cNvPicPr preferRelativeResize="0"/>
          <p:nvPr/>
        </p:nvPicPr>
        <p:blipFill>
          <a:blip r:embed="rId4"/>
          <a:stretch>
            <a:fillRect/>
          </a:stretch>
        </p:blipFill>
        <p:spPr>
          <a:xfrm>
            <a:off x="3745042" y="2395896"/>
            <a:ext cx="3950000" cy="2516275"/>
          </a:xfrm>
          <a:prstGeom prst="rect">
            <a:avLst/>
          </a:prstGeom>
          <a:noFill/>
          <a:ln>
            <a:noFill/>
          </a:ln>
        </p:spPr>
      </p:pic>
      <p:pic>
        <p:nvPicPr>
          <p:cNvPr id="143" name="Google Shape;143;p22"/>
          <p:cNvPicPr preferRelativeResize="0"/>
          <p:nvPr/>
        </p:nvPicPr>
        <p:blipFill>
          <a:blip r:embed="rId5"/>
          <a:stretch>
            <a:fillRect/>
          </a:stretch>
        </p:blipFill>
        <p:spPr>
          <a:xfrm>
            <a:off x="6895620" y="974271"/>
            <a:ext cx="1437011" cy="1002636"/>
          </a:xfrm>
          <a:prstGeom prst="rect">
            <a:avLst/>
          </a:prstGeom>
          <a:noFill/>
          <a:ln>
            <a:noFill/>
          </a:ln>
        </p:spPr>
      </p:pic>
      <p:sp>
        <p:nvSpPr>
          <p:cNvPr id="144" name="Google Shape;144;p22"/>
          <p:cNvSpPr txBox="1"/>
          <p:nvPr/>
        </p:nvSpPr>
        <p:spPr>
          <a:xfrm>
            <a:off x="6895620" y="649573"/>
            <a:ext cx="1437010" cy="28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dirty="0">
                <a:solidFill>
                  <a:schemeClr val="dk2"/>
                </a:solidFill>
                <a:latin typeface="Georgia" panose="02040502050405020303"/>
                <a:ea typeface="Georgia" panose="02040502050405020303"/>
                <a:cs typeface="Georgia" panose="02040502050405020303"/>
                <a:sym typeface="Georgia" panose="02040502050405020303"/>
              </a:rPr>
              <a:t>Energy Calculation</a:t>
            </a:r>
            <a:endParaRPr sz="1000" dirty="0">
              <a:solidFill>
                <a:schemeClr val="dk2"/>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8"/>
        <p:cNvGrpSpPr/>
        <p:nvPr/>
      </p:nvGrpSpPr>
      <p:grpSpPr>
        <a:xfrm>
          <a:off x="0" y="0"/>
          <a:ext cx="0" cy="0"/>
          <a:chOff x="0" y="0"/>
          <a:chExt cx="0" cy="0"/>
        </a:xfrm>
      </p:grpSpPr>
      <p:sp>
        <p:nvSpPr>
          <p:cNvPr id="149" name="Google Shape;149;p23"/>
          <p:cNvSpPr/>
          <p:nvPr/>
        </p:nvSpPr>
        <p:spPr>
          <a:xfrm>
            <a:off x="-11700" y="110975"/>
            <a:ext cx="9167400" cy="5019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chemeClr val="lt1"/>
                </a:solidFill>
                <a:latin typeface="Georgia" panose="02040502050405020303"/>
                <a:ea typeface="Georgia" panose="02040502050405020303"/>
                <a:cs typeface="Georgia" panose="02040502050405020303"/>
                <a:sym typeface="Georgia" panose="02040502050405020303"/>
              </a:rPr>
              <a:t>Comparison Among Alternatives</a:t>
            </a:r>
            <a:endParaRPr sz="2000">
              <a:solidFill>
                <a:schemeClr val="lt1"/>
              </a:solidFill>
              <a:latin typeface="Georgia" panose="02040502050405020303"/>
              <a:ea typeface="Georgia" panose="02040502050405020303"/>
              <a:cs typeface="Georgia" panose="02040502050405020303"/>
              <a:sym typeface="Georgia" panose="02040502050405020303"/>
            </a:endParaRPr>
          </a:p>
        </p:txBody>
      </p:sp>
      <p:sp>
        <p:nvSpPr>
          <p:cNvPr id="150" name="Google Shape;150;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fld>
            <a:endParaRPr lang="en-GB"/>
          </a:p>
        </p:txBody>
      </p:sp>
      <p:pic>
        <p:nvPicPr>
          <p:cNvPr id="151" name="Google Shape;151;p23"/>
          <p:cNvPicPr preferRelativeResize="0"/>
          <p:nvPr/>
        </p:nvPicPr>
        <p:blipFill>
          <a:blip r:embed="rId1"/>
          <a:stretch>
            <a:fillRect/>
          </a:stretch>
        </p:blipFill>
        <p:spPr>
          <a:xfrm>
            <a:off x="637450" y="910400"/>
            <a:ext cx="4695716" cy="3455299"/>
          </a:xfrm>
          <a:prstGeom prst="rect">
            <a:avLst/>
          </a:prstGeom>
          <a:noFill/>
          <a:ln>
            <a:noFill/>
          </a:ln>
        </p:spPr>
      </p:pic>
      <p:pic>
        <p:nvPicPr>
          <p:cNvPr id="152" name="Google Shape;152;p23"/>
          <p:cNvPicPr preferRelativeResize="0"/>
          <p:nvPr/>
        </p:nvPicPr>
        <p:blipFill>
          <a:blip r:embed="rId2"/>
          <a:stretch>
            <a:fillRect/>
          </a:stretch>
        </p:blipFill>
        <p:spPr>
          <a:xfrm>
            <a:off x="5333175" y="910400"/>
            <a:ext cx="3173352" cy="1549000"/>
          </a:xfrm>
          <a:prstGeom prst="rect">
            <a:avLst/>
          </a:prstGeom>
          <a:noFill/>
          <a:ln>
            <a:noFill/>
          </a:ln>
        </p:spPr>
      </p:pic>
      <p:pic>
        <p:nvPicPr>
          <p:cNvPr id="153" name="Google Shape;153;p23"/>
          <p:cNvPicPr preferRelativeResize="0"/>
          <p:nvPr/>
        </p:nvPicPr>
        <p:blipFill>
          <a:blip r:embed="rId3"/>
          <a:stretch>
            <a:fillRect/>
          </a:stretch>
        </p:blipFill>
        <p:spPr>
          <a:xfrm>
            <a:off x="5333174" y="2459400"/>
            <a:ext cx="3173351" cy="190630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7"/>
        <p:cNvGrpSpPr/>
        <p:nvPr/>
      </p:nvGrpSpPr>
      <p:grpSpPr>
        <a:xfrm>
          <a:off x="0" y="0"/>
          <a:ext cx="0" cy="0"/>
          <a:chOff x="0" y="0"/>
          <a:chExt cx="0" cy="0"/>
        </a:xfrm>
      </p:grpSpPr>
      <p:sp>
        <p:nvSpPr>
          <p:cNvPr id="158" name="Google Shape;158;p24"/>
          <p:cNvSpPr/>
          <p:nvPr/>
        </p:nvSpPr>
        <p:spPr>
          <a:xfrm>
            <a:off x="-11700" y="111000"/>
            <a:ext cx="9167400" cy="5019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chemeClr val="lt1"/>
                </a:solidFill>
                <a:latin typeface="Georgia" panose="02040502050405020303"/>
                <a:ea typeface="Georgia" panose="02040502050405020303"/>
                <a:cs typeface="Georgia" panose="02040502050405020303"/>
                <a:sym typeface="Georgia" panose="02040502050405020303"/>
              </a:rPr>
              <a:t>Energy Calculation</a:t>
            </a:r>
            <a:endParaRPr sz="2000">
              <a:solidFill>
                <a:schemeClr val="lt1"/>
              </a:solidFill>
              <a:latin typeface="Georgia" panose="02040502050405020303"/>
              <a:ea typeface="Georgia" panose="02040502050405020303"/>
              <a:cs typeface="Georgia" panose="02040502050405020303"/>
              <a:sym typeface="Georgia" panose="02040502050405020303"/>
            </a:endParaRPr>
          </a:p>
        </p:txBody>
      </p:sp>
      <p:pic>
        <p:nvPicPr>
          <p:cNvPr id="159" name="Google Shape;159;p24"/>
          <p:cNvPicPr preferRelativeResize="0"/>
          <p:nvPr/>
        </p:nvPicPr>
        <p:blipFill>
          <a:blip r:embed="rId1"/>
          <a:stretch>
            <a:fillRect/>
          </a:stretch>
        </p:blipFill>
        <p:spPr>
          <a:xfrm>
            <a:off x="1098188" y="2288064"/>
            <a:ext cx="6947634" cy="2715411"/>
          </a:xfrm>
          <a:prstGeom prst="rect">
            <a:avLst/>
          </a:prstGeom>
          <a:noFill/>
          <a:ln>
            <a:noFill/>
          </a:ln>
        </p:spPr>
      </p:pic>
      <p:pic>
        <p:nvPicPr>
          <p:cNvPr id="160" name="Google Shape;160;p24"/>
          <p:cNvPicPr preferRelativeResize="0"/>
          <p:nvPr/>
        </p:nvPicPr>
        <p:blipFill>
          <a:blip r:embed="rId2"/>
          <a:stretch>
            <a:fillRect/>
          </a:stretch>
        </p:blipFill>
        <p:spPr>
          <a:xfrm>
            <a:off x="156350" y="728400"/>
            <a:ext cx="8831338" cy="1444175"/>
          </a:xfrm>
          <a:prstGeom prst="rect">
            <a:avLst/>
          </a:prstGeom>
          <a:noFill/>
          <a:ln>
            <a:noFill/>
          </a:ln>
        </p:spPr>
      </p:pic>
      <p:sp>
        <p:nvSpPr>
          <p:cNvPr id="161" name="Google Shape;161;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5"/>
        <p:cNvGrpSpPr/>
        <p:nvPr/>
      </p:nvGrpSpPr>
      <p:grpSpPr>
        <a:xfrm>
          <a:off x="0" y="0"/>
          <a:ext cx="0" cy="0"/>
          <a:chOff x="0" y="0"/>
          <a:chExt cx="0" cy="0"/>
        </a:xfrm>
      </p:grpSpPr>
      <p:sp>
        <p:nvSpPr>
          <p:cNvPr id="166" name="Google Shape;166;p25"/>
          <p:cNvSpPr/>
          <p:nvPr/>
        </p:nvSpPr>
        <p:spPr>
          <a:xfrm>
            <a:off x="-11700" y="110975"/>
            <a:ext cx="9167400" cy="5019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chemeClr val="lt1"/>
                </a:solidFill>
                <a:latin typeface="Georgia" panose="02040502050405020303"/>
                <a:ea typeface="Georgia" panose="02040502050405020303"/>
                <a:cs typeface="Georgia" panose="02040502050405020303"/>
                <a:sym typeface="Georgia" panose="02040502050405020303"/>
              </a:rPr>
              <a:t>Cash Flow Diagram</a:t>
            </a:r>
            <a:endParaRPr sz="2000">
              <a:solidFill>
                <a:schemeClr val="lt1"/>
              </a:solidFill>
              <a:latin typeface="Georgia" panose="02040502050405020303"/>
              <a:ea typeface="Georgia" panose="02040502050405020303"/>
              <a:cs typeface="Georgia" panose="02040502050405020303"/>
              <a:sym typeface="Georgia" panose="02040502050405020303"/>
            </a:endParaRPr>
          </a:p>
        </p:txBody>
      </p:sp>
      <p:pic>
        <p:nvPicPr>
          <p:cNvPr id="167" name="Google Shape;167;p25"/>
          <p:cNvPicPr preferRelativeResize="0"/>
          <p:nvPr/>
        </p:nvPicPr>
        <p:blipFill>
          <a:blip r:embed="rId1"/>
          <a:stretch>
            <a:fillRect/>
          </a:stretch>
        </p:blipFill>
        <p:spPr>
          <a:xfrm>
            <a:off x="301800" y="861350"/>
            <a:ext cx="4550717" cy="3801876"/>
          </a:xfrm>
          <a:prstGeom prst="rect">
            <a:avLst/>
          </a:prstGeom>
          <a:noFill/>
          <a:ln>
            <a:noFill/>
          </a:ln>
        </p:spPr>
      </p:pic>
      <p:pic>
        <p:nvPicPr>
          <p:cNvPr id="168" name="Google Shape;168;p25"/>
          <p:cNvPicPr preferRelativeResize="0"/>
          <p:nvPr/>
        </p:nvPicPr>
        <p:blipFill>
          <a:blip r:embed="rId2"/>
          <a:stretch>
            <a:fillRect/>
          </a:stretch>
        </p:blipFill>
        <p:spPr>
          <a:xfrm>
            <a:off x="4990563" y="861349"/>
            <a:ext cx="3851637" cy="2899281"/>
          </a:xfrm>
          <a:prstGeom prst="rect">
            <a:avLst/>
          </a:prstGeom>
          <a:noFill/>
          <a:ln>
            <a:noFill/>
          </a:ln>
        </p:spPr>
      </p:pic>
      <p:pic>
        <p:nvPicPr>
          <p:cNvPr id="169" name="Google Shape;169;p25"/>
          <p:cNvPicPr preferRelativeResize="0"/>
          <p:nvPr/>
        </p:nvPicPr>
        <p:blipFill>
          <a:blip r:embed="rId3"/>
          <a:stretch>
            <a:fillRect/>
          </a:stretch>
        </p:blipFill>
        <p:spPr>
          <a:xfrm>
            <a:off x="4990563" y="3908739"/>
            <a:ext cx="3851637" cy="754478"/>
          </a:xfrm>
          <a:prstGeom prst="rect">
            <a:avLst/>
          </a:prstGeom>
          <a:noFill/>
          <a:ln>
            <a:noFill/>
          </a:ln>
        </p:spPr>
      </p:pic>
      <p:sp>
        <p:nvSpPr>
          <p:cNvPr id="170" name="Google Shape;170;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4"/>
        <p:cNvGrpSpPr/>
        <p:nvPr/>
      </p:nvGrpSpPr>
      <p:grpSpPr>
        <a:xfrm>
          <a:off x="0" y="0"/>
          <a:ext cx="0" cy="0"/>
          <a:chOff x="0" y="0"/>
          <a:chExt cx="0" cy="0"/>
        </a:xfrm>
      </p:grpSpPr>
      <p:sp>
        <p:nvSpPr>
          <p:cNvPr id="175" name="Google Shape;175;p26"/>
          <p:cNvSpPr/>
          <p:nvPr/>
        </p:nvSpPr>
        <p:spPr>
          <a:xfrm>
            <a:off x="-11700" y="111000"/>
            <a:ext cx="9167400" cy="5019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chemeClr val="lt1"/>
                </a:solidFill>
                <a:latin typeface="Georgia" panose="02040502050405020303"/>
                <a:ea typeface="Georgia" panose="02040502050405020303"/>
                <a:cs typeface="Georgia" panose="02040502050405020303"/>
                <a:sym typeface="Georgia" panose="02040502050405020303"/>
              </a:rPr>
              <a:t>Depreciation</a:t>
            </a:r>
            <a:endParaRPr sz="2000">
              <a:solidFill>
                <a:schemeClr val="lt1"/>
              </a:solidFill>
              <a:latin typeface="Georgia" panose="02040502050405020303"/>
              <a:ea typeface="Georgia" panose="02040502050405020303"/>
              <a:cs typeface="Georgia" panose="02040502050405020303"/>
              <a:sym typeface="Georgia" panose="02040502050405020303"/>
            </a:endParaRPr>
          </a:p>
        </p:txBody>
      </p:sp>
      <p:pic>
        <p:nvPicPr>
          <p:cNvPr id="176" name="Google Shape;176;p26"/>
          <p:cNvPicPr preferRelativeResize="0"/>
          <p:nvPr/>
        </p:nvPicPr>
        <p:blipFill>
          <a:blip r:embed="rId1"/>
          <a:stretch>
            <a:fillRect/>
          </a:stretch>
        </p:blipFill>
        <p:spPr>
          <a:xfrm>
            <a:off x="1581173" y="1239127"/>
            <a:ext cx="5981654" cy="3195026"/>
          </a:xfrm>
          <a:prstGeom prst="rect">
            <a:avLst/>
          </a:prstGeom>
          <a:noFill/>
          <a:ln>
            <a:noFill/>
          </a:ln>
        </p:spPr>
      </p:pic>
      <p:sp>
        <p:nvSpPr>
          <p:cNvPr id="177" name="Google Shape;177;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fld>
            <a:endParaRPr lang="en-GB"/>
          </a:p>
        </p:txBody>
      </p:sp>
      <p:sp>
        <p:nvSpPr>
          <p:cNvPr id="2" name="TextBox 1"/>
          <p:cNvSpPr txBox="1"/>
          <p:nvPr/>
        </p:nvSpPr>
        <p:spPr>
          <a:xfrm>
            <a:off x="1581173" y="869795"/>
            <a:ext cx="4809894" cy="369332"/>
          </a:xfrm>
          <a:prstGeom prst="rect">
            <a:avLst/>
          </a:prstGeom>
          <a:noFill/>
        </p:spPr>
        <p:txBody>
          <a:bodyPr wrap="square" rtlCol="0">
            <a:spAutoFit/>
          </a:bodyPr>
          <a:lstStyle/>
          <a:p>
            <a:r>
              <a:rPr lang="en-IN" sz="1800" b="0" i="0" u="none" strike="noStrike" dirty="0">
                <a:solidFill>
                  <a:srgbClr val="000000"/>
                </a:solidFill>
                <a:effectLst/>
                <a:latin typeface="Calibri" panose="020F0502020204030204" pitchFamily="34" charset="0"/>
              </a:rPr>
              <a:t>Basis Cost:-</a:t>
            </a:r>
            <a:r>
              <a:rPr lang="en-IN" dirty="0"/>
              <a:t> </a:t>
            </a:r>
            <a:r>
              <a:rPr lang="en-IN" sz="1800" b="0" i="0" u="none" strike="noStrike" dirty="0">
                <a:solidFill>
                  <a:srgbClr val="000000"/>
                </a:solidFill>
                <a:effectLst/>
                <a:latin typeface="Calibri" panose="020F0502020204030204" pitchFamily="34" charset="0"/>
              </a:rPr>
              <a:t> $ 3,055,800.00 </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1"/>
        <p:cNvGrpSpPr/>
        <p:nvPr/>
      </p:nvGrpSpPr>
      <p:grpSpPr>
        <a:xfrm>
          <a:off x="0" y="0"/>
          <a:ext cx="0" cy="0"/>
          <a:chOff x="0" y="0"/>
          <a:chExt cx="0" cy="0"/>
        </a:xfrm>
      </p:grpSpPr>
      <p:sp>
        <p:nvSpPr>
          <p:cNvPr id="182" name="Google Shape;182;p27"/>
          <p:cNvSpPr/>
          <p:nvPr/>
        </p:nvSpPr>
        <p:spPr>
          <a:xfrm>
            <a:off x="-11687" y="110975"/>
            <a:ext cx="9167400" cy="5019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chemeClr val="lt1"/>
                </a:solidFill>
                <a:latin typeface="Georgia" panose="02040502050405020303"/>
                <a:ea typeface="Georgia" panose="02040502050405020303"/>
                <a:cs typeface="Georgia" panose="02040502050405020303"/>
                <a:sym typeface="Georgia" panose="02040502050405020303"/>
              </a:rPr>
              <a:t>Break Even Analysis</a:t>
            </a:r>
            <a:endParaRPr sz="2000">
              <a:solidFill>
                <a:schemeClr val="lt1"/>
              </a:solidFill>
              <a:latin typeface="Georgia" panose="02040502050405020303"/>
              <a:ea typeface="Georgia" panose="02040502050405020303"/>
              <a:cs typeface="Georgia" panose="02040502050405020303"/>
              <a:sym typeface="Georgia" panose="02040502050405020303"/>
            </a:endParaRPr>
          </a:p>
        </p:txBody>
      </p:sp>
      <p:sp>
        <p:nvSpPr>
          <p:cNvPr id="183" name="Google Shape;183;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fld>
            <a:endParaRPr lang="en-GB"/>
          </a:p>
        </p:txBody>
      </p:sp>
      <p:pic>
        <p:nvPicPr>
          <p:cNvPr id="184" name="Google Shape;184;p27"/>
          <p:cNvPicPr preferRelativeResize="0"/>
          <p:nvPr/>
        </p:nvPicPr>
        <p:blipFill>
          <a:blip r:embed="rId1"/>
          <a:stretch>
            <a:fillRect/>
          </a:stretch>
        </p:blipFill>
        <p:spPr>
          <a:xfrm>
            <a:off x="1657437" y="743925"/>
            <a:ext cx="5829135" cy="3919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8"/>
        <p:cNvGrpSpPr/>
        <p:nvPr/>
      </p:nvGrpSpPr>
      <p:grpSpPr>
        <a:xfrm>
          <a:off x="0" y="0"/>
          <a:ext cx="0" cy="0"/>
          <a:chOff x="0" y="0"/>
          <a:chExt cx="0" cy="0"/>
        </a:xfrm>
      </p:grpSpPr>
      <p:sp>
        <p:nvSpPr>
          <p:cNvPr id="189" name="Google Shape;189;p28"/>
          <p:cNvSpPr/>
          <p:nvPr/>
        </p:nvSpPr>
        <p:spPr>
          <a:xfrm>
            <a:off x="-11700" y="111000"/>
            <a:ext cx="9167400" cy="5019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chemeClr val="lt1"/>
                </a:solidFill>
                <a:latin typeface="Georgia" panose="02040502050405020303"/>
                <a:ea typeface="Georgia" panose="02040502050405020303"/>
                <a:cs typeface="Georgia" panose="02040502050405020303"/>
                <a:sym typeface="Georgia" panose="02040502050405020303"/>
              </a:rPr>
              <a:t>Sensitivity Analysis</a:t>
            </a:r>
            <a:endParaRPr sz="2000">
              <a:solidFill>
                <a:schemeClr val="lt1"/>
              </a:solidFill>
              <a:latin typeface="Georgia" panose="02040502050405020303"/>
              <a:ea typeface="Georgia" panose="02040502050405020303"/>
              <a:cs typeface="Georgia" panose="02040502050405020303"/>
              <a:sym typeface="Georgia" panose="02040502050405020303"/>
            </a:endParaRPr>
          </a:p>
        </p:txBody>
      </p:sp>
      <p:sp>
        <p:nvSpPr>
          <p:cNvPr id="190" name="Google Shape;190;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fld>
            <a:endParaRPr lang="en-GB"/>
          </a:p>
        </p:txBody>
      </p:sp>
      <p:pic>
        <p:nvPicPr>
          <p:cNvPr id="191" name="Google Shape;191;p28"/>
          <p:cNvPicPr preferRelativeResize="0"/>
          <p:nvPr/>
        </p:nvPicPr>
        <p:blipFill>
          <a:blip r:embed="rId1"/>
          <a:stretch>
            <a:fillRect/>
          </a:stretch>
        </p:blipFill>
        <p:spPr>
          <a:xfrm>
            <a:off x="1301213" y="775975"/>
            <a:ext cx="6541578" cy="3887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5"/>
        <p:cNvGrpSpPr/>
        <p:nvPr/>
      </p:nvGrpSpPr>
      <p:grpSpPr>
        <a:xfrm>
          <a:off x="0" y="0"/>
          <a:ext cx="0" cy="0"/>
          <a:chOff x="0" y="0"/>
          <a:chExt cx="0" cy="0"/>
        </a:xfrm>
      </p:grpSpPr>
      <p:sp>
        <p:nvSpPr>
          <p:cNvPr id="196" name="Google Shape;196;p29"/>
          <p:cNvSpPr/>
          <p:nvPr/>
        </p:nvSpPr>
        <p:spPr>
          <a:xfrm>
            <a:off x="-11700" y="111000"/>
            <a:ext cx="9167400" cy="5019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chemeClr val="lt1"/>
                </a:solidFill>
                <a:latin typeface="Georgia" panose="02040502050405020303"/>
                <a:ea typeface="Georgia" panose="02040502050405020303"/>
                <a:cs typeface="Georgia" panose="02040502050405020303"/>
                <a:sym typeface="Georgia" panose="02040502050405020303"/>
              </a:rPr>
              <a:t>Probabilistic Risk Analysis: Monte Carlo Simulation</a:t>
            </a:r>
            <a:endParaRPr sz="2000">
              <a:solidFill>
                <a:schemeClr val="lt1"/>
              </a:solidFill>
              <a:latin typeface="Georgia" panose="02040502050405020303"/>
              <a:ea typeface="Georgia" panose="02040502050405020303"/>
              <a:cs typeface="Georgia" panose="02040502050405020303"/>
              <a:sym typeface="Georgia" panose="02040502050405020303"/>
            </a:endParaRPr>
          </a:p>
        </p:txBody>
      </p:sp>
      <p:sp>
        <p:nvSpPr>
          <p:cNvPr id="197" name="Google Shape;197;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fld>
            <a:endParaRPr lang="en-GB"/>
          </a:p>
        </p:txBody>
      </p:sp>
      <p:pic>
        <p:nvPicPr>
          <p:cNvPr id="198" name="Google Shape;198;p29"/>
          <p:cNvPicPr preferRelativeResize="0"/>
          <p:nvPr/>
        </p:nvPicPr>
        <p:blipFill>
          <a:blip r:embed="rId1"/>
          <a:stretch>
            <a:fillRect/>
          </a:stretch>
        </p:blipFill>
        <p:spPr>
          <a:xfrm>
            <a:off x="46075" y="870225"/>
            <a:ext cx="4871150" cy="3697275"/>
          </a:xfrm>
          <a:prstGeom prst="rect">
            <a:avLst/>
          </a:prstGeom>
          <a:noFill/>
          <a:ln>
            <a:noFill/>
          </a:ln>
        </p:spPr>
      </p:pic>
      <p:pic>
        <p:nvPicPr>
          <p:cNvPr id="199" name="Google Shape;199;p29"/>
          <p:cNvPicPr preferRelativeResize="0"/>
          <p:nvPr/>
        </p:nvPicPr>
        <p:blipFill>
          <a:blip r:embed="rId2"/>
          <a:stretch>
            <a:fillRect/>
          </a:stretch>
        </p:blipFill>
        <p:spPr>
          <a:xfrm>
            <a:off x="5009225" y="1044337"/>
            <a:ext cx="4089226" cy="3054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3"/>
        <p:cNvGrpSpPr/>
        <p:nvPr/>
      </p:nvGrpSpPr>
      <p:grpSpPr>
        <a:xfrm>
          <a:off x="0" y="0"/>
          <a:ext cx="0" cy="0"/>
          <a:chOff x="0" y="0"/>
          <a:chExt cx="0" cy="0"/>
        </a:xfrm>
      </p:grpSpPr>
      <p:sp>
        <p:nvSpPr>
          <p:cNvPr id="204" name="Google Shape;204;p30"/>
          <p:cNvSpPr/>
          <p:nvPr/>
        </p:nvSpPr>
        <p:spPr>
          <a:xfrm>
            <a:off x="-11700" y="111000"/>
            <a:ext cx="9167400" cy="5019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chemeClr val="lt1"/>
                </a:solidFill>
                <a:latin typeface="Georgia" panose="02040502050405020303"/>
                <a:ea typeface="Georgia" panose="02040502050405020303"/>
                <a:cs typeface="Georgia" panose="02040502050405020303"/>
                <a:sym typeface="Georgia" panose="02040502050405020303"/>
              </a:rPr>
              <a:t>Multi-attribute Analysis: Lexicography Method</a:t>
            </a:r>
            <a:endParaRPr sz="2000">
              <a:solidFill>
                <a:schemeClr val="lt1"/>
              </a:solidFill>
              <a:latin typeface="Georgia" panose="02040502050405020303"/>
              <a:ea typeface="Georgia" panose="02040502050405020303"/>
              <a:cs typeface="Georgia" panose="02040502050405020303"/>
              <a:sym typeface="Georgia" panose="02040502050405020303"/>
            </a:endParaRPr>
          </a:p>
        </p:txBody>
      </p:sp>
      <p:sp>
        <p:nvSpPr>
          <p:cNvPr id="205" name="Google Shape;205;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fld>
            <a:endParaRPr lang="en-GB"/>
          </a:p>
        </p:txBody>
      </p:sp>
      <p:graphicFrame>
        <p:nvGraphicFramePr>
          <p:cNvPr id="206" name="Google Shape;206;p30"/>
          <p:cNvGraphicFramePr/>
          <p:nvPr/>
        </p:nvGraphicFramePr>
        <p:xfrm>
          <a:off x="1460500" y="823350"/>
          <a:ext cx="7072700" cy="3977880"/>
        </p:xfrm>
        <a:graphic>
          <a:graphicData uri="http://schemas.openxmlformats.org/drawingml/2006/table">
            <a:tbl>
              <a:tblPr>
                <a:noFill/>
                <a:tableStyleId>{F561EB66-7307-4FB4-8B52-80EF17AD1325}</a:tableStyleId>
              </a:tblPr>
              <a:tblGrid>
                <a:gridCol w="1657900"/>
                <a:gridCol w="979900"/>
                <a:gridCol w="1088375"/>
                <a:gridCol w="1043200"/>
                <a:gridCol w="1133575"/>
                <a:gridCol w="1169750"/>
              </a:tblGrid>
              <a:tr h="791700">
                <a:tc>
                  <a:txBody>
                    <a:bodyPr/>
                    <a:lstStyle/>
                    <a:p>
                      <a:pPr marL="0" lvl="0" indent="0" algn="ctr" rtl="0">
                        <a:spcBef>
                          <a:spcPts val="0"/>
                        </a:spcBef>
                        <a:spcAft>
                          <a:spcPts val="0"/>
                        </a:spcAft>
                        <a:buNone/>
                      </a:pPr>
                      <a:r>
                        <a:rPr lang="en-GB" sz="1200" b="1">
                          <a:latin typeface="Georgia" panose="02040502050405020303"/>
                          <a:ea typeface="Georgia" panose="02040502050405020303"/>
                          <a:cs typeface="Georgia" panose="02040502050405020303"/>
                          <a:sym typeface="Georgia" panose="02040502050405020303"/>
                        </a:rPr>
                        <a:t>Attribute</a:t>
                      </a:r>
                      <a:endParaRPr sz="1200" b="1">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lvl="0" indent="0" algn="ctr" rtl="0">
                        <a:spcBef>
                          <a:spcPts val="0"/>
                        </a:spcBef>
                        <a:spcAft>
                          <a:spcPts val="0"/>
                        </a:spcAft>
                        <a:buNone/>
                      </a:pPr>
                      <a:r>
                        <a:rPr lang="en-GB" sz="1200" b="1">
                          <a:latin typeface="Georgia" panose="02040502050405020303"/>
                          <a:ea typeface="Georgia" panose="02040502050405020303"/>
                          <a:cs typeface="Georgia" panose="02040502050405020303"/>
                          <a:sym typeface="Georgia" panose="02040502050405020303"/>
                        </a:rPr>
                        <a:t>Solar Grid</a:t>
                      </a:r>
                      <a:endParaRPr sz="1200" b="1">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lvl="0" indent="0" algn="ctr" rtl="0">
                        <a:spcBef>
                          <a:spcPts val="0"/>
                        </a:spcBef>
                        <a:spcAft>
                          <a:spcPts val="0"/>
                        </a:spcAft>
                        <a:buNone/>
                      </a:pPr>
                      <a:r>
                        <a:rPr lang="en-GB" sz="1200" b="1">
                          <a:latin typeface="Georgia" panose="02040502050405020303"/>
                          <a:ea typeface="Georgia" panose="02040502050405020303"/>
                          <a:cs typeface="Georgia" panose="02040502050405020303"/>
                          <a:sym typeface="Georgia" panose="02040502050405020303"/>
                        </a:rPr>
                        <a:t>Single Axis Tracking System</a:t>
                      </a:r>
                      <a:endParaRPr sz="1200" b="1">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lvl="0" indent="0" algn="ctr" rtl="0">
                        <a:spcBef>
                          <a:spcPts val="0"/>
                        </a:spcBef>
                        <a:spcAft>
                          <a:spcPts val="0"/>
                        </a:spcAft>
                        <a:buNone/>
                      </a:pPr>
                      <a:r>
                        <a:rPr lang="en-GB" sz="1200" b="1">
                          <a:latin typeface="Georgia" panose="02040502050405020303"/>
                          <a:ea typeface="Georgia" panose="02040502050405020303"/>
                          <a:cs typeface="Georgia" panose="02040502050405020303"/>
                          <a:sym typeface="Georgia" panose="02040502050405020303"/>
                        </a:rPr>
                        <a:t>Wind Turbine</a:t>
                      </a:r>
                      <a:endParaRPr sz="1200" b="1">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lvl="0" indent="0" algn="ctr" rtl="0">
                        <a:spcBef>
                          <a:spcPts val="0"/>
                        </a:spcBef>
                        <a:spcAft>
                          <a:spcPts val="0"/>
                        </a:spcAft>
                        <a:buNone/>
                      </a:pPr>
                      <a:r>
                        <a:rPr lang="en-GB" sz="1200" b="1">
                          <a:latin typeface="Georgia" panose="02040502050405020303"/>
                          <a:ea typeface="Georgia" panose="02040502050405020303"/>
                          <a:cs typeface="Georgia" panose="02040502050405020303"/>
                          <a:sym typeface="Georgia" panose="02040502050405020303"/>
                        </a:rPr>
                        <a:t>Preference</a:t>
                      </a:r>
                      <a:endParaRPr sz="1200" b="1">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lvl="0" indent="0" algn="ctr" rtl="0">
                        <a:spcBef>
                          <a:spcPts val="0"/>
                        </a:spcBef>
                        <a:spcAft>
                          <a:spcPts val="0"/>
                        </a:spcAft>
                        <a:buNone/>
                      </a:pPr>
                      <a:r>
                        <a:rPr lang="en-GB" sz="1200" b="1">
                          <a:latin typeface="Georgia" panose="02040502050405020303"/>
                          <a:ea typeface="Georgia" panose="02040502050405020303"/>
                          <a:cs typeface="Georgia" panose="02040502050405020303"/>
                          <a:sym typeface="Georgia" panose="02040502050405020303"/>
                        </a:rPr>
                        <a:t>Minimum</a:t>
                      </a:r>
                      <a:endParaRPr sz="1200" b="1">
                        <a:latin typeface="Georgia" panose="02040502050405020303"/>
                        <a:ea typeface="Georgia" panose="02040502050405020303"/>
                        <a:cs typeface="Georgia" panose="02040502050405020303"/>
                        <a:sym typeface="Georgia" panose="02040502050405020303"/>
                      </a:endParaRPr>
                    </a:p>
                  </a:txBody>
                  <a:tcPr marL="91425" marR="91425" marT="91425" marB="91425"/>
                </a:tc>
              </a:tr>
              <a:tr h="381150">
                <a:tc>
                  <a:txBody>
                    <a:bodyPr/>
                    <a:lstStyle/>
                    <a:p>
                      <a:pPr marL="0" lvl="0" indent="0" algn="ctr" rtl="0">
                        <a:spcBef>
                          <a:spcPts val="0"/>
                        </a:spcBef>
                        <a:spcAft>
                          <a:spcPts val="0"/>
                        </a:spcAft>
                        <a:buNone/>
                      </a:pPr>
                      <a:r>
                        <a:rPr lang="en-GB" sz="1100" b="1">
                          <a:latin typeface="Georgia" panose="02040502050405020303"/>
                          <a:ea typeface="Georgia" panose="02040502050405020303"/>
                          <a:cs typeface="Georgia" panose="02040502050405020303"/>
                          <a:sym typeface="Georgia" panose="02040502050405020303"/>
                        </a:rPr>
                        <a:t>Safety</a:t>
                      </a:r>
                      <a:endParaRPr sz="1100" b="1">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lvl="0" indent="0" algn="ctr" rtl="0">
                        <a:spcBef>
                          <a:spcPts val="0"/>
                        </a:spcBef>
                        <a:spcAft>
                          <a:spcPts val="0"/>
                        </a:spcAft>
                        <a:buNone/>
                      </a:pPr>
                      <a:r>
                        <a:rPr lang="en-GB" sz="1100">
                          <a:latin typeface="Georgia" panose="02040502050405020303"/>
                          <a:ea typeface="Georgia" panose="02040502050405020303"/>
                          <a:cs typeface="Georgia" panose="02040502050405020303"/>
                          <a:sym typeface="Georgia" panose="02040502050405020303"/>
                        </a:rPr>
                        <a:t>High</a:t>
                      </a:r>
                      <a:endParaRPr sz="1100">
                        <a:latin typeface="Georgia" panose="02040502050405020303"/>
                        <a:ea typeface="Georgia" panose="02040502050405020303"/>
                        <a:cs typeface="Georgia" panose="02040502050405020303"/>
                        <a:sym typeface="Georgia" panose="02040502050405020303"/>
                      </a:endParaRPr>
                    </a:p>
                  </a:txBody>
                  <a:tcPr marL="91425" marR="91425" marT="91425" marB="91425">
                    <a:solidFill>
                      <a:srgbClr val="FFFF00"/>
                    </a:solidFill>
                  </a:tcPr>
                </a:tc>
                <a:tc>
                  <a:txBody>
                    <a:bodyPr/>
                    <a:lstStyle/>
                    <a:p>
                      <a:pPr marL="0" lvl="0" indent="0" algn="ctr" rtl="0">
                        <a:spcBef>
                          <a:spcPts val="0"/>
                        </a:spcBef>
                        <a:spcAft>
                          <a:spcPts val="0"/>
                        </a:spcAft>
                        <a:buNone/>
                      </a:pPr>
                      <a:r>
                        <a:rPr lang="en-GB" sz="1100">
                          <a:latin typeface="Georgia" panose="02040502050405020303"/>
                          <a:ea typeface="Georgia" panose="02040502050405020303"/>
                          <a:cs typeface="Georgia" panose="02040502050405020303"/>
                          <a:sym typeface="Georgia" panose="02040502050405020303"/>
                        </a:rPr>
                        <a:t>High</a:t>
                      </a:r>
                      <a:endParaRPr sz="1100">
                        <a:latin typeface="Georgia" panose="02040502050405020303"/>
                        <a:ea typeface="Georgia" panose="02040502050405020303"/>
                        <a:cs typeface="Georgia" panose="02040502050405020303"/>
                        <a:sym typeface="Georgia" panose="02040502050405020303"/>
                      </a:endParaRPr>
                    </a:p>
                  </a:txBody>
                  <a:tcPr marL="91425" marR="91425" marT="91425" marB="91425">
                    <a:solidFill>
                      <a:srgbClr val="FFFF00"/>
                    </a:solidFill>
                  </a:tcPr>
                </a:tc>
                <a:tc>
                  <a:txBody>
                    <a:bodyPr/>
                    <a:lstStyle/>
                    <a:p>
                      <a:pPr marL="0" lvl="0" indent="0" algn="ctr" rtl="0">
                        <a:spcBef>
                          <a:spcPts val="0"/>
                        </a:spcBef>
                        <a:spcAft>
                          <a:spcPts val="0"/>
                        </a:spcAft>
                        <a:buNone/>
                      </a:pPr>
                      <a:r>
                        <a:rPr lang="en-GB" sz="1100">
                          <a:latin typeface="Georgia" panose="02040502050405020303"/>
                          <a:ea typeface="Georgia" panose="02040502050405020303"/>
                          <a:cs typeface="Georgia" panose="02040502050405020303"/>
                          <a:sym typeface="Georgia" panose="02040502050405020303"/>
                        </a:rPr>
                        <a:t>Low</a:t>
                      </a:r>
                      <a:endParaRPr sz="1100">
                        <a:latin typeface="Georgia" panose="02040502050405020303"/>
                        <a:ea typeface="Georgia" panose="02040502050405020303"/>
                        <a:cs typeface="Georgia" panose="02040502050405020303"/>
                        <a:sym typeface="Georgia" panose="02040502050405020303"/>
                      </a:endParaRPr>
                    </a:p>
                  </a:txBody>
                  <a:tcPr marL="91425" marR="91425" marT="91425" marB="91425">
                    <a:solidFill>
                      <a:srgbClr val="FF0000"/>
                    </a:solidFill>
                  </a:tcPr>
                </a:tc>
                <a:tc>
                  <a:txBody>
                    <a:bodyPr/>
                    <a:lstStyle/>
                    <a:p>
                      <a:pPr marL="0" lvl="0" indent="0" algn="ctr" rtl="0">
                        <a:spcBef>
                          <a:spcPts val="0"/>
                        </a:spcBef>
                        <a:spcAft>
                          <a:spcPts val="0"/>
                        </a:spcAft>
                        <a:buNone/>
                      </a:pPr>
                      <a:r>
                        <a:rPr lang="en-GB" sz="1100">
                          <a:latin typeface="Georgia" panose="02040502050405020303"/>
                          <a:ea typeface="Georgia" panose="02040502050405020303"/>
                          <a:cs typeface="Georgia" panose="02040502050405020303"/>
                          <a:sym typeface="Georgia" panose="02040502050405020303"/>
                        </a:rPr>
                        <a:t>Higher</a:t>
                      </a:r>
                      <a:endParaRPr sz="1100">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lvl="0" indent="0" algn="ctr" rtl="0">
                        <a:spcBef>
                          <a:spcPts val="0"/>
                        </a:spcBef>
                        <a:spcAft>
                          <a:spcPts val="0"/>
                        </a:spcAft>
                        <a:buNone/>
                      </a:pPr>
                      <a:r>
                        <a:rPr lang="en-GB" sz="1100">
                          <a:latin typeface="Georgia" panose="02040502050405020303"/>
                          <a:ea typeface="Georgia" panose="02040502050405020303"/>
                          <a:cs typeface="Georgia" panose="02040502050405020303"/>
                          <a:sym typeface="Georgia" panose="02040502050405020303"/>
                        </a:rPr>
                        <a:t>Medium</a:t>
                      </a:r>
                      <a:endParaRPr sz="1100">
                        <a:latin typeface="Georgia" panose="02040502050405020303"/>
                        <a:ea typeface="Georgia" panose="02040502050405020303"/>
                        <a:cs typeface="Georgia" panose="02040502050405020303"/>
                        <a:sym typeface="Georgia" panose="02040502050405020303"/>
                      </a:endParaRPr>
                    </a:p>
                  </a:txBody>
                  <a:tcPr marL="91425" marR="91425" marT="91425" marB="91425"/>
                </a:tc>
              </a:tr>
              <a:tr h="381150">
                <a:tc>
                  <a:txBody>
                    <a:bodyPr/>
                    <a:lstStyle/>
                    <a:p>
                      <a:pPr marL="0" lvl="0" indent="0" algn="ctr" rtl="0">
                        <a:spcBef>
                          <a:spcPts val="0"/>
                        </a:spcBef>
                        <a:spcAft>
                          <a:spcPts val="0"/>
                        </a:spcAft>
                        <a:buNone/>
                      </a:pPr>
                      <a:r>
                        <a:rPr lang="en-GB" sz="1100" b="1">
                          <a:latin typeface="Georgia" panose="02040502050405020303"/>
                          <a:ea typeface="Georgia" panose="02040502050405020303"/>
                          <a:cs typeface="Georgia" panose="02040502050405020303"/>
                          <a:sym typeface="Georgia" panose="02040502050405020303"/>
                        </a:rPr>
                        <a:t>Break even point</a:t>
                      </a:r>
                      <a:endParaRPr sz="1100" b="1">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lvl="0" indent="0" algn="ctr" rtl="0">
                        <a:spcBef>
                          <a:spcPts val="0"/>
                        </a:spcBef>
                        <a:spcAft>
                          <a:spcPts val="0"/>
                        </a:spcAft>
                        <a:buNone/>
                      </a:pPr>
                      <a:r>
                        <a:rPr lang="en-GB" sz="1100">
                          <a:latin typeface="Georgia" panose="02040502050405020303"/>
                          <a:ea typeface="Georgia" panose="02040502050405020303"/>
                          <a:cs typeface="Georgia" panose="02040502050405020303"/>
                          <a:sym typeface="Georgia" panose="02040502050405020303"/>
                        </a:rPr>
                        <a:t>6.2</a:t>
                      </a:r>
                      <a:endParaRPr sz="1100">
                        <a:latin typeface="Georgia" panose="02040502050405020303"/>
                        <a:ea typeface="Georgia" panose="02040502050405020303"/>
                        <a:cs typeface="Georgia" panose="02040502050405020303"/>
                        <a:sym typeface="Georgia" panose="02040502050405020303"/>
                      </a:endParaRPr>
                    </a:p>
                  </a:txBody>
                  <a:tcPr marL="91425" marR="91425" marT="91425" marB="91425">
                    <a:solidFill>
                      <a:srgbClr val="00FF00"/>
                    </a:solidFill>
                  </a:tcPr>
                </a:tc>
                <a:tc>
                  <a:txBody>
                    <a:bodyPr/>
                    <a:lstStyle/>
                    <a:p>
                      <a:pPr marL="0" lvl="0" indent="0" algn="ctr" rtl="0">
                        <a:spcBef>
                          <a:spcPts val="0"/>
                        </a:spcBef>
                        <a:spcAft>
                          <a:spcPts val="0"/>
                        </a:spcAft>
                        <a:buNone/>
                      </a:pPr>
                      <a:r>
                        <a:rPr lang="en-GB" sz="1100">
                          <a:latin typeface="Georgia" panose="02040502050405020303"/>
                          <a:ea typeface="Georgia" panose="02040502050405020303"/>
                          <a:cs typeface="Georgia" panose="02040502050405020303"/>
                          <a:sym typeface="Georgia" panose="02040502050405020303"/>
                        </a:rPr>
                        <a:t> 6.3</a:t>
                      </a:r>
                      <a:endParaRPr sz="1100">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lvl="0" indent="0" algn="ctr" rtl="0">
                        <a:spcBef>
                          <a:spcPts val="0"/>
                        </a:spcBef>
                        <a:spcAft>
                          <a:spcPts val="0"/>
                        </a:spcAft>
                        <a:buNone/>
                      </a:pPr>
                      <a:r>
                        <a:rPr lang="en-GB" sz="1100">
                          <a:latin typeface="Georgia" panose="02040502050405020303"/>
                          <a:ea typeface="Georgia" panose="02040502050405020303"/>
                          <a:cs typeface="Georgia" panose="02040502050405020303"/>
                          <a:sym typeface="Georgia" panose="02040502050405020303"/>
                        </a:rPr>
                        <a:t>30.3</a:t>
                      </a:r>
                      <a:endParaRPr sz="1100">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lvl="0" indent="0" algn="ctr" rtl="0">
                        <a:spcBef>
                          <a:spcPts val="0"/>
                        </a:spcBef>
                        <a:spcAft>
                          <a:spcPts val="0"/>
                        </a:spcAft>
                        <a:buNone/>
                      </a:pPr>
                      <a:r>
                        <a:rPr lang="en-GB" sz="1100">
                          <a:latin typeface="Georgia" panose="02040502050405020303"/>
                          <a:ea typeface="Georgia" panose="02040502050405020303"/>
                          <a:cs typeface="Georgia" panose="02040502050405020303"/>
                          <a:sym typeface="Georgia" panose="02040502050405020303"/>
                        </a:rPr>
                        <a:t>Earlier</a:t>
                      </a:r>
                      <a:endParaRPr sz="1100">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lvl="0" indent="0" algn="ctr" rtl="0">
                        <a:spcBef>
                          <a:spcPts val="0"/>
                        </a:spcBef>
                        <a:spcAft>
                          <a:spcPts val="0"/>
                        </a:spcAft>
                        <a:buNone/>
                      </a:pPr>
                      <a:r>
                        <a:rPr lang="en-GB" sz="1100">
                          <a:latin typeface="Georgia" panose="02040502050405020303"/>
                          <a:ea typeface="Georgia" panose="02040502050405020303"/>
                          <a:cs typeface="Georgia" panose="02040502050405020303"/>
                          <a:sym typeface="Georgia" panose="02040502050405020303"/>
                        </a:rPr>
                        <a:t>&lt;10 years</a:t>
                      </a:r>
                      <a:endParaRPr sz="1100">
                        <a:latin typeface="Georgia" panose="02040502050405020303"/>
                        <a:ea typeface="Georgia" panose="02040502050405020303"/>
                        <a:cs typeface="Georgia" panose="02040502050405020303"/>
                        <a:sym typeface="Georgia" panose="02040502050405020303"/>
                      </a:endParaRPr>
                    </a:p>
                  </a:txBody>
                  <a:tcPr marL="91425" marR="91425" marT="91425" marB="91425"/>
                </a:tc>
              </a:tr>
              <a:tr h="381150">
                <a:tc>
                  <a:txBody>
                    <a:bodyPr/>
                    <a:lstStyle/>
                    <a:p>
                      <a:pPr marL="0" lvl="0" indent="0" algn="ctr" rtl="0">
                        <a:spcBef>
                          <a:spcPts val="0"/>
                        </a:spcBef>
                        <a:spcAft>
                          <a:spcPts val="0"/>
                        </a:spcAft>
                        <a:buNone/>
                      </a:pPr>
                      <a:r>
                        <a:rPr lang="en-GB" sz="1100" b="1">
                          <a:latin typeface="Georgia" panose="02040502050405020303"/>
                          <a:ea typeface="Georgia" panose="02040502050405020303"/>
                          <a:cs typeface="Georgia" panose="02040502050405020303"/>
                          <a:sym typeface="Georgia" panose="02040502050405020303"/>
                        </a:rPr>
                        <a:t>Capital Investment</a:t>
                      </a:r>
                      <a:endParaRPr sz="1100" b="1">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lvl="0" indent="0" algn="ctr" rtl="0">
                        <a:spcBef>
                          <a:spcPts val="0"/>
                        </a:spcBef>
                        <a:spcAft>
                          <a:spcPts val="0"/>
                        </a:spcAft>
                        <a:buNone/>
                      </a:pPr>
                      <a:r>
                        <a:rPr lang="en-GB" sz="1100">
                          <a:latin typeface="Georgia" panose="02040502050405020303"/>
                          <a:ea typeface="Georgia" panose="02040502050405020303"/>
                          <a:cs typeface="Georgia" panose="02040502050405020303"/>
                          <a:sym typeface="Georgia" panose="02040502050405020303"/>
                        </a:rPr>
                        <a:t>$3,055,800</a:t>
                      </a:r>
                      <a:endParaRPr sz="1100">
                        <a:latin typeface="Georgia" panose="02040502050405020303"/>
                        <a:ea typeface="Georgia" panose="02040502050405020303"/>
                        <a:cs typeface="Georgia" panose="02040502050405020303"/>
                        <a:sym typeface="Georgia" panose="02040502050405020303"/>
                      </a:endParaRPr>
                    </a:p>
                  </a:txBody>
                  <a:tcPr marL="91425" marR="91425" marT="91425" marB="91425">
                    <a:solidFill>
                      <a:srgbClr val="00FF00"/>
                    </a:solidFill>
                  </a:tcPr>
                </a:tc>
                <a:tc>
                  <a:txBody>
                    <a:bodyPr/>
                    <a:lstStyle/>
                    <a:p>
                      <a:pPr marL="0" lvl="0" indent="0" algn="ctr" rtl="0">
                        <a:spcBef>
                          <a:spcPts val="0"/>
                        </a:spcBef>
                        <a:spcAft>
                          <a:spcPts val="0"/>
                        </a:spcAft>
                        <a:buNone/>
                      </a:pPr>
                      <a:r>
                        <a:rPr lang="en-GB" sz="1100">
                          <a:latin typeface="Georgia" panose="02040502050405020303"/>
                          <a:ea typeface="Georgia" panose="02040502050405020303"/>
                          <a:cs typeface="Georgia" panose="02040502050405020303"/>
                          <a:sym typeface="Georgia" panose="02040502050405020303"/>
                        </a:rPr>
                        <a:t>$3,768,600</a:t>
                      </a:r>
                      <a:endParaRPr sz="1100">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lvl="0" indent="0" algn="ctr" rtl="0">
                        <a:spcBef>
                          <a:spcPts val="0"/>
                        </a:spcBef>
                        <a:spcAft>
                          <a:spcPts val="0"/>
                        </a:spcAft>
                        <a:buNone/>
                      </a:pPr>
                      <a:r>
                        <a:rPr lang="en-GB" sz="1100">
                          <a:latin typeface="Georgia" panose="02040502050405020303"/>
                          <a:ea typeface="Georgia" panose="02040502050405020303"/>
                          <a:cs typeface="Georgia" panose="02040502050405020303"/>
                          <a:sym typeface="Georgia" panose="02040502050405020303"/>
                        </a:rPr>
                        <a:t>$8,823,550</a:t>
                      </a:r>
                      <a:endParaRPr sz="1100">
                        <a:latin typeface="Georgia" panose="02040502050405020303"/>
                        <a:ea typeface="Georgia" panose="02040502050405020303"/>
                        <a:cs typeface="Georgia" panose="02040502050405020303"/>
                        <a:sym typeface="Georgia" panose="02040502050405020303"/>
                      </a:endParaRPr>
                    </a:p>
                  </a:txBody>
                  <a:tcPr marL="91425" marR="91425" marT="91425" marB="91425">
                    <a:solidFill>
                      <a:srgbClr val="FF0000"/>
                    </a:solidFill>
                  </a:tcPr>
                </a:tc>
                <a:tc>
                  <a:txBody>
                    <a:bodyPr/>
                    <a:lstStyle/>
                    <a:p>
                      <a:pPr marL="0" lvl="0" indent="0" algn="ctr" rtl="0">
                        <a:spcBef>
                          <a:spcPts val="0"/>
                        </a:spcBef>
                        <a:spcAft>
                          <a:spcPts val="0"/>
                        </a:spcAft>
                        <a:buNone/>
                      </a:pPr>
                      <a:r>
                        <a:rPr lang="en-GB" sz="1100">
                          <a:latin typeface="Georgia" panose="02040502050405020303"/>
                          <a:ea typeface="Georgia" panose="02040502050405020303"/>
                          <a:cs typeface="Georgia" panose="02040502050405020303"/>
                          <a:sym typeface="Georgia" panose="02040502050405020303"/>
                        </a:rPr>
                        <a:t>Lower</a:t>
                      </a:r>
                      <a:endParaRPr sz="1100">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lvl="0" indent="0" algn="ctr" rtl="0">
                        <a:spcBef>
                          <a:spcPts val="0"/>
                        </a:spcBef>
                        <a:spcAft>
                          <a:spcPts val="0"/>
                        </a:spcAft>
                        <a:buNone/>
                      </a:pPr>
                      <a:r>
                        <a:rPr lang="en-GB" sz="1100">
                          <a:latin typeface="Georgia" panose="02040502050405020303"/>
                          <a:ea typeface="Georgia" panose="02040502050405020303"/>
                          <a:cs typeface="Georgia" panose="02040502050405020303"/>
                          <a:sym typeface="Georgia" panose="02040502050405020303"/>
                        </a:rPr>
                        <a:t>&lt;5,000,000</a:t>
                      </a:r>
                      <a:endParaRPr sz="1100">
                        <a:latin typeface="Georgia" panose="02040502050405020303"/>
                        <a:ea typeface="Georgia" panose="02040502050405020303"/>
                        <a:cs typeface="Georgia" panose="02040502050405020303"/>
                        <a:sym typeface="Georgia" panose="02040502050405020303"/>
                      </a:endParaRPr>
                    </a:p>
                  </a:txBody>
                  <a:tcPr marL="91425" marR="91425" marT="91425" marB="91425"/>
                </a:tc>
              </a:tr>
              <a:tr h="381150">
                <a:tc>
                  <a:txBody>
                    <a:bodyPr/>
                    <a:lstStyle/>
                    <a:p>
                      <a:pPr marL="0" lvl="0" indent="0" algn="ctr" rtl="0">
                        <a:spcBef>
                          <a:spcPts val="0"/>
                        </a:spcBef>
                        <a:spcAft>
                          <a:spcPts val="0"/>
                        </a:spcAft>
                        <a:buNone/>
                      </a:pPr>
                      <a:r>
                        <a:rPr lang="en-GB" sz="1100" b="1">
                          <a:latin typeface="Georgia" panose="02040502050405020303"/>
                          <a:ea typeface="Georgia" panose="02040502050405020303"/>
                          <a:cs typeface="Georgia" panose="02040502050405020303"/>
                          <a:sym typeface="Georgia" panose="02040502050405020303"/>
                        </a:rPr>
                        <a:t>Annual Revenue</a:t>
                      </a:r>
                      <a:endParaRPr sz="1100" b="1">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lvl="0" indent="0" algn="ctr" rtl="0">
                        <a:spcBef>
                          <a:spcPts val="0"/>
                        </a:spcBef>
                        <a:spcAft>
                          <a:spcPts val="0"/>
                        </a:spcAft>
                        <a:buNone/>
                      </a:pPr>
                      <a:r>
                        <a:rPr lang="en-GB" sz="1100">
                          <a:latin typeface="Georgia" panose="02040502050405020303"/>
                          <a:ea typeface="Georgia" panose="02040502050405020303"/>
                          <a:cs typeface="Georgia" panose="02040502050405020303"/>
                          <a:sym typeface="Georgia" panose="02040502050405020303"/>
                        </a:rPr>
                        <a:t>$655,125</a:t>
                      </a:r>
                      <a:endParaRPr sz="1100">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lvl="0" indent="0" algn="ctr" rtl="0">
                        <a:spcBef>
                          <a:spcPts val="0"/>
                        </a:spcBef>
                        <a:spcAft>
                          <a:spcPts val="0"/>
                        </a:spcAft>
                        <a:buNone/>
                      </a:pPr>
                      <a:r>
                        <a:rPr lang="en-GB" sz="1100">
                          <a:latin typeface="Georgia" panose="02040502050405020303"/>
                          <a:ea typeface="Georgia" panose="02040502050405020303"/>
                          <a:cs typeface="Georgia" panose="02040502050405020303"/>
                          <a:sym typeface="Georgia" panose="02040502050405020303"/>
                        </a:rPr>
                        <a:t>$847,720</a:t>
                      </a:r>
                      <a:endParaRPr sz="1100">
                        <a:latin typeface="Georgia" panose="02040502050405020303"/>
                        <a:ea typeface="Georgia" panose="02040502050405020303"/>
                        <a:cs typeface="Georgia" panose="02040502050405020303"/>
                        <a:sym typeface="Georgia" panose="02040502050405020303"/>
                      </a:endParaRPr>
                    </a:p>
                  </a:txBody>
                  <a:tcPr marL="91425" marR="91425" marT="91425" marB="91425">
                    <a:solidFill>
                      <a:srgbClr val="00FF00"/>
                    </a:solidFill>
                  </a:tcPr>
                </a:tc>
                <a:tc>
                  <a:txBody>
                    <a:bodyPr/>
                    <a:lstStyle/>
                    <a:p>
                      <a:pPr marL="0" lvl="0" indent="0" algn="ctr" rtl="0">
                        <a:spcBef>
                          <a:spcPts val="0"/>
                        </a:spcBef>
                        <a:spcAft>
                          <a:spcPts val="0"/>
                        </a:spcAft>
                        <a:buNone/>
                      </a:pPr>
                      <a:r>
                        <a:rPr lang="en-GB" sz="1100">
                          <a:latin typeface="Georgia" panose="02040502050405020303"/>
                          <a:ea typeface="Georgia" panose="02040502050405020303"/>
                          <a:cs typeface="Georgia" panose="02040502050405020303"/>
                          <a:sym typeface="Georgia" panose="02040502050405020303"/>
                        </a:rPr>
                        <a:t>$808,337</a:t>
                      </a:r>
                      <a:endParaRPr sz="1100">
                        <a:latin typeface="Georgia" panose="02040502050405020303"/>
                        <a:ea typeface="Georgia" panose="02040502050405020303"/>
                        <a:cs typeface="Georgia" panose="02040502050405020303"/>
                        <a:sym typeface="Georgia" panose="02040502050405020303"/>
                      </a:endParaRPr>
                    </a:p>
                  </a:txBody>
                  <a:tcPr marL="91425" marR="91425" marT="91425" marB="91425">
                    <a:solidFill>
                      <a:schemeClr val="lt1"/>
                    </a:solidFill>
                  </a:tcPr>
                </a:tc>
                <a:tc>
                  <a:txBody>
                    <a:bodyPr/>
                    <a:lstStyle/>
                    <a:p>
                      <a:pPr marL="0" lvl="0" indent="0" algn="ctr" rtl="0">
                        <a:spcBef>
                          <a:spcPts val="0"/>
                        </a:spcBef>
                        <a:spcAft>
                          <a:spcPts val="0"/>
                        </a:spcAft>
                        <a:buNone/>
                      </a:pPr>
                      <a:r>
                        <a:rPr lang="en-GB" sz="1100">
                          <a:latin typeface="Georgia" panose="02040502050405020303"/>
                          <a:ea typeface="Georgia" panose="02040502050405020303"/>
                          <a:cs typeface="Georgia" panose="02040502050405020303"/>
                          <a:sym typeface="Georgia" panose="02040502050405020303"/>
                        </a:rPr>
                        <a:t>Higher</a:t>
                      </a:r>
                      <a:endParaRPr sz="1100">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lvl="0" indent="0" algn="ctr" rtl="0">
                        <a:spcBef>
                          <a:spcPts val="0"/>
                        </a:spcBef>
                        <a:spcAft>
                          <a:spcPts val="0"/>
                        </a:spcAft>
                        <a:buNone/>
                      </a:pPr>
                      <a:r>
                        <a:rPr lang="en-GB" sz="1100">
                          <a:latin typeface="Georgia" panose="02040502050405020303"/>
                          <a:ea typeface="Georgia" panose="02040502050405020303"/>
                          <a:cs typeface="Georgia" panose="02040502050405020303"/>
                          <a:sym typeface="Georgia" panose="02040502050405020303"/>
                        </a:rPr>
                        <a:t>&gt;500,000</a:t>
                      </a:r>
                      <a:endParaRPr sz="1100">
                        <a:latin typeface="Georgia" panose="02040502050405020303"/>
                        <a:ea typeface="Georgia" panose="02040502050405020303"/>
                        <a:cs typeface="Georgia" panose="02040502050405020303"/>
                        <a:sym typeface="Georgia" panose="02040502050405020303"/>
                      </a:endParaRPr>
                    </a:p>
                  </a:txBody>
                  <a:tcPr marL="91425" marR="91425" marT="91425" marB="91425"/>
                </a:tc>
              </a:tr>
              <a:tr h="381150">
                <a:tc>
                  <a:txBody>
                    <a:bodyPr/>
                    <a:lstStyle/>
                    <a:p>
                      <a:pPr marL="0" lvl="0" indent="0" algn="ctr" rtl="0">
                        <a:spcBef>
                          <a:spcPts val="0"/>
                        </a:spcBef>
                        <a:spcAft>
                          <a:spcPts val="0"/>
                        </a:spcAft>
                        <a:buNone/>
                      </a:pPr>
                      <a:r>
                        <a:rPr lang="en-GB" sz="1100" b="1">
                          <a:latin typeface="Georgia" panose="02040502050405020303"/>
                          <a:ea typeface="Georgia" panose="02040502050405020303"/>
                          <a:cs typeface="Georgia" panose="02040502050405020303"/>
                          <a:sym typeface="Georgia" panose="02040502050405020303"/>
                        </a:rPr>
                        <a:t>Efficiency</a:t>
                      </a:r>
                      <a:endParaRPr sz="1100" b="1">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lvl="0" indent="0" algn="ctr" rtl="0">
                        <a:spcBef>
                          <a:spcPts val="0"/>
                        </a:spcBef>
                        <a:spcAft>
                          <a:spcPts val="0"/>
                        </a:spcAft>
                        <a:buNone/>
                      </a:pPr>
                      <a:r>
                        <a:rPr lang="en-GB" sz="1100">
                          <a:latin typeface="Georgia" panose="02040502050405020303"/>
                          <a:ea typeface="Georgia" panose="02040502050405020303"/>
                          <a:cs typeface="Georgia" panose="02040502050405020303"/>
                          <a:sym typeface="Georgia" panose="02040502050405020303"/>
                        </a:rPr>
                        <a:t>20%</a:t>
                      </a:r>
                      <a:endParaRPr sz="1100">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lvl="0" indent="0" algn="ctr" rtl="0">
                        <a:spcBef>
                          <a:spcPts val="0"/>
                        </a:spcBef>
                        <a:spcAft>
                          <a:spcPts val="0"/>
                        </a:spcAft>
                        <a:buNone/>
                      </a:pPr>
                      <a:r>
                        <a:rPr lang="en-GB" sz="1100">
                          <a:latin typeface="Georgia" panose="02040502050405020303"/>
                          <a:ea typeface="Georgia" panose="02040502050405020303"/>
                          <a:cs typeface="Georgia" panose="02040502050405020303"/>
                          <a:sym typeface="Georgia" panose="02040502050405020303"/>
                        </a:rPr>
                        <a:t>20%</a:t>
                      </a:r>
                      <a:endParaRPr sz="1100">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lvl="0" indent="0" algn="ctr" rtl="0">
                        <a:spcBef>
                          <a:spcPts val="0"/>
                        </a:spcBef>
                        <a:spcAft>
                          <a:spcPts val="0"/>
                        </a:spcAft>
                        <a:buNone/>
                      </a:pPr>
                      <a:r>
                        <a:rPr lang="en-GB" sz="1100">
                          <a:latin typeface="Georgia" panose="02040502050405020303"/>
                          <a:ea typeface="Georgia" panose="02040502050405020303"/>
                          <a:cs typeface="Georgia" panose="02040502050405020303"/>
                          <a:sym typeface="Georgia" panose="02040502050405020303"/>
                        </a:rPr>
                        <a:t>59%</a:t>
                      </a:r>
                      <a:endParaRPr sz="1100">
                        <a:latin typeface="Georgia" panose="02040502050405020303"/>
                        <a:ea typeface="Georgia" panose="02040502050405020303"/>
                        <a:cs typeface="Georgia" panose="02040502050405020303"/>
                        <a:sym typeface="Georgia" panose="02040502050405020303"/>
                      </a:endParaRPr>
                    </a:p>
                  </a:txBody>
                  <a:tcPr marL="91425" marR="91425" marT="91425" marB="91425">
                    <a:solidFill>
                      <a:srgbClr val="00FF00"/>
                    </a:solidFill>
                  </a:tcPr>
                </a:tc>
                <a:tc>
                  <a:txBody>
                    <a:bodyPr/>
                    <a:lstStyle/>
                    <a:p>
                      <a:pPr marL="0" lvl="0" indent="0" algn="ctr" rtl="0">
                        <a:spcBef>
                          <a:spcPts val="0"/>
                        </a:spcBef>
                        <a:spcAft>
                          <a:spcPts val="0"/>
                        </a:spcAft>
                        <a:buNone/>
                      </a:pPr>
                      <a:r>
                        <a:rPr lang="en-GB" sz="1100">
                          <a:latin typeface="Georgia" panose="02040502050405020303"/>
                          <a:ea typeface="Georgia" panose="02040502050405020303"/>
                          <a:cs typeface="Georgia" panose="02040502050405020303"/>
                          <a:sym typeface="Georgia" panose="02040502050405020303"/>
                        </a:rPr>
                        <a:t>Higher</a:t>
                      </a:r>
                      <a:endParaRPr sz="1100">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lvl="0" indent="0" algn="ctr" rtl="0">
                        <a:spcBef>
                          <a:spcPts val="0"/>
                        </a:spcBef>
                        <a:spcAft>
                          <a:spcPts val="0"/>
                        </a:spcAft>
                        <a:buNone/>
                      </a:pPr>
                      <a:r>
                        <a:rPr lang="en-GB" sz="1100">
                          <a:latin typeface="Georgia" panose="02040502050405020303"/>
                          <a:ea typeface="Georgia" panose="02040502050405020303"/>
                          <a:cs typeface="Georgia" panose="02040502050405020303"/>
                          <a:sym typeface="Georgia" panose="02040502050405020303"/>
                        </a:rPr>
                        <a:t>&gt;=20%</a:t>
                      </a:r>
                      <a:endParaRPr sz="1100">
                        <a:latin typeface="Georgia" panose="02040502050405020303"/>
                        <a:ea typeface="Georgia" panose="02040502050405020303"/>
                        <a:cs typeface="Georgia" panose="02040502050405020303"/>
                        <a:sym typeface="Georgia" panose="02040502050405020303"/>
                      </a:endParaRPr>
                    </a:p>
                  </a:txBody>
                  <a:tcPr marL="91425" marR="91425" marT="91425" marB="91425"/>
                </a:tc>
              </a:tr>
              <a:tr h="381150">
                <a:tc>
                  <a:txBody>
                    <a:bodyPr/>
                    <a:lstStyle/>
                    <a:p>
                      <a:pPr marL="0" lvl="0" indent="0" algn="ctr" rtl="0">
                        <a:spcBef>
                          <a:spcPts val="0"/>
                        </a:spcBef>
                        <a:spcAft>
                          <a:spcPts val="0"/>
                        </a:spcAft>
                        <a:buNone/>
                      </a:pPr>
                      <a:r>
                        <a:rPr lang="en-GB" sz="1100" b="1">
                          <a:latin typeface="Georgia" panose="02040502050405020303"/>
                          <a:ea typeface="Georgia" panose="02040502050405020303"/>
                          <a:cs typeface="Georgia" panose="02040502050405020303"/>
                          <a:sym typeface="Georgia" panose="02040502050405020303"/>
                        </a:rPr>
                        <a:t>Area</a:t>
                      </a:r>
                      <a:endParaRPr sz="1100" b="1">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lvl="0" indent="0" algn="ctr" rtl="0">
                        <a:spcBef>
                          <a:spcPts val="0"/>
                        </a:spcBef>
                        <a:spcAft>
                          <a:spcPts val="0"/>
                        </a:spcAft>
                        <a:buNone/>
                      </a:pPr>
                      <a:r>
                        <a:rPr lang="en-GB" sz="1100">
                          <a:latin typeface="Georgia" panose="02040502050405020303"/>
                          <a:ea typeface="Georgia" panose="02040502050405020303"/>
                          <a:cs typeface="Georgia" panose="02040502050405020303"/>
                          <a:sym typeface="Georgia" panose="02040502050405020303"/>
                        </a:rPr>
                        <a:t>Medium</a:t>
                      </a:r>
                      <a:endParaRPr sz="1100">
                        <a:latin typeface="Georgia" panose="02040502050405020303"/>
                        <a:ea typeface="Georgia" panose="02040502050405020303"/>
                        <a:cs typeface="Georgia" panose="02040502050405020303"/>
                        <a:sym typeface="Georgia" panose="02040502050405020303"/>
                      </a:endParaRPr>
                    </a:p>
                  </a:txBody>
                  <a:tcPr marL="91425" marR="91425" marT="91425" marB="91425">
                    <a:solidFill>
                      <a:srgbClr val="FFFF00"/>
                    </a:solidFill>
                  </a:tcPr>
                </a:tc>
                <a:tc>
                  <a:txBody>
                    <a:bodyPr/>
                    <a:lstStyle/>
                    <a:p>
                      <a:pPr marL="0" lvl="0" indent="0" algn="ctr" rtl="0">
                        <a:spcBef>
                          <a:spcPts val="0"/>
                        </a:spcBef>
                        <a:spcAft>
                          <a:spcPts val="0"/>
                        </a:spcAft>
                        <a:buNone/>
                      </a:pPr>
                      <a:r>
                        <a:rPr lang="en-GB" sz="1100">
                          <a:latin typeface="Georgia" panose="02040502050405020303"/>
                          <a:ea typeface="Georgia" panose="02040502050405020303"/>
                          <a:cs typeface="Georgia" panose="02040502050405020303"/>
                          <a:sym typeface="Georgia" panose="02040502050405020303"/>
                        </a:rPr>
                        <a:t>Medium</a:t>
                      </a:r>
                      <a:endParaRPr sz="1100">
                        <a:latin typeface="Georgia" panose="02040502050405020303"/>
                        <a:ea typeface="Georgia" panose="02040502050405020303"/>
                        <a:cs typeface="Georgia" panose="02040502050405020303"/>
                        <a:sym typeface="Georgia" panose="02040502050405020303"/>
                      </a:endParaRPr>
                    </a:p>
                  </a:txBody>
                  <a:tcPr marL="91425" marR="91425" marT="91425" marB="91425">
                    <a:solidFill>
                      <a:srgbClr val="FFFF00"/>
                    </a:solidFill>
                  </a:tcPr>
                </a:tc>
                <a:tc>
                  <a:txBody>
                    <a:bodyPr/>
                    <a:lstStyle/>
                    <a:p>
                      <a:pPr marL="0" lvl="0" indent="0" algn="ctr" rtl="0">
                        <a:spcBef>
                          <a:spcPts val="0"/>
                        </a:spcBef>
                        <a:spcAft>
                          <a:spcPts val="0"/>
                        </a:spcAft>
                        <a:buNone/>
                      </a:pPr>
                      <a:r>
                        <a:rPr lang="en-GB" sz="1100">
                          <a:latin typeface="Georgia" panose="02040502050405020303"/>
                          <a:ea typeface="Georgia" panose="02040502050405020303"/>
                          <a:cs typeface="Georgia" panose="02040502050405020303"/>
                          <a:sym typeface="Georgia" panose="02040502050405020303"/>
                        </a:rPr>
                        <a:t>Large</a:t>
                      </a:r>
                      <a:endParaRPr sz="1100">
                        <a:latin typeface="Georgia" panose="02040502050405020303"/>
                        <a:ea typeface="Georgia" panose="02040502050405020303"/>
                        <a:cs typeface="Georgia" panose="02040502050405020303"/>
                        <a:sym typeface="Georgia" panose="02040502050405020303"/>
                      </a:endParaRPr>
                    </a:p>
                  </a:txBody>
                  <a:tcPr marL="91425" marR="91425" marT="91425" marB="91425">
                    <a:solidFill>
                      <a:srgbClr val="FF0000"/>
                    </a:solidFill>
                  </a:tcPr>
                </a:tc>
                <a:tc>
                  <a:txBody>
                    <a:bodyPr/>
                    <a:lstStyle/>
                    <a:p>
                      <a:pPr marL="0" lvl="0" indent="0" algn="ctr" rtl="0">
                        <a:spcBef>
                          <a:spcPts val="0"/>
                        </a:spcBef>
                        <a:spcAft>
                          <a:spcPts val="0"/>
                        </a:spcAft>
                        <a:buNone/>
                      </a:pPr>
                      <a:r>
                        <a:rPr lang="en-GB" sz="1100">
                          <a:latin typeface="Georgia" panose="02040502050405020303"/>
                          <a:ea typeface="Georgia" panose="02040502050405020303"/>
                          <a:cs typeface="Georgia" panose="02040502050405020303"/>
                          <a:sym typeface="Georgia" panose="02040502050405020303"/>
                        </a:rPr>
                        <a:t>Lower</a:t>
                      </a:r>
                      <a:endParaRPr sz="1100">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lvl="0" indent="0" algn="ctr" rtl="0">
                        <a:spcBef>
                          <a:spcPts val="0"/>
                        </a:spcBef>
                        <a:spcAft>
                          <a:spcPts val="0"/>
                        </a:spcAft>
                        <a:buNone/>
                      </a:pPr>
                      <a:r>
                        <a:rPr lang="en-GB" sz="1100">
                          <a:latin typeface="Georgia" panose="02040502050405020303"/>
                          <a:ea typeface="Georgia" panose="02040502050405020303"/>
                          <a:cs typeface="Georgia" panose="02040502050405020303"/>
                          <a:sym typeface="Georgia" panose="02040502050405020303"/>
                        </a:rPr>
                        <a:t>&lt;Lot 64</a:t>
                      </a:r>
                      <a:endParaRPr sz="1100">
                        <a:latin typeface="Georgia" panose="02040502050405020303"/>
                        <a:ea typeface="Georgia" panose="02040502050405020303"/>
                        <a:cs typeface="Georgia" panose="02040502050405020303"/>
                        <a:sym typeface="Georgia" panose="02040502050405020303"/>
                      </a:endParaRPr>
                    </a:p>
                  </a:txBody>
                  <a:tcPr marL="91425" marR="91425" marT="91425" marB="91425"/>
                </a:tc>
              </a:tr>
              <a:tr h="381150">
                <a:tc>
                  <a:txBody>
                    <a:bodyPr/>
                    <a:lstStyle/>
                    <a:p>
                      <a:pPr marL="0" lvl="0" indent="0" algn="ctr" rtl="0">
                        <a:spcBef>
                          <a:spcPts val="0"/>
                        </a:spcBef>
                        <a:spcAft>
                          <a:spcPts val="0"/>
                        </a:spcAft>
                        <a:buNone/>
                      </a:pPr>
                      <a:r>
                        <a:rPr lang="en-GB" sz="1100" b="1">
                          <a:latin typeface="Georgia" panose="02040502050405020303"/>
                          <a:ea typeface="Georgia" panose="02040502050405020303"/>
                          <a:cs typeface="Georgia" panose="02040502050405020303"/>
                          <a:sym typeface="Georgia" panose="02040502050405020303"/>
                        </a:rPr>
                        <a:t>Feasibility</a:t>
                      </a:r>
                      <a:endParaRPr sz="1100" b="1">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lvl="0" indent="0" algn="ctr" rtl="0">
                        <a:spcBef>
                          <a:spcPts val="0"/>
                        </a:spcBef>
                        <a:spcAft>
                          <a:spcPts val="0"/>
                        </a:spcAft>
                        <a:buNone/>
                      </a:pPr>
                      <a:r>
                        <a:rPr lang="en-GB" sz="1100">
                          <a:latin typeface="Georgia" panose="02040502050405020303"/>
                          <a:ea typeface="Georgia" panose="02040502050405020303"/>
                          <a:cs typeface="Georgia" panose="02040502050405020303"/>
                          <a:sym typeface="Georgia" panose="02040502050405020303"/>
                        </a:rPr>
                        <a:t>5</a:t>
                      </a:r>
                      <a:endParaRPr sz="1100">
                        <a:latin typeface="Georgia" panose="02040502050405020303"/>
                        <a:ea typeface="Georgia" panose="02040502050405020303"/>
                        <a:cs typeface="Georgia" panose="02040502050405020303"/>
                        <a:sym typeface="Georgia" panose="02040502050405020303"/>
                      </a:endParaRPr>
                    </a:p>
                  </a:txBody>
                  <a:tcPr marL="91425" marR="91425" marT="91425" marB="91425">
                    <a:solidFill>
                      <a:srgbClr val="00FF00"/>
                    </a:solidFill>
                  </a:tcPr>
                </a:tc>
                <a:tc>
                  <a:txBody>
                    <a:bodyPr/>
                    <a:lstStyle/>
                    <a:p>
                      <a:pPr marL="0" lvl="0" indent="0" algn="ctr" rtl="0">
                        <a:spcBef>
                          <a:spcPts val="0"/>
                        </a:spcBef>
                        <a:spcAft>
                          <a:spcPts val="0"/>
                        </a:spcAft>
                        <a:buNone/>
                      </a:pPr>
                      <a:r>
                        <a:rPr lang="en-GB" sz="1100">
                          <a:latin typeface="Georgia" panose="02040502050405020303"/>
                          <a:ea typeface="Georgia" panose="02040502050405020303"/>
                          <a:cs typeface="Georgia" panose="02040502050405020303"/>
                          <a:sym typeface="Georgia" panose="02040502050405020303"/>
                        </a:rPr>
                        <a:t>4</a:t>
                      </a:r>
                      <a:endParaRPr sz="1100">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lvl="0" indent="0" algn="ctr" rtl="0">
                        <a:spcBef>
                          <a:spcPts val="0"/>
                        </a:spcBef>
                        <a:spcAft>
                          <a:spcPts val="0"/>
                        </a:spcAft>
                        <a:buNone/>
                      </a:pPr>
                      <a:r>
                        <a:rPr lang="en-GB" sz="1100">
                          <a:latin typeface="Georgia" panose="02040502050405020303"/>
                          <a:ea typeface="Georgia" panose="02040502050405020303"/>
                          <a:cs typeface="Georgia" panose="02040502050405020303"/>
                          <a:sym typeface="Georgia" panose="02040502050405020303"/>
                        </a:rPr>
                        <a:t>2</a:t>
                      </a:r>
                      <a:endParaRPr sz="1100">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lvl="0" indent="0" algn="ctr" rtl="0">
                        <a:spcBef>
                          <a:spcPts val="0"/>
                        </a:spcBef>
                        <a:spcAft>
                          <a:spcPts val="0"/>
                        </a:spcAft>
                        <a:buNone/>
                      </a:pPr>
                      <a:r>
                        <a:rPr lang="en-GB" sz="1100">
                          <a:latin typeface="Georgia" panose="02040502050405020303"/>
                          <a:ea typeface="Georgia" panose="02040502050405020303"/>
                          <a:cs typeface="Georgia" panose="02040502050405020303"/>
                          <a:sym typeface="Georgia" panose="02040502050405020303"/>
                        </a:rPr>
                        <a:t>Maximum</a:t>
                      </a:r>
                      <a:endParaRPr sz="1100">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lvl="0" indent="0" algn="ctr" rtl="0">
                        <a:spcBef>
                          <a:spcPts val="0"/>
                        </a:spcBef>
                        <a:spcAft>
                          <a:spcPts val="0"/>
                        </a:spcAft>
                        <a:buNone/>
                      </a:pPr>
                      <a:r>
                        <a:rPr lang="en-GB" sz="1100">
                          <a:latin typeface="Georgia" panose="02040502050405020303"/>
                          <a:ea typeface="Georgia" panose="02040502050405020303"/>
                          <a:cs typeface="Georgia" panose="02040502050405020303"/>
                          <a:sym typeface="Georgia" panose="02040502050405020303"/>
                        </a:rPr>
                        <a:t>3(0-5)</a:t>
                      </a:r>
                      <a:endParaRPr sz="1100">
                        <a:latin typeface="Georgia" panose="02040502050405020303"/>
                        <a:ea typeface="Georgia" panose="02040502050405020303"/>
                        <a:cs typeface="Georgia" panose="02040502050405020303"/>
                        <a:sym typeface="Georgia" panose="02040502050405020303"/>
                      </a:endParaRPr>
                    </a:p>
                  </a:txBody>
                  <a:tcPr marL="91425" marR="91425" marT="91425" marB="91425"/>
                </a:tc>
              </a:tr>
              <a:tr h="381150">
                <a:tc>
                  <a:txBody>
                    <a:bodyPr/>
                    <a:lstStyle/>
                    <a:p>
                      <a:pPr marL="0" lvl="0" indent="0" algn="ctr" rtl="0">
                        <a:spcBef>
                          <a:spcPts val="0"/>
                        </a:spcBef>
                        <a:spcAft>
                          <a:spcPts val="0"/>
                        </a:spcAft>
                        <a:buNone/>
                      </a:pPr>
                      <a:r>
                        <a:rPr lang="en-GB" sz="1100" b="1">
                          <a:latin typeface="Georgia" panose="02040502050405020303"/>
                          <a:ea typeface="Georgia" panose="02040502050405020303"/>
                          <a:cs typeface="Georgia" panose="02040502050405020303"/>
                          <a:sym typeface="Georgia" panose="02040502050405020303"/>
                        </a:rPr>
                        <a:t>Maintenance &amp; Operating Cost</a:t>
                      </a:r>
                      <a:endParaRPr sz="1100" b="1">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lvl="0" indent="0" algn="ctr" rtl="0">
                        <a:spcBef>
                          <a:spcPts val="0"/>
                        </a:spcBef>
                        <a:spcAft>
                          <a:spcPts val="0"/>
                        </a:spcAft>
                        <a:buNone/>
                      </a:pPr>
                      <a:r>
                        <a:rPr lang="en-GB" sz="1100">
                          <a:latin typeface="Georgia" panose="02040502050405020303"/>
                          <a:ea typeface="Georgia" panose="02040502050405020303"/>
                          <a:cs typeface="Georgia" panose="02040502050405020303"/>
                          <a:sym typeface="Georgia" panose="02040502050405020303"/>
                        </a:rPr>
                        <a:t>$50,000</a:t>
                      </a:r>
                      <a:endParaRPr sz="1100">
                        <a:latin typeface="Georgia" panose="02040502050405020303"/>
                        <a:ea typeface="Georgia" panose="02040502050405020303"/>
                        <a:cs typeface="Georgia" panose="02040502050405020303"/>
                        <a:sym typeface="Georgia" panose="02040502050405020303"/>
                      </a:endParaRPr>
                    </a:p>
                  </a:txBody>
                  <a:tcPr marL="91425" marR="91425" marT="91425" marB="91425">
                    <a:solidFill>
                      <a:srgbClr val="00FF00"/>
                    </a:solidFill>
                  </a:tcPr>
                </a:tc>
                <a:tc>
                  <a:txBody>
                    <a:bodyPr/>
                    <a:lstStyle/>
                    <a:p>
                      <a:pPr marL="0" lvl="0" indent="0" algn="ctr" rtl="0">
                        <a:spcBef>
                          <a:spcPts val="0"/>
                        </a:spcBef>
                        <a:spcAft>
                          <a:spcPts val="0"/>
                        </a:spcAft>
                        <a:buNone/>
                      </a:pPr>
                      <a:r>
                        <a:rPr lang="en-GB" sz="1100">
                          <a:latin typeface="Georgia" panose="02040502050405020303"/>
                          <a:ea typeface="Georgia" panose="02040502050405020303"/>
                          <a:cs typeface="Georgia" panose="02040502050405020303"/>
                          <a:sym typeface="Georgia" panose="02040502050405020303"/>
                        </a:rPr>
                        <a:t>$110,000</a:t>
                      </a:r>
                      <a:endParaRPr sz="1100">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lvl="0" indent="0" algn="ctr" rtl="0">
                        <a:spcBef>
                          <a:spcPts val="0"/>
                        </a:spcBef>
                        <a:spcAft>
                          <a:spcPts val="0"/>
                        </a:spcAft>
                        <a:buNone/>
                      </a:pPr>
                      <a:r>
                        <a:rPr lang="en-GB" sz="1100">
                          <a:latin typeface="Georgia" panose="02040502050405020303"/>
                          <a:ea typeface="Georgia" panose="02040502050405020303"/>
                          <a:cs typeface="Georgia" panose="02040502050405020303"/>
                          <a:sym typeface="Georgia" panose="02040502050405020303"/>
                        </a:rPr>
                        <a:t>$220,000</a:t>
                      </a:r>
                      <a:endParaRPr sz="1100">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lvl="0" indent="0" algn="ctr" rtl="0">
                        <a:spcBef>
                          <a:spcPts val="0"/>
                        </a:spcBef>
                        <a:spcAft>
                          <a:spcPts val="0"/>
                        </a:spcAft>
                        <a:buNone/>
                      </a:pPr>
                      <a:r>
                        <a:rPr lang="en-GB" sz="1100">
                          <a:latin typeface="Georgia" panose="02040502050405020303"/>
                          <a:ea typeface="Georgia" panose="02040502050405020303"/>
                          <a:cs typeface="Georgia" panose="02040502050405020303"/>
                          <a:sym typeface="Georgia" panose="02040502050405020303"/>
                        </a:rPr>
                        <a:t>Lower</a:t>
                      </a:r>
                      <a:endParaRPr sz="1100">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lvl="0" indent="0" algn="ctr" rtl="0">
                        <a:spcBef>
                          <a:spcPts val="0"/>
                        </a:spcBef>
                        <a:spcAft>
                          <a:spcPts val="0"/>
                        </a:spcAft>
                        <a:buNone/>
                      </a:pPr>
                      <a:r>
                        <a:rPr lang="en-GB" sz="1100">
                          <a:latin typeface="Georgia" panose="02040502050405020303"/>
                          <a:ea typeface="Georgia" panose="02040502050405020303"/>
                          <a:cs typeface="Georgia" panose="02040502050405020303"/>
                          <a:sym typeface="Georgia" panose="02040502050405020303"/>
                        </a:rPr>
                        <a:t>Variable</a:t>
                      </a:r>
                      <a:endParaRPr sz="1100">
                        <a:latin typeface="Georgia" panose="02040502050405020303"/>
                        <a:ea typeface="Georgia" panose="02040502050405020303"/>
                        <a:cs typeface="Georgia" panose="02040502050405020303"/>
                        <a:sym typeface="Georgia" panose="02040502050405020303"/>
                      </a:endParaRPr>
                    </a:p>
                  </a:txBody>
                  <a:tcPr marL="91425" marR="91425" marT="91425" marB="91425"/>
                </a:tc>
              </a:tr>
            </a:tbl>
          </a:graphicData>
        </a:graphic>
      </p:graphicFrame>
      <p:cxnSp>
        <p:nvCxnSpPr>
          <p:cNvPr id="207" name="Google Shape;207;p30"/>
          <p:cNvCxnSpPr/>
          <p:nvPr/>
        </p:nvCxnSpPr>
        <p:spPr>
          <a:xfrm>
            <a:off x="1213125" y="809550"/>
            <a:ext cx="0" cy="3984900"/>
          </a:xfrm>
          <a:prstGeom prst="straightConnector1">
            <a:avLst/>
          </a:prstGeom>
          <a:noFill/>
          <a:ln w="38100" cap="flat" cmpd="sng">
            <a:solidFill>
              <a:schemeClr val="dk2"/>
            </a:solidFill>
            <a:prstDash val="solid"/>
            <a:round/>
            <a:headEnd type="none" w="med" len="med"/>
            <a:tailEnd type="triangle" w="med" len="med"/>
          </a:ln>
        </p:spPr>
      </p:cxnSp>
      <p:sp>
        <p:nvSpPr>
          <p:cNvPr id="208" name="Google Shape;208;p30"/>
          <p:cNvSpPr txBox="1"/>
          <p:nvPr/>
        </p:nvSpPr>
        <p:spPr>
          <a:xfrm>
            <a:off x="47025" y="2070000"/>
            <a:ext cx="1075800" cy="100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a:solidFill>
                  <a:schemeClr val="dk2"/>
                </a:solidFill>
                <a:latin typeface="Georgia" panose="02040502050405020303"/>
                <a:ea typeface="Georgia" panose="02040502050405020303"/>
                <a:cs typeface="Georgia" panose="02040502050405020303"/>
                <a:sym typeface="Georgia" panose="02040502050405020303"/>
              </a:rPr>
              <a:t>Ranking from High to Low Importance</a:t>
            </a:r>
            <a:endParaRPr sz="1300">
              <a:solidFill>
                <a:schemeClr val="dk2"/>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2"/>
        <p:cNvGrpSpPr/>
        <p:nvPr/>
      </p:nvGrpSpPr>
      <p:grpSpPr>
        <a:xfrm>
          <a:off x="0" y="0"/>
          <a:ext cx="0" cy="0"/>
          <a:chOff x="0" y="0"/>
          <a:chExt cx="0" cy="0"/>
        </a:xfrm>
      </p:grpSpPr>
      <p:sp>
        <p:nvSpPr>
          <p:cNvPr id="213" name="Google Shape;213;p31"/>
          <p:cNvSpPr/>
          <p:nvPr/>
        </p:nvSpPr>
        <p:spPr>
          <a:xfrm>
            <a:off x="-11700" y="111000"/>
            <a:ext cx="9167400" cy="5019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chemeClr val="lt1"/>
                </a:solidFill>
                <a:latin typeface="Georgia" panose="02040502050405020303"/>
                <a:ea typeface="Georgia" panose="02040502050405020303"/>
                <a:cs typeface="Georgia" panose="02040502050405020303"/>
                <a:sym typeface="Georgia" panose="02040502050405020303"/>
              </a:rPr>
              <a:t>Multi-attribute Analysis: Dominance Method</a:t>
            </a:r>
            <a:endParaRPr sz="2000">
              <a:solidFill>
                <a:schemeClr val="lt1"/>
              </a:solidFill>
              <a:latin typeface="Georgia" panose="02040502050405020303"/>
              <a:ea typeface="Georgia" panose="02040502050405020303"/>
              <a:cs typeface="Georgia" panose="02040502050405020303"/>
              <a:sym typeface="Georgia" panose="02040502050405020303"/>
            </a:endParaRPr>
          </a:p>
        </p:txBody>
      </p:sp>
      <p:sp>
        <p:nvSpPr>
          <p:cNvPr id="214" name="Google Shape;214;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fld>
            <a:endParaRPr lang="en-GB"/>
          </a:p>
        </p:txBody>
      </p:sp>
      <p:graphicFrame>
        <p:nvGraphicFramePr>
          <p:cNvPr id="215" name="Google Shape;215;p31"/>
          <p:cNvGraphicFramePr/>
          <p:nvPr/>
        </p:nvGraphicFramePr>
        <p:xfrm>
          <a:off x="1085588" y="637625"/>
          <a:ext cx="6972825" cy="4419300"/>
        </p:xfrm>
        <a:graphic>
          <a:graphicData uri="http://schemas.openxmlformats.org/drawingml/2006/table">
            <a:tbl>
              <a:tblPr>
                <a:noFill/>
                <a:tableStyleId>{F561EB66-7307-4FB4-8B52-80EF17AD1325}</a:tableStyleId>
              </a:tblPr>
              <a:tblGrid>
                <a:gridCol w="2069175"/>
                <a:gridCol w="1533400"/>
                <a:gridCol w="1502050"/>
                <a:gridCol w="1868200"/>
              </a:tblGrid>
              <a:tr h="711825">
                <a:tc>
                  <a:txBody>
                    <a:bodyPr/>
                    <a:lstStyle/>
                    <a:p>
                      <a:pPr marL="0" lvl="0" indent="0" algn="ctr" rtl="0">
                        <a:spcBef>
                          <a:spcPts val="0"/>
                        </a:spcBef>
                        <a:spcAft>
                          <a:spcPts val="0"/>
                        </a:spcAft>
                        <a:buNone/>
                      </a:pPr>
                      <a:r>
                        <a:rPr lang="en-GB" sz="1200" b="1">
                          <a:latin typeface="Georgia" panose="02040502050405020303"/>
                          <a:ea typeface="Georgia" panose="02040502050405020303"/>
                          <a:cs typeface="Georgia" panose="02040502050405020303"/>
                          <a:sym typeface="Georgia" panose="02040502050405020303"/>
                        </a:rPr>
                        <a:t>Attribute</a:t>
                      </a:r>
                      <a:endParaRPr sz="1200" b="1">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lvl="0" indent="0" algn="ctr" rtl="0">
                        <a:spcBef>
                          <a:spcPts val="0"/>
                        </a:spcBef>
                        <a:spcAft>
                          <a:spcPts val="0"/>
                        </a:spcAft>
                        <a:buNone/>
                      </a:pPr>
                      <a:r>
                        <a:rPr lang="en-GB" sz="1200" b="1">
                          <a:latin typeface="Georgia" panose="02040502050405020303"/>
                          <a:ea typeface="Georgia" panose="02040502050405020303"/>
                          <a:cs typeface="Georgia" panose="02040502050405020303"/>
                          <a:sym typeface="Georgia" panose="02040502050405020303"/>
                        </a:rPr>
                        <a:t>Solar Grid VS</a:t>
                      </a:r>
                      <a:endParaRPr sz="1200" b="1">
                        <a:latin typeface="Georgia" panose="02040502050405020303"/>
                        <a:ea typeface="Georgia" panose="02040502050405020303"/>
                        <a:cs typeface="Georgia" panose="02040502050405020303"/>
                        <a:sym typeface="Georgia" panose="02040502050405020303"/>
                      </a:endParaRPr>
                    </a:p>
                    <a:p>
                      <a:pPr marL="0" lvl="0" indent="0" algn="ctr" rtl="0">
                        <a:spcBef>
                          <a:spcPts val="0"/>
                        </a:spcBef>
                        <a:spcAft>
                          <a:spcPts val="0"/>
                        </a:spcAft>
                        <a:buNone/>
                      </a:pPr>
                      <a:r>
                        <a:rPr lang="en-GB" sz="1200" b="1">
                          <a:latin typeface="Georgia" panose="02040502050405020303"/>
                          <a:ea typeface="Georgia" panose="02040502050405020303"/>
                          <a:cs typeface="Georgia" panose="02040502050405020303"/>
                          <a:sym typeface="Georgia" panose="02040502050405020303"/>
                        </a:rPr>
                        <a:t>Single Axis</a:t>
                      </a:r>
                      <a:endParaRPr sz="1200" b="1">
                        <a:latin typeface="Georgia" panose="02040502050405020303"/>
                        <a:ea typeface="Georgia" panose="02040502050405020303"/>
                        <a:cs typeface="Georgia" panose="02040502050405020303"/>
                        <a:sym typeface="Georgia" panose="02040502050405020303"/>
                      </a:endParaRPr>
                    </a:p>
                    <a:p>
                      <a:pPr marL="0" lvl="0" indent="0" algn="ctr" rtl="0">
                        <a:spcBef>
                          <a:spcPts val="0"/>
                        </a:spcBef>
                        <a:spcAft>
                          <a:spcPts val="0"/>
                        </a:spcAft>
                        <a:buNone/>
                      </a:pPr>
                      <a:r>
                        <a:rPr lang="en-GB" sz="1200" b="1">
                          <a:latin typeface="Georgia" panose="02040502050405020303"/>
                          <a:ea typeface="Georgia" panose="02040502050405020303"/>
                          <a:cs typeface="Georgia" panose="02040502050405020303"/>
                          <a:sym typeface="Georgia" panose="02040502050405020303"/>
                        </a:rPr>
                        <a:t>Tracking</a:t>
                      </a:r>
                      <a:endParaRPr sz="1200" b="1">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lvl="0" indent="0" algn="ctr" rtl="0">
                        <a:spcBef>
                          <a:spcPts val="0"/>
                        </a:spcBef>
                        <a:spcAft>
                          <a:spcPts val="0"/>
                        </a:spcAft>
                        <a:buNone/>
                      </a:pPr>
                      <a:r>
                        <a:rPr lang="en-GB" sz="1200" b="1">
                          <a:latin typeface="Georgia" panose="02040502050405020303"/>
                          <a:ea typeface="Georgia" panose="02040502050405020303"/>
                          <a:cs typeface="Georgia" panose="02040502050405020303"/>
                          <a:sym typeface="Georgia" panose="02040502050405020303"/>
                        </a:rPr>
                        <a:t>Solar Grid VS</a:t>
                      </a:r>
                      <a:endParaRPr sz="1200" b="1">
                        <a:latin typeface="Georgia" panose="02040502050405020303"/>
                        <a:ea typeface="Georgia" panose="02040502050405020303"/>
                        <a:cs typeface="Georgia" panose="02040502050405020303"/>
                        <a:sym typeface="Georgia" panose="02040502050405020303"/>
                      </a:endParaRPr>
                    </a:p>
                    <a:p>
                      <a:pPr marL="0" lvl="0" indent="0" algn="ctr" rtl="0">
                        <a:spcBef>
                          <a:spcPts val="0"/>
                        </a:spcBef>
                        <a:spcAft>
                          <a:spcPts val="0"/>
                        </a:spcAft>
                        <a:buNone/>
                      </a:pPr>
                      <a:r>
                        <a:rPr lang="en-GB" sz="1200" b="1">
                          <a:latin typeface="Georgia" panose="02040502050405020303"/>
                          <a:ea typeface="Georgia" panose="02040502050405020303"/>
                          <a:cs typeface="Georgia" panose="02040502050405020303"/>
                          <a:sym typeface="Georgia" panose="02040502050405020303"/>
                        </a:rPr>
                        <a:t>Wind Turbine</a:t>
                      </a:r>
                      <a:endParaRPr sz="1200" b="1">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lvl="0" indent="0" algn="ctr" rtl="0">
                        <a:spcBef>
                          <a:spcPts val="0"/>
                        </a:spcBef>
                        <a:spcAft>
                          <a:spcPts val="0"/>
                        </a:spcAft>
                        <a:buNone/>
                      </a:pPr>
                      <a:r>
                        <a:rPr lang="en-GB" sz="1200" b="1">
                          <a:latin typeface="Georgia" panose="02040502050405020303"/>
                          <a:ea typeface="Georgia" panose="02040502050405020303"/>
                          <a:cs typeface="Georgia" panose="02040502050405020303"/>
                          <a:sym typeface="Georgia" panose="02040502050405020303"/>
                        </a:rPr>
                        <a:t>Wind Turbine VS</a:t>
                      </a:r>
                      <a:endParaRPr sz="1200" b="1">
                        <a:latin typeface="Georgia" panose="02040502050405020303"/>
                        <a:ea typeface="Georgia" panose="02040502050405020303"/>
                        <a:cs typeface="Georgia" panose="02040502050405020303"/>
                        <a:sym typeface="Georgia" panose="02040502050405020303"/>
                      </a:endParaRPr>
                    </a:p>
                    <a:p>
                      <a:pPr marL="0" lvl="0" indent="0" algn="ctr" rtl="0">
                        <a:spcBef>
                          <a:spcPts val="0"/>
                        </a:spcBef>
                        <a:spcAft>
                          <a:spcPts val="0"/>
                        </a:spcAft>
                        <a:buNone/>
                      </a:pPr>
                      <a:r>
                        <a:rPr lang="en-GB" sz="1200" b="1">
                          <a:latin typeface="Georgia" panose="02040502050405020303"/>
                          <a:ea typeface="Georgia" panose="02040502050405020303"/>
                          <a:cs typeface="Georgia" panose="02040502050405020303"/>
                          <a:sym typeface="Georgia" panose="02040502050405020303"/>
                        </a:rPr>
                        <a:t>Single Axis Tracking</a:t>
                      </a:r>
                      <a:endParaRPr sz="1200" b="1">
                        <a:latin typeface="Georgia" panose="02040502050405020303"/>
                        <a:ea typeface="Georgia" panose="02040502050405020303"/>
                        <a:cs typeface="Georgia" panose="02040502050405020303"/>
                        <a:sym typeface="Georgia" panose="02040502050405020303"/>
                      </a:endParaRPr>
                    </a:p>
                  </a:txBody>
                  <a:tcPr marL="91425" marR="91425" marT="91425" marB="91425"/>
                </a:tc>
              </a:tr>
              <a:tr h="385550">
                <a:tc>
                  <a:txBody>
                    <a:bodyPr/>
                    <a:lstStyle/>
                    <a:p>
                      <a:pPr marL="0" lvl="0" indent="0" algn="ctr" rtl="0">
                        <a:spcBef>
                          <a:spcPts val="0"/>
                        </a:spcBef>
                        <a:spcAft>
                          <a:spcPts val="0"/>
                        </a:spcAft>
                        <a:buNone/>
                      </a:pPr>
                      <a:r>
                        <a:rPr lang="en-GB" sz="1100" b="1">
                          <a:latin typeface="Georgia" panose="02040502050405020303"/>
                          <a:ea typeface="Georgia" panose="02040502050405020303"/>
                          <a:cs typeface="Georgia" panose="02040502050405020303"/>
                          <a:sym typeface="Georgia" panose="02040502050405020303"/>
                        </a:rPr>
                        <a:t>Safety</a:t>
                      </a:r>
                      <a:endParaRPr sz="1100" b="1">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lvl="0" indent="0" algn="ctr" rtl="0">
                        <a:spcBef>
                          <a:spcPts val="0"/>
                        </a:spcBef>
                        <a:spcAft>
                          <a:spcPts val="0"/>
                        </a:spcAft>
                        <a:buNone/>
                      </a:pPr>
                      <a:r>
                        <a:rPr lang="en-GB">
                          <a:latin typeface="Georgia" panose="02040502050405020303"/>
                          <a:ea typeface="Georgia" panose="02040502050405020303"/>
                          <a:cs typeface="Georgia" panose="02040502050405020303"/>
                          <a:sym typeface="Georgia" panose="02040502050405020303"/>
                        </a:rPr>
                        <a:t>Same</a:t>
                      </a:r>
                      <a:endParaRPr>
                        <a:latin typeface="Georgia" panose="02040502050405020303"/>
                        <a:ea typeface="Georgia" panose="02040502050405020303"/>
                        <a:cs typeface="Georgia" panose="02040502050405020303"/>
                        <a:sym typeface="Georgia" panose="02040502050405020303"/>
                      </a:endParaRPr>
                    </a:p>
                  </a:txBody>
                  <a:tcPr marL="91425" marR="91425" marT="91425" marB="91425">
                    <a:solidFill>
                      <a:schemeClr val="lt1"/>
                    </a:solidFill>
                  </a:tcPr>
                </a:tc>
                <a:tc>
                  <a:txBody>
                    <a:bodyPr/>
                    <a:lstStyle/>
                    <a:p>
                      <a:pPr marL="0" lvl="0" indent="0" algn="ctr" rtl="0">
                        <a:spcBef>
                          <a:spcPts val="0"/>
                        </a:spcBef>
                        <a:spcAft>
                          <a:spcPts val="0"/>
                        </a:spcAft>
                        <a:buNone/>
                      </a:pPr>
                      <a:r>
                        <a:rPr lang="en-GB">
                          <a:latin typeface="Georgia" panose="02040502050405020303"/>
                          <a:ea typeface="Georgia" panose="02040502050405020303"/>
                          <a:cs typeface="Georgia" panose="02040502050405020303"/>
                          <a:sym typeface="Georgia" panose="02040502050405020303"/>
                        </a:rPr>
                        <a:t>Better</a:t>
                      </a:r>
                      <a:endParaRPr>
                        <a:latin typeface="Georgia" panose="02040502050405020303"/>
                        <a:ea typeface="Georgia" panose="02040502050405020303"/>
                        <a:cs typeface="Georgia" panose="02040502050405020303"/>
                        <a:sym typeface="Georgia" panose="02040502050405020303"/>
                      </a:endParaRPr>
                    </a:p>
                  </a:txBody>
                  <a:tcPr marL="91425" marR="91425" marT="91425" marB="91425">
                    <a:solidFill>
                      <a:schemeClr val="lt1"/>
                    </a:solidFill>
                  </a:tcPr>
                </a:tc>
                <a:tc>
                  <a:txBody>
                    <a:bodyPr/>
                    <a:lstStyle/>
                    <a:p>
                      <a:pPr marL="0" lvl="0" indent="0" algn="ctr" rtl="0">
                        <a:spcBef>
                          <a:spcPts val="0"/>
                        </a:spcBef>
                        <a:spcAft>
                          <a:spcPts val="0"/>
                        </a:spcAft>
                        <a:buNone/>
                      </a:pPr>
                      <a:r>
                        <a:rPr lang="en-GB">
                          <a:latin typeface="Georgia" panose="02040502050405020303"/>
                          <a:ea typeface="Georgia" panose="02040502050405020303"/>
                          <a:cs typeface="Georgia" panose="02040502050405020303"/>
                          <a:sym typeface="Georgia" panose="02040502050405020303"/>
                        </a:rPr>
                        <a:t>Worse</a:t>
                      </a:r>
                      <a:endParaRPr>
                        <a:latin typeface="Georgia" panose="02040502050405020303"/>
                        <a:ea typeface="Georgia" panose="02040502050405020303"/>
                        <a:cs typeface="Georgia" panose="02040502050405020303"/>
                        <a:sym typeface="Georgia" panose="02040502050405020303"/>
                      </a:endParaRPr>
                    </a:p>
                  </a:txBody>
                  <a:tcPr marL="91425" marR="91425" marT="91425" marB="91425">
                    <a:solidFill>
                      <a:schemeClr val="lt1"/>
                    </a:solidFill>
                  </a:tcPr>
                </a:tc>
              </a:tr>
              <a:tr h="385550">
                <a:tc>
                  <a:txBody>
                    <a:bodyPr/>
                    <a:lstStyle/>
                    <a:p>
                      <a:pPr marL="0" lvl="0" indent="0" algn="ctr" rtl="0">
                        <a:spcBef>
                          <a:spcPts val="0"/>
                        </a:spcBef>
                        <a:spcAft>
                          <a:spcPts val="0"/>
                        </a:spcAft>
                        <a:buNone/>
                      </a:pPr>
                      <a:r>
                        <a:rPr lang="en-GB" sz="1100" b="1">
                          <a:latin typeface="Georgia" panose="02040502050405020303"/>
                          <a:ea typeface="Georgia" panose="02040502050405020303"/>
                          <a:cs typeface="Georgia" panose="02040502050405020303"/>
                          <a:sym typeface="Georgia" panose="02040502050405020303"/>
                        </a:rPr>
                        <a:t>Break even point</a:t>
                      </a:r>
                      <a:endParaRPr sz="1100" b="1">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lvl="0" indent="0" algn="ctr" rtl="0">
                        <a:spcBef>
                          <a:spcPts val="0"/>
                        </a:spcBef>
                        <a:spcAft>
                          <a:spcPts val="0"/>
                        </a:spcAft>
                        <a:buNone/>
                      </a:pPr>
                      <a:r>
                        <a:rPr lang="en-GB">
                          <a:latin typeface="Georgia" panose="02040502050405020303"/>
                          <a:ea typeface="Georgia" panose="02040502050405020303"/>
                          <a:cs typeface="Georgia" panose="02040502050405020303"/>
                          <a:sym typeface="Georgia" panose="02040502050405020303"/>
                        </a:rPr>
                        <a:t>Better</a:t>
                      </a:r>
                      <a:endParaRPr>
                        <a:latin typeface="Georgia" panose="02040502050405020303"/>
                        <a:ea typeface="Georgia" panose="02040502050405020303"/>
                        <a:cs typeface="Georgia" panose="02040502050405020303"/>
                        <a:sym typeface="Georgia" panose="02040502050405020303"/>
                      </a:endParaRPr>
                    </a:p>
                  </a:txBody>
                  <a:tcPr marL="91425" marR="91425" marT="91425" marB="91425">
                    <a:solidFill>
                      <a:schemeClr val="lt1"/>
                    </a:solidFill>
                  </a:tcPr>
                </a:tc>
                <a:tc>
                  <a:txBody>
                    <a:bodyPr/>
                    <a:lstStyle/>
                    <a:p>
                      <a:pPr marL="0" lvl="0" indent="0" algn="ctr" rtl="0">
                        <a:spcBef>
                          <a:spcPts val="0"/>
                        </a:spcBef>
                        <a:spcAft>
                          <a:spcPts val="0"/>
                        </a:spcAft>
                        <a:buNone/>
                      </a:pPr>
                      <a:r>
                        <a:rPr lang="en-GB">
                          <a:latin typeface="Georgia" panose="02040502050405020303"/>
                          <a:ea typeface="Georgia" panose="02040502050405020303"/>
                          <a:cs typeface="Georgia" panose="02040502050405020303"/>
                          <a:sym typeface="Georgia" panose="02040502050405020303"/>
                        </a:rPr>
                        <a:t>Better</a:t>
                      </a:r>
                      <a:endParaRPr>
                        <a:latin typeface="Georgia" panose="02040502050405020303"/>
                        <a:ea typeface="Georgia" panose="02040502050405020303"/>
                        <a:cs typeface="Georgia" panose="02040502050405020303"/>
                        <a:sym typeface="Georgia" panose="02040502050405020303"/>
                      </a:endParaRPr>
                    </a:p>
                  </a:txBody>
                  <a:tcPr marL="91425" marR="91425" marT="91425" marB="91425">
                    <a:solidFill>
                      <a:schemeClr val="lt1"/>
                    </a:solidFill>
                  </a:tcPr>
                </a:tc>
                <a:tc>
                  <a:txBody>
                    <a:bodyPr/>
                    <a:lstStyle/>
                    <a:p>
                      <a:pPr marL="0" lvl="0" indent="0" algn="ctr" rtl="0">
                        <a:spcBef>
                          <a:spcPts val="0"/>
                        </a:spcBef>
                        <a:spcAft>
                          <a:spcPts val="0"/>
                        </a:spcAft>
                        <a:buNone/>
                      </a:pPr>
                      <a:r>
                        <a:rPr lang="en-GB">
                          <a:latin typeface="Georgia" panose="02040502050405020303"/>
                          <a:ea typeface="Georgia" panose="02040502050405020303"/>
                          <a:cs typeface="Georgia" panose="02040502050405020303"/>
                          <a:sym typeface="Georgia" panose="02040502050405020303"/>
                        </a:rPr>
                        <a:t>Worse</a:t>
                      </a:r>
                      <a:endParaRPr>
                        <a:latin typeface="Georgia" panose="02040502050405020303"/>
                        <a:ea typeface="Georgia" panose="02040502050405020303"/>
                        <a:cs typeface="Georgia" panose="02040502050405020303"/>
                        <a:sym typeface="Georgia" panose="02040502050405020303"/>
                      </a:endParaRPr>
                    </a:p>
                  </a:txBody>
                  <a:tcPr marL="91425" marR="91425" marT="91425" marB="91425">
                    <a:solidFill>
                      <a:schemeClr val="lt1"/>
                    </a:solidFill>
                  </a:tcPr>
                </a:tc>
              </a:tr>
              <a:tr h="385550">
                <a:tc>
                  <a:txBody>
                    <a:bodyPr/>
                    <a:lstStyle/>
                    <a:p>
                      <a:pPr marL="0" lvl="0" indent="0" algn="ctr" rtl="0">
                        <a:spcBef>
                          <a:spcPts val="0"/>
                        </a:spcBef>
                        <a:spcAft>
                          <a:spcPts val="0"/>
                        </a:spcAft>
                        <a:buNone/>
                      </a:pPr>
                      <a:r>
                        <a:rPr lang="en-GB" sz="1100" b="1">
                          <a:latin typeface="Georgia" panose="02040502050405020303"/>
                          <a:ea typeface="Georgia" panose="02040502050405020303"/>
                          <a:cs typeface="Georgia" panose="02040502050405020303"/>
                          <a:sym typeface="Georgia" panose="02040502050405020303"/>
                        </a:rPr>
                        <a:t>Capital Investment</a:t>
                      </a:r>
                      <a:endParaRPr sz="1100" b="1">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lvl="0" indent="0" algn="ctr" rtl="0">
                        <a:spcBef>
                          <a:spcPts val="0"/>
                        </a:spcBef>
                        <a:spcAft>
                          <a:spcPts val="0"/>
                        </a:spcAft>
                        <a:buNone/>
                      </a:pPr>
                      <a:r>
                        <a:rPr lang="en-GB">
                          <a:latin typeface="Georgia" panose="02040502050405020303"/>
                          <a:ea typeface="Georgia" panose="02040502050405020303"/>
                          <a:cs typeface="Georgia" panose="02040502050405020303"/>
                          <a:sym typeface="Georgia" panose="02040502050405020303"/>
                        </a:rPr>
                        <a:t>Better</a:t>
                      </a:r>
                      <a:endParaRPr>
                        <a:latin typeface="Georgia" panose="02040502050405020303"/>
                        <a:ea typeface="Georgia" panose="02040502050405020303"/>
                        <a:cs typeface="Georgia" panose="02040502050405020303"/>
                        <a:sym typeface="Georgia" panose="02040502050405020303"/>
                      </a:endParaRPr>
                    </a:p>
                  </a:txBody>
                  <a:tcPr marL="91425" marR="91425" marT="91425" marB="91425">
                    <a:solidFill>
                      <a:schemeClr val="lt1"/>
                    </a:solidFill>
                  </a:tcPr>
                </a:tc>
                <a:tc>
                  <a:txBody>
                    <a:bodyPr/>
                    <a:lstStyle/>
                    <a:p>
                      <a:pPr marL="0" lvl="0" indent="0" algn="ctr" rtl="0">
                        <a:spcBef>
                          <a:spcPts val="0"/>
                        </a:spcBef>
                        <a:spcAft>
                          <a:spcPts val="0"/>
                        </a:spcAft>
                        <a:buNone/>
                      </a:pPr>
                      <a:r>
                        <a:rPr lang="en-GB">
                          <a:latin typeface="Georgia" panose="02040502050405020303"/>
                          <a:ea typeface="Georgia" panose="02040502050405020303"/>
                          <a:cs typeface="Georgia" panose="02040502050405020303"/>
                          <a:sym typeface="Georgia" panose="02040502050405020303"/>
                        </a:rPr>
                        <a:t>Better</a:t>
                      </a:r>
                      <a:endParaRPr>
                        <a:latin typeface="Georgia" panose="02040502050405020303"/>
                        <a:ea typeface="Georgia" panose="02040502050405020303"/>
                        <a:cs typeface="Georgia" panose="02040502050405020303"/>
                        <a:sym typeface="Georgia" panose="02040502050405020303"/>
                      </a:endParaRPr>
                    </a:p>
                  </a:txBody>
                  <a:tcPr marL="91425" marR="91425" marT="91425" marB="91425">
                    <a:solidFill>
                      <a:schemeClr val="lt1"/>
                    </a:solidFill>
                  </a:tcPr>
                </a:tc>
                <a:tc>
                  <a:txBody>
                    <a:bodyPr/>
                    <a:lstStyle/>
                    <a:p>
                      <a:pPr marL="0" lvl="0" indent="0" algn="ctr" rtl="0">
                        <a:spcBef>
                          <a:spcPts val="0"/>
                        </a:spcBef>
                        <a:spcAft>
                          <a:spcPts val="0"/>
                        </a:spcAft>
                        <a:buNone/>
                      </a:pPr>
                      <a:r>
                        <a:rPr lang="en-GB">
                          <a:latin typeface="Georgia" panose="02040502050405020303"/>
                          <a:ea typeface="Georgia" panose="02040502050405020303"/>
                          <a:cs typeface="Georgia" panose="02040502050405020303"/>
                          <a:sym typeface="Georgia" panose="02040502050405020303"/>
                        </a:rPr>
                        <a:t>Worse</a:t>
                      </a:r>
                      <a:endParaRPr>
                        <a:latin typeface="Georgia" panose="02040502050405020303"/>
                        <a:ea typeface="Georgia" panose="02040502050405020303"/>
                        <a:cs typeface="Georgia" panose="02040502050405020303"/>
                        <a:sym typeface="Georgia" panose="02040502050405020303"/>
                      </a:endParaRPr>
                    </a:p>
                  </a:txBody>
                  <a:tcPr marL="91425" marR="91425" marT="91425" marB="91425">
                    <a:solidFill>
                      <a:schemeClr val="lt1"/>
                    </a:solidFill>
                  </a:tcPr>
                </a:tc>
              </a:tr>
              <a:tr h="385550">
                <a:tc>
                  <a:txBody>
                    <a:bodyPr/>
                    <a:lstStyle/>
                    <a:p>
                      <a:pPr marL="0" lvl="0" indent="0" algn="ctr" rtl="0">
                        <a:spcBef>
                          <a:spcPts val="0"/>
                        </a:spcBef>
                        <a:spcAft>
                          <a:spcPts val="0"/>
                        </a:spcAft>
                        <a:buNone/>
                      </a:pPr>
                      <a:r>
                        <a:rPr lang="en-GB" sz="1100" b="1">
                          <a:latin typeface="Georgia" panose="02040502050405020303"/>
                          <a:ea typeface="Georgia" panose="02040502050405020303"/>
                          <a:cs typeface="Georgia" panose="02040502050405020303"/>
                          <a:sym typeface="Georgia" panose="02040502050405020303"/>
                        </a:rPr>
                        <a:t>Annual Revenue</a:t>
                      </a:r>
                      <a:endParaRPr sz="1100" b="1">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lvl="0" indent="0" algn="ctr" rtl="0">
                        <a:spcBef>
                          <a:spcPts val="0"/>
                        </a:spcBef>
                        <a:spcAft>
                          <a:spcPts val="0"/>
                        </a:spcAft>
                        <a:buNone/>
                      </a:pPr>
                      <a:r>
                        <a:rPr lang="en-GB">
                          <a:latin typeface="Georgia" panose="02040502050405020303"/>
                          <a:ea typeface="Georgia" panose="02040502050405020303"/>
                          <a:cs typeface="Georgia" panose="02040502050405020303"/>
                          <a:sym typeface="Georgia" panose="02040502050405020303"/>
                        </a:rPr>
                        <a:t>Worse</a:t>
                      </a:r>
                      <a:endParaRPr>
                        <a:latin typeface="Georgia" panose="02040502050405020303"/>
                        <a:ea typeface="Georgia" panose="02040502050405020303"/>
                        <a:cs typeface="Georgia" panose="02040502050405020303"/>
                        <a:sym typeface="Georgia" panose="02040502050405020303"/>
                      </a:endParaRPr>
                    </a:p>
                  </a:txBody>
                  <a:tcPr marL="91425" marR="91425" marT="91425" marB="91425">
                    <a:solidFill>
                      <a:schemeClr val="lt1"/>
                    </a:solidFill>
                  </a:tcPr>
                </a:tc>
                <a:tc>
                  <a:txBody>
                    <a:bodyPr/>
                    <a:lstStyle/>
                    <a:p>
                      <a:pPr marL="0" lvl="0" indent="0" algn="ctr" rtl="0">
                        <a:spcBef>
                          <a:spcPts val="0"/>
                        </a:spcBef>
                        <a:spcAft>
                          <a:spcPts val="0"/>
                        </a:spcAft>
                        <a:buNone/>
                      </a:pPr>
                      <a:r>
                        <a:rPr lang="en-GB">
                          <a:latin typeface="Georgia" panose="02040502050405020303"/>
                          <a:ea typeface="Georgia" panose="02040502050405020303"/>
                          <a:cs typeface="Georgia" panose="02040502050405020303"/>
                          <a:sym typeface="Georgia" panose="02040502050405020303"/>
                        </a:rPr>
                        <a:t>Worse</a:t>
                      </a:r>
                      <a:endParaRPr>
                        <a:latin typeface="Georgia" panose="02040502050405020303"/>
                        <a:ea typeface="Georgia" panose="02040502050405020303"/>
                        <a:cs typeface="Georgia" panose="02040502050405020303"/>
                        <a:sym typeface="Georgia" panose="02040502050405020303"/>
                      </a:endParaRPr>
                    </a:p>
                  </a:txBody>
                  <a:tcPr marL="91425" marR="91425" marT="91425" marB="91425">
                    <a:solidFill>
                      <a:schemeClr val="lt1"/>
                    </a:solidFill>
                  </a:tcPr>
                </a:tc>
                <a:tc>
                  <a:txBody>
                    <a:bodyPr/>
                    <a:lstStyle/>
                    <a:p>
                      <a:pPr marL="0" lvl="0" indent="0" algn="ctr" rtl="0">
                        <a:spcBef>
                          <a:spcPts val="0"/>
                        </a:spcBef>
                        <a:spcAft>
                          <a:spcPts val="0"/>
                        </a:spcAft>
                        <a:buNone/>
                      </a:pPr>
                      <a:r>
                        <a:rPr lang="en-GB">
                          <a:latin typeface="Georgia" panose="02040502050405020303"/>
                          <a:ea typeface="Georgia" panose="02040502050405020303"/>
                          <a:cs typeface="Georgia" panose="02040502050405020303"/>
                          <a:sym typeface="Georgia" panose="02040502050405020303"/>
                        </a:rPr>
                        <a:t>Better</a:t>
                      </a:r>
                      <a:endParaRPr>
                        <a:latin typeface="Georgia" panose="02040502050405020303"/>
                        <a:ea typeface="Georgia" panose="02040502050405020303"/>
                        <a:cs typeface="Georgia" panose="02040502050405020303"/>
                        <a:sym typeface="Georgia" panose="02040502050405020303"/>
                      </a:endParaRPr>
                    </a:p>
                  </a:txBody>
                  <a:tcPr marL="91425" marR="91425" marT="91425" marB="91425">
                    <a:solidFill>
                      <a:schemeClr val="lt1"/>
                    </a:solidFill>
                  </a:tcPr>
                </a:tc>
              </a:tr>
              <a:tr h="385550">
                <a:tc>
                  <a:txBody>
                    <a:bodyPr/>
                    <a:lstStyle/>
                    <a:p>
                      <a:pPr marL="0" lvl="0" indent="0" algn="ctr" rtl="0">
                        <a:spcBef>
                          <a:spcPts val="0"/>
                        </a:spcBef>
                        <a:spcAft>
                          <a:spcPts val="0"/>
                        </a:spcAft>
                        <a:buNone/>
                      </a:pPr>
                      <a:r>
                        <a:rPr lang="en-GB" sz="1100" b="1">
                          <a:latin typeface="Georgia" panose="02040502050405020303"/>
                          <a:ea typeface="Georgia" panose="02040502050405020303"/>
                          <a:cs typeface="Georgia" panose="02040502050405020303"/>
                          <a:sym typeface="Georgia" panose="02040502050405020303"/>
                        </a:rPr>
                        <a:t>Efficiency</a:t>
                      </a:r>
                      <a:endParaRPr sz="1100" b="1">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lvl="0" indent="0" algn="ctr" rtl="0">
                        <a:spcBef>
                          <a:spcPts val="0"/>
                        </a:spcBef>
                        <a:spcAft>
                          <a:spcPts val="0"/>
                        </a:spcAft>
                        <a:buNone/>
                      </a:pPr>
                      <a:r>
                        <a:rPr lang="en-GB">
                          <a:latin typeface="Georgia" panose="02040502050405020303"/>
                          <a:ea typeface="Georgia" panose="02040502050405020303"/>
                          <a:cs typeface="Georgia" panose="02040502050405020303"/>
                          <a:sym typeface="Georgia" panose="02040502050405020303"/>
                        </a:rPr>
                        <a:t>Worse</a:t>
                      </a:r>
                      <a:endParaRPr>
                        <a:latin typeface="Georgia" panose="02040502050405020303"/>
                        <a:ea typeface="Georgia" panose="02040502050405020303"/>
                        <a:cs typeface="Georgia" panose="02040502050405020303"/>
                        <a:sym typeface="Georgia" panose="02040502050405020303"/>
                      </a:endParaRPr>
                    </a:p>
                  </a:txBody>
                  <a:tcPr marL="91425" marR="91425" marT="91425" marB="91425">
                    <a:solidFill>
                      <a:schemeClr val="lt1"/>
                    </a:solidFill>
                  </a:tcPr>
                </a:tc>
                <a:tc>
                  <a:txBody>
                    <a:bodyPr/>
                    <a:lstStyle/>
                    <a:p>
                      <a:pPr marL="0" lvl="0" indent="0" algn="ctr" rtl="0">
                        <a:spcBef>
                          <a:spcPts val="0"/>
                        </a:spcBef>
                        <a:spcAft>
                          <a:spcPts val="0"/>
                        </a:spcAft>
                        <a:buNone/>
                      </a:pPr>
                      <a:r>
                        <a:rPr lang="en-GB">
                          <a:latin typeface="Georgia" panose="02040502050405020303"/>
                          <a:ea typeface="Georgia" panose="02040502050405020303"/>
                          <a:cs typeface="Georgia" panose="02040502050405020303"/>
                          <a:sym typeface="Georgia" panose="02040502050405020303"/>
                        </a:rPr>
                        <a:t>Worse</a:t>
                      </a:r>
                      <a:endParaRPr>
                        <a:latin typeface="Georgia" panose="02040502050405020303"/>
                        <a:ea typeface="Georgia" panose="02040502050405020303"/>
                        <a:cs typeface="Georgia" panose="02040502050405020303"/>
                        <a:sym typeface="Georgia" panose="02040502050405020303"/>
                      </a:endParaRPr>
                    </a:p>
                  </a:txBody>
                  <a:tcPr marL="91425" marR="91425" marT="91425" marB="91425">
                    <a:solidFill>
                      <a:schemeClr val="lt1"/>
                    </a:solidFill>
                  </a:tcPr>
                </a:tc>
                <a:tc>
                  <a:txBody>
                    <a:bodyPr/>
                    <a:lstStyle/>
                    <a:p>
                      <a:pPr marL="0" lvl="0" indent="0" algn="ctr" rtl="0">
                        <a:spcBef>
                          <a:spcPts val="0"/>
                        </a:spcBef>
                        <a:spcAft>
                          <a:spcPts val="0"/>
                        </a:spcAft>
                        <a:buNone/>
                      </a:pPr>
                      <a:r>
                        <a:rPr lang="en-GB">
                          <a:latin typeface="Georgia" panose="02040502050405020303"/>
                          <a:ea typeface="Georgia" panose="02040502050405020303"/>
                          <a:cs typeface="Georgia" panose="02040502050405020303"/>
                          <a:sym typeface="Georgia" panose="02040502050405020303"/>
                        </a:rPr>
                        <a:t>Better</a:t>
                      </a:r>
                      <a:endParaRPr>
                        <a:latin typeface="Georgia" panose="02040502050405020303"/>
                        <a:ea typeface="Georgia" panose="02040502050405020303"/>
                        <a:cs typeface="Georgia" panose="02040502050405020303"/>
                        <a:sym typeface="Georgia" panose="02040502050405020303"/>
                      </a:endParaRPr>
                    </a:p>
                  </a:txBody>
                  <a:tcPr marL="91425" marR="91425" marT="91425" marB="91425">
                    <a:solidFill>
                      <a:schemeClr val="lt1"/>
                    </a:solidFill>
                  </a:tcPr>
                </a:tc>
              </a:tr>
              <a:tr h="385550">
                <a:tc>
                  <a:txBody>
                    <a:bodyPr/>
                    <a:lstStyle/>
                    <a:p>
                      <a:pPr marL="0" lvl="0" indent="0" algn="ctr" rtl="0">
                        <a:spcBef>
                          <a:spcPts val="0"/>
                        </a:spcBef>
                        <a:spcAft>
                          <a:spcPts val="0"/>
                        </a:spcAft>
                        <a:buNone/>
                      </a:pPr>
                      <a:r>
                        <a:rPr lang="en-GB" sz="1100" b="1">
                          <a:latin typeface="Georgia" panose="02040502050405020303"/>
                          <a:ea typeface="Georgia" panose="02040502050405020303"/>
                          <a:cs typeface="Georgia" panose="02040502050405020303"/>
                          <a:sym typeface="Georgia" panose="02040502050405020303"/>
                        </a:rPr>
                        <a:t>Area</a:t>
                      </a:r>
                      <a:endParaRPr sz="1100" b="1">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lvl="0" indent="0" algn="ctr" rtl="0">
                        <a:spcBef>
                          <a:spcPts val="0"/>
                        </a:spcBef>
                        <a:spcAft>
                          <a:spcPts val="0"/>
                        </a:spcAft>
                        <a:buNone/>
                      </a:pPr>
                      <a:r>
                        <a:rPr lang="en-GB">
                          <a:latin typeface="Georgia" panose="02040502050405020303"/>
                          <a:ea typeface="Georgia" panose="02040502050405020303"/>
                          <a:cs typeface="Georgia" panose="02040502050405020303"/>
                          <a:sym typeface="Georgia" panose="02040502050405020303"/>
                        </a:rPr>
                        <a:t>Same</a:t>
                      </a:r>
                      <a:endParaRPr>
                        <a:latin typeface="Georgia" panose="02040502050405020303"/>
                        <a:ea typeface="Georgia" panose="02040502050405020303"/>
                        <a:cs typeface="Georgia" panose="02040502050405020303"/>
                        <a:sym typeface="Georgia" panose="02040502050405020303"/>
                      </a:endParaRPr>
                    </a:p>
                  </a:txBody>
                  <a:tcPr marL="91425" marR="91425" marT="91425" marB="91425">
                    <a:solidFill>
                      <a:schemeClr val="lt1"/>
                    </a:solidFill>
                  </a:tcPr>
                </a:tc>
                <a:tc>
                  <a:txBody>
                    <a:bodyPr/>
                    <a:lstStyle/>
                    <a:p>
                      <a:pPr marL="0" lvl="0" indent="0" algn="ctr" rtl="0">
                        <a:spcBef>
                          <a:spcPts val="0"/>
                        </a:spcBef>
                        <a:spcAft>
                          <a:spcPts val="0"/>
                        </a:spcAft>
                        <a:buNone/>
                      </a:pPr>
                      <a:r>
                        <a:rPr lang="en-GB">
                          <a:latin typeface="Georgia" panose="02040502050405020303"/>
                          <a:ea typeface="Georgia" panose="02040502050405020303"/>
                          <a:cs typeface="Georgia" panose="02040502050405020303"/>
                          <a:sym typeface="Georgia" panose="02040502050405020303"/>
                        </a:rPr>
                        <a:t>Better</a:t>
                      </a:r>
                      <a:endParaRPr>
                        <a:latin typeface="Georgia" panose="02040502050405020303"/>
                        <a:ea typeface="Georgia" panose="02040502050405020303"/>
                        <a:cs typeface="Georgia" panose="02040502050405020303"/>
                        <a:sym typeface="Georgia" panose="02040502050405020303"/>
                      </a:endParaRPr>
                    </a:p>
                  </a:txBody>
                  <a:tcPr marL="91425" marR="91425" marT="91425" marB="91425">
                    <a:solidFill>
                      <a:schemeClr val="lt1"/>
                    </a:solidFill>
                  </a:tcPr>
                </a:tc>
                <a:tc>
                  <a:txBody>
                    <a:bodyPr/>
                    <a:lstStyle/>
                    <a:p>
                      <a:pPr marL="0" lvl="0" indent="0" algn="ctr" rtl="0">
                        <a:spcBef>
                          <a:spcPts val="0"/>
                        </a:spcBef>
                        <a:spcAft>
                          <a:spcPts val="0"/>
                        </a:spcAft>
                        <a:buNone/>
                      </a:pPr>
                      <a:r>
                        <a:rPr lang="en-GB">
                          <a:latin typeface="Georgia" panose="02040502050405020303"/>
                          <a:ea typeface="Georgia" panose="02040502050405020303"/>
                          <a:cs typeface="Georgia" panose="02040502050405020303"/>
                          <a:sym typeface="Georgia" panose="02040502050405020303"/>
                        </a:rPr>
                        <a:t>Worse</a:t>
                      </a:r>
                      <a:endParaRPr>
                        <a:latin typeface="Georgia" panose="02040502050405020303"/>
                        <a:ea typeface="Georgia" panose="02040502050405020303"/>
                        <a:cs typeface="Georgia" panose="02040502050405020303"/>
                        <a:sym typeface="Georgia" panose="02040502050405020303"/>
                      </a:endParaRPr>
                    </a:p>
                  </a:txBody>
                  <a:tcPr marL="91425" marR="91425" marT="91425" marB="91425">
                    <a:solidFill>
                      <a:schemeClr val="lt1"/>
                    </a:solidFill>
                  </a:tcPr>
                </a:tc>
              </a:tr>
              <a:tr h="385550">
                <a:tc>
                  <a:txBody>
                    <a:bodyPr/>
                    <a:lstStyle/>
                    <a:p>
                      <a:pPr marL="0" lvl="0" indent="0" algn="ctr" rtl="0">
                        <a:spcBef>
                          <a:spcPts val="0"/>
                        </a:spcBef>
                        <a:spcAft>
                          <a:spcPts val="0"/>
                        </a:spcAft>
                        <a:buNone/>
                      </a:pPr>
                      <a:r>
                        <a:rPr lang="en-GB" sz="1100" b="1">
                          <a:latin typeface="Georgia" panose="02040502050405020303"/>
                          <a:ea typeface="Georgia" panose="02040502050405020303"/>
                          <a:cs typeface="Georgia" panose="02040502050405020303"/>
                          <a:sym typeface="Georgia" panose="02040502050405020303"/>
                        </a:rPr>
                        <a:t>Feasibility</a:t>
                      </a:r>
                      <a:endParaRPr sz="1100" b="1">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lvl="0" indent="0" algn="ctr" rtl="0">
                        <a:spcBef>
                          <a:spcPts val="0"/>
                        </a:spcBef>
                        <a:spcAft>
                          <a:spcPts val="0"/>
                        </a:spcAft>
                        <a:buNone/>
                      </a:pPr>
                      <a:r>
                        <a:rPr lang="en-GB">
                          <a:latin typeface="Georgia" panose="02040502050405020303"/>
                          <a:ea typeface="Georgia" panose="02040502050405020303"/>
                          <a:cs typeface="Georgia" panose="02040502050405020303"/>
                          <a:sym typeface="Georgia" panose="02040502050405020303"/>
                        </a:rPr>
                        <a:t>Better</a:t>
                      </a:r>
                      <a:endParaRPr>
                        <a:latin typeface="Georgia" panose="02040502050405020303"/>
                        <a:ea typeface="Georgia" panose="02040502050405020303"/>
                        <a:cs typeface="Georgia" panose="02040502050405020303"/>
                        <a:sym typeface="Georgia" panose="02040502050405020303"/>
                      </a:endParaRPr>
                    </a:p>
                  </a:txBody>
                  <a:tcPr marL="91425" marR="91425" marT="91425" marB="91425">
                    <a:solidFill>
                      <a:schemeClr val="lt1"/>
                    </a:solidFill>
                  </a:tcPr>
                </a:tc>
                <a:tc>
                  <a:txBody>
                    <a:bodyPr/>
                    <a:lstStyle/>
                    <a:p>
                      <a:pPr marL="0" lvl="0" indent="0" algn="ctr" rtl="0">
                        <a:spcBef>
                          <a:spcPts val="0"/>
                        </a:spcBef>
                        <a:spcAft>
                          <a:spcPts val="0"/>
                        </a:spcAft>
                        <a:buNone/>
                      </a:pPr>
                      <a:r>
                        <a:rPr lang="en-GB">
                          <a:latin typeface="Georgia" panose="02040502050405020303"/>
                          <a:ea typeface="Georgia" panose="02040502050405020303"/>
                          <a:cs typeface="Georgia" panose="02040502050405020303"/>
                          <a:sym typeface="Georgia" panose="02040502050405020303"/>
                        </a:rPr>
                        <a:t>Better</a:t>
                      </a:r>
                      <a:endParaRPr>
                        <a:latin typeface="Georgia" panose="02040502050405020303"/>
                        <a:ea typeface="Georgia" panose="02040502050405020303"/>
                        <a:cs typeface="Georgia" panose="02040502050405020303"/>
                        <a:sym typeface="Georgia" panose="02040502050405020303"/>
                      </a:endParaRPr>
                    </a:p>
                  </a:txBody>
                  <a:tcPr marL="91425" marR="91425" marT="91425" marB="91425">
                    <a:solidFill>
                      <a:schemeClr val="lt1"/>
                    </a:solidFill>
                  </a:tcPr>
                </a:tc>
                <a:tc>
                  <a:txBody>
                    <a:bodyPr/>
                    <a:lstStyle/>
                    <a:p>
                      <a:pPr marL="0" lvl="0" indent="0" algn="ctr" rtl="0">
                        <a:spcBef>
                          <a:spcPts val="0"/>
                        </a:spcBef>
                        <a:spcAft>
                          <a:spcPts val="0"/>
                        </a:spcAft>
                        <a:buNone/>
                      </a:pPr>
                      <a:r>
                        <a:rPr lang="en-GB">
                          <a:latin typeface="Georgia" panose="02040502050405020303"/>
                          <a:ea typeface="Georgia" panose="02040502050405020303"/>
                          <a:cs typeface="Georgia" panose="02040502050405020303"/>
                          <a:sym typeface="Georgia" panose="02040502050405020303"/>
                        </a:rPr>
                        <a:t>Worse</a:t>
                      </a:r>
                      <a:endParaRPr>
                        <a:latin typeface="Georgia" panose="02040502050405020303"/>
                        <a:ea typeface="Georgia" panose="02040502050405020303"/>
                        <a:cs typeface="Georgia" panose="02040502050405020303"/>
                        <a:sym typeface="Georgia" panose="02040502050405020303"/>
                      </a:endParaRPr>
                    </a:p>
                  </a:txBody>
                  <a:tcPr marL="91425" marR="91425" marT="91425" marB="91425">
                    <a:solidFill>
                      <a:schemeClr val="lt1"/>
                    </a:solidFill>
                  </a:tcPr>
                </a:tc>
              </a:tr>
              <a:tr h="504200">
                <a:tc>
                  <a:txBody>
                    <a:bodyPr/>
                    <a:lstStyle/>
                    <a:p>
                      <a:pPr marL="0" lvl="0" indent="0" algn="ctr" rtl="0">
                        <a:spcBef>
                          <a:spcPts val="0"/>
                        </a:spcBef>
                        <a:spcAft>
                          <a:spcPts val="0"/>
                        </a:spcAft>
                        <a:buNone/>
                      </a:pPr>
                      <a:r>
                        <a:rPr lang="en-GB" sz="1100" b="1">
                          <a:latin typeface="Georgia" panose="02040502050405020303"/>
                          <a:ea typeface="Georgia" panose="02040502050405020303"/>
                          <a:cs typeface="Georgia" panose="02040502050405020303"/>
                          <a:sym typeface="Georgia" panose="02040502050405020303"/>
                        </a:rPr>
                        <a:t>Maintenance &amp; Operating Cost</a:t>
                      </a:r>
                      <a:endParaRPr sz="1100" b="1">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lvl="0" indent="0" algn="ctr" rtl="0">
                        <a:spcBef>
                          <a:spcPts val="0"/>
                        </a:spcBef>
                        <a:spcAft>
                          <a:spcPts val="0"/>
                        </a:spcAft>
                        <a:buNone/>
                      </a:pPr>
                      <a:r>
                        <a:rPr lang="en-GB">
                          <a:latin typeface="Georgia" panose="02040502050405020303"/>
                          <a:ea typeface="Georgia" panose="02040502050405020303"/>
                          <a:cs typeface="Georgia" panose="02040502050405020303"/>
                          <a:sym typeface="Georgia" panose="02040502050405020303"/>
                        </a:rPr>
                        <a:t>Better</a:t>
                      </a:r>
                      <a:endParaRPr>
                        <a:latin typeface="Georgia" panose="02040502050405020303"/>
                        <a:ea typeface="Georgia" panose="02040502050405020303"/>
                        <a:cs typeface="Georgia" panose="02040502050405020303"/>
                        <a:sym typeface="Georgia" panose="02040502050405020303"/>
                      </a:endParaRPr>
                    </a:p>
                  </a:txBody>
                  <a:tcPr marL="91425" marR="91425" marT="91425" marB="91425">
                    <a:solidFill>
                      <a:schemeClr val="lt1"/>
                    </a:solidFill>
                  </a:tcPr>
                </a:tc>
                <a:tc>
                  <a:txBody>
                    <a:bodyPr/>
                    <a:lstStyle/>
                    <a:p>
                      <a:pPr marL="0" lvl="0" indent="0" algn="ctr" rtl="0">
                        <a:spcBef>
                          <a:spcPts val="0"/>
                        </a:spcBef>
                        <a:spcAft>
                          <a:spcPts val="0"/>
                        </a:spcAft>
                        <a:buNone/>
                      </a:pPr>
                      <a:r>
                        <a:rPr lang="en-GB">
                          <a:latin typeface="Georgia" panose="02040502050405020303"/>
                          <a:ea typeface="Georgia" panose="02040502050405020303"/>
                          <a:cs typeface="Georgia" panose="02040502050405020303"/>
                          <a:sym typeface="Georgia" panose="02040502050405020303"/>
                        </a:rPr>
                        <a:t>Better</a:t>
                      </a:r>
                      <a:endParaRPr>
                        <a:latin typeface="Georgia" panose="02040502050405020303"/>
                        <a:ea typeface="Georgia" panose="02040502050405020303"/>
                        <a:cs typeface="Georgia" panose="02040502050405020303"/>
                        <a:sym typeface="Georgia" panose="02040502050405020303"/>
                      </a:endParaRPr>
                    </a:p>
                  </a:txBody>
                  <a:tcPr marL="91425" marR="91425" marT="91425" marB="91425">
                    <a:solidFill>
                      <a:schemeClr val="lt1"/>
                    </a:solidFill>
                  </a:tcPr>
                </a:tc>
                <a:tc>
                  <a:txBody>
                    <a:bodyPr/>
                    <a:lstStyle/>
                    <a:p>
                      <a:pPr marL="0" lvl="0" indent="0" algn="ctr" rtl="0">
                        <a:spcBef>
                          <a:spcPts val="0"/>
                        </a:spcBef>
                        <a:spcAft>
                          <a:spcPts val="0"/>
                        </a:spcAft>
                        <a:buNone/>
                      </a:pPr>
                      <a:r>
                        <a:rPr lang="en-GB">
                          <a:latin typeface="Georgia" panose="02040502050405020303"/>
                          <a:ea typeface="Georgia" panose="02040502050405020303"/>
                          <a:cs typeface="Georgia" panose="02040502050405020303"/>
                          <a:sym typeface="Georgia" panose="02040502050405020303"/>
                        </a:rPr>
                        <a:t>Worse</a:t>
                      </a:r>
                      <a:endParaRPr>
                        <a:latin typeface="Georgia" panose="02040502050405020303"/>
                        <a:ea typeface="Georgia" panose="02040502050405020303"/>
                        <a:cs typeface="Georgia" panose="02040502050405020303"/>
                        <a:sym typeface="Georgia" panose="02040502050405020303"/>
                      </a:endParaRPr>
                    </a:p>
                  </a:txBody>
                  <a:tcPr marL="91425" marR="91425" marT="91425" marB="91425">
                    <a:solidFill>
                      <a:schemeClr val="lt1"/>
                    </a:solidFill>
                  </a:tcPr>
                </a:tc>
              </a:tr>
              <a:tr h="385550">
                <a:tc>
                  <a:txBody>
                    <a:bodyPr/>
                    <a:lstStyle/>
                    <a:p>
                      <a:pPr marL="0" lvl="0" indent="0" algn="ctr" rtl="0">
                        <a:spcBef>
                          <a:spcPts val="0"/>
                        </a:spcBef>
                        <a:spcAft>
                          <a:spcPts val="0"/>
                        </a:spcAft>
                        <a:buNone/>
                      </a:pPr>
                      <a:r>
                        <a:rPr lang="en-GB" sz="1100" b="1">
                          <a:latin typeface="Georgia" panose="02040502050405020303"/>
                          <a:ea typeface="Georgia" panose="02040502050405020303"/>
                          <a:cs typeface="Georgia" panose="02040502050405020303"/>
                          <a:sym typeface="Georgia" panose="02040502050405020303"/>
                        </a:rPr>
                        <a:t>Dominance</a:t>
                      </a:r>
                      <a:endParaRPr sz="1100" b="1">
                        <a:latin typeface="Georgia" panose="02040502050405020303"/>
                        <a:ea typeface="Georgia" panose="02040502050405020303"/>
                        <a:cs typeface="Georgia" panose="02040502050405020303"/>
                        <a:sym typeface="Georgia" panose="02040502050405020303"/>
                      </a:endParaRPr>
                    </a:p>
                  </a:txBody>
                  <a:tcPr marL="91425" marR="91425" marT="91425" marB="91425"/>
                </a:tc>
                <a:tc>
                  <a:txBody>
                    <a:bodyPr/>
                    <a:lstStyle/>
                    <a:p>
                      <a:pPr marL="0" lvl="0" indent="0" algn="ctr" rtl="0">
                        <a:spcBef>
                          <a:spcPts val="0"/>
                        </a:spcBef>
                        <a:spcAft>
                          <a:spcPts val="0"/>
                        </a:spcAft>
                        <a:buNone/>
                      </a:pPr>
                      <a:r>
                        <a:rPr lang="en-GB">
                          <a:latin typeface="Georgia" panose="02040502050405020303"/>
                          <a:ea typeface="Georgia" panose="02040502050405020303"/>
                          <a:cs typeface="Georgia" panose="02040502050405020303"/>
                          <a:sym typeface="Georgia" panose="02040502050405020303"/>
                        </a:rPr>
                        <a:t>No</a:t>
                      </a:r>
                      <a:endParaRPr>
                        <a:latin typeface="Georgia" panose="02040502050405020303"/>
                        <a:ea typeface="Georgia" panose="02040502050405020303"/>
                        <a:cs typeface="Georgia" panose="02040502050405020303"/>
                        <a:sym typeface="Georgia" panose="02040502050405020303"/>
                      </a:endParaRPr>
                    </a:p>
                  </a:txBody>
                  <a:tcPr marL="91425" marR="91425" marT="91425" marB="91425">
                    <a:solidFill>
                      <a:schemeClr val="lt1"/>
                    </a:solidFill>
                  </a:tcPr>
                </a:tc>
                <a:tc>
                  <a:txBody>
                    <a:bodyPr/>
                    <a:lstStyle/>
                    <a:p>
                      <a:pPr marL="0" lvl="0" indent="0" algn="ctr" rtl="0">
                        <a:spcBef>
                          <a:spcPts val="0"/>
                        </a:spcBef>
                        <a:spcAft>
                          <a:spcPts val="0"/>
                        </a:spcAft>
                        <a:buNone/>
                      </a:pPr>
                      <a:r>
                        <a:rPr lang="en-GB">
                          <a:latin typeface="Georgia" panose="02040502050405020303"/>
                          <a:ea typeface="Georgia" panose="02040502050405020303"/>
                          <a:cs typeface="Georgia" panose="02040502050405020303"/>
                          <a:sym typeface="Georgia" panose="02040502050405020303"/>
                        </a:rPr>
                        <a:t>No</a:t>
                      </a:r>
                      <a:endParaRPr>
                        <a:latin typeface="Georgia" panose="02040502050405020303"/>
                        <a:ea typeface="Georgia" panose="02040502050405020303"/>
                        <a:cs typeface="Georgia" panose="02040502050405020303"/>
                        <a:sym typeface="Georgia" panose="02040502050405020303"/>
                      </a:endParaRPr>
                    </a:p>
                  </a:txBody>
                  <a:tcPr marL="91425" marR="91425" marT="91425" marB="91425">
                    <a:solidFill>
                      <a:schemeClr val="lt1"/>
                    </a:solidFill>
                  </a:tcPr>
                </a:tc>
                <a:tc>
                  <a:txBody>
                    <a:bodyPr/>
                    <a:lstStyle/>
                    <a:p>
                      <a:pPr marL="0" lvl="0" indent="0" algn="ctr" rtl="0">
                        <a:spcBef>
                          <a:spcPts val="0"/>
                        </a:spcBef>
                        <a:spcAft>
                          <a:spcPts val="0"/>
                        </a:spcAft>
                        <a:buNone/>
                      </a:pPr>
                      <a:r>
                        <a:rPr lang="en-GB">
                          <a:latin typeface="Georgia" panose="02040502050405020303"/>
                          <a:ea typeface="Georgia" panose="02040502050405020303"/>
                          <a:cs typeface="Georgia" panose="02040502050405020303"/>
                          <a:sym typeface="Georgia" panose="02040502050405020303"/>
                        </a:rPr>
                        <a:t>No</a:t>
                      </a:r>
                      <a:endParaRPr>
                        <a:latin typeface="Georgia" panose="02040502050405020303"/>
                        <a:ea typeface="Georgia" panose="02040502050405020303"/>
                        <a:cs typeface="Georgia" panose="02040502050405020303"/>
                        <a:sym typeface="Georgia" panose="02040502050405020303"/>
                      </a:endParaRPr>
                    </a:p>
                  </a:txBody>
                  <a:tcPr marL="91425" marR="91425" marT="91425" marB="91425">
                    <a:solidFill>
                      <a:schemeClr val="lt1"/>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4"/>
        <p:cNvGrpSpPr/>
        <p:nvPr/>
      </p:nvGrpSpPr>
      <p:grpSpPr>
        <a:xfrm>
          <a:off x="0" y="0"/>
          <a:ext cx="0" cy="0"/>
          <a:chOff x="0" y="0"/>
          <a:chExt cx="0" cy="0"/>
        </a:xfrm>
      </p:grpSpPr>
      <p:sp>
        <p:nvSpPr>
          <p:cNvPr id="65" name="Google Shape;65;p14"/>
          <p:cNvSpPr/>
          <p:nvPr/>
        </p:nvSpPr>
        <p:spPr>
          <a:xfrm>
            <a:off x="-11700" y="110975"/>
            <a:ext cx="9167400" cy="5019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20204"/>
              <a:buNone/>
            </a:pPr>
            <a:r>
              <a:rPr lang="en-GB" sz="2000">
                <a:solidFill>
                  <a:schemeClr val="lt1"/>
                </a:solidFill>
                <a:latin typeface="Georgia" panose="02040502050405020303"/>
                <a:ea typeface="Georgia" panose="02040502050405020303"/>
                <a:cs typeface="Georgia" panose="02040502050405020303"/>
                <a:sym typeface="Georgia" panose="02040502050405020303"/>
              </a:rPr>
              <a:t>Content</a:t>
            </a:r>
            <a:endParaRPr sz="2000">
              <a:solidFill>
                <a:schemeClr val="lt1"/>
              </a:solidFill>
              <a:latin typeface="Georgia" panose="02040502050405020303"/>
              <a:ea typeface="Georgia" panose="02040502050405020303"/>
              <a:cs typeface="Georgia" panose="02040502050405020303"/>
              <a:sym typeface="Georgia" panose="02040502050405020303"/>
            </a:endParaRPr>
          </a:p>
        </p:txBody>
      </p:sp>
      <p:sp>
        <p:nvSpPr>
          <p:cNvPr id="66" name="Google Shape;66;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fld>
            <a:endParaRPr lang="en-GB"/>
          </a:p>
        </p:txBody>
      </p:sp>
      <p:pic>
        <p:nvPicPr>
          <p:cNvPr id="67" name="Google Shape;67;p14"/>
          <p:cNvPicPr preferRelativeResize="0"/>
          <p:nvPr/>
        </p:nvPicPr>
        <p:blipFill>
          <a:blip r:embed="rId1"/>
          <a:stretch>
            <a:fillRect/>
          </a:stretch>
        </p:blipFill>
        <p:spPr>
          <a:xfrm>
            <a:off x="4143450" y="1035900"/>
            <a:ext cx="4662426" cy="3108276"/>
          </a:xfrm>
          <a:prstGeom prst="rect">
            <a:avLst/>
          </a:prstGeom>
          <a:noFill/>
          <a:ln>
            <a:noFill/>
          </a:ln>
        </p:spPr>
      </p:pic>
      <p:sp>
        <p:nvSpPr>
          <p:cNvPr id="68" name="Google Shape;68;p14"/>
          <p:cNvSpPr txBox="1"/>
          <p:nvPr/>
        </p:nvSpPr>
        <p:spPr>
          <a:xfrm>
            <a:off x="163050" y="1014288"/>
            <a:ext cx="3980400" cy="31515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2"/>
              </a:buClr>
              <a:buSzPts val="1400"/>
              <a:buFont typeface="Georgia" panose="02040502050405020303"/>
              <a:buAutoNum type="arabicPeriod"/>
            </a:pPr>
            <a:r>
              <a:rPr lang="en-GB" dirty="0">
                <a:solidFill>
                  <a:schemeClr val="dk2"/>
                </a:solidFill>
                <a:latin typeface="Georgia" panose="02040502050405020303"/>
                <a:ea typeface="Georgia" panose="02040502050405020303"/>
                <a:cs typeface="Georgia" panose="02040502050405020303"/>
                <a:sym typeface="Georgia" panose="02040502050405020303"/>
              </a:rPr>
              <a:t>Executive Summary</a:t>
            </a:r>
            <a:endParaRPr dirty="0">
              <a:solidFill>
                <a:schemeClr val="dk2"/>
              </a:solidFill>
              <a:latin typeface="Georgia" panose="02040502050405020303"/>
              <a:ea typeface="Georgia" panose="02040502050405020303"/>
              <a:cs typeface="Georgia" panose="02040502050405020303"/>
              <a:sym typeface="Georgia" panose="02040502050405020303"/>
            </a:endParaRPr>
          </a:p>
          <a:p>
            <a:pPr marL="457200" lvl="0" indent="-317500" algn="l" rtl="0">
              <a:lnSpc>
                <a:spcPct val="115000"/>
              </a:lnSpc>
              <a:spcBef>
                <a:spcPts val="0"/>
              </a:spcBef>
              <a:spcAft>
                <a:spcPts val="0"/>
              </a:spcAft>
              <a:buClr>
                <a:schemeClr val="dk2"/>
              </a:buClr>
              <a:buSzPts val="1400"/>
              <a:buFont typeface="Georgia" panose="02040502050405020303"/>
              <a:buAutoNum type="arabicPeriod"/>
            </a:pPr>
            <a:r>
              <a:rPr lang="en-GB" dirty="0">
                <a:solidFill>
                  <a:schemeClr val="dk2"/>
                </a:solidFill>
                <a:latin typeface="Georgia" panose="02040502050405020303"/>
                <a:ea typeface="Georgia" panose="02040502050405020303"/>
                <a:cs typeface="Georgia" panose="02040502050405020303"/>
                <a:sym typeface="Georgia" panose="02040502050405020303"/>
              </a:rPr>
              <a:t>Opportunity Statement</a:t>
            </a:r>
            <a:endParaRPr dirty="0">
              <a:solidFill>
                <a:schemeClr val="dk2"/>
              </a:solidFill>
              <a:latin typeface="Georgia" panose="02040502050405020303"/>
              <a:ea typeface="Georgia" panose="02040502050405020303"/>
              <a:cs typeface="Georgia" panose="02040502050405020303"/>
              <a:sym typeface="Georgia" panose="02040502050405020303"/>
            </a:endParaRPr>
          </a:p>
          <a:p>
            <a:pPr marL="457200" lvl="0" indent="-317500" algn="l" rtl="0">
              <a:lnSpc>
                <a:spcPct val="115000"/>
              </a:lnSpc>
              <a:spcBef>
                <a:spcPts val="0"/>
              </a:spcBef>
              <a:spcAft>
                <a:spcPts val="0"/>
              </a:spcAft>
              <a:buClr>
                <a:schemeClr val="dk2"/>
              </a:buClr>
              <a:buSzPts val="1400"/>
              <a:buFont typeface="Georgia" panose="02040502050405020303"/>
              <a:buAutoNum type="arabicPeriod"/>
            </a:pPr>
            <a:r>
              <a:rPr lang="en-GB" dirty="0">
                <a:solidFill>
                  <a:schemeClr val="dk2"/>
                </a:solidFill>
                <a:latin typeface="Georgia" panose="02040502050405020303"/>
                <a:ea typeface="Georgia" panose="02040502050405020303"/>
                <a:cs typeface="Georgia" panose="02040502050405020303"/>
                <a:sym typeface="Georgia" panose="02040502050405020303"/>
              </a:rPr>
              <a:t>Description of Alternatives</a:t>
            </a:r>
            <a:endParaRPr dirty="0">
              <a:solidFill>
                <a:schemeClr val="dk2"/>
              </a:solidFill>
              <a:latin typeface="Georgia" panose="02040502050405020303"/>
              <a:ea typeface="Georgia" panose="02040502050405020303"/>
              <a:cs typeface="Georgia" panose="02040502050405020303"/>
              <a:sym typeface="Georgia" panose="02040502050405020303"/>
            </a:endParaRPr>
          </a:p>
          <a:p>
            <a:pPr marL="457200" lvl="0" indent="-317500" algn="l" rtl="0">
              <a:lnSpc>
                <a:spcPct val="115000"/>
              </a:lnSpc>
              <a:spcBef>
                <a:spcPts val="0"/>
              </a:spcBef>
              <a:spcAft>
                <a:spcPts val="0"/>
              </a:spcAft>
              <a:buClr>
                <a:schemeClr val="dk2"/>
              </a:buClr>
              <a:buSzPts val="1400"/>
              <a:buFont typeface="Georgia" panose="02040502050405020303"/>
              <a:buAutoNum type="arabicPeriod"/>
            </a:pPr>
            <a:r>
              <a:rPr lang="en-GB" dirty="0">
                <a:solidFill>
                  <a:schemeClr val="dk2"/>
                </a:solidFill>
                <a:latin typeface="Georgia" panose="02040502050405020303"/>
                <a:ea typeface="Georgia" panose="02040502050405020303"/>
                <a:cs typeface="Georgia" panose="02040502050405020303"/>
                <a:sym typeface="Georgia" panose="02040502050405020303"/>
              </a:rPr>
              <a:t>Detailed Cost Estimate of Alternatives</a:t>
            </a:r>
            <a:endParaRPr dirty="0">
              <a:solidFill>
                <a:schemeClr val="dk2"/>
              </a:solidFill>
              <a:latin typeface="Georgia" panose="02040502050405020303"/>
              <a:ea typeface="Georgia" panose="02040502050405020303"/>
              <a:cs typeface="Georgia" panose="02040502050405020303"/>
              <a:sym typeface="Georgia" panose="02040502050405020303"/>
            </a:endParaRPr>
          </a:p>
          <a:p>
            <a:pPr marL="457200" lvl="0" indent="-317500" algn="l" rtl="0">
              <a:lnSpc>
                <a:spcPct val="115000"/>
              </a:lnSpc>
              <a:spcBef>
                <a:spcPts val="0"/>
              </a:spcBef>
              <a:spcAft>
                <a:spcPts val="0"/>
              </a:spcAft>
              <a:buClr>
                <a:schemeClr val="dk2"/>
              </a:buClr>
              <a:buSzPts val="1400"/>
              <a:buFont typeface="Georgia" panose="02040502050405020303"/>
              <a:buAutoNum type="arabicPeriod"/>
            </a:pPr>
            <a:r>
              <a:rPr lang="en-GB" dirty="0">
                <a:solidFill>
                  <a:schemeClr val="dk2"/>
                </a:solidFill>
                <a:latin typeface="Georgia" panose="02040502050405020303"/>
                <a:ea typeface="Georgia" panose="02040502050405020303"/>
                <a:cs typeface="Georgia" panose="02040502050405020303"/>
                <a:sym typeface="Georgia" panose="02040502050405020303"/>
              </a:rPr>
              <a:t>Cash Flow Diagrams</a:t>
            </a:r>
            <a:endParaRPr dirty="0">
              <a:solidFill>
                <a:schemeClr val="dk2"/>
              </a:solidFill>
              <a:latin typeface="Georgia" panose="02040502050405020303"/>
              <a:ea typeface="Georgia" panose="02040502050405020303"/>
              <a:cs typeface="Georgia" panose="02040502050405020303"/>
              <a:sym typeface="Georgia" panose="02040502050405020303"/>
            </a:endParaRPr>
          </a:p>
          <a:p>
            <a:pPr marL="457200" lvl="0" indent="-317500" algn="l" rtl="0">
              <a:lnSpc>
                <a:spcPct val="115000"/>
              </a:lnSpc>
              <a:spcBef>
                <a:spcPts val="0"/>
              </a:spcBef>
              <a:spcAft>
                <a:spcPts val="0"/>
              </a:spcAft>
              <a:buClr>
                <a:schemeClr val="dk2"/>
              </a:buClr>
              <a:buSzPts val="1400"/>
              <a:buFont typeface="Georgia" panose="02040502050405020303"/>
              <a:buAutoNum type="arabicPeriod"/>
            </a:pPr>
            <a:r>
              <a:rPr lang="en-GB" dirty="0">
                <a:solidFill>
                  <a:schemeClr val="dk2"/>
                </a:solidFill>
                <a:latin typeface="Georgia" panose="02040502050405020303"/>
                <a:ea typeface="Georgia" panose="02040502050405020303"/>
                <a:cs typeface="Georgia" panose="02040502050405020303"/>
                <a:sym typeface="Georgia" panose="02040502050405020303"/>
              </a:rPr>
              <a:t>Depreciation</a:t>
            </a:r>
            <a:endParaRPr dirty="0">
              <a:solidFill>
                <a:schemeClr val="dk2"/>
              </a:solidFill>
              <a:latin typeface="Georgia" panose="02040502050405020303"/>
              <a:ea typeface="Georgia" panose="02040502050405020303"/>
              <a:cs typeface="Georgia" panose="02040502050405020303"/>
              <a:sym typeface="Georgia" panose="02040502050405020303"/>
            </a:endParaRPr>
          </a:p>
          <a:p>
            <a:pPr marL="457200" lvl="0" indent="-317500" algn="l" rtl="0">
              <a:lnSpc>
                <a:spcPct val="115000"/>
              </a:lnSpc>
              <a:spcBef>
                <a:spcPts val="0"/>
              </a:spcBef>
              <a:spcAft>
                <a:spcPts val="0"/>
              </a:spcAft>
              <a:buClr>
                <a:schemeClr val="dk2"/>
              </a:buClr>
              <a:buSzPts val="1400"/>
              <a:buFont typeface="Georgia" panose="02040502050405020303"/>
              <a:buAutoNum type="arabicPeriod"/>
            </a:pPr>
            <a:r>
              <a:rPr lang="en-GB" dirty="0">
                <a:solidFill>
                  <a:schemeClr val="dk2"/>
                </a:solidFill>
                <a:latin typeface="Georgia" panose="02040502050405020303"/>
                <a:ea typeface="Georgia" panose="02040502050405020303"/>
                <a:cs typeface="Georgia" panose="02040502050405020303"/>
                <a:sym typeface="Georgia" panose="02040502050405020303"/>
              </a:rPr>
              <a:t>Comparison Among Alternatives</a:t>
            </a:r>
            <a:endParaRPr dirty="0">
              <a:solidFill>
                <a:schemeClr val="dk2"/>
              </a:solidFill>
              <a:latin typeface="Georgia" panose="02040502050405020303"/>
              <a:ea typeface="Georgia" panose="02040502050405020303"/>
              <a:cs typeface="Georgia" panose="02040502050405020303"/>
              <a:sym typeface="Georgia" panose="02040502050405020303"/>
            </a:endParaRPr>
          </a:p>
          <a:p>
            <a:pPr marL="457200" lvl="0" indent="-317500" algn="l" rtl="0">
              <a:lnSpc>
                <a:spcPct val="115000"/>
              </a:lnSpc>
              <a:spcBef>
                <a:spcPts val="0"/>
              </a:spcBef>
              <a:spcAft>
                <a:spcPts val="0"/>
              </a:spcAft>
              <a:buClr>
                <a:schemeClr val="dk2"/>
              </a:buClr>
              <a:buSzPts val="1400"/>
              <a:buFont typeface="Georgia" panose="02040502050405020303"/>
              <a:buAutoNum type="arabicPeriod"/>
            </a:pPr>
            <a:r>
              <a:rPr lang="en-GB" dirty="0">
                <a:solidFill>
                  <a:schemeClr val="dk2"/>
                </a:solidFill>
                <a:latin typeface="Georgia" panose="02040502050405020303"/>
                <a:ea typeface="Georgia" panose="02040502050405020303"/>
                <a:cs typeface="Georgia" panose="02040502050405020303"/>
                <a:sym typeface="Georgia" panose="02040502050405020303"/>
              </a:rPr>
              <a:t>Breakeven Analysis</a:t>
            </a:r>
            <a:endParaRPr dirty="0">
              <a:solidFill>
                <a:schemeClr val="dk2"/>
              </a:solidFill>
              <a:latin typeface="Georgia" panose="02040502050405020303"/>
              <a:ea typeface="Georgia" panose="02040502050405020303"/>
              <a:cs typeface="Georgia" panose="02040502050405020303"/>
              <a:sym typeface="Georgia" panose="02040502050405020303"/>
            </a:endParaRPr>
          </a:p>
          <a:p>
            <a:pPr marL="457200" lvl="0" indent="-317500" algn="l" rtl="0">
              <a:lnSpc>
                <a:spcPct val="115000"/>
              </a:lnSpc>
              <a:spcBef>
                <a:spcPts val="0"/>
              </a:spcBef>
              <a:spcAft>
                <a:spcPts val="0"/>
              </a:spcAft>
              <a:buClr>
                <a:schemeClr val="dk2"/>
              </a:buClr>
              <a:buSzPts val="1400"/>
              <a:buFont typeface="Georgia" panose="02040502050405020303"/>
              <a:buAutoNum type="arabicPeriod"/>
            </a:pPr>
            <a:r>
              <a:rPr lang="en-GB" dirty="0">
                <a:solidFill>
                  <a:schemeClr val="dk2"/>
                </a:solidFill>
                <a:latin typeface="Georgia" panose="02040502050405020303"/>
                <a:ea typeface="Georgia" panose="02040502050405020303"/>
                <a:cs typeface="Georgia" panose="02040502050405020303"/>
                <a:sym typeface="Georgia" panose="02040502050405020303"/>
              </a:rPr>
              <a:t>Sensitivity Analysis</a:t>
            </a:r>
            <a:endParaRPr dirty="0">
              <a:solidFill>
                <a:schemeClr val="dk2"/>
              </a:solidFill>
              <a:latin typeface="Georgia" panose="02040502050405020303"/>
              <a:ea typeface="Georgia" panose="02040502050405020303"/>
              <a:cs typeface="Georgia" panose="02040502050405020303"/>
              <a:sym typeface="Georgia" panose="02040502050405020303"/>
            </a:endParaRPr>
          </a:p>
          <a:p>
            <a:pPr marL="457200" lvl="0" indent="-317500" algn="l" rtl="0">
              <a:lnSpc>
                <a:spcPct val="115000"/>
              </a:lnSpc>
              <a:spcBef>
                <a:spcPts val="0"/>
              </a:spcBef>
              <a:spcAft>
                <a:spcPts val="0"/>
              </a:spcAft>
              <a:buClr>
                <a:schemeClr val="dk2"/>
              </a:buClr>
              <a:buSzPts val="1400"/>
              <a:buFont typeface="Georgia" panose="02040502050405020303"/>
              <a:buAutoNum type="arabicPeriod"/>
            </a:pPr>
            <a:r>
              <a:rPr lang="en-GB" dirty="0">
                <a:solidFill>
                  <a:schemeClr val="dk2"/>
                </a:solidFill>
                <a:latin typeface="Georgia" panose="02040502050405020303"/>
                <a:ea typeface="Georgia" panose="02040502050405020303"/>
                <a:cs typeface="Georgia" panose="02040502050405020303"/>
                <a:sym typeface="Georgia" panose="02040502050405020303"/>
              </a:rPr>
              <a:t>Probabilistic Risk Analysis</a:t>
            </a:r>
            <a:endParaRPr dirty="0">
              <a:solidFill>
                <a:schemeClr val="dk2"/>
              </a:solidFill>
              <a:latin typeface="Georgia" panose="02040502050405020303"/>
              <a:ea typeface="Georgia" panose="02040502050405020303"/>
              <a:cs typeface="Georgia" panose="02040502050405020303"/>
              <a:sym typeface="Georgia" panose="02040502050405020303"/>
            </a:endParaRPr>
          </a:p>
          <a:p>
            <a:pPr marL="457200" lvl="0" indent="-317500" algn="l" rtl="0">
              <a:lnSpc>
                <a:spcPct val="115000"/>
              </a:lnSpc>
              <a:spcBef>
                <a:spcPts val="0"/>
              </a:spcBef>
              <a:spcAft>
                <a:spcPts val="0"/>
              </a:spcAft>
              <a:buClr>
                <a:schemeClr val="dk2"/>
              </a:buClr>
              <a:buSzPts val="1400"/>
              <a:buFont typeface="Georgia" panose="02040502050405020303"/>
              <a:buAutoNum type="arabicPeriod"/>
            </a:pPr>
            <a:r>
              <a:rPr lang="en-GB" dirty="0">
                <a:solidFill>
                  <a:schemeClr val="dk2"/>
                </a:solidFill>
                <a:latin typeface="Georgia" panose="02040502050405020303"/>
                <a:ea typeface="Georgia" panose="02040502050405020303"/>
                <a:cs typeface="Georgia" panose="02040502050405020303"/>
                <a:sym typeface="Georgia" panose="02040502050405020303"/>
              </a:rPr>
              <a:t>Multi-attribute Analysis</a:t>
            </a:r>
            <a:endParaRPr dirty="0">
              <a:solidFill>
                <a:schemeClr val="dk2"/>
              </a:solidFill>
              <a:latin typeface="Georgia" panose="02040502050405020303"/>
              <a:ea typeface="Georgia" panose="02040502050405020303"/>
              <a:cs typeface="Georgia" panose="02040502050405020303"/>
              <a:sym typeface="Georgia" panose="02040502050405020303"/>
            </a:endParaRPr>
          </a:p>
          <a:p>
            <a:pPr marL="457200" lvl="0" indent="-317500" algn="l" rtl="0">
              <a:lnSpc>
                <a:spcPct val="115000"/>
              </a:lnSpc>
              <a:spcBef>
                <a:spcPts val="0"/>
              </a:spcBef>
              <a:spcAft>
                <a:spcPts val="0"/>
              </a:spcAft>
              <a:buClr>
                <a:schemeClr val="dk2"/>
              </a:buClr>
              <a:buSzPts val="1400"/>
              <a:buFont typeface="Georgia" panose="02040502050405020303"/>
              <a:buAutoNum type="arabicPeriod"/>
            </a:pPr>
            <a:r>
              <a:rPr lang="en-GB" dirty="0">
                <a:solidFill>
                  <a:schemeClr val="dk2"/>
                </a:solidFill>
                <a:latin typeface="Georgia" panose="02040502050405020303"/>
                <a:ea typeface="Georgia" panose="02040502050405020303"/>
                <a:cs typeface="Georgia" panose="02040502050405020303"/>
                <a:sym typeface="Georgia" panose="02040502050405020303"/>
              </a:rPr>
              <a:t>Conclusion</a:t>
            </a:r>
            <a:endParaRPr dirty="0">
              <a:solidFill>
                <a:schemeClr val="dk2"/>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9"/>
        <p:cNvGrpSpPr/>
        <p:nvPr/>
      </p:nvGrpSpPr>
      <p:grpSpPr>
        <a:xfrm>
          <a:off x="0" y="0"/>
          <a:ext cx="0" cy="0"/>
          <a:chOff x="0" y="0"/>
          <a:chExt cx="0" cy="0"/>
        </a:xfrm>
      </p:grpSpPr>
      <p:sp>
        <p:nvSpPr>
          <p:cNvPr id="220" name="Google Shape;220;p32"/>
          <p:cNvSpPr/>
          <p:nvPr/>
        </p:nvSpPr>
        <p:spPr>
          <a:xfrm>
            <a:off x="-11700" y="110975"/>
            <a:ext cx="9167400" cy="5019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chemeClr val="lt1"/>
                </a:solidFill>
                <a:latin typeface="Georgia" panose="02040502050405020303"/>
                <a:ea typeface="Georgia" panose="02040502050405020303"/>
                <a:cs typeface="Georgia" panose="02040502050405020303"/>
                <a:sym typeface="Georgia" panose="02040502050405020303"/>
              </a:rPr>
              <a:t>Conclusion</a:t>
            </a:r>
            <a:endParaRPr sz="2000">
              <a:solidFill>
                <a:schemeClr val="lt1"/>
              </a:solidFill>
              <a:latin typeface="Georgia" panose="02040502050405020303"/>
              <a:ea typeface="Georgia" panose="02040502050405020303"/>
              <a:cs typeface="Georgia" panose="02040502050405020303"/>
              <a:sym typeface="Georgia" panose="02040502050405020303"/>
            </a:endParaRPr>
          </a:p>
        </p:txBody>
      </p:sp>
      <p:sp>
        <p:nvSpPr>
          <p:cNvPr id="221" name="Google Shape;221;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fld>
            <a:endParaRPr lang="en-GB"/>
          </a:p>
        </p:txBody>
      </p:sp>
      <p:sp>
        <p:nvSpPr>
          <p:cNvPr id="2" name="TextBox 1"/>
          <p:cNvSpPr txBox="1"/>
          <p:nvPr/>
        </p:nvSpPr>
        <p:spPr>
          <a:xfrm>
            <a:off x="292608" y="923544"/>
            <a:ext cx="8485632" cy="3539430"/>
          </a:xfrm>
          <a:prstGeom prst="rect">
            <a:avLst/>
          </a:prstGeom>
          <a:noFill/>
        </p:spPr>
        <p:txBody>
          <a:bodyPr wrap="square" rtlCol="0">
            <a:spAutoFit/>
          </a:bodyPr>
          <a:lstStyle/>
          <a:p>
            <a:pPr marL="285750" indent="-285750">
              <a:buFont typeface="Wingdings" panose="05000000000000000000" pitchFamily="2" charset="2"/>
              <a:buChar char="v"/>
            </a:pPr>
            <a:r>
              <a:rPr lang="en-US" b="1" dirty="0">
                <a:effectLst/>
                <a:latin typeface="Georgia" panose="02040502050405020303" pitchFamily="18" charset="0"/>
              </a:rPr>
              <a:t>Conclusion – Solar Parking lot with - </a:t>
            </a:r>
            <a:r>
              <a:rPr lang="en-US" dirty="0">
                <a:effectLst/>
                <a:latin typeface="Georgia" panose="02040502050405020303" pitchFamily="18" charset="0"/>
              </a:rPr>
              <a:t>Present worth: $12,069,665.52. </a:t>
            </a:r>
            <a:endParaRPr lang="en-US" dirty="0">
              <a:effectLst/>
              <a:latin typeface="Georgia" panose="02040502050405020303" pitchFamily="18" charset="0"/>
            </a:endParaRPr>
          </a:p>
          <a:p>
            <a:endParaRPr lang="en-US" dirty="0">
              <a:effectLst/>
              <a:latin typeface="Georgia" panose="02040502050405020303" pitchFamily="18" charset="0"/>
            </a:endParaRPr>
          </a:p>
          <a:p>
            <a:pPr marL="285750" indent="-285750">
              <a:buFont typeface="Arial" panose="020B0604020202020204" pitchFamily="34" charset="0"/>
              <a:buChar char="•"/>
            </a:pPr>
            <a:r>
              <a:rPr lang="en-US" dirty="0">
                <a:latin typeface="Georgia" panose="02040502050405020303" pitchFamily="18" charset="0"/>
                <a:cs typeface="Calibri" panose="020F0502020204030204" pitchFamily="34" charset="0"/>
              </a:rPr>
              <a:t>It can</a:t>
            </a:r>
            <a:r>
              <a:rPr lang="en-US" dirty="0">
                <a:effectLst/>
                <a:latin typeface="Georgia" panose="02040502050405020303" pitchFamily="18" charset="0"/>
                <a:cs typeface="Calibri" panose="020F0502020204030204" pitchFamily="34" charset="0"/>
              </a:rPr>
              <a:t> be concluded it is better to be endorsing the installation of Solar PV grid as a long-term solution to the university's energy requirements. It highlights the project's long-term sustainability, environmental advantages, and economic feasibility.</a:t>
            </a:r>
            <a:endParaRPr lang="en-US" dirty="0">
              <a:effectLst/>
              <a:latin typeface="Georgia" panose="02040502050405020303" pitchFamily="18" charset="0"/>
              <a:cs typeface="Calibri" panose="020F0502020204030204" pitchFamily="34" charset="0"/>
            </a:endParaRPr>
          </a:p>
          <a:p>
            <a:pPr marL="285750" indent="-285750">
              <a:buFont typeface="Wingdings" panose="05000000000000000000" pitchFamily="2" charset="2"/>
              <a:buChar char="v"/>
            </a:pPr>
            <a:endParaRPr lang="en-US" dirty="0">
              <a:effectLst/>
              <a:latin typeface="Georgia" panose="02040502050405020303" pitchFamily="18" charset="0"/>
              <a:cs typeface="Calibri" panose="020F0502020204030204" pitchFamily="34" charset="0"/>
            </a:endParaRPr>
          </a:p>
          <a:p>
            <a:pPr marL="285750" indent="-285750">
              <a:buFont typeface="Arial" panose="020B0604020202020204" pitchFamily="34" charset="0"/>
              <a:buChar char="•"/>
            </a:pPr>
            <a:r>
              <a:rPr lang="en-US" dirty="0">
                <a:effectLst/>
                <a:latin typeface="Georgia" panose="02040502050405020303" pitchFamily="18" charset="0"/>
                <a:cs typeface="Calibri" panose="020F0502020204030204" pitchFamily="34" charset="0"/>
              </a:rPr>
              <a:t>The thorough significance of precisely projecting costs to guarantee economic viability, including startup and running costs has been done.</a:t>
            </a:r>
            <a:endParaRPr lang="en-US" dirty="0">
              <a:effectLst/>
              <a:latin typeface="Georgia" panose="02040502050405020303" pitchFamily="18" charset="0"/>
              <a:cs typeface="Calibri" panose="020F0502020204030204" pitchFamily="34" charset="0"/>
            </a:endParaRPr>
          </a:p>
          <a:p>
            <a:endParaRPr lang="en-US" dirty="0">
              <a:effectLst/>
              <a:latin typeface="Georgia" panose="02040502050405020303" pitchFamily="18" charset="0"/>
            </a:endParaRPr>
          </a:p>
          <a:p>
            <a:pPr marL="285750" indent="-285750">
              <a:buFont typeface="Wingdings" panose="05000000000000000000" pitchFamily="2" charset="2"/>
              <a:buChar char="v"/>
            </a:pPr>
            <a:r>
              <a:rPr lang="en-US" b="1" dirty="0">
                <a:effectLst/>
                <a:latin typeface="Georgia" panose="02040502050405020303" pitchFamily="18" charset="0"/>
              </a:rPr>
              <a:t>Risk and Uncertainty in Economic Projections:</a:t>
            </a:r>
            <a:endParaRPr lang="en-US" b="1" dirty="0">
              <a:latin typeface="Georgia" panose="02040502050405020303" pitchFamily="18" charset="0"/>
            </a:endParaRPr>
          </a:p>
          <a:p>
            <a:r>
              <a:rPr lang="en-US" b="1" dirty="0">
                <a:effectLst/>
                <a:latin typeface="Georgia" panose="02040502050405020303" pitchFamily="18" charset="0"/>
              </a:rPr>
              <a:t>    </a:t>
            </a:r>
            <a:r>
              <a:rPr lang="en-US" dirty="0">
                <a:effectLst/>
                <a:latin typeface="Georgia" panose="02040502050405020303" pitchFamily="18" charset="0"/>
              </a:rPr>
              <a:t>  Insights into the impact of uncertain economic variables on cash flow projections.</a:t>
            </a:r>
            <a:endParaRPr lang="en-US" dirty="0">
              <a:effectLst/>
              <a:latin typeface="Georgia" panose="02040502050405020303" pitchFamily="18" charset="0"/>
            </a:endParaRPr>
          </a:p>
          <a:p>
            <a:r>
              <a:rPr lang="en-US" dirty="0">
                <a:effectLst/>
                <a:latin typeface="Georgia" panose="02040502050405020303" pitchFamily="18" charset="0"/>
              </a:rPr>
              <a:t> </a:t>
            </a:r>
            <a:endParaRPr lang="en-US" dirty="0">
              <a:effectLst/>
              <a:latin typeface="Georgia" panose="02040502050405020303" pitchFamily="18" charset="0"/>
            </a:endParaRPr>
          </a:p>
          <a:p>
            <a:pPr marL="285750" indent="-285750">
              <a:buFont typeface="Wingdings" panose="05000000000000000000" pitchFamily="2" charset="2"/>
              <a:buChar char="v"/>
            </a:pPr>
            <a:r>
              <a:rPr lang="en-US" b="1" dirty="0">
                <a:effectLst/>
                <a:latin typeface="Georgia" panose="02040502050405020303" pitchFamily="18" charset="0"/>
              </a:rPr>
              <a:t>Financial Analysis Insights:</a:t>
            </a:r>
            <a:br>
              <a:rPr lang="en-US" b="1" dirty="0">
                <a:effectLst/>
                <a:latin typeface="Georgia" panose="02040502050405020303" pitchFamily="18" charset="0"/>
              </a:rPr>
            </a:br>
            <a:r>
              <a:rPr lang="en-US" dirty="0">
                <a:effectLst/>
                <a:latin typeface="Georgia" panose="02040502050405020303" pitchFamily="18" charset="0"/>
              </a:rPr>
              <a:t>Understandings gained from financial analyses (NPV, IRR, breakeven) in evaluating the project's economic feasibility. </a:t>
            </a:r>
            <a:endParaRPr lang="en-US" dirty="0">
              <a:effectLst/>
              <a:latin typeface="Georgia" panose="02040502050405020303" pitchFamily="18" charset="0"/>
            </a:endParaRPr>
          </a:p>
          <a:p>
            <a:pPr marL="285750" indent="-285750">
              <a:buFont typeface="Wingdings" panose="05000000000000000000" pitchFamily="2" charset="2"/>
              <a:buChar char="v"/>
            </a:pPr>
            <a:endParaRPr lang="en-US" dirty="0">
              <a:effectLst/>
              <a:latin typeface="Georgia" panose="02040502050405020303"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9"/>
        <p:cNvGrpSpPr/>
        <p:nvPr/>
      </p:nvGrpSpPr>
      <p:grpSpPr>
        <a:xfrm>
          <a:off x="0" y="0"/>
          <a:ext cx="0" cy="0"/>
          <a:chOff x="0" y="0"/>
          <a:chExt cx="0" cy="0"/>
        </a:xfrm>
      </p:grpSpPr>
      <p:sp>
        <p:nvSpPr>
          <p:cNvPr id="220" name="Google Shape;220;p32"/>
          <p:cNvSpPr/>
          <p:nvPr/>
        </p:nvSpPr>
        <p:spPr>
          <a:xfrm>
            <a:off x="-23400" y="2120080"/>
            <a:ext cx="9167400" cy="5019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dirty="0">
                <a:solidFill>
                  <a:schemeClr val="lt1"/>
                </a:solidFill>
                <a:latin typeface="Georgia" panose="02040502050405020303"/>
                <a:ea typeface="Georgia" panose="02040502050405020303"/>
                <a:cs typeface="Georgia" panose="02040502050405020303"/>
                <a:sym typeface="Georgia" panose="02040502050405020303"/>
              </a:rPr>
              <a:t>Thank you!</a:t>
            </a:r>
            <a:endParaRPr sz="2000" dirty="0">
              <a:solidFill>
                <a:schemeClr val="lt1"/>
              </a:solidFill>
              <a:latin typeface="Georgia" panose="02040502050405020303"/>
              <a:ea typeface="Georgia" panose="02040502050405020303"/>
              <a:cs typeface="Georgia" panose="02040502050405020303"/>
              <a:sym typeface="Georgia" panose="02040502050405020303"/>
            </a:endParaRPr>
          </a:p>
        </p:txBody>
      </p:sp>
      <p:sp>
        <p:nvSpPr>
          <p:cNvPr id="221" name="Google Shape;221;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Google Shape;73;p15"/>
          <p:cNvSpPr/>
          <p:nvPr/>
        </p:nvSpPr>
        <p:spPr>
          <a:xfrm>
            <a:off x="-11700" y="111000"/>
            <a:ext cx="9167400" cy="5019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chemeClr val="lt1"/>
                </a:solidFill>
                <a:latin typeface="Georgia" panose="02040502050405020303"/>
                <a:ea typeface="Georgia" panose="02040502050405020303"/>
                <a:cs typeface="Georgia" panose="02040502050405020303"/>
                <a:sym typeface="Georgia" panose="02040502050405020303"/>
              </a:rPr>
              <a:t>Executive Summary</a:t>
            </a:r>
            <a:endParaRPr sz="2000">
              <a:solidFill>
                <a:schemeClr val="lt1"/>
              </a:solidFill>
              <a:latin typeface="Georgia" panose="02040502050405020303"/>
              <a:ea typeface="Georgia" panose="02040502050405020303"/>
              <a:cs typeface="Georgia" panose="02040502050405020303"/>
              <a:sym typeface="Georgia" panose="02040502050405020303"/>
            </a:endParaRPr>
          </a:p>
        </p:txBody>
      </p:sp>
      <p:sp>
        <p:nvSpPr>
          <p:cNvPr id="74" name="Google Shape;74;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fld>
            <a:endParaRPr lang="en-GB"/>
          </a:p>
        </p:txBody>
      </p:sp>
      <p:sp>
        <p:nvSpPr>
          <p:cNvPr id="75" name="Google Shape;75;p15"/>
          <p:cNvSpPr txBox="1"/>
          <p:nvPr/>
        </p:nvSpPr>
        <p:spPr>
          <a:xfrm>
            <a:off x="516625" y="1124700"/>
            <a:ext cx="7406700" cy="3600600"/>
          </a:xfrm>
          <a:prstGeom prst="rect">
            <a:avLst/>
          </a:prstGeom>
          <a:noFill/>
          <a:ln>
            <a:noFill/>
          </a:ln>
        </p:spPr>
        <p:txBody>
          <a:bodyPr spcFirstLastPara="1" wrap="square" lIns="91425" tIns="91425" rIns="91425" bIns="91425" anchor="t" anchorCtr="0">
            <a:noAutofit/>
          </a:bodyPr>
          <a:lstStyle/>
          <a:p>
            <a:pPr marL="914400" lvl="0" indent="-342900" algn="just" rtl="0">
              <a:lnSpc>
                <a:spcPct val="150000"/>
              </a:lnSpc>
              <a:spcBef>
                <a:spcPts val="0"/>
              </a:spcBef>
              <a:spcAft>
                <a:spcPts val="0"/>
              </a:spcAft>
              <a:buClr>
                <a:schemeClr val="dk2"/>
              </a:buClr>
              <a:buSzPts val="1800"/>
              <a:buFont typeface="Georgia" panose="02040502050405020303"/>
              <a:buChar char="❖"/>
            </a:pPr>
            <a:r>
              <a:rPr lang="en-GB" sz="1200" dirty="0">
                <a:solidFill>
                  <a:schemeClr val="dk2"/>
                </a:solidFill>
                <a:latin typeface="Georgia" panose="02040502050405020303"/>
                <a:ea typeface="Georgia" panose="02040502050405020303"/>
                <a:cs typeface="Georgia" panose="02040502050405020303"/>
                <a:sym typeface="Georgia" panose="02040502050405020303"/>
              </a:rPr>
              <a:t>The project aims to encourage environmentally responsible behaviors and meet the rising demand for clean energy.</a:t>
            </a:r>
            <a:endParaRPr sz="1200" dirty="0">
              <a:solidFill>
                <a:schemeClr val="dk2"/>
              </a:solidFill>
              <a:latin typeface="Georgia" panose="02040502050405020303"/>
              <a:ea typeface="Georgia" panose="02040502050405020303"/>
              <a:cs typeface="Georgia" panose="02040502050405020303"/>
              <a:sym typeface="Georgia" panose="02040502050405020303"/>
            </a:endParaRPr>
          </a:p>
          <a:p>
            <a:pPr marL="914400" lvl="0" indent="-342900" algn="just" rtl="0">
              <a:lnSpc>
                <a:spcPct val="150000"/>
              </a:lnSpc>
              <a:spcBef>
                <a:spcPts val="0"/>
              </a:spcBef>
              <a:spcAft>
                <a:spcPts val="0"/>
              </a:spcAft>
              <a:buClr>
                <a:schemeClr val="dk2"/>
              </a:buClr>
              <a:buSzPts val="1800"/>
              <a:buFont typeface="Georgia" panose="02040502050405020303"/>
              <a:buChar char="❖"/>
            </a:pPr>
            <a:r>
              <a:rPr lang="en-GB" sz="1200" dirty="0">
                <a:solidFill>
                  <a:schemeClr val="dk2"/>
                </a:solidFill>
                <a:latin typeface="Georgia" panose="02040502050405020303"/>
                <a:ea typeface="Georgia" panose="02040502050405020303"/>
                <a:cs typeface="Georgia" panose="02040502050405020303"/>
                <a:sym typeface="Georgia" panose="02040502050405020303"/>
              </a:rPr>
              <a:t>Implementation of the solar parking canopy in Parking Lot 64, powers both the recreation center and the core building at the university .</a:t>
            </a:r>
            <a:endParaRPr sz="1200" dirty="0">
              <a:solidFill>
                <a:schemeClr val="dk2"/>
              </a:solidFill>
              <a:latin typeface="Georgia" panose="02040502050405020303"/>
              <a:ea typeface="Georgia" panose="02040502050405020303"/>
              <a:cs typeface="Georgia" panose="02040502050405020303"/>
              <a:sym typeface="Georgia" panose="02040502050405020303"/>
            </a:endParaRPr>
          </a:p>
          <a:p>
            <a:pPr marL="914400" lvl="0" indent="-342900" algn="just" rtl="0">
              <a:lnSpc>
                <a:spcPct val="150000"/>
              </a:lnSpc>
              <a:spcBef>
                <a:spcPts val="0"/>
              </a:spcBef>
              <a:spcAft>
                <a:spcPts val="0"/>
              </a:spcAft>
              <a:buClr>
                <a:schemeClr val="dk2"/>
              </a:buClr>
              <a:buSzPts val="1800"/>
              <a:buFont typeface="Georgia" panose="02040502050405020303"/>
              <a:buChar char="❖"/>
            </a:pPr>
            <a:r>
              <a:rPr lang="en-GB" sz="1200" dirty="0">
                <a:solidFill>
                  <a:schemeClr val="dk2"/>
                </a:solidFill>
                <a:latin typeface="Georgia" panose="02040502050405020303"/>
                <a:ea typeface="Georgia" panose="02040502050405020303"/>
                <a:cs typeface="Georgia" panose="02040502050405020303"/>
                <a:sym typeface="Georgia" panose="02040502050405020303"/>
              </a:rPr>
              <a:t>The solar canopy serves dual purpose of collecting solar energy and providing shade for parked cars.</a:t>
            </a:r>
            <a:endParaRPr sz="1200" dirty="0">
              <a:solidFill>
                <a:schemeClr val="dk2"/>
              </a:solidFill>
              <a:latin typeface="Georgia" panose="02040502050405020303"/>
              <a:ea typeface="Georgia" panose="02040502050405020303"/>
              <a:cs typeface="Georgia" panose="02040502050405020303"/>
              <a:sym typeface="Georgia" panose="02040502050405020303"/>
            </a:endParaRPr>
          </a:p>
          <a:p>
            <a:pPr marL="914400" lvl="0" indent="-342900" algn="just" rtl="0">
              <a:lnSpc>
                <a:spcPct val="150000"/>
              </a:lnSpc>
              <a:spcBef>
                <a:spcPts val="0"/>
              </a:spcBef>
              <a:spcAft>
                <a:spcPts val="0"/>
              </a:spcAft>
              <a:buClr>
                <a:schemeClr val="dk2"/>
              </a:buClr>
              <a:buSzPts val="1800"/>
              <a:buFont typeface="Georgia" panose="02040502050405020303"/>
              <a:buChar char="❖"/>
            </a:pPr>
            <a:r>
              <a:rPr lang="en-GB" sz="1200" dirty="0">
                <a:solidFill>
                  <a:schemeClr val="dk2"/>
                </a:solidFill>
                <a:latin typeface="Georgia" panose="02040502050405020303"/>
                <a:ea typeface="Georgia" panose="02040502050405020303"/>
                <a:cs typeface="Georgia" panose="02040502050405020303"/>
                <a:sym typeface="Georgia" panose="02040502050405020303"/>
              </a:rPr>
              <a:t>Installation of a bank of electric car chargers to accommodate the growing number of staff and teachers with electric vehicles.</a:t>
            </a:r>
            <a:r>
              <a:rPr lang="en-GB" sz="1800" dirty="0">
                <a:solidFill>
                  <a:schemeClr val="dk2"/>
                </a:solidFill>
              </a:rPr>
              <a:t> </a:t>
            </a:r>
            <a:r>
              <a:rPr lang="en-GB" sz="1200" dirty="0">
                <a:solidFill>
                  <a:schemeClr val="dk2"/>
                </a:solidFill>
                <a:latin typeface="Georgia" panose="02040502050405020303"/>
                <a:ea typeface="Georgia" panose="02040502050405020303"/>
                <a:cs typeface="Georgia" panose="02040502050405020303"/>
                <a:sym typeface="Georgia" panose="02040502050405020303"/>
              </a:rPr>
              <a:t>Thereby, supporting the transition to electric vehicles.</a:t>
            </a:r>
            <a:endParaRPr sz="1200" dirty="0">
              <a:solidFill>
                <a:schemeClr val="dk2"/>
              </a:solidFill>
              <a:latin typeface="Georgia" panose="02040502050405020303"/>
              <a:ea typeface="Georgia" panose="02040502050405020303"/>
              <a:cs typeface="Georgia" panose="02040502050405020303"/>
              <a:sym typeface="Georgia" panose="02040502050405020303"/>
            </a:endParaRPr>
          </a:p>
          <a:p>
            <a:pPr marL="914400" lvl="0" indent="-342900" algn="just" rtl="0">
              <a:lnSpc>
                <a:spcPct val="150000"/>
              </a:lnSpc>
              <a:spcBef>
                <a:spcPts val="0"/>
              </a:spcBef>
              <a:spcAft>
                <a:spcPts val="0"/>
              </a:spcAft>
              <a:buClr>
                <a:schemeClr val="dk2"/>
              </a:buClr>
              <a:buSzPts val="1800"/>
              <a:buFont typeface="Georgia" panose="02040502050405020303"/>
              <a:buChar char="❖"/>
            </a:pPr>
            <a:r>
              <a:rPr lang="en-GB" sz="1200" dirty="0">
                <a:solidFill>
                  <a:schemeClr val="dk2"/>
                </a:solidFill>
                <a:latin typeface="Georgia" panose="02040502050405020303"/>
                <a:ea typeface="Georgia" panose="02040502050405020303"/>
                <a:cs typeface="Georgia" panose="02040502050405020303"/>
                <a:sym typeface="Georgia" panose="02040502050405020303"/>
              </a:rPr>
              <a:t>The proposed solar parking canopy emerges as the most viable and beneficial solution for the university's energy needs and environmental goals.</a:t>
            </a:r>
            <a:endParaRPr sz="1200" dirty="0">
              <a:solidFill>
                <a:schemeClr val="dk2"/>
              </a:solidFill>
              <a:latin typeface="Georgia" panose="02040502050405020303"/>
              <a:ea typeface="Georgia" panose="02040502050405020303"/>
              <a:cs typeface="Georgia" panose="02040502050405020303"/>
              <a:sym typeface="Georgia" panose="02040502050405020303"/>
            </a:endParaRPr>
          </a:p>
          <a:p>
            <a:pPr marL="914400" lvl="0" indent="0" algn="l" rtl="0">
              <a:lnSpc>
                <a:spcPct val="147000"/>
              </a:lnSpc>
              <a:spcBef>
                <a:spcPts val="0"/>
              </a:spcBef>
              <a:spcAft>
                <a:spcPts val="0"/>
              </a:spcAft>
              <a:buNone/>
            </a:pPr>
            <a:endParaRPr sz="1200" dirty="0">
              <a:solidFill>
                <a:srgbClr val="374151"/>
              </a:solidFill>
              <a:latin typeface="Georgia" panose="02040502050405020303"/>
              <a:ea typeface="Georgia" panose="02040502050405020303"/>
              <a:cs typeface="Georgia" panose="02040502050405020303"/>
              <a:sym typeface="Georgia" panose="02040502050405020303"/>
            </a:endParaRPr>
          </a:p>
          <a:p>
            <a:pPr marL="914400" lvl="0" indent="0" algn="l" rtl="0">
              <a:spcBef>
                <a:spcPts val="0"/>
              </a:spcBef>
              <a:spcAft>
                <a:spcPts val="0"/>
              </a:spcAft>
              <a:buNone/>
            </a:pPr>
            <a:endParaRPr sz="1800" dirty="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9"/>
        <p:cNvGrpSpPr/>
        <p:nvPr/>
      </p:nvGrpSpPr>
      <p:grpSpPr>
        <a:xfrm>
          <a:off x="0" y="0"/>
          <a:ext cx="0" cy="0"/>
          <a:chOff x="0" y="0"/>
          <a:chExt cx="0" cy="0"/>
        </a:xfrm>
      </p:grpSpPr>
      <p:sp>
        <p:nvSpPr>
          <p:cNvPr id="80" name="Google Shape;80;p16"/>
          <p:cNvSpPr/>
          <p:nvPr/>
        </p:nvSpPr>
        <p:spPr>
          <a:xfrm>
            <a:off x="-11700" y="111000"/>
            <a:ext cx="9167400" cy="5019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chemeClr val="lt1"/>
                </a:solidFill>
                <a:latin typeface="Georgia" panose="02040502050405020303"/>
                <a:ea typeface="Georgia" panose="02040502050405020303"/>
                <a:cs typeface="Georgia" panose="02040502050405020303"/>
                <a:sym typeface="Georgia" panose="02040502050405020303"/>
              </a:rPr>
              <a:t>Opportunity Statement</a:t>
            </a:r>
            <a:endParaRPr sz="2000">
              <a:solidFill>
                <a:schemeClr val="lt1"/>
              </a:solidFill>
              <a:latin typeface="Georgia" panose="02040502050405020303"/>
              <a:ea typeface="Georgia" panose="02040502050405020303"/>
              <a:cs typeface="Georgia" panose="02040502050405020303"/>
              <a:sym typeface="Georgia" panose="02040502050405020303"/>
            </a:endParaRPr>
          </a:p>
        </p:txBody>
      </p:sp>
      <p:sp>
        <p:nvSpPr>
          <p:cNvPr id="81" name="Google Shape;8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fld>
            <a:endParaRPr lang="en-GB"/>
          </a:p>
        </p:txBody>
      </p:sp>
      <p:sp>
        <p:nvSpPr>
          <p:cNvPr id="82" name="Google Shape;82;p16"/>
          <p:cNvSpPr txBox="1"/>
          <p:nvPr/>
        </p:nvSpPr>
        <p:spPr>
          <a:xfrm>
            <a:off x="539500" y="998975"/>
            <a:ext cx="7932300" cy="31662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1200"/>
              </a:spcBef>
              <a:spcAft>
                <a:spcPts val="0"/>
              </a:spcAft>
              <a:buClr>
                <a:schemeClr val="dk2"/>
              </a:buClr>
              <a:buSzPts val="1800"/>
              <a:buFont typeface="Georgia" panose="02040502050405020303"/>
              <a:buChar char="❖"/>
            </a:pPr>
            <a:r>
              <a:rPr lang="en-GB" sz="1200">
                <a:solidFill>
                  <a:schemeClr val="dk2"/>
                </a:solidFill>
                <a:latin typeface="Georgia" panose="02040502050405020303"/>
                <a:ea typeface="Georgia" panose="02040502050405020303"/>
                <a:cs typeface="Georgia" panose="02040502050405020303"/>
                <a:sym typeface="Georgia" panose="02040502050405020303"/>
              </a:rPr>
              <a:t>Contemplating the addition of a solar parking canopy in Parking Lot 64, coupled with the integration of electric car chargers near the CORE building, the project aspires to not only meet the immediate energy needs of the Recreation Center and the Core Building but also position itself as a leader in environmental sustainability</a:t>
            </a:r>
            <a:endParaRPr sz="1200">
              <a:solidFill>
                <a:schemeClr val="dk2"/>
              </a:solidFill>
              <a:latin typeface="Georgia" panose="02040502050405020303"/>
              <a:ea typeface="Georgia" panose="02040502050405020303"/>
              <a:cs typeface="Georgia" panose="02040502050405020303"/>
              <a:sym typeface="Georgia" panose="02040502050405020303"/>
            </a:endParaRPr>
          </a:p>
          <a:p>
            <a:pPr marL="457200" lvl="0" indent="-342900" algn="l" rtl="0">
              <a:lnSpc>
                <a:spcPct val="150000"/>
              </a:lnSpc>
              <a:spcBef>
                <a:spcPts val="0"/>
              </a:spcBef>
              <a:spcAft>
                <a:spcPts val="0"/>
              </a:spcAft>
              <a:buClr>
                <a:schemeClr val="dk2"/>
              </a:buClr>
              <a:buSzPts val="1800"/>
              <a:buFont typeface="Georgia" panose="02040502050405020303"/>
              <a:buChar char="❖"/>
            </a:pPr>
            <a:r>
              <a:rPr lang="en-GB" sz="1200">
                <a:solidFill>
                  <a:schemeClr val="dk2"/>
                </a:solidFill>
                <a:latin typeface="Georgia" panose="02040502050405020303"/>
                <a:ea typeface="Georgia" panose="02040502050405020303"/>
                <a:cs typeface="Georgia" panose="02040502050405020303"/>
                <a:sym typeface="Georgia" panose="02040502050405020303"/>
              </a:rPr>
              <a:t> This initiative aligns with the evolving landscape of clean energy trends and presents a unique chance to demonstrate environmental stewardship, reduce dependency on conventional power sources, and foster a culture of responsible energy consumption.</a:t>
            </a:r>
            <a:endParaRPr sz="1200">
              <a:solidFill>
                <a:schemeClr val="dk2"/>
              </a:solidFill>
              <a:latin typeface="Georgia" panose="02040502050405020303"/>
              <a:ea typeface="Georgia" panose="02040502050405020303"/>
              <a:cs typeface="Georgia" panose="02040502050405020303"/>
              <a:sym typeface="Georgia" panose="02040502050405020303"/>
            </a:endParaRPr>
          </a:p>
          <a:p>
            <a:pPr marL="457200" lvl="0" indent="-342900" algn="l" rtl="0">
              <a:lnSpc>
                <a:spcPct val="150000"/>
              </a:lnSpc>
              <a:spcBef>
                <a:spcPts val="0"/>
              </a:spcBef>
              <a:spcAft>
                <a:spcPts val="0"/>
              </a:spcAft>
              <a:buClr>
                <a:schemeClr val="dk2"/>
              </a:buClr>
              <a:buSzPts val="1800"/>
              <a:buFont typeface="Georgia" panose="02040502050405020303"/>
              <a:buChar char="❖"/>
            </a:pPr>
            <a:r>
              <a:rPr lang="en-GB" sz="1200">
                <a:solidFill>
                  <a:schemeClr val="dk2"/>
                </a:solidFill>
                <a:latin typeface="Georgia" panose="02040502050405020303"/>
                <a:ea typeface="Georgia" panose="02040502050405020303"/>
                <a:cs typeface="Georgia" panose="02040502050405020303"/>
                <a:sym typeface="Georgia" panose="02040502050405020303"/>
              </a:rPr>
              <a:t>The proposal contribute to the long-term financial sustainability of the university ,also exemplify its commitment to innovation and leadership in the realm of green initiatives</a:t>
            </a:r>
            <a:endParaRPr sz="1200">
              <a:solidFill>
                <a:schemeClr val="dk2"/>
              </a:solidFill>
              <a:latin typeface="Georgia" panose="02040502050405020303"/>
              <a:ea typeface="Georgia" panose="02040502050405020303"/>
              <a:cs typeface="Georgia" panose="02040502050405020303"/>
              <a:sym typeface="Georgia" panose="02040502050405020303"/>
            </a:endParaRPr>
          </a:p>
          <a:p>
            <a:pPr marL="457200" lvl="0" indent="0" algn="l" rtl="0">
              <a:spcBef>
                <a:spcPts val="1200"/>
              </a:spcBef>
              <a:spcAft>
                <a:spcPts val="0"/>
              </a:spcAft>
              <a:buNone/>
            </a:pPr>
            <a:endParaRPr sz="1200">
              <a:solidFill>
                <a:srgbClr val="374151"/>
              </a:solidFill>
              <a:latin typeface="Georgia" panose="02040502050405020303"/>
              <a:ea typeface="Georgia" panose="02040502050405020303"/>
              <a:cs typeface="Georgia" panose="02040502050405020303"/>
              <a:sym typeface="Georgia" panose="02040502050405020303"/>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Google Shape;87;p17"/>
          <p:cNvSpPr/>
          <p:nvPr/>
        </p:nvSpPr>
        <p:spPr>
          <a:xfrm>
            <a:off x="-11700" y="110975"/>
            <a:ext cx="9167400" cy="5019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chemeClr val="lt1"/>
                </a:solidFill>
                <a:latin typeface="Georgia" panose="02040502050405020303"/>
                <a:ea typeface="Georgia" panose="02040502050405020303"/>
                <a:cs typeface="Georgia" panose="02040502050405020303"/>
                <a:sym typeface="Georgia" panose="02040502050405020303"/>
              </a:rPr>
              <a:t>Description of Alternatives</a:t>
            </a:r>
            <a:endParaRPr sz="2000">
              <a:solidFill>
                <a:schemeClr val="lt1"/>
              </a:solidFill>
              <a:latin typeface="Georgia" panose="02040502050405020303"/>
              <a:ea typeface="Georgia" panose="02040502050405020303"/>
              <a:cs typeface="Georgia" panose="02040502050405020303"/>
              <a:sym typeface="Georgia" panose="02040502050405020303"/>
            </a:endParaRPr>
          </a:p>
        </p:txBody>
      </p:sp>
      <p:sp>
        <p:nvSpPr>
          <p:cNvPr id="88" name="Google Shape;88;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fld>
            <a:endParaRPr lang="en-GB"/>
          </a:p>
        </p:txBody>
      </p:sp>
      <p:sp>
        <p:nvSpPr>
          <p:cNvPr id="89" name="Google Shape;89;p17"/>
          <p:cNvSpPr txBox="1">
            <a:spLocks noGrp="1"/>
          </p:cNvSpPr>
          <p:nvPr>
            <p:ph type="title"/>
          </p:nvPr>
        </p:nvSpPr>
        <p:spPr>
          <a:xfrm>
            <a:off x="265500" y="772150"/>
            <a:ext cx="4045200" cy="596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sz="2400">
                <a:solidFill>
                  <a:schemeClr val="dk2"/>
                </a:solidFill>
                <a:latin typeface="Georgia" panose="02040502050405020303"/>
                <a:ea typeface="Georgia" panose="02040502050405020303"/>
                <a:cs typeface="Georgia" panose="02040502050405020303"/>
                <a:sym typeface="Georgia" panose="02040502050405020303"/>
              </a:rPr>
              <a:t>Solar PV Grid</a:t>
            </a:r>
            <a:endParaRPr sz="2400">
              <a:solidFill>
                <a:schemeClr val="dk2"/>
              </a:solidFill>
              <a:latin typeface="Georgia" panose="02040502050405020303"/>
              <a:ea typeface="Georgia" panose="02040502050405020303"/>
              <a:cs typeface="Georgia" panose="02040502050405020303"/>
              <a:sym typeface="Georgia" panose="02040502050405020303"/>
            </a:endParaRPr>
          </a:p>
        </p:txBody>
      </p:sp>
      <p:sp>
        <p:nvSpPr>
          <p:cNvPr id="90" name="Google Shape;90;p17"/>
          <p:cNvSpPr txBox="1">
            <a:spLocks noGrp="1"/>
          </p:cNvSpPr>
          <p:nvPr>
            <p:ph type="subTitle" idx="1"/>
          </p:nvPr>
        </p:nvSpPr>
        <p:spPr>
          <a:xfrm>
            <a:off x="301675" y="2082700"/>
            <a:ext cx="4045200" cy="2580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p>
        </p:txBody>
      </p:sp>
      <p:sp>
        <p:nvSpPr>
          <p:cNvPr id="91" name="Google Shape;91;p17"/>
          <p:cNvSpPr txBox="1">
            <a:spLocks noGrp="1"/>
          </p:cNvSpPr>
          <p:nvPr>
            <p:ph type="body" idx="2"/>
          </p:nvPr>
        </p:nvSpPr>
        <p:spPr>
          <a:xfrm>
            <a:off x="4939500" y="889925"/>
            <a:ext cx="3837000" cy="3695100"/>
          </a:xfrm>
          <a:prstGeom prst="rect">
            <a:avLst/>
          </a:prstGeom>
        </p:spPr>
        <p:txBody>
          <a:bodyPr spcFirstLastPara="1" wrap="square" lIns="91425" tIns="91425" rIns="91425" bIns="91425" anchor="ctr" anchorCtr="0">
            <a:normAutofit/>
          </a:bodyPr>
          <a:lstStyle/>
          <a:p>
            <a:pPr marL="457200" lvl="0" indent="-304800" algn="l" rtl="0">
              <a:spcBef>
                <a:spcPts val="0"/>
              </a:spcBef>
              <a:spcAft>
                <a:spcPts val="0"/>
              </a:spcAft>
              <a:buSzPts val="1200"/>
              <a:buFont typeface="Georgia" panose="02040502050405020303"/>
              <a:buChar char="❖"/>
            </a:pPr>
            <a:r>
              <a:rPr lang="en-GB" sz="1200">
                <a:latin typeface="Georgia" panose="02040502050405020303"/>
                <a:ea typeface="Georgia" panose="02040502050405020303"/>
                <a:cs typeface="Georgia" panose="02040502050405020303"/>
                <a:sym typeface="Georgia" panose="02040502050405020303"/>
              </a:rPr>
              <a:t>Used for both commercial and residential purposes</a:t>
            </a:r>
            <a:endParaRPr sz="1200">
              <a:latin typeface="Georgia" panose="02040502050405020303"/>
              <a:ea typeface="Georgia" panose="02040502050405020303"/>
              <a:cs typeface="Georgia" panose="02040502050405020303"/>
              <a:sym typeface="Georgia" panose="02040502050405020303"/>
            </a:endParaRPr>
          </a:p>
          <a:p>
            <a:pPr marL="457200" lvl="0" indent="-304800" algn="l" rtl="0">
              <a:spcBef>
                <a:spcPts val="0"/>
              </a:spcBef>
              <a:spcAft>
                <a:spcPts val="0"/>
              </a:spcAft>
              <a:buSzPts val="1200"/>
              <a:buFont typeface="Georgia" panose="02040502050405020303"/>
              <a:buChar char="❖"/>
            </a:pPr>
            <a:r>
              <a:rPr lang="en-GB" sz="1200">
                <a:latin typeface="Georgia" panose="02040502050405020303"/>
                <a:ea typeface="Georgia" panose="02040502050405020303"/>
                <a:cs typeface="Georgia" panose="02040502050405020303"/>
                <a:sym typeface="Georgia" panose="02040502050405020303"/>
              </a:rPr>
              <a:t>Widely used form of clean/renewable energy generation method </a:t>
            </a:r>
            <a:endParaRPr sz="1200">
              <a:latin typeface="Georgia" panose="02040502050405020303"/>
              <a:ea typeface="Georgia" panose="02040502050405020303"/>
              <a:cs typeface="Georgia" panose="02040502050405020303"/>
              <a:sym typeface="Georgia" panose="02040502050405020303"/>
            </a:endParaRPr>
          </a:p>
          <a:p>
            <a:pPr marL="457200" lvl="0" indent="-304800" algn="l" rtl="0">
              <a:spcBef>
                <a:spcPts val="0"/>
              </a:spcBef>
              <a:spcAft>
                <a:spcPts val="0"/>
              </a:spcAft>
              <a:buSzPts val="1200"/>
              <a:buFont typeface="Georgia" panose="02040502050405020303"/>
              <a:buChar char="❖"/>
            </a:pPr>
            <a:r>
              <a:rPr lang="en-GB" sz="1200">
                <a:latin typeface="Georgia" panose="02040502050405020303"/>
                <a:ea typeface="Georgia" panose="02040502050405020303"/>
                <a:cs typeface="Georgia" panose="02040502050405020303"/>
                <a:sym typeface="Georgia" panose="02040502050405020303"/>
              </a:rPr>
              <a:t>Requires relatively less initial capital investment</a:t>
            </a:r>
            <a:endParaRPr sz="1200">
              <a:latin typeface="Georgia" panose="02040502050405020303"/>
              <a:ea typeface="Georgia" panose="02040502050405020303"/>
              <a:cs typeface="Georgia" panose="02040502050405020303"/>
              <a:sym typeface="Georgia" panose="02040502050405020303"/>
            </a:endParaRPr>
          </a:p>
          <a:p>
            <a:pPr marL="457200" lvl="0" indent="-304800" algn="l" rtl="0">
              <a:spcBef>
                <a:spcPts val="0"/>
              </a:spcBef>
              <a:spcAft>
                <a:spcPts val="0"/>
              </a:spcAft>
              <a:buSzPts val="1200"/>
              <a:buFont typeface="Georgia" panose="02040502050405020303"/>
              <a:buChar char="❖"/>
            </a:pPr>
            <a:r>
              <a:rPr lang="en-GB" sz="1200">
                <a:latin typeface="Georgia" panose="02040502050405020303"/>
                <a:ea typeface="Georgia" panose="02040502050405020303"/>
                <a:cs typeface="Georgia" panose="02040502050405020303"/>
                <a:sym typeface="Georgia" panose="02040502050405020303"/>
              </a:rPr>
              <a:t>Low operational and maintenance cost</a:t>
            </a:r>
            <a:endParaRPr sz="1200">
              <a:latin typeface="Georgia" panose="02040502050405020303"/>
              <a:ea typeface="Georgia" panose="02040502050405020303"/>
              <a:cs typeface="Georgia" panose="02040502050405020303"/>
              <a:sym typeface="Georgia" panose="02040502050405020303"/>
            </a:endParaRPr>
          </a:p>
          <a:p>
            <a:pPr marL="457200" lvl="0" indent="-304800" algn="l" rtl="0">
              <a:spcBef>
                <a:spcPts val="0"/>
              </a:spcBef>
              <a:spcAft>
                <a:spcPts val="0"/>
              </a:spcAft>
              <a:buSzPts val="1200"/>
              <a:buFont typeface="Georgia" panose="02040502050405020303"/>
              <a:buChar char="❖"/>
            </a:pPr>
            <a:r>
              <a:rPr lang="en-GB" sz="1200">
                <a:latin typeface="Georgia" panose="02040502050405020303"/>
                <a:ea typeface="Georgia" panose="02040502050405020303"/>
                <a:cs typeface="Georgia" panose="02040502050405020303"/>
                <a:sym typeface="Georgia" panose="02040502050405020303"/>
              </a:rPr>
              <a:t>Average lifespan of the project exceeds 25 years with advancements in technology</a:t>
            </a:r>
            <a:endParaRPr sz="1200">
              <a:latin typeface="Georgia" panose="02040502050405020303"/>
              <a:ea typeface="Georgia" panose="02040502050405020303"/>
              <a:cs typeface="Georgia" panose="02040502050405020303"/>
              <a:sym typeface="Georgia" panose="02040502050405020303"/>
            </a:endParaRPr>
          </a:p>
          <a:p>
            <a:pPr marL="457200" lvl="0" indent="-304800" algn="l" rtl="0">
              <a:spcBef>
                <a:spcPts val="0"/>
              </a:spcBef>
              <a:spcAft>
                <a:spcPts val="0"/>
              </a:spcAft>
              <a:buSzPts val="1200"/>
              <a:buFont typeface="Georgia" panose="02040502050405020303"/>
              <a:buChar char="❖"/>
            </a:pPr>
            <a:r>
              <a:rPr lang="en-GB" sz="1200">
                <a:latin typeface="Georgia" panose="02040502050405020303"/>
                <a:ea typeface="Georgia" panose="02040502050405020303"/>
                <a:cs typeface="Georgia" panose="02040502050405020303"/>
                <a:sym typeface="Georgia" panose="02040502050405020303"/>
              </a:rPr>
              <a:t>Increasing energy conversion efficiency with research and development of new PV materials</a:t>
            </a:r>
            <a:endParaRPr sz="1200">
              <a:latin typeface="Georgia" panose="02040502050405020303"/>
              <a:ea typeface="Georgia" panose="02040502050405020303"/>
              <a:cs typeface="Georgia" panose="02040502050405020303"/>
              <a:sym typeface="Georgia" panose="02040502050405020303"/>
            </a:endParaRPr>
          </a:p>
          <a:p>
            <a:pPr marL="457200" lvl="0" indent="-304800" algn="l" rtl="0">
              <a:spcBef>
                <a:spcPts val="0"/>
              </a:spcBef>
              <a:spcAft>
                <a:spcPts val="0"/>
              </a:spcAft>
              <a:buSzPts val="1200"/>
              <a:buFont typeface="Georgia" panose="02040502050405020303"/>
              <a:buChar char="❖"/>
            </a:pPr>
            <a:r>
              <a:rPr lang="en-GB" sz="1200">
                <a:latin typeface="Georgia" panose="02040502050405020303"/>
                <a:ea typeface="Georgia" panose="02040502050405020303"/>
                <a:cs typeface="Georgia" panose="02040502050405020303"/>
                <a:sym typeface="Georgia" panose="02040502050405020303"/>
              </a:rPr>
              <a:t>Types of Solar PV modules available in market; Monocrystalline. Multicrystalline, Thin-film, HIT</a:t>
            </a:r>
            <a:endParaRPr sz="1200">
              <a:latin typeface="Georgia" panose="02040502050405020303"/>
              <a:ea typeface="Georgia" panose="02040502050405020303"/>
              <a:cs typeface="Georgia" panose="02040502050405020303"/>
              <a:sym typeface="Georgia" panose="02040502050405020303"/>
            </a:endParaRPr>
          </a:p>
        </p:txBody>
      </p:sp>
      <p:pic>
        <p:nvPicPr>
          <p:cNvPr id="92" name="Google Shape;92;p17"/>
          <p:cNvPicPr preferRelativeResize="0"/>
          <p:nvPr/>
        </p:nvPicPr>
        <p:blipFill>
          <a:blip r:embed="rId1"/>
          <a:stretch>
            <a:fillRect/>
          </a:stretch>
        </p:blipFill>
        <p:spPr>
          <a:xfrm>
            <a:off x="191725" y="1755375"/>
            <a:ext cx="4265100" cy="3036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sp>
        <p:nvSpPr>
          <p:cNvPr id="97" name="Google Shape;97;p18"/>
          <p:cNvSpPr/>
          <p:nvPr/>
        </p:nvSpPr>
        <p:spPr>
          <a:xfrm>
            <a:off x="-11700" y="110975"/>
            <a:ext cx="9167400" cy="5019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chemeClr val="lt1"/>
                </a:solidFill>
                <a:latin typeface="Georgia" panose="02040502050405020303"/>
                <a:ea typeface="Georgia" panose="02040502050405020303"/>
                <a:cs typeface="Georgia" panose="02040502050405020303"/>
                <a:sym typeface="Georgia" panose="02040502050405020303"/>
              </a:rPr>
              <a:t>Description of Alternatives</a:t>
            </a:r>
            <a:endParaRPr sz="2000">
              <a:solidFill>
                <a:schemeClr val="lt1"/>
              </a:solidFill>
              <a:latin typeface="Georgia" panose="02040502050405020303"/>
              <a:ea typeface="Georgia" panose="02040502050405020303"/>
              <a:cs typeface="Georgia" panose="02040502050405020303"/>
              <a:sym typeface="Georgia" panose="02040502050405020303"/>
            </a:endParaRPr>
          </a:p>
        </p:txBody>
      </p:sp>
      <p:sp>
        <p:nvSpPr>
          <p:cNvPr id="98" name="Google Shape;98;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fld>
            <a:endParaRPr lang="en-GB"/>
          </a:p>
        </p:txBody>
      </p:sp>
      <p:sp>
        <p:nvSpPr>
          <p:cNvPr id="99" name="Google Shape;99;p18"/>
          <p:cNvSpPr txBox="1">
            <a:spLocks noGrp="1"/>
          </p:cNvSpPr>
          <p:nvPr>
            <p:ph type="title"/>
          </p:nvPr>
        </p:nvSpPr>
        <p:spPr>
          <a:xfrm>
            <a:off x="265500" y="772150"/>
            <a:ext cx="4045200" cy="7962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sz="2400">
                <a:solidFill>
                  <a:schemeClr val="dk2"/>
                </a:solidFill>
                <a:latin typeface="Georgia" panose="02040502050405020303"/>
                <a:ea typeface="Georgia" panose="02040502050405020303"/>
                <a:cs typeface="Georgia" panose="02040502050405020303"/>
                <a:sym typeface="Georgia" panose="02040502050405020303"/>
              </a:rPr>
              <a:t>Single Axis Tracking System PV Grid</a:t>
            </a:r>
            <a:endParaRPr sz="2400">
              <a:solidFill>
                <a:schemeClr val="dk2"/>
              </a:solidFill>
              <a:latin typeface="Georgia" panose="02040502050405020303"/>
              <a:ea typeface="Georgia" panose="02040502050405020303"/>
              <a:cs typeface="Georgia" panose="02040502050405020303"/>
              <a:sym typeface="Georgia" panose="02040502050405020303"/>
            </a:endParaRPr>
          </a:p>
        </p:txBody>
      </p:sp>
      <p:sp>
        <p:nvSpPr>
          <p:cNvPr id="100" name="Google Shape;100;p18"/>
          <p:cNvSpPr txBox="1">
            <a:spLocks noGrp="1"/>
          </p:cNvSpPr>
          <p:nvPr>
            <p:ph type="subTitle" idx="1"/>
          </p:nvPr>
        </p:nvSpPr>
        <p:spPr>
          <a:xfrm>
            <a:off x="301675" y="2082700"/>
            <a:ext cx="4045200" cy="2580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p>
        </p:txBody>
      </p:sp>
      <p:sp>
        <p:nvSpPr>
          <p:cNvPr id="101" name="Google Shape;101;p18"/>
          <p:cNvSpPr txBox="1">
            <a:spLocks noGrp="1"/>
          </p:cNvSpPr>
          <p:nvPr>
            <p:ph type="body" idx="2"/>
          </p:nvPr>
        </p:nvSpPr>
        <p:spPr>
          <a:xfrm>
            <a:off x="4930450" y="868700"/>
            <a:ext cx="3837000" cy="3695100"/>
          </a:xfrm>
          <a:prstGeom prst="rect">
            <a:avLst/>
          </a:prstGeom>
        </p:spPr>
        <p:txBody>
          <a:bodyPr spcFirstLastPara="1" wrap="square" lIns="91425" tIns="91425" rIns="91425" bIns="91425" anchor="ctr" anchorCtr="0">
            <a:normAutofit/>
          </a:bodyPr>
          <a:lstStyle/>
          <a:p>
            <a:pPr marL="457200" lvl="0" indent="-304800" algn="l" rtl="0">
              <a:spcBef>
                <a:spcPts val="0"/>
              </a:spcBef>
              <a:spcAft>
                <a:spcPts val="0"/>
              </a:spcAft>
              <a:buSzPts val="1200"/>
              <a:buFont typeface="Georgia" panose="02040502050405020303"/>
              <a:buChar char="❖"/>
            </a:pPr>
            <a:r>
              <a:rPr lang="en-GB" sz="1200">
                <a:latin typeface="Georgia" panose="02040502050405020303"/>
                <a:ea typeface="Georgia" panose="02040502050405020303"/>
                <a:cs typeface="Georgia" panose="02040502050405020303"/>
                <a:sym typeface="Georgia" panose="02040502050405020303"/>
              </a:rPr>
              <a:t>More suitable for commercial use as compared to residential use</a:t>
            </a:r>
            <a:endParaRPr sz="1200">
              <a:latin typeface="Georgia" panose="02040502050405020303"/>
              <a:ea typeface="Georgia" panose="02040502050405020303"/>
              <a:cs typeface="Georgia" panose="02040502050405020303"/>
              <a:sym typeface="Georgia" panose="02040502050405020303"/>
            </a:endParaRPr>
          </a:p>
          <a:p>
            <a:pPr marL="457200" lvl="0" indent="-304800" algn="l" rtl="0">
              <a:spcBef>
                <a:spcPts val="0"/>
              </a:spcBef>
              <a:spcAft>
                <a:spcPts val="0"/>
              </a:spcAft>
              <a:buSzPts val="1200"/>
              <a:buFont typeface="Georgia" panose="02040502050405020303"/>
              <a:buChar char="❖"/>
            </a:pPr>
            <a:r>
              <a:rPr lang="en-GB" sz="1200">
                <a:latin typeface="Georgia" panose="02040502050405020303"/>
                <a:ea typeface="Georgia" panose="02040502050405020303"/>
                <a:cs typeface="Georgia" panose="02040502050405020303"/>
                <a:sym typeface="Georgia" panose="02040502050405020303"/>
              </a:rPr>
              <a:t>Receives more solar irradiance by keeping panel normal to radiation by tracking it </a:t>
            </a:r>
            <a:endParaRPr sz="1200">
              <a:latin typeface="Georgia" panose="02040502050405020303"/>
              <a:ea typeface="Georgia" panose="02040502050405020303"/>
              <a:cs typeface="Georgia" panose="02040502050405020303"/>
              <a:sym typeface="Georgia" panose="02040502050405020303"/>
            </a:endParaRPr>
          </a:p>
          <a:p>
            <a:pPr marL="457200" lvl="0" indent="-304800" algn="l" rtl="0">
              <a:spcBef>
                <a:spcPts val="0"/>
              </a:spcBef>
              <a:spcAft>
                <a:spcPts val="0"/>
              </a:spcAft>
              <a:buSzPts val="1200"/>
              <a:buFont typeface="Georgia" panose="02040502050405020303"/>
              <a:buChar char="❖"/>
            </a:pPr>
            <a:r>
              <a:rPr lang="en-GB" sz="1200">
                <a:latin typeface="Georgia" panose="02040502050405020303"/>
                <a:ea typeface="Georgia" panose="02040502050405020303"/>
                <a:cs typeface="Georgia" panose="02040502050405020303"/>
                <a:sym typeface="Georgia" panose="02040502050405020303"/>
              </a:rPr>
              <a:t>Help generate more electricity with fewer solar panels</a:t>
            </a:r>
            <a:endParaRPr sz="1200">
              <a:latin typeface="Georgia" panose="02040502050405020303"/>
              <a:ea typeface="Georgia" panose="02040502050405020303"/>
              <a:cs typeface="Georgia" panose="02040502050405020303"/>
              <a:sym typeface="Georgia" panose="02040502050405020303"/>
            </a:endParaRPr>
          </a:p>
          <a:p>
            <a:pPr marL="457200" lvl="0" indent="-304800" algn="l" rtl="0">
              <a:spcBef>
                <a:spcPts val="0"/>
              </a:spcBef>
              <a:spcAft>
                <a:spcPts val="0"/>
              </a:spcAft>
              <a:buSzPts val="1200"/>
              <a:buFont typeface="Georgia" panose="02040502050405020303"/>
              <a:buChar char="❖"/>
            </a:pPr>
            <a:r>
              <a:rPr lang="en-GB" sz="1200">
                <a:latin typeface="Georgia" panose="02040502050405020303"/>
                <a:ea typeface="Georgia" panose="02040502050405020303"/>
                <a:cs typeface="Georgia" panose="02040502050405020303"/>
                <a:sym typeface="Georgia" panose="02040502050405020303"/>
              </a:rPr>
              <a:t>Less area required due to fewer panels</a:t>
            </a:r>
            <a:endParaRPr sz="1200">
              <a:latin typeface="Georgia" panose="02040502050405020303"/>
              <a:ea typeface="Georgia" panose="02040502050405020303"/>
              <a:cs typeface="Georgia" panose="02040502050405020303"/>
              <a:sym typeface="Georgia" panose="02040502050405020303"/>
            </a:endParaRPr>
          </a:p>
          <a:p>
            <a:pPr marL="457200" lvl="0" indent="-304800" algn="l" rtl="0">
              <a:spcBef>
                <a:spcPts val="0"/>
              </a:spcBef>
              <a:spcAft>
                <a:spcPts val="0"/>
              </a:spcAft>
              <a:buSzPts val="1200"/>
              <a:buFont typeface="Georgia" panose="02040502050405020303"/>
              <a:buChar char="❖"/>
            </a:pPr>
            <a:r>
              <a:rPr lang="en-GB" sz="1200">
                <a:latin typeface="Georgia" panose="02040502050405020303"/>
                <a:ea typeface="Georgia" panose="02040502050405020303"/>
                <a:cs typeface="Georgia" panose="02040502050405020303"/>
                <a:sym typeface="Georgia" panose="02040502050405020303"/>
              </a:rPr>
              <a:t>Requires relatively more initial capital investment than normal PV grid </a:t>
            </a:r>
            <a:endParaRPr sz="1200">
              <a:latin typeface="Georgia" panose="02040502050405020303"/>
              <a:ea typeface="Georgia" panose="02040502050405020303"/>
              <a:cs typeface="Georgia" panose="02040502050405020303"/>
              <a:sym typeface="Georgia" panose="02040502050405020303"/>
            </a:endParaRPr>
          </a:p>
          <a:p>
            <a:pPr marL="457200" lvl="0" indent="-304800" algn="l" rtl="0">
              <a:spcBef>
                <a:spcPts val="0"/>
              </a:spcBef>
              <a:spcAft>
                <a:spcPts val="0"/>
              </a:spcAft>
              <a:buSzPts val="1200"/>
              <a:buFont typeface="Georgia" panose="02040502050405020303"/>
              <a:buChar char="❖"/>
            </a:pPr>
            <a:r>
              <a:rPr lang="en-GB" sz="1200">
                <a:latin typeface="Georgia" panose="02040502050405020303"/>
                <a:ea typeface="Georgia" panose="02040502050405020303"/>
                <a:cs typeface="Georgia" panose="02040502050405020303"/>
                <a:sym typeface="Georgia" panose="02040502050405020303"/>
              </a:rPr>
              <a:t>High operational and maintenance cost due to more complex technology and moving parts</a:t>
            </a:r>
            <a:endParaRPr sz="1200">
              <a:latin typeface="Georgia" panose="02040502050405020303"/>
              <a:ea typeface="Georgia" panose="02040502050405020303"/>
              <a:cs typeface="Georgia" panose="02040502050405020303"/>
              <a:sym typeface="Georgia" panose="02040502050405020303"/>
            </a:endParaRPr>
          </a:p>
          <a:p>
            <a:pPr marL="457200" lvl="0" indent="-304800" algn="l" rtl="0">
              <a:spcBef>
                <a:spcPts val="0"/>
              </a:spcBef>
              <a:spcAft>
                <a:spcPts val="0"/>
              </a:spcAft>
              <a:buSzPts val="1200"/>
              <a:buFont typeface="Georgia" panose="02040502050405020303"/>
              <a:buChar char="❖"/>
            </a:pPr>
            <a:r>
              <a:rPr lang="en-GB" sz="1200">
                <a:latin typeface="Georgia" panose="02040502050405020303"/>
                <a:ea typeface="Georgia" panose="02040502050405020303"/>
                <a:cs typeface="Georgia" panose="02040502050405020303"/>
                <a:sym typeface="Georgia" panose="02040502050405020303"/>
              </a:rPr>
              <a:t>Average lifespan of the project exceeds 25 years</a:t>
            </a:r>
            <a:endParaRPr sz="1200">
              <a:latin typeface="Georgia" panose="02040502050405020303"/>
              <a:ea typeface="Georgia" panose="02040502050405020303"/>
              <a:cs typeface="Georgia" panose="02040502050405020303"/>
              <a:sym typeface="Georgia" panose="02040502050405020303"/>
            </a:endParaRPr>
          </a:p>
          <a:p>
            <a:pPr marL="457200" lvl="0" indent="-304800" algn="l" rtl="0">
              <a:spcBef>
                <a:spcPts val="0"/>
              </a:spcBef>
              <a:spcAft>
                <a:spcPts val="0"/>
              </a:spcAft>
              <a:buSzPts val="1200"/>
              <a:buFont typeface="Georgia" panose="02040502050405020303"/>
              <a:buChar char="❖"/>
            </a:pPr>
            <a:r>
              <a:rPr lang="en-GB" sz="1200">
                <a:latin typeface="Georgia" panose="02040502050405020303"/>
                <a:ea typeface="Georgia" panose="02040502050405020303"/>
                <a:cs typeface="Georgia" panose="02040502050405020303"/>
                <a:sym typeface="Georgia" panose="02040502050405020303"/>
              </a:rPr>
              <a:t>Other popular PV modules include Monofacial and Bifacial panels </a:t>
            </a:r>
            <a:endParaRPr sz="1200">
              <a:latin typeface="Georgia" panose="02040502050405020303"/>
              <a:ea typeface="Georgia" panose="02040502050405020303"/>
              <a:cs typeface="Georgia" panose="02040502050405020303"/>
              <a:sym typeface="Georgia" panose="02040502050405020303"/>
            </a:endParaRPr>
          </a:p>
        </p:txBody>
      </p:sp>
      <p:pic>
        <p:nvPicPr>
          <p:cNvPr id="102" name="Google Shape;102;p18"/>
          <p:cNvPicPr preferRelativeResize="0"/>
          <p:nvPr/>
        </p:nvPicPr>
        <p:blipFill>
          <a:blip r:embed="rId1"/>
          <a:stretch>
            <a:fillRect/>
          </a:stretch>
        </p:blipFill>
        <p:spPr>
          <a:xfrm>
            <a:off x="301675" y="1974225"/>
            <a:ext cx="4045199" cy="2946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sp>
        <p:nvSpPr>
          <p:cNvPr id="107" name="Google Shape;107;p19"/>
          <p:cNvSpPr/>
          <p:nvPr/>
        </p:nvSpPr>
        <p:spPr>
          <a:xfrm>
            <a:off x="-11700" y="110975"/>
            <a:ext cx="9167400" cy="5019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chemeClr val="lt1"/>
                </a:solidFill>
                <a:latin typeface="Georgia" panose="02040502050405020303"/>
                <a:ea typeface="Georgia" panose="02040502050405020303"/>
                <a:cs typeface="Georgia" panose="02040502050405020303"/>
                <a:sym typeface="Georgia" panose="02040502050405020303"/>
              </a:rPr>
              <a:t>Description of Alternatives</a:t>
            </a:r>
            <a:endParaRPr sz="2000">
              <a:solidFill>
                <a:schemeClr val="lt1"/>
              </a:solidFill>
              <a:latin typeface="Georgia" panose="02040502050405020303"/>
              <a:ea typeface="Georgia" panose="02040502050405020303"/>
              <a:cs typeface="Georgia" panose="02040502050405020303"/>
              <a:sym typeface="Georgia" panose="02040502050405020303"/>
            </a:endParaRPr>
          </a:p>
        </p:txBody>
      </p:sp>
      <p:sp>
        <p:nvSpPr>
          <p:cNvPr id="108" name="Google Shape;108;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fld>
            <a:endParaRPr lang="en-GB"/>
          </a:p>
        </p:txBody>
      </p:sp>
      <p:sp>
        <p:nvSpPr>
          <p:cNvPr id="109" name="Google Shape;109;p19"/>
          <p:cNvSpPr txBox="1">
            <a:spLocks noGrp="1"/>
          </p:cNvSpPr>
          <p:nvPr>
            <p:ph type="title"/>
          </p:nvPr>
        </p:nvSpPr>
        <p:spPr>
          <a:xfrm>
            <a:off x="265500" y="772150"/>
            <a:ext cx="4045200" cy="686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sz="2400">
                <a:solidFill>
                  <a:schemeClr val="dk2"/>
                </a:solidFill>
                <a:latin typeface="Georgia" panose="02040502050405020303"/>
                <a:ea typeface="Georgia" panose="02040502050405020303"/>
                <a:cs typeface="Georgia" panose="02040502050405020303"/>
                <a:sym typeface="Georgia" panose="02040502050405020303"/>
              </a:rPr>
              <a:t>Wind turbine</a:t>
            </a:r>
            <a:endParaRPr sz="2400">
              <a:solidFill>
                <a:schemeClr val="dk2"/>
              </a:solidFill>
              <a:latin typeface="Georgia" panose="02040502050405020303"/>
              <a:ea typeface="Georgia" panose="02040502050405020303"/>
              <a:cs typeface="Georgia" panose="02040502050405020303"/>
              <a:sym typeface="Georgia" panose="02040502050405020303"/>
            </a:endParaRPr>
          </a:p>
        </p:txBody>
      </p:sp>
      <p:sp>
        <p:nvSpPr>
          <p:cNvPr id="110" name="Google Shape;110;p19"/>
          <p:cNvSpPr txBox="1">
            <a:spLocks noGrp="1"/>
          </p:cNvSpPr>
          <p:nvPr>
            <p:ph type="subTitle" idx="1"/>
          </p:nvPr>
        </p:nvSpPr>
        <p:spPr>
          <a:xfrm>
            <a:off x="301675" y="2082700"/>
            <a:ext cx="4045200" cy="2580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p>
        </p:txBody>
      </p:sp>
      <p:sp>
        <p:nvSpPr>
          <p:cNvPr id="111" name="Google Shape;111;p19"/>
          <p:cNvSpPr txBox="1">
            <a:spLocks noGrp="1"/>
          </p:cNvSpPr>
          <p:nvPr>
            <p:ph type="body" idx="2"/>
          </p:nvPr>
        </p:nvSpPr>
        <p:spPr>
          <a:xfrm>
            <a:off x="4930450" y="868700"/>
            <a:ext cx="3837000" cy="3695100"/>
          </a:xfrm>
          <a:prstGeom prst="rect">
            <a:avLst/>
          </a:prstGeom>
        </p:spPr>
        <p:txBody>
          <a:bodyPr spcFirstLastPara="1" wrap="square" lIns="91425" tIns="91425" rIns="91425" bIns="91425" anchor="ctr" anchorCtr="0">
            <a:normAutofit lnSpcReduction="10000"/>
          </a:bodyPr>
          <a:lstStyle/>
          <a:p>
            <a:pPr marL="0" lvl="0" indent="0" algn="l" rtl="0">
              <a:spcBef>
                <a:spcPts val="0"/>
              </a:spcBef>
              <a:spcAft>
                <a:spcPts val="0"/>
              </a:spcAft>
              <a:buNone/>
            </a:pPr>
            <a:endParaRPr sz="1200">
              <a:latin typeface="Georgia" panose="02040502050405020303"/>
              <a:ea typeface="Georgia" panose="02040502050405020303"/>
              <a:cs typeface="Georgia" panose="02040502050405020303"/>
              <a:sym typeface="Georgia" panose="02040502050405020303"/>
            </a:endParaRPr>
          </a:p>
          <a:p>
            <a:pPr marL="457200" lvl="0" indent="-304800" algn="l" rtl="0">
              <a:spcBef>
                <a:spcPts val="1200"/>
              </a:spcBef>
              <a:spcAft>
                <a:spcPts val="0"/>
              </a:spcAft>
              <a:buSzPts val="1200"/>
              <a:buFont typeface="Georgia" panose="02040502050405020303"/>
              <a:buChar char="❖"/>
            </a:pPr>
            <a:r>
              <a:rPr lang="en-GB" sz="1200">
                <a:latin typeface="Georgia" panose="02040502050405020303"/>
                <a:ea typeface="Georgia" panose="02040502050405020303"/>
                <a:cs typeface="Georgia" panose="02040502050405020303"/>
                <a:sym typeface="Georgia" panose="02040502050405020303"/>
              </a:rPr>
              <a:t>Geography plays an important role in setting up wind turbine plant</a:t>
            </a:r>
            <a:endParaRPr sz="1200">
              <a:latin typeface="Georgia" panose="02040502050405020303"/>
              <a:ea typeface="Georgia" panose="02040502050405020303"/>
              <a:cs typeface="Georgia" panose="02040502050405020303"/>
              <a:sym typeface="Georgia" panose="02040502050405020303"/>
            </a:endParaRPr>
          </a:p>
          <a:p>
            <a:pPr marL="457200" lvl="0" indent="-304800" algn="l" rtl="0">
              <a:spcBef>
                <a:spcPts val="0"/>
              </a:spcBef>
              <a:spcAft>
                <a:spcPts val="0"/>
              </a:spcAft>
              <a:buSzPts val="1200"/>
              <a:buFont typeface="Georgia" panose="02040502050405020303"/>
              <a:buChar char="❖"/>
            </a:pPr>
            <a:r>
              <a:rPr lang="en-GB" sz="1200">
                <a:latin typeface="Georgia" panose="02040502050405020303"/>
                <a:ea typeface="Georgia" panose="02040502050405020303"/>
                <a:cs typeface="Georgia" panose="02040502050405020303"/>
                <a:sym typeface="Georgia" panose="02040502050405020303"/>
              </a:rPr>
              <a:t>Generally preferred at higher altitudes where wind velocity is high </a:t>
            </a:r>
            <a:endParaRPr sz="1200">
              <a:latin typeface="Georgia" panose="02040502050405020303"/>
              <a:ea typeface="Georgia" panose="02040502050405020303"/>
              <a:cs typeface="Georgia" panose="02040502050405020303"/>
              <a:sym typeface="Georgia" panose="02040502050405020303"/>
            </a:endParaRPr>
          </a:p>
          <a:p>
            <a:pPr marL="457200" lvl="0" indent="-304800" algn="l" rtl="0">
              <a:spcBef>
                <a:spcPts val="0"/>
              </a:spcBef>
              <a:spcAft>
                <a:spcPts val="0"/>
              </a:spcAft>
              <a:buSzPts val="1200"/>
              <a:buFont typeface="Georgia" panose="02040502050405020303"/>
              <a:buChar char="❖"/>
            </a:pPr>
            <a:r>
              <a:rPr lang="en-GB" sz="1200">
                <a:latin typeface="Georgia" panose="02040502050405020303"/>
                <a:ea typeface="Georgia" panose="02040502050405020303"/>
                <a:cs typeface="Georgia" panose="02040502050405020303"/>
                <a:sym typeface="Georgia" panose="02040502050405020303"/>
              </a:rPr>
              <a:t>High energy conversion efficiency with least carbon emission </a:t>
            </a:r>
            <a:endParaRPr sz="1200">
              <a:latin typeface="Georgia" panose="02040502050405020303"/>
              <a:ea typeface="Georgia" panose="02040502050405020303"/>
              <a:cs typeface="Georgia" panose="02040502050405020303"/>
              <a:sym typeface="Georgia" panose="02040502050405020303"/>
            </a:endParaRPr>
          </a:p>
          <a:p>
            <a:pPr marL="457200" lvl="0" indent="-304800" algn="l" rtl="0">
              <a:spcBef>
                <a:spcPts val="0"/>
              </a:spcBef>
              <a:spcAft>
                <a:spcPts val="0"/>
              </a:spcAft>
              <a:buSzPts val="1200"/>
              <a:buFont typeface="Georgia" panose="02040502050405020303"/>
              <a:buChar char="❖"/>
            </a:pPr>
            <a:r>
              <a:rPr lang="en-GB" sz="1200">
                <a:latin typeface="Georgia" panose="02040502050405020303"/>
                <a:ea typeface="Georgia" panose="02040502050405020303"/>
                <a:cs typeface="Georgia" panose="02040502050405020303"/>
                <a:sym typeface="Georgia" panose="02040502050405020303"/>
              </a:rPr>
              <a:t>Large area required as compared to all other alternatives</a:t>
            </a:r>
            <a:endParaRPr sz="1200">
              <a:latin typeface="Georgia" panose="02040502050405020303"/>
              <a:ea typeface="Georgia" panose="02040502050405020303"/>
              <a:cs typeface="Georgia" panose="02040502050405020303"/>
              <a:sym typeface="Georgia" panose="02040502050405020303"/>
            </a:endParaRPr>
          </a:p>
          <a:p>
            <a:pPr marL="457200" lvl="0" indent="-304800" algn="l" rtl="0">
              <a:spcBef>
                <a:spcPts val="0"/>
              </a:spcBef>
              <a:spcAft>
                <a:spcPts val="0"/>
              </a:spcAft>
              <a:buSzPts val="1200"/>
              <a:buFont typeface="Georgia" panose="02040502050405020303"/>
              <a:buChar char="❖"/>
            </a:pPr>
            <a:r>
              <a:rPr lang="en-GB" sz="1200">
                <a:latin typeface="Georgia" panose="02040502050405020303"/>
                <a:ea typeface="Georgia" panose="02040502050405020303"/>
                <a:cs typeface="Georgia" panose="02040502050405020303"/>
                <a:sym typeface="Georgia" panose="02040502050405020303"/>
              </a:rPr>
              <a:t>Requires very high initial capital investment than any normal PV system </a:t>
            </a:r>
            <a:endParaRPr sz="1200">
              <a:latin typeface="Georgia" panose="02040502050405020303"/>
              <a:ea typeface="Georgia" panose="02040502050405020303"/>
              <a:cs typeface="Georgia" panose="02040502050405020303"/>
              <a:sym typeface="Georgia" panose="02040502050405020303"/>
            </a:endParaRPr>
          </a:p>
          <a:p>
            <a:pPr marL="457200" lvl="0" indent="-304800" algn="l" rtl="0">
              <a:spcBef>
                <a:spcPts val="0"/>
              </a:spcBef>
              <a:spcAft>
                <a:spcPts val="0"/>
              </a:spcAft>
              <a:buSzPts val="1200"/>
              <a:buFont typeface="Georgia" panose="02040502050405020303"/>
              <a:buChar char="❖"/>
            </a:pPr>
            <a:r>
              <a:rPr lang="en-GB" sz="1200">
                <a:latin typeface="Georgia" panose="02040502050405020303"/>
                <a:ea typeface="Georgia" panose="02040502050405020303"/>
                <a:cs typeface="Georgia" panose="02040502050405020303"/>
                <a:sym typeface="Georgia" panose="02040502050405020303"/>
              </a:rPr>
              <a:t>High operational and maintenance cost due to more complex technology and moving parts</a:t>
            </a:r>
            <a:endParaRPr sz="1200">
              <a:latin typeface="Georgia" panose="02040502050405020303"/>
              <a:ea typeface="Georgia" panose="02040502050405020303"/>
              <a:cs typeface="Georgia" panose="02040502050405020303"/>
              <a:sym typeface="Georgia" panose="02040502050405020303"/>
            </a:endParaRPr>
          </a:p>
          <a:p>
            <a:pPr marL="457200" lvl="0" indent="-304800" algn="l" rtl="0">
              <a:spcBef>
                <a:spcPts val="0"/>
              </a:spcBef>
              <a:spcAft>
                <a:spcPts val="0"/>
              </a:spcAft>
              <a:buSzPts val="1200"/>
              <a:buFont typeface="Georgia" panose="02040502050405020303"/>
              <a:buChar char="❖"/>
            </a:pPr>
            <a:r>
              <a:rPr lang="en-GB" sz="1200">
                <a:latin typeface="Georgia" panose="02040502050405020303"/>
                <a:ea typeface="Georgia" panose="02040502050405020303"/>
                <a:cs typeface="Georgia" panose="02040502050405020303"/>
                <a:sym typeface="Georgia" panose="02040502050405020303"/>
              </a:rPr>
              <a:t>Average lifespan of the project is 20- 25 years</a:t>
            </a:r>
            <a:endParaRPr sz="1200">
              <a:latin typeface="Georgia" panose="02040502050405020303"/>
              <a:ea typeface="Georgia" panose="02040502050405020303"/>
              <a:cs typeface="Georgia" panose="02040502050405020303"/>
              <a:sym typeface="Georgia" panose="02040502050405020303"/>
            </a:endParaRPr>
          </a:p>
          <a:p>
            <a:pPr marL="457200" lvl="0" indent="-304800" algn="l" rtl="0">
              <a:spcBef>
                <a:spcPts val="0"/>
              </a:spcBef>
              <a:spcAft>
                <a:spcPts val="0"/>
              </a:spcAft>
              <a:buSzPts val="1200"/>
              <a:buFont typeface="Georgia" panose="02040502050405020303"/>
              <a:buChar char="❖"/>
            </a:pPr>
            <a:r>
              <a:rPr lang="en-GB" sz="1200">
                <a:latin typeface="Georgia" panose="02040502050405020303"/>
                <a:ea typeface="Georgia" panose="02040502050405020303"/>
                <a:cs typeface="Georgia" panose="02040502050405020303"/>
                <a:sym typeface="Georgia" panose="02040502050405020303"/>
              </a:rPr>
              <a:t>Customization like angle adjusting rotor blades available to maximize the efficiency </a:t>
            </a:r>
            <a:endParaRPr sz="1200">
              <a:latin typeface="Georgia" panose="02040502050405020303"/>
              <a:ea typeface="Georgia" panose="02040502050405020303"/>
              <a:cs typeface="Georgia" panose="02040502050405020303"/>
              <a:sym typeface="Georgia" panose="02040502050405020303"/>
            </a:endParaRPr>
          </a:p>
        </p:txBody>
      </p:sp>
      <p:pic>
        <p:nvPicPr>
          <p:cNvPr id="112" name="Google Shape;112;p19"/>
          <p:cNvPicPr preferRelativeResize="0"/>
          <p:nvPr/>
        </p:nvPicPr>
        <p:blipFill>
          <a:blip r:embed="rId1"/>
          <a:stretch>
            <a:fillRect/>
          </a:stretch>
        </p:blipFill>
        <p:spPr>
          <a:xfrm>
            <a:off x="125400" y="1904049"/>
            <a:ext cx="4325400" cy="2863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6"/>
        <p:cNvGrpSpPr/>
        <p:nvPr/>
      </p:nvGrpSpPr>
      <p:grpSpPr>
        <a:xfrm>
          <a:off x="0" y="0"/>
          <a:ext cx="0" cy="0"/>
          <a:chOff x="0" y="0"/>
          <a:chExt cx="0" cy="0"/>
        </a:xfrm>
      </p:grpSpPr>
      <p:sp>
        <p:nvSpPr>
          <p:cNvPr id="117" name="Google Shape;117;p20"/>
          <p:cNvSpPr/>
          <p:nvPr/>
        </p:nvSpPr>
        <p:spPr>
          <a:xfrm>
            <a:off x="-11700" y="111000"/>
            <a:ext cx="9167400" cy="5019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chemeClr val="lt1"/>
                </a:solidFill>
                <a:latin typeface="Georgia" panose="02040502050405020303"/>
                <a:ea typeface="Georgia" panose="02040502050405020303"/>
                <a:cs typeface="Georgia" panose="02040502050405020303"/>
                <a:sym typeface="Georgia" panose="02040502050405020303"/>
              </a:rPr>
              <a:t>Cost Associated with Solar Canopy</a:t>
            </a:r>
            <a:endParaRPr sz="2000">
              <a:solidFill>
                <a:schemeClr val="lt1"/>
              </a:solidFill>
              <a:latin typeface="Georgia" panose="02040502050405020303"/>
              <a:ea typeface="Georgia" panose="02040502050405020303"/>
              <a:cs typeface="Georgia" panose="02040502050405020303"/>
              <a:sym typeface="Georgia" panose="02040502050405020303"/>
            </a:endParaRPr>
          </a:p>
        </p:txBody>
      </p:sp>
      <p:pic>
        <p:nvPicPr>
          <p:cNvPr id="118" name="Google Shape;118;p20"/>
          <p:cNvPicPr preferRelativeResize="0"/>
          <p:nvPr/>
        </p:nvPicPr>
        <p:blipFill>
          <a:blip r:embed="rId1"/>
          <a:stretch>
            <a:fillRect/>
          </a:stretch>
        </p:blipFill>
        <p:spPr>
          <a:xfrm>
            <a:off x="4188103" y="682578"/>
            <a:ext cx="3371796" cy="2054183"/>
          </a:xfrm>
          <a:prstGeom prst="rect">
            <a:avLst/>
          </a:prstGeom>
          <a:noFill/>
          <a:ln>
            <a:noFill/>
          </a:ln>
        </p:spPr>
      </p:pic>
      <p:pic>
        <p:nvPicPr>
          <p:cNvPr id="119" name="Google Shape;119;p20"/>
          <p:cNvPicPr preferRelativeResize="0"/>
          <p:nvPr/>
        </p:nvPicPr>
        <p:blipFill>
          <a:blip r:embed="rId2"/>
          <a:stretch>
            <a:fillRect/>
          </a:stretch>
        </p:blipFill>
        <p:spPr>
          <a:xfrm>
            <a:off x="550321" y="4106555"/>
            <a:ext cx="3275175" cy="950262"/>
          </a:xfrm>
          <a:prstGeom prst="rect">
            <a:avLst/>
          </a:prstGeom>
          <a:noFill/>
          <a:ln>
            <a:noFill/>
          </a:ln>
        </p:spPr>
      </p:pic>
      <p:pic>
        <p:nvPicPr>
          <p:cNvPr id="120" name="Google Shape;120;p20"/>
          <p:cNvPicPr preferRelativeResize="0"/>
          <p:nvPr/>
        </p:nvPicPr>
        <p:blipFill>
          <a:blip r:embed="rId3"/>
          <a:stretch>
            <a:fillRect/>
          </a:stretch>
        </p:blipFill>
        <p:spPr>
          <a:xfrm>
            <a:off x="550321" y="682578"/>
            <a:ext cx="3275175" cy="3329191"/>
          </a:xfrm>
          <a:prstGeom prst="rect">
            <a:avLst/>
          </a:prstGeom>
          <a:noFill/>
          <a:ln>
            <a:noFill/>
          </a:ln>
        </p:spPr>
      </p:pic>
      <p:sp>
        <p:nvSpPr>
          <p:cNvPr id="121" name="Google Shape;121;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fld>
            <a:endParaRPr lang="en-GB"/>
          </a:p>
        </p:txBody>
      </p:sp>
      <p:pic>
        <p:nvPicPr>
          <p:cNvPr id="3" name="Picture 2" descr="A screenshot of a report&#10;&#10;Description automatically generated"/>
          <p:cNvPicPr>
            <a:picLocks noChangeAspect="1"/>
          </p:cNvPicPr>
          <p:nvPr/>
        </p:nvPicPr>
        <p:blipFill>
          <a:blip r:embed="rId4"/>
          <a:stretch>
            <a:fillRect/>
          </a:stretch>
        </p:blipFill>
        <p:spPr>
          <a:xfrm>
            <a:off x="4188103" y="2773592"/>
            <a:ext cx="3371796" cy="23338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5"/>
        <p:cNvGrpSpPr/>
        <p:nvPr/>
      </p:nvGrpSpPr>
      <p:grpSpPr>
        <a:xfrm>
          <a:off x="0" y="0"/>
          <a:ext cx="0" cy="0"/>
          <a:chOff x="0" y="0"/>
          <a:chExt cx="0" cy="0"/>
        </a:xfrm>
      </p:grpSpPr>
      <p:sp>
        <p:nvSpPr>
          <p:cNvPr id="126" name="Google Shape;126;p21"/>
          <p:cNvSpPr/>
          <p:nvPr/>
        </p:nvSpPr>
        <p:spPr>
          <a:xfrm>
            <a:off x="-11700" y="111000"/>
            <a:ext cx="9167400" cy="5019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a:solidFill>
                  <a:schemeClr val="lt1"/>
                </a:solidFill>
                <a:latin typeface="Georgia" panose="02040502050405020303"/>
                <a:ea typeface="Georgia" panose="02040502050405020303"/>
                <a:cs typeface="Georgia" panose="02040502050405020303"/>
                <a:sym typeface="Georgia" panose="02040502050405020303"/>
              </a:rPr>
              <a:t>Detailed Cost Estimate of Tracking System</a:t>
            </a:r>
            <a:endParaRPr sz="2000">
              <a:solidFill>
                <a:schemeClr val="lt1"/>
              </a:solidFill>
              <a:latin typeface="Georgia" panose="02040502050405020303"/>
              <a:ea typeface="Georgia" panose="02040502050405020303"/>
              <a:cs typeface="Georgia" panose="02040502050405020303"/>
              <a:sym typeface="Georgia" panose="02040502050405020303"/>
            </a:endParaRPr>
          </a:p>
        </p:txBody>
      </p:sp>
      <p:pic>
        <p:nvPicPr>
          <p:cNvPr id="127" name="Google Shape;127;p21"/>
          <p:cNvPicPr preferRelativeResize="0"/>
          <p:nvPr/>
        </p:nvPicPr>
        <p:blipFill>
          <a:blip r:embed="rId1"/>
          <a:stretch>
            <a:fillRect/>
          </a:stretch>
        </p:blipFill>
        <p:spPr>
          <a:xfrm>
            <a:off x="193183" y="2794224"/>
            <a:ext cx="2831365" cy="889134"/>
          </a:xfrm>
          <a:prstGeom prst="rect">
            <a:avLst/>
          </a:prstGeom>
          <a:noFill/>
          <a:ln>
            <a:noFill/>
          </a:ln>
        </p:spPr>
      </p:pic>
      <p:pic>
        <p:nvPicPr>
          <p:cNvPr id="128" name="Google Shape;128;p21"/>
          <p:cNvPicPr preferRelativeResize="0"/>
          <p:nvPr/>
        </p:nvPicPr>
        <p:blipFill>
          <a:blip r:embed="rId2"/>
          <a:stretch>
            <a:fillRect/>
          </a:stretch>
        </p:blipFill>
        <p:spPr>
          <a:xfrm>
            <a:off x="3086424" y="875597"/>
            <a:ext cx="2831365" cy="2805358"/>
          </a:xfrm>
          <a:prstGeom prst="rect">
            <a:avLst/>
          </a:prstGeom>
          <a:noFill/>
          <a:ln>
            <a:noFill/>
          </a:ln>
        </p:spPr>
      </p:pic>
      <p:sp>
        <p:nvSpPr>
          <p:cNvPr id="129" name="Google Shape;129;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GB"/>
            </a:fld>
            <a:endParaRPr lang="en-GB"/>
          </a:p>
        </p:txBody>
      </p:sp>
      <p:pic>
        <p:nvPicPr>
          <p:cNvPr id="130" name="Google Shape;130;p21"/>
          <p:cNvPicPr preferRelativeResize="0"/>
          <p:nvPr/>
        </p:nvPicPr>
        <p:blipFill>
          <a:blip r:embed="rId3"/>
          <a:stretch>
            <a:fillRect/>
          </a:stretch>
        </p:blipFill>
        <p:spPr>
          <a:xfrm>
            <a:off x="6053070" y="880403"/>
            <a:ext cx="2897746" cy="2802955"/>
          </a:xfrm>
          <a:prstGeom prst="rect">
            <a:avLst/>
          </a:prstGeom>
          <a:noFill/>
          <a:ln>
            <a:noFill/>
          </a:ln>
        </p:spPr>
      </p:pic>
      <p:pic>
        <p:nvPicPr>
          <p:cNvPr id="131" name="Google Shape;131;p21"/>
          <p:cNvPicPr preferRelativeResize="0"/>
          <p:nvPr/>
        </p:nvPicPr>
        <p:blipFill>
          <a:blip r:embed="rId4"/>
          <a:stretch>
            <a:fillRect/>
          </a:stretch>
        </p:blipFill>
        <p:spPr>
          <a:xfrm>
            <a:off x="193184" y="877988"/>
            <a:ext cx="2831366" cy="1891919"/>
          </a:xfrm>
          <a:prstGeom prst="rect">
            <a:avLst/>
          </a:prstGeom>
          <a:noFill/>
          <a:ln>
            <a:noFill/>
          </a:ln>
        </p:spPr>
      </p:pic>
      <p:pic>
        <p:nvPicPr>
          <p:cNvPr id="132" name="Google Shape;132;p21"/>
          <p:cNvPicPr preferRelativeResize="0"/>
          <p:nvPr/>
        </p:nvPicPr>
        <p:blipFill>
          <a:blip r:embed="rId5"/>
          <a:stretch>
            <a:fillRect/>
          </a:stretch>
        </p:blipFill>
        <p:spPr>
          <a:xfrm>
            <a:off x="193183" y="3793171"/>
            <a:ext cx="8347875" cy="121963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5581</Words>
  <Application>WPS Presentation</Application>
  <PresentationFormat>On-screen Show (16:9)</PresentationFormat>
  <Paragraphs>358</Paragraphs>
  <Slides>21</Slides>
  <Notes>21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Arial</vt:lpstr>
      <vt:lpstr>SimSun</vt:lpstr>
      <vt:lpstr>Wingdings</vt:lpstr>
      <vt:lpstr>Arial</vt:lpstr>
      <vt:lpstr>Georgia</vt:lpstr>
      <vt:lpstr>Microsoft YaHei</vt:lpstr>
      <vt:lpstr>Arial Unicode MS</vt:lpstr>
      <vt:lpstr>Calibri</vt:lpstr>
      <vt:lpstr>Georgia</vt:lpstr>
      <vt:lpstr>Simple Light</vt:lpstr>
      <vt:lpstr>Lot 64 Solar Canopy</vt:lpstr>
      <vt:lpstr>PowerPoint 演示文稿</vt:lpstr>
      <vt:lpstr>PowerPoint 演示文稿</vt:lpstr>
      <vt:lpstr>PowerPoint 演示文稿</vt:lpstr>
      <vt:lpstr>Solar PV Grid</vt:lpstr>
      <vt:lpstr>Single Axis Tracking System PV Grid</vt:lpstr>
      <vt:lpstr>Wind turbine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Lot 64 Solar Canopy</dc:title>
  <dc:creator/>
  <cp:lastModifiedBy>Pujita V</cp:lastModifiedBy>
  <cp:revision>13</cp:revision>
  <dcterms:created xsi:type="dcterms:W3CDTF">2024-07-22T17:02:23Z</dcterms:created>
  <dcterms:modified xsi:type="dcterms:W3CDTF">2024-07-22T18:29:48Z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2A383E077E6B4C0C8BA624873C920CA2_12</vt:lpwstr>
  </property>
  <property fmtid="{D5CDD505-2E9C-101B-9397-08002B2CF9AE}" pid="3" name="KSOProductBuildVer">
    <vt:lpwstr>1033-12.2.0.17153</vt:lpwstr>
  </property>
</Properties>
</file>