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6" r:id="rId2"/>
    <p:sldId id="257" r:id="rId3"/>
    <p:sldId id="258" r:id="rId4"/>
    <p:sldId id="269" r:id="rId5"/>
    <p:sldId id="267" r:id="rId6"/>
    <p:sldId id="270" r:id="rId7"/>
    <p:sldId id="260" r:id="rId8"/>
    <p:sldId id="271" r:id="rId9"/>
    <p:sldId id="272" r:id="rId10"/>
    <p:sldId id="261" r:id="rId11"/>
    <p:sldId id="265"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DAB2F8-AC3B-471E-1DC9-B2E95563190E}" v="42" dt="2024-12-19T13:31:17.5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3187B-1045-42E1-AD9A-1003A586F3EA}"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55F93-C0D7-4B0B-8E89-9E00A2A1A05E}" type="slidenum">
              <a:rPr lang="en-IN" smtClean="0"/>
              <a:t>‹#›</a:t>
            </a:fld>
            <a:endParaRPr lang="en-IN"/>
          </a:p>
        </p:txBody>
      </p:sp>
    </p:spTree>
    <p:extLst>
      <p:ext uri="{BB962C8B-B14F-4D97-AF65-F5344CB8AC3E}">
        <p14:creationId xmlns:p14="http://schemas.microsoft.com/office/powerpoint/2010/main" val="12464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2A7E-2BB6-4223-BF38-A14CF2E921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6A5CA0-0D58-4DA9-8021-011D742F74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91337E-A5F5-4F13-A6B5-F921162C75B2}"/>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3F0FAF30-4D1B-4FDA-B343-6621B75875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4B1188-D1CE-4CD4-9480-E8CC392B73E2}"/>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941171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673F5-548B-4552-AC33-B9DDC8C87A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E6C8C0-592A-49C1-8928-74496CCBE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89003-CDCB-4996-8AAC-2FA446A89BE0}"/>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27A8445D-C8F4-4734-AAED-96CEC99B7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453D6-FF5E-410D-908B-25B20D06827A}"/>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3464474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71C5C7-AE21-41FF-8462-012A73555E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F733BB-B871-4D90-B51A-08EBAD9643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A2DF5-2C05-47E7-891C-C757B28CCA57}"/>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445F43E6-895B-4A49-AD9A-AF6CFEDFA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C4A3C1-ACBA-4191-A1B7-7B5BAFABDF39}"/>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12112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5D492-2AE0-4F0A-BA0D-CB13988983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7A1356-5C3E-44CC-86BD-B498ED11CD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E8F1AC-B063-4E40-94B3-4C9B03B3C8C1}"/>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A3FB7400-7432-46F5-890F-C489A23C8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2626CD-7982-4265-A87C-DFE1FD6D650C}"/>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4316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F649-F2BC-4B3F-902A-D8B3CD6DCB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AC06FB-8E50-4002-9600-5FD16C7C8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8C1FF-6DED-4BB5-BF63-F46C63ED65AC}"/>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3B8C6699-92B3-4AB5-ACB4-4ADEE636E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42C99-E1BB-4AD6-8B4F-7C6D82F46C9D}"/>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3558350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B91B-EECF-41BC-B9EA-3BCD8F7EB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6EF01B-7671-43D6-AB37-8DC5692FF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5B4F4C-14FB-4A00-9A79-767C42FAE7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505273-9103-444D-8BF0-CA5431308D34}"/>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6" name="Footer Placeholder 5">
            <a:extLst>
              <a:ext uri="{FF2B5EF4-FFF2-40B4-BE49-F238E27FC236}">
                <a16:creationId xmlns:a16="http://schemas.microsoft.com/office/drawing/2014/main" id="{8CBA9A62-1BA6-4B43-9DCA-E5C398D15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46F15F-CFF3-4789-B621-9A70B101BB56}"/>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540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DFE6-100E-4DFF-AD43-4786F0143F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5C71F-9252-45E0-A5E8-9408E26934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33B8F6-44CD-4274-A743-4E3975877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9623B43-70B8-46A6-ADA2-CCC36D160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1BA3B4-AE4A-4615-9F4D-E82F43F87D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21E02-471D-404C-99E4-E9BBD2FFC7A3}"/>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8" name="Footer Placeholder 7">
            <a:extLst>
              <a:ext uri="{FF2B5EF4-FFF2-40B4-BE49-F238E27FC236}">
                <a16:creationId xmlns:a16="http://schemas.microsoft.com/office/drawing/2014/main" id="{0C50F3DA-FD46-4571-B3BB-CD7DD89091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5FCC1B-D3A9-4AB1-A899-2093A47D08BE}"/>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3165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1865-C915-4B90-8230-F91F42845A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C9892D-269A-4A8A-9058-29CE7171BB67}"/>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4" name="Footer Placeholder 3">
            <a:extLst>
              <a:ext uri="{FF2B5EF4-FFF2-40B4-BE49-F238E27FC236}">
                <a16:creationId xmlns:a16="http://schemas.microsoft.com/office/drawing/2014/main" id="{0AE635E5-5F8E-4DD1-953D-9B1AD578FD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265F59-E609-4915-B2CD-0E2FF5E0B621}"/>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69692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3AF908-DBFD-4C1F-86E5-E23DBBBE1B84}"/>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3" name="Footer Placeholder 2">
            <a:extLst>
              <a:ext uri="{FF2B5EF4-FFF2-40B4-BE49-F238E27FC236}">
                <a16:creationId xmlns:a16="http://schemas.microsoft.com/office/drawing/2014/main" id="{39BF2DEC-9A37-47E1-8023-ED2B54FB09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23280C-DF0B-4E11-95CC-D09B8AD6CCAC}"/>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4313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D4E8E-F465-434E-A930-122B1B7BA8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A620A5-9413-418F-B29A-F00B7B0607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22BDF3-CFF7-4EE5-9176-C76AA0B14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2A211-4D1A-4BA9-8087-640558041A42}"/>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6" name="Footer Placeholder 5">
            <a:extLst>
              <a:ext uri="{FF2B5EF4-FFF2-40B4-BE49-F238E27FC236}">
                <a16:creationId xmlns:a16="http://schemas.microsoft.com/office/drawing/2014/main" id="{24A22008-6DAB-476C-939E-2821F7D3E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82EDF-2437-4B9A-ACF5-2C928836543F}"/>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9709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F25C-3E44-4768-B5AF-CA279AAD4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6B56D1-D41C-4DF6-B5D7-21ADD263C2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89B07-8FB9-4B07-82A3-9F3A6D4A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EE6A9-40E9-4071-86A8-A7C04E397AA5}"/>
              </a:ext>
            </a:extLst>
          </p:cNvPr>
          <p:cNvSpPr>
            <a:spLocks noGrp="1"/>
          </p:cNvSpPr>
          <p:nvPr>
            <p:ph type="dt" sz="half" idx="10"/>
          </p:nvPr>
        </p:nvSpPr>
        <p:spPr/>
        <p:txBody>
          <a:bodyPr/>
          <a:lstStyle/>
          <a:p>
            <a:fld id="{E23C9759-3767-4B6C-9D7F-7F6F1F29C0EE}" type="datetimeFigureOut">
              <a:rPr lang="en-IN" smtClean="0"/>
              <a:t>23-04-2025</a:t>
            </a:fld>
            <a:endParaRPr lang="en-IN"/>
          </a:p>
        </p:txBody>
      </p:sp>
      <p:sp>
        <p:nvSpPr>
          <p:cNvPr id="6" name="Footer Placeholder 5">
            <a:extLst>
              <a:ext uri="{FF2B5EF4-FFF2-40B4-BE49-F238E27FC236}">
                <a16:creationId xmlns:a16="http://schemas.microsoft.com/office/drawing/2014/main" id="{E03F9CCD-2134-4FCA-B997-B2576EF8DD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657BE-708B-44EC-ACA6-8CAA035607B8}"/>
              </a:ext>
            </a:extLst>
          </p:cNvPr>
          <p:cNvSpPr>
            <a:spLocks noGrp="1"/>
          </p:cNvSpPr>
          <p:nvPr>
            <p:ph type="sldNum" sz="quarter" idx="12"/>
          </p:nvPr>
        </p:nvSpPr>
        <p:spPr/>
        <p:txBody>
          <a:bodyPr/>
          <a:lstStyle/>
          <a:p>
            <a:fld id="{46EDDDEC-B850-49D3-95E3-B9EC61B93BC4}" type="slidenum">
              <a:rPr lang="en-IN" smtClean="0"/>
              <a:t>‹#›</a:t>
            </a:fld>
            <a:endParaRPr lang="en-IN"/>
          </a:p>
        </p:txBody>
      </p:sp>
    </p:spTree>
    <p:extLst>
      <p:ext uri="{BB962C8B-B14F-4D97-AF65-F5344CB8AC3E}">
        <p14:creationId xmlns:p14="http://schemas.microsoft.com/office/powerpoint/2010/main" val="215570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9CF861-29C6-4EF5-907B-739D4F3762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C23491-450B-41B3-9FE1-74C5C99A4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AF59E-0BB3-4F18-870F-A36AB14471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C9759-3767-4B6C-9D7F-7F6F1F29C0EE}" type="datetimeFigureOut">
              <a:rPr lang="en-IN" smtClean="0"/>
              <a:t>23-04-2025</a:t>
            </a:fld>
            <a:endParaRPr lang="en-IN"/>
          </a:p>
        </p:txBody>
      </p:sp>
      <p:sp>
        <p:nvSpPr>
          <p:cNvPr id="5" name="Footer Placeholder 4">
            <a:extLst>
              <a:ext uri="{FF2B5EF4-FFF2-40B4-BE49-F238E27FC236}">
                <a16:creationId xmlns:a16="http://schemas.microsoft.com/office/drawing/2014/main" id="{F33A26F3-5471-47F9-B46E-7DC08E1D9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A5D802-8BC8-4ED5-B977-23C17D768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EDDDEC-B850-49D3-95E3-B9EC61B93BC4}" type="slidenum">
              <a:rPr lang="en-IN" smtClean="0"/>
              <a:t>‹#›</a:t>
            </a:fld>
            <a:endParaRPr lang="en-IN"/>
          </a:p>
        </p:txBody>
      </p:sp>
    </p:spTree>
    <p:extLst>
      <p:ext uri="{BB962C8B-B14F-4D97-AF65-F5344CB8AC3E}">
        <p14:creationId xmlns:p14="http://schemas.microsoft.com/office/powerpoint/2010/main" val="1759228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6.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253006" cy="6858000"/>
          </a:xfrm>
          <a:prstGeom prst="roundRect">
            <a:avLst>
              <a:gd name="adj" fmla="val 0"/>
            </a:avLst>
          </a:prstGeom>
          <a:solidFill>
            <a:schemeClr val="accent1"/>
          </a:solidFill>
        </p:spPr>
        <p:txBody>
          <a:bodyPr/>
          <a:lstStyle/>
          <a:p>
            <a:endParaRPr lang="en-US" sz="1200"/>
          </a:p>
        </p:txBody>
      </p:sp>
      <p:sp>
        <p:nvSpPr>
          <p:cNvPr id="3" name="AutoShape 3"/>
          <p:cNvSpPr/>
          <p:nvPr/>
        </p:nvSpPr>
        <p:spPr>
          <a:xfrm rot="4499" flipV="1">
            <a:off x="1168404" y="3758790"/>
            <a:ext cx="10312391" cy="13496"/>
          </a:xfrm>
          <a:prstGeom prst="line">
            <a:avLst/>
          </a:prstGeom>
          <a:ln w="9525" cap="rnd">
            <a:solidFill>
              <a:schemeClr val="bg1"/>
            </a:solidFill>
            <a:prstDash val="solid"/>
            <a:headEnd type="none" w="sm" len="sm"/>
            <a:tailEnd type="none" w="sm" len="sm"/>
          </a:ln>
        </p:spPr>
        <p:txBody>
          <a:bodyPr/>
          <a:lstStyle/>
          <a:p>
            <a:endParaRPr lang="en-US" sz="1200"/>
          </a:p>
        </p:txBody>
      </p:sp>
      <p:sp>
        <p:nvSpPr>
          <p:cNvPr id="4" name="Freeform 4"/>
          <p:cNvSpPr/>
          <p:nvPr/>
        </p:nvSpPr>
        <p:spPr>
          <a:xfrm>
            <a:off x="5079999" y="6077422"/>
            <a:ext cx="2032000" cy="495469"/>
          </a:xfrm>
          <a:custGeom>
            <a:avLst/>
            <a:gdLst/>
            <a:ahLst/>
            <a:cxnLst/>
            <a:rect l="l" t="t" r="r" b="b"/>
            <a:pathLst>
              <a:path w="6670541" h="1661501">
                <a:moveTo>
                  <a:pt x="0" y="0"/>
                </a:moveTo>
                <a:lnTo>
                  <a:pt x="6670541" y="0"/>
                </a:lnTo>
                <a:lnTo>
                  <a:pt x="6670541" y="1661500"/>
                </a:lnTo>
                <a:lnTo>
                  <a:pt x="0" y="1661500"/>
                </a:lnTo>
                <a:lnTo>
                  <a:pt x="0" y="0"/>
                </a:lnTo>
                <a:close/>
              </a:path>
            </a:pathLst>
          </a:custGeom>
          <a:blipFill>
            <a:blip r:embed="rId3"/>
            <a:stretch>
              <a:fillRect r="-104866"/>
            </a:stretch>
          </a:blipFill>
        </p:spPr>
        <p:txBody>
          <a:bodyPr/>
          <a:lstStyle/>
          <a:p>
            <a:endParaRPr lang="en-US" sz="1200"/>
          </a:p>
        </p:txBody>
      </p:sp>
      <p:sp>
        <p:nvSpPr>
          <p:cNvPr id="5" name="TextBox 5"/>
          <p:cNvSpPr txBox="1"/>
          <p:nvPr/>
        </p:nvSpPr>
        <p:spPr>
          <a:xfrm>
            <a:off x="3926197" y="5305837"/>
            <a:ext cx="4325107" cy="399148"/>
          </a:xfrm>
          <a:prstGeom prst="rect">
            <a:avLst/>
          </a:prstGeom>
        </p:spPr>
        <p:txBody>
          <a:bodyPr lIns="0" tIns="0" rIns="0" bIns="0" rtlCol="0" anchor="t">
            <a:spAutoFit/>
          </a:bodyPr>
          <a:lstStyle/>
          <a:p>
            <a:pPr algn="ctr">
              <a:lnSpc>
                <a:spcPts val="3360"/>
              </a:lnSpc>
            </a:pPr>
            <a:r>
              <a:rPr lang="en-US" sz="2400">
                <a:solidFill>
                  <a:srgbClr val="FFFFFF"/>
                </a:solidFill>
                <a:latin typeface="Times New Roman"/>
              </a:rPr>
              <a:t>19 ECE 381 RF &amp; Simulation Lab</a:t>
            </a:r>
          </a:p>
        </p:txBody>
      </p:sp>
      <p:sp>
        <p:nvSpPr>
          <p:cNvPr id="6" name="TextBox 6"/>
          <p:cNvSpPr txBox="1"/>
          <p:nvPr/>
        </p:nvSpPr>
        <p:spPr>
          <a:xfrm>
            <a:off x="277143" y="1955800"/>
            <a:ext cx="12017830" cy="1835887"/>
          </a:xfrm>
          <a:prstGeom prst="rect">
            <a:avLst/>
          </a:prstGeom>
        </p:spPr>
        <p:txBody>
          <a:bodyPr wrap="square" lIns="0" tIns="0" rIns="0" bIns="0" rtlCol="0" anchor="t">
            <a:spAutoFit/>
          </a:bodyPr>
          <a:lstStyle/>
          <a:p>
            <a:pPr algn="ctr">
              <a:lnSpc>
                <a:spcPts val="4650"/>
              </a:lnSpc>
              <a:tabLst>
                <a:tab pos="892175" algn="l"/>
              </a:tabLst>
            </a:pPr>
            <a:r>
              <a:rPr lang="en-IN" sz="1600" b="1">
                <a:solidFill>
                  <a:schemeClr val="bg1"/>
                </a:solidFill>
                <a:latin typeface="Times New Roman"/>
                <a:ea typeface="+mn-lt"/>
                <a:cs typeface="+mn-lt"/>
              </a:rPr>
              <a:t>Wideband Unequal Power Divider With Enhanced Power Dividing Ratio, </a:t>
            </a:r>
          </a:p>
          <a:p>
            <a:pPr algn="ctr">
              <a:lnSpc>
                <a:spcPts val="4650"/>
              </a:lnSpc>
              <a:tabLst>
                <a:tab pos="892175" algn="l"/>
              </a:tabLst>
            </a:pPr>
            <a:r>
              <a:rPr lang="en-IN" sz="1600" b="1">
                <a:solidFill>
                  <a:schemeClr val="bg1"/>
                </a:solidFill>
                <a:latin typeface="Times New Roman"/>
                <a:ea typeface="+mn-lt"/>
                <a:cs typeface="+mn-lt"/>
              </a:rPr>
              <a:t>Fully Matching Bandwidth, and Filtering Performance</a:t>
            </a:r>
            <a:endParaRPr lang="en-US" sz="1600">
              <a:solidFill>
                <a:schemeClr val="bg1"/>
              </a:solidFill>
              <a:latin typeface="Times New Roman"/>
              <a:ea typeface="+mn-lt"/>
              <a:cs typeface="Times New Roman" panose="02020603050405020304" pitchFamily="18" charset="0"/>
            </a:endParaRPr>
          </a:p>
          <a:p>
            <a:pPr algn="ctr">
              <a:lnSpc>
                <a:spcPts val="4650"/>
              </a:lnSpc>
              <a:tabLst>
                <a:tab pos="892175" algn="l"/>
              </a:tabLst>
            </a:pPr>
            <a:r>
              <a:rPr lang="en-IN">
                <a:solidFill>
                  <a:schemeClr val="bg1"/>
                </a:solidFill>
                <a:ea typeface="+mn-lt"/>
                <a:cs typeface="+mn-lt"/>
              </a:rPr>
              <a:t> </a:t>
            </a:r>
            <a:r>
              <a:rPr lang="en-US" sz="1600">
                <a:solidFill>
                  <a:schemeClr val="bg1"/>
                </a:solidFill>
                <a:latin typeface="Times New Roman"/>
                <a:ea typeface="Calibri"/>
                <a:cs typeface="Calibri"/>
              </a:rPr>
              <a:t>IEEE Transactions on Microwave Theory and Techniques</a:t>
            </a:r>
            <a:r>
              <a:rPr lang="en-IN">
                <a:solidFill>
                  <a:schemeClr val="bg1"/>
                </a:solidFill>
              </a:rPr>
              <a:t>, VOL. 70, NO. 6, JUNE 2022</a:t>
            </a:r>
            <a:r>
              <a:rPr lang="en-IN" sz="5400">
                <a:solidFill>
                  <a:schemeClr val="bg1"/>
                </a:solidFill>
              </a:rPr>
              <a:t>	</a:t>
            </a:r>
            <a:endParaRPr lang="en-US" sz="700">
              <a:solidFill>
                <a:schemeClr val="bg1"/>
              </a:solidFill>
              <a:latin typeface="Times New Roman" panose="02020603050405020304" pitchFamily="18" charset="0"/>
              <a:cs typeface="Times New Roman" panose="02020603050405020304" pitchFamily="18" charset="0"/>
            </a:endParaRPr>
          </a:p>
        </p:txBody>
      </p:sp>
      <p:sp>
        <p:nvSpPr>
          <p:cNvPr id="8" name="TextBox 8"/>
          <p:cNvSpPr txBox="1"/>
          <p:nvPr/>
        </p:nvSpPr>
        <p:spPr>
          <a:xfrm>
            <a:off x="1485878" y="3876412"/>
            <a:ext cx="10303959" cy="1229952"/>
          </a:xfrm>
          <a:prstGeom prst="rect">
            <a:avLst/>
          </a:prstGeom>
        </p:spPr>
        <p:txBody>
          <a:bodyPr wrap="square" lIns="0" tIns="0" rIns="0" bIns="0" rtlCol="0" anchor="t">
            <a:spAutoFit/>
          </a:bodyPr>
          <a:lstStyle/>
          <a:p>
            <a:pPr>
              <a:lnSpc>
                <a:spcPct val="150000"/>
              </a:lnSpc>
            </a:pPr>
            <a:r>
              <a:rPr lang="en-US" sz="1850">
                <a:solidFill>
                  <a:srgbClr val="FFFFFF"/>
                </a:solidFill>
                <a:latin typeface="Times New Roman"/>
              </a:rPr>
              <a:t>Group No         :   B7</a:t>
            </a:r>
            <a:endParaRPr lang="en-US" sz="1867">
              <a:solidFill>
                <a:srgbClr val="FFFFFF"/>
              </a:solidFill>
              <a:latin typeface="Times New Roman"/>
            </a:endParaRPr>
          </a:p>
          <a:p>
            <a:pPr>
              <a:lnSpc>
                <a:spcPct val="150000"/>
              </a:lnSpc>
            </a:pPr>
            <a:r>
              <a:rPr lang="en-US" sz="1850">
                <a:solidFill>
                  <a:srgbClr val="FFFFFF"/>
                </a:solidFill>
                <a:latin typeface="Times New Roman"/>
              </a:rPr>
              <a:t>Student Names : PUJITH.B, DEVIKA VINOD, HASINI, HARSHITHA.N</a:t>
            </a:r>
            <a:endParaRPr lang="en-US" sz="1850">
              <a:solidFill>
                <a:srgbClr val="FFFFFF"/>
              </a:solidFill>
              <a:latin typeface="Times New Roman"/>
              <a:cs typeface="Times New Roman"/>
            </a:endParaRPr>
          </a:p>
          <a:p>
            <a:pPr>
              <a:lnSpc>
                <a:spcPct val="150000"/>
              </a:lnSpc>
            </a:pPr>
            <a:r>
              <a:rPr lang="en-US" sz="1850" spc="118">
                <a:solidFill>
                  <a:srgbClr val="FFFFFF"/>
                </a:solidFill>
                <a:latin typeface="Times New Roman"/>
              </a:rPr>
              <a:t>Roll Nos       : 22114,22116,22122,22123</a:t>
            </a:r>
            <a:endParaRPr lang="en-US" sz="1850" spc="118">
              <a:solidFill>
                <a:srgbClr val="FFFFFF"/>
              </a:solidFill>
              <a:latin typeface="Times New Roman"/>
              <a:cs typeface="Times New Roman"/>
            </a:endParaRPr>
          </a:p>
        </p:txBody>
      </p:sp>
      <p:sp>
        <p:nvSpPr>
          <p:cNvPr id="9" name="TextBox 9"/>
          <p:cNvSpPr txBox="1"/>
          <p:nvPr/>
        </p:nvSpPr>
        <p:spPr>
          <a:xfrm>
            <a:off x="46500" y="285110"/>
            <a:ext cx="12084500" cy="197875"/>
          </a:xfrm>
          <a:prstGeom prst="rect">
            <a:avLst/>
          </a:prstGeom>
        </p:spPr>
        <p:txBody>
          <a:bodyPr lIns="0" tIns="0" rIns="0" bIns="0" rtlCol="0" anchor="t">
            <a:spAutoFit/>
          </a:bodyPr>
          <a:lstStyle/>
          <a:p>
            <a:pPr algn="ctr">
              <a:lnSpc>
                <a:spcPts val="1560"/>
              </a:lnSpc>
            </a:pPr>
            <a:r>
              <a:rPr lang="en-US" sz="1300" spc="-6">
                <a:solidFill>
                  <a:srgbClr val="FFFFFF"/>
                </a:solidFill>
                <a:latin typeface="TT Ramillas Italics"/>
              </a:rPr>
              <a:t>Aum Amriteshwaryai Namaha ! </a:t>
            </a:r>
          </a:p>
        </p:txBody>
      </p:sp>
      <p:pic>
        <p:nvPicPr>
          <p:cNvPr id="11" name="Picture 10" descr="A person in a white robe&#10;&#10;Description automatically generated">
            <a:extLst>
              <a:ext uri="{FF2B5EF4-FFF2-40B4-BE49-F238E27FC236}">
                <a16:creationId xmlns:a16="http://schemas.microsoft.com/office/drawing/2014/main" id="{85E7EDA0-72C5-90A8-E155-E572AADF31C4}"/>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31579" t="131" r="4034" b="40394"/>
          <a:stretch>
            <a:fillRect/>
          </a:stretch>
        </p:blipFill>
        <p:spPr>
          <a:xfrm>
            <a:off x="5448808" y="641123"/>
            <a:ext cx="1279885" cy="1314677"/>
          </a:xfrm>
          <a:custGeom>
            <a:avLst/>
            <a:gdLst>
              <a:gd name="connsiteX0" fmla="*/ 1398286 w 2796572"/>
              <a:gd name="connsiteY0" fmla="*/ 0 h 2872594"/>
              <a:gd name="connsiteX1" fmla="*/ 2796572 w 2796572"/>
              <a:gd name="connsiteY1" fmla="*/ 1436297 h 2872594"/>
              <a:gd name="connsiteX2" fmla="*/ 1398286 w 2796572"/>
              <a:gd name="connsiteY2" fmla="*/ 2872594 h 2872594"/>
              <a:gd name="connsiteX3" fmla="*/ 0 w 2796572"/>
              <a:gd name="connsiteY3" fmla="*/ 1436297 h 2872594"/>
              <a:gd name="connsiteX4" fmla="*/ 1398286 w 2796572"/>
              <a:gd name="connsiteY4" fmla="*/ 0 h 287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72" h="2872594">
                <a:moveTo>
                  <a:pt x="1398286" y="0"/>
                </a:moveTo>
                <a:cubicBezTo>
                  <a:pt x="2170538" y="0"/>
                  <a:pt x="2796572" y="643052"/>
                  <a:pt x="2796572" y="1436297"/>
                </a:cubicBezTo>
                <a:cubicBezTo>
                  <a:pt x="2796572" y="2229542"/>
                  <a:pt x="2170538" y="2872594"/>
                  <a:pt x="1398286" y="2872594"/>
                </a:cubicBezTo>
                <a:cubicBezTo>
                  <a:pt x="626034" y="2872594"/>
                  <a:pt x="0" y="2229542"/>
                  <a:pt x="0" y="1436297"/>
                </a:cubicBezTo>
                <a:cubicBezTo>
                  <a:pt x="0" y="643052"/>
                  <a:pt x="626034" y="0"/>
                  <a:pt x="1398286" y="0"/>
                </a:cubicBezTo>
                <a:close/>
              </a:path>
            </a:pathLst>
          </a:custGeom>
          <a:ln>
            <a:noFill/>
          </a:ln>
        </p:spPr>
      </p:pic>
      <p:sp>
        <p:nvSpPr>
          <p:cNvPr id="15" name="AutoShape 3">
            <a:extLst>
              <a:ext uri="{FF2B5EF4-FFF2-40B4-BE49-F238E27FC236}">
                <a16:creationId xmlns:a16="http://schemas.microsoft.com/office/drawing/2014/main" id="{AC698124-A1C0-FB7A-45CE-0892ABD11A02}"/>
              </a:ext>
            </a:extLst>
          </p:cNvPr>
          <p:cNvSpPr/>
          <p:nvPr/>
        </p:nvSpPr>
        <p:spPr>
          <a:xfrm rot="4499" flipV="1">
            <a:off x="1168403" y="2078111"/>
            <a:ext cx="10312391" cy="13495"/>
          </a:xfrm>
          <a:prstGeom prst="line">
            <a:avLst/>
          </a:prstGeom>
          <a:ln w="9525" cap="rnd">
            <a:solidFill>
              <a:schemeClr val="bg1">
                <a:lumMod val="95000"/>
              </a:schemeClr>
            </a:solidFill>
            <a:prstDash val="solid"/>
            <a:headEnd type="none" w="sm" len="sm"/>
            <a:tailEnd type="none" w="sm" len="sm"/>
          </a:ln>
        </p:spPr>
        <p:txBody>
          <a:bodyPr/>
          <a:lstStyle/>
          <a:p>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4369-88C3-48B1-BE47-3BB8A4E8E96F}"/>
              </a:ext>
            </a:extLst>
          </p:cNvPr>
          <p:cNvSpPr>
            <a:spLocks noGrp="1"/>
          </p:cNvSpPr>
          <p:nvPr>
            <p:ph type="title"/>
          </p:nvPr>
        </p:nvSpPr>
        <p:spPr>
          <a:xfrm>
            <a:off x="0" y="0"/>
            <a:ext cx="12192000" cy="953037"/>
          </a:xfrm>
        </p:spPr>
        <p:txBody>
          <a:bodyPr/>
          <a:lstStyle/>
          <a:p>
            <a:r>
              <a:rPr lang="en-IN"/>
              <a:t>Results</a:t>
            </a:r>
          </a:p>
        </p:txBody>
      </p:sp>
      <p:sp>
        <p:nvSpPr>
          <p:cNvPr id="3" name="Content Placeholder 2">
            <a:extLst>
              <a:ext uri="{FF2B5EF4-FFF2-40B4-BE49-F238E27FC236}">
                <a16:creationId xmlns:a16="http://schemas.microsoft.com/office/drawing/2014/main" id="{2E363DCC-2EB6-4520-9E5F-FF32E52B00F8}"/>
              </a:ext>
            </a:extLst>
          </p:cNvPr>
          <p:cNvSpPr>
            <a:spLocks noGrp="1"/>
          </p:cNvSpPr>
          <p:nvPr>
            <p:ph idx="1"/>
          </p:nvPr>
        </p:nvSpPr>
        <p:spPr>
          <a:xfrm>
            <a:off x="0" y="955025"/>
            <a:ext cx="5859162" cy="5882380"/>
          </a:xfrm>
          <a:ln>
            <a:solidFill>
              <a:schemeClr val="tx1">
                <a:lumMod val="95000"/>
                <a:lumOff val="5000"/>
              </a:schemeClr>
            </a:solidFill>
          </a:ln>
        </p:spPr>
        <p:txBody>
          <a:bodyPr vert="horz" lIns="91440" tIns="45720" rIns="91440" bIns="45720" rtlCol="0" anchor="t">
            <a:normAutofit/>
          </a:bodyPr>
          <a:lstStyle/>
          <a:p>
            <a:pPr marL="0" indent="0">
              <a:buNone/>
            </a:pPr>
            <a:endParaRPr lang="en-IN">
              <a:ea typeface="Calibri"/>
              <a:cs typeface="Calibri"/>
            </a:endParaRPr>
          </a:p>
          <a:p>
            <a:endParaRPr lang="en-IN"/>
          </a:p>
        </p:txBody>
      </p:sp>
      <p:sp>
        <p:nvSpPr>
          <p:cNvPr id="4" name="Content Placeholder 2">
            <a:extLst>
              <a:ext uri="{FF2B5EF4-FFF2-40B4-BE49-F238E27FC236}">
                <a16:creationId xmlns:a16="http://schemas.microsoft.com/office/drawing/2014/main" id="{6E9189DB-5DF9-40C9-A5A5-519012365945}"/>
              </a:ext>
            </a:extLst>
          </p:cNvPr>
          <p:cNvSpPr txBox="1">
            <a:spLocks/>
          </p:cNvSpPr>
          <p:nvPr/>
        </p:nvSpPr>
        <p:spPr>
          <a:xfrm>
            <a:off x="5859161" y="953037"/>
            <a:ext cx="6096001" cy="5906951"/>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a:p>
            <a:endParaRPr lang="en-IN"/>
          </a:p>
          <a:p>
            <a:pPr marL="0" indent="0">
              <a:buNone/>
            </a:pPr>
            <a:endParaRPr lang="en-IN"/>
          </a:p>
        </p:txBody>
      </p:sp>
      <p:sp>
        <p:nvSpPr>
          <p:cNvPr id="5" name="Freeform 3">
            <a:extLst>
              <a:ext uri="{FF2B5EF4-FFF2-40B4-BE49-F238E27FC236}">
                <a16:creationId xmlns:a16="http://schemas.microsoft.com/office/drawing/2014/main" id="{D161B6D0-D981-63C4-9E40-9E0F81CC62DE}"/>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1409930F-137F-C766-3B80-CA1AFEC84D41}"/>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pic>
        <p:nvPicPr>
          <p:cNvPr id="8" name="Picture 7">
            <a:extLst>
              <a:ext uri="{FF2B5EF4-FFF2-40B4-BE49-F238E27FC236}">
                <a16:creationId xmlns:a16="http://schemas.microsoft.com/office/drawing/2014/main" id="{FDB794B9-3BF3-EBAD-C93B-71CF6803B598}"/>
              </a:ext>
            </a:extLst>
          </p:cNvPr>
          <p:cNvPicPr>
            <a:picLocks noChangeAspect="1"/>
          </p:cNvPicPr>
          <p:nvPr/>
        </p:nvPicPr>
        <p:blipFill>
          <a:blip r:embed="rId4"/>
          <a:stretch>
            <a:fillRect/>
          </a:stretch>
        </p:blipFill>
        <p:spPr>
          <a:xfrm>
            <a:off x="684452" y="3429000"/>
            <a:ext cx="4707888" cy="2624230"/>
          </a:xfrm>
          <a:prstGeom prst="rect">
            <a:avLst/>
          </a:prstGeom>
        </p:spPr>
      </p:pic>
      <p:pic>
        <p:nvPicPr>
          <p:cNvPr id="9" name="Picture 8">
            <a:extLst>
              <a:ext uri="{FF2B5EF4-FFF2-40B4-BE49-F238E27FC236}">
                <a16:creationId xmlns:a16="http://schemas.microsoft.com/office/drawing/2014/main" id="{19CAB11B-2210-A0D1-3929-1EF8FC69AACD}"/>
              </a:ext>
            </a:extLst>
          </p:cNvPr>
          <p:cNvPicPr>
            <a:picLocks noChangeAspect="1"/>
          </p:cNvPicPr>
          <p:nvPr/>
        </p:nvPicPr>
        <p:blipFill>
          <a:blip r:embed="rId5"/>
          <a:srcRect l="4467" t="5330" r="-4124" b="-5862"/>
          <a:stretch/>
        </p:blipFill>
        <p:spPr>
          <a:xfrm>
            <a:off x="699317" y="1127125"/>
            <a:ext cx="4837883" cy="2422857"/>
          </a:xfrm>
          <a:prstGeom prst="rect">
            <a:avLst/>
          </a:prstGeom>
        </p:spPr>
      </p:pic>
      <p:pic>
        <p:nvPicPr>
          <p:cNvPr id="13" name="Picture 12">
            <a:extLst>
              <a:ext uri="{FF2B5EF4-FFF2-40B4-BE49-F238E27FC236}">
                <a16:creationId xmlns:a16="http://schemas.microsoft.com/office/drawing/2014/main" id="{D989199B-DFF6-7EFF-2FB1-FAAB04A828FC}"/>
              </a:ext>
            </a:extLst>
          </p:cNvPr>
          <p:cNvPicPr>
            <a:picLocks noChangeAspect="1"/>
          </p:cNvPicPr>
          <p:nvPr/>
        </p:nvPicPr>
        <p:blipFill>
          <a:blip r:embed="rId6"/>
          <a:stretch>
            <a:fillRect/>
          </a:stretch>
        </p:blipFill>
        <p:spPr>
          <a:xfrm>
            <a:off x="710273" y="6231745"/>
            <a:ext cx="4682066" cy="502639"/>
          </a:xfrm>
          <a:prstGeom prst="rect">
            <a:avLst/>
          </a:prstGeom>
        </p:spPr>
      </p:pic>
      <p:pic>
        <p:nvPicPr>
          <p:cNvPr id="15" name="Picture 14">
            <a:extLst>
              <a:ext uri="{FF2B5EF4-FFF2-40B4-BE49-F238E27FC236}">
                <a16:creationId xmlns:a16="http://schemas.microsoft.com/office/drawing/2014/main" id="{8A9E7678-868E-0237-F058-D86674DCF55B}"/>
              </a:ext>
            </a:extLst>
          </p:cNvPr>
          <p:cNvPicPr>
            <a:picLocks noChangeAspect="1"/>
          </p:cNvPicPr>
          <p:nvPr/>
        </p:nvPicPr>
        <p:blipFill>
          <a:blip r:embed="rId7"/>
          <a:stretch>
            <a:fillRect/>
          </a:stretch>
        </p:blipFill>
        <p:spPr>
          <a:xfrm>
            <a:off x="5874060" y="1001342"/>
            <a:ext cx="6013140" cy="2396777"/>
          </a:xfrm>
          <a:prstGeom prst="rect">
            <a:avLst/>
          </a:prstGeom>
        </p:spPr>
      </p:pic>
      <p:pic>
        <p:nvPicPr>
          <p:cNvPr id="17" name="Picture 16">
            <a:extLst>
              <a:ext uri="{FF2B5EF4-FFF2-40B4-BE49-F238E27FC236}">
                <a16:creationId xmlns:a16="http://schemas.microsoft.com/office/drawing/2014/main" id="{9DA5CD1F-2026-4C18-E04D-C7AFA0FC6B98}"/>
              </a:ext>
            </a:extLst>
          </p:cNvPr>
          <p:cNvPicPr>
            <a:picLocks noChangeAspect="1"/>
          </p:cNvPicPr>
          <p:nvPr/>
        </p:nvPicPr>
        <p:blipFill>
          <a:blip r:embed="rId8"/>
          <a:stretch>
            <a:fillRect/>
          </a:stretch>
        </p:blipFill>
        <p:spPr>
          <a:xfrm>
            <a:off x="5874061" y="3760978"/>
            <a:ext cx="6013140" cy="2301776"/>
          </a:xfrm>
          <a:prstGeom prst="rect">
            <a:avLst/>
          </a:prstGeom>
        </p:spPr>
      </p:pic>
    </p:spTree>
    <p:extLst>
      <p:ext uri="{BB962C8B-B14F-4D97-AF65-F5344CB8AC3E}">
        <p14:creationId xmlns:p14="http://schemas.microsoft.com/office/powerpoint/2010/main" val="1906536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4369-88C3-48B1-BE47-3BB8A4E8E96F}"/>
              </a:ext>
            </a:extLst>
          </p:cNvPr>
          <p:cNvSpPr>
            <a:spLocks noGrp="1"/>
          </p:cNvSpPr>
          <p:nvPr>
            <p:ph type="title"/>
          </p:nvPr>
        </p:nvSpPr>
        <p:spPr>
          <a:xfrm>
            <a:off x="0" y="0"/>
            <a:ext cx="12192000" cy="953037"/>
          </a:xfrm>
        </p:spPr>
        <p:txBody>
          <a:bodyPr/>
          <a:lstStyle/>
          <a:p>
            <a:r>
              <a:rPr lang="en-IN"/>
              <a:t>Results continuation… if needed</a:t>
            </a:r>
          </a:p>
        </p:txBody>
      </p:sp>
      <p:sp>
        <p:nvSpPr>
          <p:cNvPr id="4" name="Content Placeholder 2">
            <a:extLst>
              <a:ext uri="{FF2B5EF4-FFF2-40B4-BE49-F238E27FC236}">
                <a16:creationId xmlns:a16="http://schemas.microsoft.com/office/drawing/2014/main" id="{6E9189DB-5DF9-40C9-A5A5-519012365945}"/>
              </a:ext>
            </a:extLst>
          </p:cNvPr>
          <p:cNvSpPr txBox="1">
            <a:spLocks/>
          </p:cNvSpPr>
          <p:nvPr/>
        </p:nvSpPr>
        <p:spPr>
          <a:xfrm>
            <a:off x="5350933" y="953037"/>
            <a:ext cx="6841067" cy="5927546"/>
          </a:xfrm>
          <a:prstGeom prst="rect">
            <a:avLst/>
          </a:prstGeom>
          <a:ln>
            <a:solidFill>
              <a:schemeClr val="tx1">
                <a:lumMod val="95000"/>
                <a:lumOff val="5000"/>
              </a:schemeClr>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400" b="1">
                <a:latin typeface="Times New Roman" panose="02020603050405020304" pitchFamily="18" charset="0"/>
                <a:cs typeface="Times New Roman" panose="02020603050405020304" pitchFamily="18" charset="0"/>
              </a:rPr>
              <a:t>Input Return Loss (|S11|):</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Simulated Bandwidth:</a:t>
            </a:r>
            <a:r>
              <a:rPr lang="en-IN" sz="1400">
                <a:latin typeface="Times New Roman" panose="02020603050405020304" pitchFamily="18" charset="0"/>
                <a:cs typeface="Times New Roman" panose="02020603050405020304" pitchFamily="18" charset="0"/>
              </a:rPr>
              <a:t> 1.39 GHz to 3.45 GHz (95.6% 10-dB RL bandwidth).</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Minimal RL:</a:t>
            </a:r>
            <a:r>
              <a:rPr lang="en-IN" sz="1400">
                <a:latin typeface="Times New Roman" panose="02020603050405020304" pitchFamily="18" charset="0"/>
                <a:cs typeface="Times New Roman" panose="02020603050405020304" pitchFamily="18" charset="0"/>
              </a:rPr>
              <a:t> -34.55 dB at 1.94 GHz.</a:t>
            </a:r>
          </a:p>
          <a:p>
            <a:r>
              <a:rPr lang="en-IN" sz="1400" b="1">
                <a:latin typeface="Times New Roman" panose="02020603050405020304" pitchFamily="18" charset="0"/>
                <a:cs typeface="Times New Roman" panose="02020603050405020304" pitchFamily="18" charset="0"/>
              </a:rPr>
              <a:t>Insertion Loss (|S21| and |S31|):</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|S21| (Green Line):</a:t>
            </a:r>
            <a:endParaRPr lang="en-IN"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Simulated Range:</a:t>
            </a:r>
            <a:r>
              <a:rPr lang="en-IN" sz="1400">
                <a:latin typeface="Times New Roman" panose="02020603050405020304" pitchFamily="18" charset="0"/>
                <a:cs typeface="Times New Roman" panose="02020603050405020304" pitchFamily="18" charset="0"/>
              </a:rPr>
              <a:t> Approximately -1.5 dB to -2 </a:t>
            </a:r>
            <a:r>
              <a:rPr lang="en-IN" sz="1400" err="1">
                <a:latin typeface="Times New Roman" panose="02020603050405020304" pitchFamily="18" charset="0"/>
                <a:cs typeface="Times New Roman" panose="02020603050405020304" pitchFamily="18" charset="0"/>
              </a:rPr>
              <a:t>dB.</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|S31| (Blue Line):</a:t>
            </a:r>
            <a:endParaRPr lang="en-IN"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Simulated Range:</a:t>
            </a:r>
            <a:r>
              <a:rPr lang="en-IN" sz="1400">
                <a:latin typeface="Times New Roman" panose="02020603050405020304" pitchFamily="18" charset="0"/>
                <a:cs typeface="Times New Roman" panose="02020603050405020304" pitchFamily="18" charset="0"/>
              </a:rPr>
              <a:t> Approximately -6 dB to -20 dB with increasing frequency.</a:t>
            </a:r>
          </a:p>
          <a:p>
            <a:r>
              <a:rPr lang="en-IN" sz="1400" b="1">
                <a:latin typeface="Times New Roman" panose="02020603050405020304" pitchFamily="18" charset="0"/>
                <a:cs typeface="Times New Roman" panose="02020603050405020304" pitchFamily="18" charset="0"/>
              </a:rPr>
              <a:t>Isolation (|S21| and |S31|):</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|S21| (Green Line):</a:t>
            </a:r>
            <a:r>
              <a:rPr lang="en-IN" sz="1400">
                <a:latin typeface="Times New Roman" panose="02020603050405020304" pitchFamily="18" charset="0"/>
                <a:cs typeface="Times New Roman" panose="02020603050405020304" pitchFamily="18" charset="0"/>
              </a:rPr>
              <a:t> Better than -10 dB throughout the measured range.</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|S31| (Blue Line):</a:t>
            </a:r>
            <a:r>
              <a:rPr lang="en-IN" sz="1400">
                <a:latin typeface="Times New Roman" panose="02020603050405020304" pitchFamily="18" charset="0"/>
                <a:cs typeface="Times New Roman" panose="02020603050405020304" pitchFamily="18" charset="0"/>
              </a:rPr>
              <a:t> Exhibits strong isolation values especially around 4 GHz.</a:t>
            </a:r>
          </a:p>
          <a:p>
            <a:r>
              <a:rPr lang="en-IN" sz="1400" b="1">
                <a:latin typeface="Times New Roman" panose="02020603050405020304" pitchFamily="18" charset="0"/>
                <a:cs typeface="Times New Roman" panose="02020603050405020304" pitchFamily="18" charset="0"/>
              </a:rPr>
              <a:t>Port Matching (|S11| and others):</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|S11|:</a:t>
            </a:r>
            <a:r>
              <a:rPr lang="en-IN" sz="1400">
                <a:latin typeface="Times New Roman" panose="02020603050405020304" pitchFamily="18" charset="0"/>
                <a:cs typeface="Times New Roman" panose="02020603050405020304" pitchFamily="18" charset="0"/>
              </a:rPr>
              <a:t> Below -10 dB over significant bandwidth, marking excellent input matching.</a:t>
            </a:r>
          </a:p>
          <a:p>
            <a:r>
              <a:rPr lang="en-IN" sz="1400" b="1">
                <a:latin typeface="Times New Roman" panose="02020603050405020304" pitchFamily="18" charset="0"/>
                <a:cs typeface="Times New Roman" panose="02020603050405020304" pitchFamily="18" charset="0"/>
              </a:rPr>
              <a:t>Conditions:</a:t>
            </a:r>
            <a:endParaRPr lang="en-IN" sz="14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|S11| ≤ -10 dB</a:t>
            </a:r>
            <a:r>
              <a:rPr lang="en-IN" sz="1400">
                <a:latin typeface="Times New Roman" panose="02020603050405020304" pitchFamily="18" charset="0"/>
                <a:cs typeface="Times New Roman" panose="02020603050405020304" pitchFamily="18" charset="0"/>
              </a:rPr>
              <a:t> is achieved between 1.39 GHz and 3.45 GHz.</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|S21| and |S31|</a:t>
            </a:r>
            <a:r>
              <a:rPr lang="en-IN" sz="1400">
                <a:latin typeface="Times New Roman" panose="02020603050405020304" pitchFamily="18" charset="0"/>
                <a:cs typeface="Times New Roman" panose="02020603050405020304" pitchFamily="18" charset="0"/>
              </a:rPr>
              <a:t> suggest good performance with minimal losses across the operational range.</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Wide Fully Matching Bandwidth:</a:t>
            </a:r>
            <a:r>
              <a:rPr lang="en-IN" sz="1400">
                <a:latin typeface="Times New Roman" panose="02020603050405020304" pitchFamily="18" charset="0"/>
                <a:cs typeface="Times New Roman" panose="02020603050405020304" pitchFamily="18" charset="0"/>
              </a:rPr>
              <a:t> Overlapping bands where |S11|, |S21|, and |S31| satisfy conditions ensure a well-matched design.</a:t>
            </a:r>
          </a:p>
          <a:p>
            <a:endParaRPr lang="en-IN" sz="1400">
              <a:latin typeface="Times New Roman" panose="02020603050405020304" pitchFamily="18" charset="0"/>
              <a:ea typeface="Calibri"/>
              <a:cs typeface="Times New Roman" panose="02020603050405020304" pitchFamily="18" charset="0"/>
            </a:endParaRPr>
          </a:p>
        </p:txBody>
      </p:sp>
      <p:sp>
        <p:nvSpPr>
          <p:cNvPr id="5" name="Freeform 3">
            <a:extLst>
              <a:ext uri="{FF2B5EF4-FFF2-40B4-BE49-F238E27FC236}">
                <a16:creationId xmlns:a16="http://schemas.microsoft.com/office/drawing/2014/main" id="{3246FBD7-1461-A3F7-7553-8238C4AD48F0}"/>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1701A793-F447-36C8-69C1-0531183E1B1D}"/>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8" name="Rectangle 2">
            <a:extLst>
              <a:ext uri="{FF2B5EF4-FFF2-40B4-BE49-F238E27FC236}">
                <a16:creationId xmlns:a16="http://schemas.microsoft.com/office/drawing/2014/main" id="{5EF45D9E-2439-92A3-97AA-CFA76C9D4F5E}"/>
              </a:ext>
            </a:extLst>
          </p:cNvPr>
          <p:cNvSpPr>
            <a:spLocks noGrp="1" noChangeArrowheads="1"/>
          </p:cNvSpPr>
          <p:nvPr>
            <p:ph idx="1"/>
          </p:nvPr>
        </p:nvSpPr>
        <p:spPr bwMode="auto">
          <a:xfrm>
            <a:off x="0" y="1008668"/>
            <a:ext cx="609599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 Return Loss (|S11|)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1.25 to 3.54 GHz (95.4% 10-dB RL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1.27 to 3.57 GHz (95.8% 10-dB RL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Minimal RL</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-13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-11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Insertion Loss (|S21| and |S31|)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-1.04 to -1.35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-1.38 to -1.85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-6.91 to -7.23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-7.08 to -7.67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Isolation (|S32|)</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Better than -13 dB (97.5% isolation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Better than -14 dB (100% isolation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Port Matching (|S22| and |S33|)</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|S22|</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Below -11.2 dB (108.6% 10-dB bandwidth).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Below -10 dB (104.5% 10-dB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|S33|</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Below -15 dB (96.6% 10-dB bandwidth).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Below -13 dB (98% 10-dB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Wide Fully Matching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95.8%.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|S11|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|S22|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|S33|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|S32|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3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5A8A-B016-8B2F-B29C-587CDB6B3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FA10D-FA39-D6FB-2F16-1DE6C6457B26}"/>
              </a:ext>
            </a:extLst>
          </p:cNvPr>
          <p:cNvSpPr>
            <a:spLocks noGrp="1"/>
          </p:cNvSpPr>
          <p:nvPr>
            <p:ph type="title"/>
          </p:nvPr>
        </p:nvSpPr>
        <p:spPr>
          <a:xfrm>
            <a:off x="0" y="0"/>
            <a:ext cx="12192000" cy="953037"/>
          </a:xfrm>
        </p:spPr>
        <p:txBody>
          <a:bodyPr/>
          <a:lstStyle/>
          <a:p>
            <a:r>
              <a:rPr lang="en-IN"/>
              <a:t>Results continuation</a:t>
            </a:r>
          </a:p>
        </p:txBody>
      </p:sp>
      <p:sp>
        <p:nvSpPr>
          <p:cNvPr id="4" name="Content Placeholder 2">
            <a:extLst>
              <a:ext uri="{FF2B5EF4-FFF2-40B4-BE49-F238E27FC236}">
                <a16:creationId xmlns:a16="http://schemas.microsoft.com/office/drawing/2014/main" id="{FDFEB272-CF4D-3B46-738E-6E517D7FE8A1}"/>
              </a:ext>
            </a:extLst>
          </p:cNvPr>
          <p:cNvSpPr txBox="1">
            <a:spLocks/>
          </p:cNvSpPr>
          <p:nvPr/>
        </p:nvSpPr>
        <p:spPr>
          <a:xfrm>
            <a:off x="5350933" y="953037"/>
            <a:ext cx="6841067" cy="5927546"/>
          </a:xfrm>
          <a:prstGeom prst="rect">
            <a:avLst/>
          </a:prstGeom>
          <a:ln>
            <a:solidFill>
              <a:schemeClr val="tx1">
                <a:lumMod val="95000"/>
                <a:lumOff val="5000"/>
              </a:schemeClr>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400">
              <a:latin typeface="Times New Roman" panose="02020603050405020304" pitchFamily="18" charset="0"/>
              <a:ea typeface="Calibri"/>
              <a:cs typeface="Times New Roman" panose="02020603050405020304" pitchFamily="18" charset="0"/>
            </a:endParaRPr>
          </a:p>
        </p:txBody>
      </p:sp>
      <p:sp>
        <p:nvSpPr>
          <p:cNvPr id="5" name="Freeform 3">
            <a:extLst>
              <a:ext uri="{FF2B5EF4-FFF2-40B4-BE49-F238E27FC236}">
                <a16:creationId xmlns:a16="http://schemas.microsoft.com/office/drawing/2014/main" id="{08C17606-7B49-AF6C-A53C-8EE6B708D531}"/>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42B34771-054B-C221-C27F-E886D0C2AE48}"/>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8" name="Rectangle 2">
            <a:extLst>
              <a:ext uri="{FF2B5EF4-FFF2-40B4-BE49-F238E27FC236}">
                <a16:creationId xmlns:a16="http://schemas.microsoft.com/office/drawing/2014/main" id="{A5AD2A36-D9F7-7254-0F9F-836D5438C432}"/>
              </a:ext>
            </a:extLst>
          </p:cNvPr>
          <p:cNvSpPr>
            <a:spLocks noGrp="1" noChangeArrowheads="1"/>
          </p:cNvSpPr>
          <p:nvPr>
            <p:ph idx="1"/>
          </p:nvPr>
        </p:nvSpPr>
        <p:spPr bwMode="auto">
          <a:xfrm>
            <a:off x="0" y="1008668"/>
            <a:ext cx="6095999"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Input Return Loss (|S11|)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1.25 to 3.54 GHz (95.4% 10-dB RL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1.27 to 3.57 GHz (95.8% 10-dB RL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Minimal RL</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-13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-11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Insertion Loss (|S21| and |S31|)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-1.04 to -1.35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-1.38 to -1.85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|S31|</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-6.91 to -7.23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-7.08 to -7.67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Isolation (|S32|)</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Better than -13 dB (97.5% isolation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Better than -14 dB (100% isolation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Port Matching (|S22| and |S33|)</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|S22|</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Below -11.2 dB (108.6% 10-dB bandwidth).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Below -10 dB (104.5% 10-dB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|S33|</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Simulated: Below -15 dB (96.6% 10-dB bandwidth).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Below -13 dB (98% 10-dB bandwidth).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Wide Fully Matching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Measured Bandwidth</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95.8%.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|S11|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|S22|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|S33|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|S32| ≤ -10 </a:t>
            </a:r>
            <a:r>
              <a:rPr kumimoji="0" lang="en-US" altLang="en-US" sz="1200" b="0"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dB.</a:t>
            </a: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99FC931-CCB1-B4E0-3F0C-B78B40C74023}"/>
              </a:ext>
            </a:extLst>
          </p:cNvPr>
          <p:cNvSpPr txBox="1"/>
          <p:nvPr/>
        </p:nvSpPr>
        <p:spPr>
          <a:xfrm>
            <a:off x="5410200" y="1008668"/>
            <a:ext cx="6578600" cy="5693866"/>
          </a:xfrm>
          <a:prstGeom prst="rect">
            <a:avLst/>
          </a:prstGeom>
          <a:noFill/>
        </p:spPr>
        <p:txBody>
          <a:bodyPr wrap="square" rtlCol="0">
            <a:spAutoFit/>
          </a:bodyPr>
          <a:lstStyle/>
          <a:p>
            <a:r>
              <a:rPr lang="en-IN" sz="1400" b="1">
                <a:latin typeface="Times New Roman" panose="02020603050405020304" pitchFamily="18" charset="0"/>
                <a:cs typeface="Times New Roman" panose="02020603050405020304" pitchFamily="18" charset="0"/>
              </a:rPr>
              <a:t>Input Return Loss (|S22|):</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Simulated Bandwidth:</a:t>
            </a:r>
            <a:r>
              <a:rPr lang="en-IN" sz="1400">
                <a:latin typeface="Times New Roman" panose="02020603050405020304" pitchFamily="18" charset="0"/>
                <a:cs typeface="Times New Roman" panose="02020603050405020304" pitchFamily="18" charset="0"/>
              </a:rPr>
              <a:t> 1.35 to 3.60 GHz (95.8% 10-dB RL bandwidth).</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Minimal RL:</a:t>
            </a:r>
            <a:r>
              <a:rPr lang="en-IN" sz="1400">
                <a:latin typeface="Times New Roman" panose="02020603050405020304" pitchFamily="18" charset="0"/>
                <a:cs typeface="Times New Roman" panose="02020603050405020304" pitchFamily="18" charset="0"/>
              </a:rPr>
              <a:t> -37 dB at approximately 2.5 GHz.</a:t>
            </a:r>
          </a:p>
          <a:p>
            <a:r>
              <a:rPr lang="en-US" sz="1400" b="1">
                <a:latin typeface="Times New Roman" panose="02020603050405020304" pitchFamily="18" charset="0"/>
                <a:cs typeface="Times New Roman" panose="02020603050405020304" pitchFamily="18" charset="0"/>
              </a:rPr>
              <a:t>Insertion Loss (|S32| and |S33|):</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|S32| (Green Line):</a:t>
            </a:r>
            <a:endParaRPr lang="en-US"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Simulated Range:</a:t>
            </a:r>
            <a:r>
              <a:rPr lang="en-US" sz="1400">
                <a:latin typeface="Times New Roman" panose="02020603050405020304" pitchFamily="18" charset="0"/>
                <a:cs typeface="Times New Roman" panose="02020603050405020304" pitchFamily="18" charset="0"/>
              </a:rPr>
              <a:t> Better than -10 dB across 1.4 GHz to 4.6 GHz with two dips near 2.5 GHz and 4.3 GHz.</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|S33| (Blue Line):</a:t>
            </a:r>
            <a:endParaRPr lang="en-US"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Simulated Range:</a:t>
            </a:r>
            <a:r>
              <a:rPr lang="en-US" sz="1400">
                <a:latin typeface="Times New Roman" panose="02020603050405020304" pitchFamily="18" charset="0"/>
                <a:cs typeface="Times New Roman" panose="02020603050405020304" pitchFamily="18" charset="0"/>
              </a:rPr>
              <a:t> Between -10 dB and -20 dB for a wide frequency range, especially stable in the midband region.</a:t>
            </a:r>
          </a:p>
          <a:p>
            <a:r>
              <a:rPr lang="en-US" sz="1400" b="1">
                <a:latin typeface="Times New Roman" panose="02020603050405020304" pitchFamily="18" charset="0"/>
                <a:cs typeface="Times New Roman" panose="02020603050405020304" pitchFamily="18" charset="0"/>
              </a:rPr>
              <a:t>Isolation (|S32|):</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|S32| (Green Line):</a:t>
            </a:r>
            <a:r>
              <a:rPr lang="en-US" sz="1400">
                <a:latin typeface="Times New Roman" panose="02020603050405020304" pitchFamily="18" charset="0"/>
                <a:cs typeface="Times New Roman" panose="02020603050405020304" pitchFamily="18" charset="0"/>
              </a:rPr>
              <a:t> Achieves isolation better than -15 dB across most of the range, with dips improving isolation further near </a:t>
            </a:r>
            <a:r>
              <a:rPr lang="en-US" sz="1400" b="1">
                <a:latin typeface="Times New Roman" panose="02020603050405020304" pitchFamily="18" charset="0"/>
                <a:cs typeface="Times New Roman" panose="02020603050405020304" pitchFamily="18" charset="0"/>
              </a:rPr>
              <a:t>1.5 GHz</a:t>
            </a:r>
            <a:r>
              <a:rPr lang="en-US" sz="1400">
                <a:latin typeface="Times New Roman" panose="02020603050405020304" pitchFamily="18" charset="0"/>
                <a:cs typeface="Times New Roman" panose="02020603050405020304" pitchFamily="18" charset="0"/>
              </a:rPr>
              <a:t> and </a:t>
            </a:r>
            <a:r>
              <a:rPr lang="en-US" sz="1400" b="1">
                <a:latin typeface="Times New Roman" panose="02020603050405020304" pitchFamily="18" charset="0"/>
                <a:cs typeface="Times New Roman" panose="02020603050405020304" pitchFamily="18" charset="0"/>
              </a:rPr>
              <a:t>4.5 GHz</a:t>
            </a:r>
            <a:r>
              <a:rPr lang="en-US" sz="1400">
                <a:latin typeface="Times New Roman" panose="02020603050405020304" pitchFamily="18" charset="0"/>
                <a:cs typeface="Times New Roman" panose="02020603050405020304" pitchFamily="18" charset="0"/>
              </a:rPr>
              <a:t>.</a:t>
            </a:r>
          </a:p>
          <a:p>
            <a:r>
              <a:rPr lang="en-IN" sz="1400" b="1">
                <a:latin typeface="Times New Roman" panose="02020603050405020304" pitchFamily="18" charset="0"/>
                <a:cs typeface="Times New Roman" panose="02020603050405020304" pitchFamily="18" charset="0"/>
              </a:rPr>
              <a:t>Port Matching (|S22| and |S33|):</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|S22| (Red Line):</a:t>
            </a:r>
            <a:endParaRPr lang="en-IN"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Below -10 dB across 1.35 to 3.60 GHz, ensuring excellent matching for Port 2.</a:t>
            </a:r>
          </a:p>
          <a:p>
            <a:pPr>
              <a:buFont typeface="Arial" panose="020B0604020202020204" pitchFamily="34" charset="0"/>
              <a:buChar char="•"/>
            </a:pPr>
            <a:r>
              <a:rPr lang="en-IN" sz="1400" b="1">
                <a:latin typeface="Times New Roman" panose="02020603050405020304" pitchFamily="18" charset="0"/>
                <a:cs typeface="Times New Roman" panose="02020603050405020304" pitchFamily="18" charset="0"/>
              </a:rPr>
              <a:t>|S33| (Blue Line):</a:t>
            </a:r>
            <a:endParaRPr lang="en-IN" sz="14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Below -10 dB for wide bandwidth, particularly improving to -20 dB near 4 GHz.</a:t>
            </a:r>
          </a:p>
          <a:p>
            <a:r>
              <a:rPr lang="en-US" sz="1400" b="1">
                <a:latin typeface="Times New Roman" panose="02020603050405020304" pitchFamily="18" charset="0"/>
                <a:cs typeface="Times New Roman" panose="02020603050405020304" pitchFamily="18" charset="0"/>
              </a:rPr>
              <a:t>Wide Fully Matching Bandwidth:</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Measured Bandwidth:</a:t>
            </a:r>
            <a:r>
              <a:rPr lang="en-US" sz="1400">
                <a:latin typeface="Times New Roman" panose="02020603050405020304" pitchFamily="18" charset="0"/>
                <a:cs typeface="Times New Roman" panose="02020603050405020304" pitchFamily="18" charset="0"/>
              </a:rPr>
              <a:t> </a:t>
            </a:r>
            <a:r>
              <a:rPr lang="en-US" sz="1400" b="1">
                <a:latin typeface="Times New Roman" panose="02020603050405020304" pitchFamily="18" charset="0"/>
                <a:cs typeface="Times New Roman" panose="02020603050405020304" pitchFamily="18" charset="0"/>
              </a:rPr>
              <a:t>95.8%</a:t>
            </a:r>
            <a:r>
              <a:rPr lang="en-US" sz="1400">
                <a:latin typeface="Times New Roman" panose="02020603050405020304" pitchFamily="18" charset="0"/>
                <a:cs typeface="Times New Roman" panose="02020603050405020304" pitchFamily="18" charset="0"/>
              </a:rPr>
              <a:t> of the total bandwidth.</a:t>
            </a:r>
          </a:p>
          <a:p>
            <a:r>
              <a:rPr lang="en-US" sz="1400" b="1">
                <a:latin typeface="Times New Roman" panose="02020603050405020304" pitchFamily="18" charset="0"/>
                <a:cs typeface="Times New Roman" panose="02020603050405020304" pitchFamily="18" charset="0"/>
              </a:rPr>
              <a:t>Conditions:</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|S22| ≤ -10 dB:</a:t>
            </a:r>
            <a:r>
              <a:rPr lang="en-US" sz="1400">
                <a:latin typeface="Times New Roman" panose="02020603050405020304" pitchFamily="18" charset="0"/>
                <a:cs typeface="Times New Roman" panose="02020603050405020304" pitchFamily="18" charset="0"/>
              </a:rPr>
              <a:t> Achieved between 1.35 and 3.60 GHz.</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|S32| ≤ -10 dB:</a:t>
            </a:r>
            <a:r>
              <a:rPr lang="en-US" sz="1400">
                <a:latin typeface="Times New Roman" panose="02020603050405020304" pitchFamily="18" charset="0"/>
                <a:cs typeface="Times New Roman" panose="02020603050405020304" pitchFamily="18" charset="0"/>
              </a:rPr>
              <a:t> Maintains good isolation throughout the range.</a:t>
            </a:r>
          </a:p>
          <a:p>
            <a:pPr>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|S33| ≤ -10 dB:</a:t>
            </a:r>
            <a:r>
              <a:rPr lang="en-US" sz="1400">
                <a:latin typeface="Times New Roman" panose="02020603050405020304" pitchFamily="18" charset="0"/>
                <a:cs typeface="Times New Roman" panose="02020603050405020304" pitchFamily="18" charset="0"/>
              </a:rPr>
              <a:t> Stable performance across the frequency range.</a:t>
            </a:r>
          </a:p>
          <a:p>
            <a:endParaRPr lang="en-IN"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19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C014-2916-4455-A2FB-97C50A3F7C94}"/>
              </a:ext>
            </a:extLst>
          </p:cNvPr>
          <p:cNvSpPr>
            <a:spLocks noGrp="1"/>
          </p:cNvSpPr>
          <p:nvPr>
            <p:ph type="title"/>
          </p:nvPr>
        </p:nvSpPr>
        <p:spPr>
          <a:xfrm>
            <a:off x="0" y="-69972"/>
            <a:ext cx="2135430" cy="730767"/>
          </a:xfrm>
        </p:spPr>
        <p:txBody>
          <a:bodyPr/>
          <a:lstStyle/>
          <a:p>
            <a:r>
              <a:rPr lang="en-IN">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C19FB49-E7A9-4EFD-B4E3-154CEBB55991}"/>
              </a:ext>
            </a:extLst>
          </p:cNvPr>
          <p:cNvSpPr>
            <a:spLocks noGrp="1"/>
          </p:cNvSpPr>
          <p:nvPr>
            <p:ph idx="1"/>
          </p:nvPr>
        </p:nvSpPr>
        <p:spPr>
          <a:xfrm>
            <a:off x="-20594" y="543077"/>
            <a:ext cx="6748616" cy="6306965"/>
          </a:xfrm>
        </p:spPr>
        <p:txBody>
          <a:bodyPr vert="horz" lIns="91440" tIns="45720" rIns="91440" bIns="45720" rtlCol="0" anchor="t">
            <a:noAutofit/>
          </a:bodyPr>
          <a:lstStyle/>
          <a:p>
            <a:pPr marL="0" indent="0" algn="just">
              <a:buNone/>
            </a:pPr>
            <a:r>
              <a:rPr lang="en-IN" sz="1800">
                <a:latin typeface="Times New Roman"/>
                <a:ea typeface="+mn-lt"/>
                <a:cs typeface="+mn-lt"/>
              </a:rPr>
              <a:t>A new class of wideband unequal power divider  with enhanced power dividing ratio, fully matching bandwidth, and filtering performance is presented. A leading triple-mode resonator is inserted in front of the power dividing junction to relax the requirement of high impedance and bring in more poles in input return loss (RL) response and isolation response. Therefore, the power dividing ratio is significantly enhanced  and bandwidths of input RL and isolation are enlarged. Moreover, the cascade of the leading triple-mode resonator and the following transmission line segments corporately construct Chebyshev filtering performance. Thus, the power divider can be synthesized by the required bandwidth of RL and power dividing ratio. Examples of 4:1 and 8:1 filtering power dividers operating at 2.4 GHz are designed and fabricated. The measured power dividing ratios of two filtering power dividers are 3.8:1 and 8.1:1 with corresponding RL bandwidths of 95.8% and 97.5% (|S11| &lt;-10 dB), and the measured port-to-port isolation bandwidths are 100% (|S32| &lt;- 14 dB) and 100% (|S32| &lt;- 20 dB), respectively.</a:t>
            </a:r>
            <a:endParaRPr lang="en-US" sz="1800">
              <a:latin typeface="Times New Roman"/>
              <a:ea typeface="Calibri"/>
              <a:cs typeface="Calibri"/>
            </a:endParaRPr>
          </a:p>
          <a:p>
            <a:pPr marL="0" indent="0" algn="just">
              <a:buNone/>
            </a:pPr>
            <a:r>
              <a:rPr lang="en-IN" sz="1800">
                <a:latin typeface="Times New Roman"/>
                <a:ea typeface="Calibri" panose="020F0502020204030204"/>
                <a:cs typeface="Times New Roman"/>
              </a:rPr>
              <a:t>Index Terms-Filtering implanted, fully matching bandwidth, multimode resonator, unequal power divider, wideband power divider..</a:t>
            </a:r>
            <a:endParaRPr lang="en-IN" sz="1800">
              <a:ea typeface="Calibri"/>
              <a:cs typeface="Calibri"/>
            </a:endParaRPr>
          </a:p>
          <a:p>
            <a:endParaRPr lang="en-IN" sz="2400">
              <a:latin typeface="Calibri" panose="020F0502020204030204"/>
              <a:ea typeface="Calibri" panose="020F0502020204030204"/>
              <a:cs typeface="Calibri" panose="020F0502020204030204"/>
            </a:endParaRPr>
          </a:p>
        </p:txBody>
      </p:sp>
      <p:sp>
        <p:nvSpPr>
          <p:cNvPr id="5" name="Freeform 3">
            <a:extLst>
              <a:ext uri="{FF2B5EF4-FFF2-40B4-BE49-F238E27FC236}">
                <a16:creationId xmlns:a16="http://schemas.microsoft.com/office/drawing/2014/main" id="{2DAB3725-BEB2-88E8-8A3C-7477800BB912}"/>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5">
            <a:extLst>
              <a:ext uri="{FF2B5EF4-FFF2-40B4-BE49-F238E27FC236}">
                <a16:creationId xmlns:a16="http://schemas.microsoft.com/office/drawing/2014/main" id="{E51BDF96-EBDF-A645-A490-C7F0514F7F96}"/>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6" name="TextBox 5">
            <a:extLst>
              <a:ext uri="{FF2B5EF4-FFF2-40B4-BE49-F238E27FC236}">
                <a16:creationId xmlns:a16="http://schemas.microsoft.com/office/drawing/2014/main" id="{DF336C3F-E80E-8565-83B1-3F1AE5E07A0F}"/>
              </a:ext>
            </a:extLst>
          </p:cNvPr>
          <p:cNvSpPr txBox="1"/>
          <p:nvPr/>
        </p:nvSpPr>
        <p:spPr>
          <a:xfrm>
            <a:off x="6748615" y="3684200"/>
            <a:ext cx="501365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1">
                <a:latin typeface="Times New Roman"/>
                <a:cs typeface="Times New Roman"/>
              </a:rPr>
              <a:t>Objective</a:t>
            </a:r>
            <a:r>
              <a:rPr lang="en-US" sz="1600">
                <a:latin typeface="Times New Roman"/>
                <a:cs typeface="Times New Roman"/>
              </a:rPr>
              <a:t>: Development of a wideband unequal power divider with improved performance.</a:t>
            </a:r>
          </a:p>
          <a:p>
            <a:pPr algn="just"/>
            <a:r>
              <a:rPr lang="en-US" sz="1600" b="1">
                <a:latin typeface="Times New Roman"/>
                <a:cs typeface="Times New Roman"/>
              </a:rPr>
              <a:t>Innovation</a:t>
            </a:r>
            <a:r>
              <a:rPr lang="en-US" sz="1600">
                <a:latin typeface="Times New Roman"/>
                <a:cs typeface="Times New Roman"/>
              </a:rPr>
              <a:t>: Incorporation of a triple-mode resonator for enhanced power dividing ratio and bandwidth.</a:t>
            </a:r>
          </a:p>
          <a:p>
            <a:pPr algn="just"/>
            <a:r>
              <a:rPr lang="en-US" sz="1600">
                <a:latin typeface="Times New Roman"/>
                <a:cs typeface="Times New Roman"/>
              </a:rPr>
              <a:t>Performance Metrics:</a:t>
            </a:r>
          </a:p>
          <a:p>
            <a:pPr algn="just"/>
            <a:r>
              <a:rPr lang="en-US" sz="1600" b="1">
                <a:latin typeface="Times New Roman"/>
                <a:cs typeface="Times New Roman"/>
              </a:rPr>
              <a:t>Power dividing ratios</a:t>
            </a:r>
            <a:r>
              <a:rPr lang="en-US" sz="1600">
                <a:latin typeface="Times New Roman"/>
                <a:cs typeface="Times New Roman"/>
              </a:rPr>
              <a:t>: 3.8:1.</a:t>
            </a:r>
          </a:p>
          <a:p>
            <a:pPr algn="just"/>
            <a:r>
              <a:rPr lang="en-US" sz="1600" b="1">
                <a:latin typeface="Times New Roman"/>
                <a:cs typeface="Times New Roman"/>
              </a:rPr>
              <a:t>Return Loss bandwidths: </a:t>
            </a:r>
            <a:r>
              <a:rPr lang="en-US" sz="1600">
                <a:latin typeface="Times New Roman"/>
                <a:cs typeface="Times New Roman"/>
              </a:rPr>
              <a:t>95.8%</a:t>
            </a:r>
          </a:p>
          <a:p>
            <a:pPr algn="just"/>
            <a:r>
              <a:rPr lang="en-US" sz="1600" b="1">
                <a:latin typeface="Times New Roman"/>
                <a:cs typeface="Times New Roman"/>
              </a:rPr>
              <a:t>Isolation bandwidths: </a:t>
            </a:r>
            <a:r>
              <a:rPr lang="en-US" sz="1600">
                <a:latin typeface="Times New Roman"/>
                <a:cs typeface="Times New Roman"/>
              </a:rPr>
              <a:t>100%.</a:t>
            </a:r>
          </a:p>
        </p:txBody>
      </p:sp>
      <p:pic>
        <p:nvPicPr>
          <p:cNvPr id="15" name="Picture 14">
            <a:extLst>
              <a:ext uri="{FF2B5EF4-FFF2-40B4-BE49-F238E27FC236}">
                <a16:creationId xmlns:a16="http://schemas.microsoft.com/office/drawing/2014/main" id="{5AD868E0-AD34-82FA-1843-7F62A2BF5E6D}"/>
              </a:ext>
            </a:extLst>
          </p:cNvPr>
          <p:cNvPicPr>
            <a:picLocks noChangeAspect="1"/>
          </p:cNvPicPr>
          <p:nvPr/>
        </p:nvPicPr>
        <p:blipFill>
          <a:blip r:embed="rId4"/>
          <a:stretch>
            <a:fillRect/>
          </a:stretch>
        </p:blipFill>
        <p:spPr>
          <a:xfrm>
            <a:off x="6748615" y="660795"/>
            <a:ext cx="5307227" cy="2924726"/>
          </a:xfrm>
          <a:prstGeom prst="rect">
            <a:avLst/>
          </a:prstGeom>
        </p:spPr>
      </p:pic>
      <p:sp>
        <p:nvSpPr>
          <p:cNvPr id="16" name="TextBox 15">
            <a:extLst>
              <a:ext uri="{FF2B5EF4-FFF2-40B4-BE49-F238E27FC236}">
                <a16:creationId xmlns:a16="http://schemas.microsoft.com/office/drawing/2014/main" id="{816F23B8-064B-7350-1E54-AA6F076BEB75}"/>
              </a:ext>
            </a:extLst>
          </p:cNvPr>
          <p:cNvSpPr txBox="1"/>
          <p:nvPr/>
        </p:nvSpPr>
        <p:spPr>
          <a:xfrm>
            <a:off x="8949266" y="3059668"/>
            <a:ext cx="2074333" cy="369332"/>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4:1 power divider</a:t>
            </a:r>
          </a:p>
        </p:txBody>
      </p:sp>
    </p:spTree>
    <p:extLst>
      <p:ext uri="{BB962C8B-B14F-4D97-AF65-F5344CB8AC3E}">
        <p14:creationId xmlns:p14="http://schemas.microsoft.com/office/powerpoint/2010/main" val="336866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B443-DBE3-42E2-99DB-CE6461E2DD07}"/>
              </a:ext>
            </a:extLst>
          </p:cNvPr>
          <p:cNvSpPr>
            <a:spLocks noGrp="1"/>
          </p:cNvSpPr>
          <p:nvPr>
            <p:ph type="title"/>
          </p:nvPr>
        </p:nvSpPr>
        <p:spPr>
          <a:xfrm>
            <a:off x="0" y="0"/>
            <a:ext cx="12192000" cy="953037"/>
          </a:xfrm>
        </p:spPr>
        <p:txBody>
          <a:bodyPr/>
          <a:lstStyle/>
          <a:p>
            <a:r>
              <a:rPr lang="en-IN" b="1">
                <a:latin typeface="Times New Roman" panose="02020603050405020304" pitchFamily="18" charset="0"/>
                <a:cs typeface="Times New Roman" panose="02020603050405020304" pitchFamily="18" charset="0"/>
              </a:rPr>
              <a:t>Context of the paper</a:t>
            </a:r>
          </a:p>
        </p:txBody>
      </p:sp>
      <p:sp>
        <p:nvSpPr>
          <p:cNvPr id="3" name="Content Placeholder 2">
            <a:extLst>
              <a:ext uri="{FF2B5EF4-FFF2-40B4-BE49-F238E27FC236}">
                <a16:creationId xmlns:a16="http://schemas.microsoft.com/office/drawing/2014/main" id="{AA835701-2EF3-4805-995C-E0CFC5A4C6B0}"/>
              </a:ext>
            </a:extLst>
          </p:cNvPr>
          <p:cNvSpPr>
            <a:spLocks noGrp="1"/>
          </p:cNvSpPr>
          <p:nvPr>
            <p:ph idx="1"/>
          </p:nvPr>
        </p:nvSpPr>
        <p:spPr>
          <a:xfrm>
            <a:off x="0" y="953036"/>
            <a:ext cx="6413679" cy="5904963"/>
          </a:xfrm>
          <a:ln>
            <a:solidFill>
              <a:schemeClr val="tx1">
                <a:lumMod val="95000"/>
                <a:lumOff val="5000"/>
              </a:schemeClr>
            </a:solidFill>
          </a:ln>
        </p:spPr>
        <p:txBody>
          <a:bodyPr vert="horz" lIns="91440" tIns="45720" rIns="91440" bIns="45720" rtlCol="0" anchor="t">
            <a:normAutofit/>
          </a:bodyPr>
          <a:lstStyle/>
          <a:p>
            <a:pPr marL="0" indent="0">
              <a:buNone/>
            </a:pPr>
            <a:r>
              <a:rPr lang="en-IN" b="1">
                <a:latin typeface="Times New Roman" panose="02020603050405020304" pitchFamily="18" charset="0"/>
                <a:cs typeface="Times New Roman" panose="02020603050405020304" pitchFamily="18" charset="0"/>
              </a:rPr>
              <a:t>PURPOSE:</a:t>
            </a:r>
            <a:endParaRPr lang="en-US" b="1">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ea typeface="+mn-lt"/>
                <a:cs typeface="Times New Roman" panose="02020603050405020304" pitchFamily="18" charset="0"/>
              </a:rPr>
              <a:t>It splits an input signal unequally between two output ports while ensuring wideband performance, impedance matching, and filtering characteristics.</a:t>
            </a:r>
            <a:endParaRPr lang="en-US" sz="2400">
              <a:latin typeface="Times New Roman" panose="02020603050405020304" pitchFamily="18" charset="0"/>
              <a:cs typeface="Times New Roman" panose="02020603050405020304" pitchFamily="18" charset="0"/>
            </a:endParaRPr>
          </a:p>
          <a:p>
            <a:pPr marL="0" indent="0">
              <a:buNone/>
            </a:pPr>
            <a:r>
              <a:rPr lang="en-IN" b="1">
                <a:latin typeface="Times New Roman" panose="02020603050405020304" pitchFamily="18" charset="0"/>
                <a:ea typeface="Calibri"/>
                <a:cs typeface="Times New Roman" panose="02020603050405020304" pitchFamily="18" charset="0"/>
              </a:rPr>
              <a:t>APPLICATION:</a:t>
            </a:r>
          </a:p>
          <a:p>
            <a:pPr marL="0" indent="0">
              <a:buNone/>
            </a:pPr>
            <a:r>
              <a:rPr lang="en-IN" sz="2400">
                <a:latin typeface="Times New Roman" panose="02020603050405020304" pitchFamily="18" charset="0"/>
                <a:ea typeface="+mn-lt"/>
                <a:cs typeface="Times New Roman" panose="02020603050405020304" pitchFamily="18" charset="0"/>
              </a:rPr>
              <a:t>Used in microwave circuits such as communication systems, radar, and signal distribution networks.</a:t>
            </a:r>
            <a:endParaRPr lang="en-IN" sz="240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969C4DBC-A9F5-4D32-A028-9FC5B45C6FB2}"/>
              </a:ext>
            </a:extLst>
          </p:cNvPr>
          <p:cNvSpPr txBox="1">
            <a:spLocks/>
          </p:cNvSpPr>
          <p:nvPr/>
        </p:nvSpPr>
        <p:spPr>
          <a:xfrm>
            <a:off x="6413679" y="953036"/>
            <a:ext cx="5778321" cy="5904963"/>
          </a:xfrm>
          <a:prstGeom prst="rect">
            <a:avLst/>
          </a:prstGeom>
          <a:ln>
            <a:solidFill>
              <a:schemeClr val="tx1">
                <a:lumMod val="95000"/>
                <a:lumOff val="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a:p>
        </p:txBody>
      </p:sp>
      <p:sp>
        <p:nvSpPr>
          <p:cNvPr id="5" name="Freeform 3">
            <a:extLst>
              <a:ext uri="{FF2B5EF4-FFF2-40B4-BE49-F238E27FC236}">
                <a16:creationId xmlns:a16="http://schemas.microsoft.com/office/drawing/2014/main" id="{6C76C1B2-9D32-C72D-0738-48E0362F062E}"/>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D81B7713-8731-396F-F690-C4B9FF1A288E}"/>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7" name="TextBox 6">
            <a:extLst>
              <a:ext uri="{FF2B5EF4-FFF2-40B4-BE49-F238E27FC236}">
                <a16:creationId xmlns:a16="http://schemas.microsoft.com/office/drawing/2014/main" id="{254A9C00-2452-1103-6ECE-CB20C1AA698F}"/>
              </a:ext>
            </a:extLst>
          </p:cNvPr>
          <p:cNvSpPr txBox="1"/>
          <p:nvPr/>
        </p:nvSpPr>
        <p:spPr>
          <a:xfrm>
            <a:off x="6601036" y="5828765"/>
            <a:ext cx="4715933"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ea typeface="Calibri"/>
                <a:cs typeface="Calibri"/>
              </a:rPr>
              <a:t>Published in: IEEE Transactions on Microwave Theory and Techniques </a:t>
            </a:r>
          </a:p>
          <a:p>
            <a:r>
              <a:rPr lang="en-US" sz="1600">
                <a:latin typeface="Times New Roman"/>
                <a:ea typeface="Calibri"/>
                <a:cs typeface="Calibri"/>
              </a:rPr>
              <a:t>( Volume: 70, Issue: 6, June 202a2)</a:t>
            </a:r>
            <a:endParaRPr lang="en-US" sz="1600">
              <a:latin typeface="Times New Roman"/>
            </a:endParaRPr>
          </a:p>
        </p:txBody>
      </p:sp>
      <p:pic>
        <p:nvPicPr>
          <p:cNvPr id="9" name="Picture 8">
            <a:extLst>
              <a:ext uri="{FF2B5EF4-FFF2-40B4-BE49-F238E27FC236}">
                <a16:creationId xmlns:a16="http://schemas.microsoft.com/office/drawing/2014/main" id="{10BDB4DF-D482-1194-9643-38D56EB700F0}"/>
              </a:ext>
            </a:extLst>
          </p:cNvPr>
          <p:cNvPicPr>
            <a:picLocks noChangeAspect="1"/>
          </p:cNvPicPr>
          <p:nvPr/>
        </p:nvPicPr>
        <p:blipFill>
          <a:blip r:embed="rId4"/>
          <a:stretch>
            <a:fillRect/>
          </a:stretch>
        </p:blipFill>
        <p:spPr>
          <a:xfrm>
            <a:off x="6518955" y="1029235"/>
            <a:ext cx="5567768" cy="3610498"/>
          </a:xfrm>
          <a:prstGeom prst="rect">
            <a:avLst/>
          </a:prstGeom>
        </p:spPr>
      </p:pic>
    </p:spTree>
    <p:extLst>
      <p:ext uri="{BB962C8B-B14F-4D97-AF65-F5344CB8AC3E}">
        <p14:creationId xmlns:p14="http://schemas.microsoft.com/office/powerpoint/2010/main" val="3208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49870-B005-8CB3-C717-1A7819D19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BCA60-CE3A-3C95-999B-3A866BE2241C}"/>
              </a:ext>
            </a:extLst>
          </p:cNvPr>
          <p:cNvSpPr>
            <a:spLocks noGrp="1"/>
          </p:cNvSpPr>
          <p:nvPr>
            <p:ph type="title"/>
          </p:nvPr>
        </p:nvSpPr>
        <p:spPr>
          <a:xfrm>
            <a:off x="0" y="1"/>
            <a:ext cx="12192000" cy="838200"/>
          </a:xfrm>
        </p:spPr>
        <p:txBody>
          <a:bodyPr/>
          <a:lstStyle/>
          <a:p>
            <a:r>
              <a:rPr lang="en-IN">
                <a:latin typeface="Times New Roman" panose="02020603050405020304" pitchFamily="18" charset="0"/>
                <a:cs typeface="Times New Roman" panose="02020603050405020304" pitchFamily="18" charset="0"/>
              </a:rPr>
              <a:t>Objectives of the paper</a:t>
            </a:r>
          </a:p>
        </p:txBody>
      </p:sp>
      <p:sp>
        <p:nvSpPr>
          <p:cNvPr id="3" name="Content Placeholder 2">
            <a:extLst>
              <a:ext uri="{FF2B5EF4-FFF2-40B4-BE49-F238E27FC236}">
                <a16:creationId xmlns:a16="http://schemas.microsoft.com/office/drawing/2014/main" id="{BA5B56F8-12BE-33BB-788A-6F364B46FB22}"/>
              </a:ext>
            </a:extLst>
          </p:cNvPr>
          <p:cNvSpPr>
            <a:spLocks noGrp="1"/>
          </p:cNvSpPr>
          <p:nvPr>
            <p:ph idx="1"/>
          </p:nvPr>
        </p:nvSpPr>
        <p:spPr>
          <a:xfrm>
            <a:off x="30889" y="754437"/>
            <a:ext cx="6188677" cy="6036732"/>
          </a:xfrm>
          <a:ln>
            <a:solidFill>
              <a:schemeClr val="tx1">
                <a:lumMod val="95000"/>
                <a:lumOff val="5000"/>
              </a:schemeClr>
            </a:solidFill>
          </a:ln>
        </p:spPr>
        <p:txBody>
          <a:bodyPr vert="horz" lIns="91440" tIns="45720" rIns="91440" bIns="45720" rtlCol="0" anchor="t">
            <a:normAutofit fontScale="85000" lnSpcReduction="20000"/>
          </a:bodyPr>
          <a:lstStyle/>
          <a:p>
            <a:pPr algn="just">
              <a:buNone/>
            </a:pPr>
            <a:endParaRPr lang="en-IN" sz="100" b="1">
              <a:latin typeface="Times New Roman"/>
              <a:ea typeface="+mn-lt"/>
              <a:cs typeface="+mn-lt"/>
            </a:endParaRPr>
          </a:p>
          <a:p>
            <a:pPr algn="just">
              <a:buNone/>
            </a:pPr>
            <a:r>
              <a:rPr lang="en-IN" sz="2300" b="1">
                <a:latin typeface="Times New Roman"/>
                <a:ea typeface="+mn-lt"/>
                <a:cs typeface="+mn-lt"/>
              </a:rPr>
              <a:t>Old system: </a:t>
            </a:r>
          </a:p>
          <a:p>
            <a:pPr>
              <a:buFont typeface="Wingdings" panose="05000000000000000000" pitchFamily="2" charset="2"/>
              <a:buChar char="Ø"/>
            </a:pPr>
            <a:r>
              <a:rPr lang="en-US" sz="2300">
                <a:latin typeface="Times New Roman" panose="02020603050405020304" pitchFamily="18" charset="0"/>
                <a:cs typeface="Times New Roman" panose="02020603050405020304" pitchFamily="18" charset="0"/>
              </a:rPr>
              <a:t>The paper compares the proposed wideband unequal power divider with the </a:t>
            </a:r>
            <a:r>
              <a:rPr lang="en-US" sz="2300" b="1">
                <a:latin typeface="Times New Roman" panose="02020603050405020304" pitchFamily="18" charset="0"/>
                <a:cs typeface="Times New Roman" panose="02020603050405020304" pitchFamily="18" charset="0"/>
              </a:rPr>
              <a:t>narrowband filtering power divider</a:t>
            </a:r>
            <a:r>
              <a:rPr lang="en-US" sz="2300">
                <a:latin typeface="Times New Roman" panose="02020603050405020304" pitchFamily="18" charset="0"/>
                <a:cs typeface="Times New Roman" panose="02020603050405020304" pitchFamily="18" charset="0"/>
              </a:rPr>
              <a:t> and the </a:t>
            </a:r>
            <a:r>
              <a:rPr lang="en-US" sz="2300" b="1">
                <a:latin typeface="Times New Roman" panose="02020603050405020304" pitchFamily="18" charset="0"/>
                <a:cs typeface="Times New Roman" panose="02020603050405020304" pitchFamily="18" charset="0"/>
              </a:rPr>
              <a:t>wideband unequal power divider based on the line-inserted method</a:t>
            </a:r>
            <a:r>
              <a:rPr lang="en-US" sz="2300">
                <a:latin typeface="Times New Roman" panose="02020603050405020304" pitchFamily="18" charset="0"/>
                <a:cs typeface="Times New Roman" panose="02020603050405020304" pitchFamily="18" charset="0"/>
              </a:rPr>
              <a:t>:</a:t>
            </a:r>
          </a:p>
          <a:p>
            <a:pPr>
              <a:buFont typeface="+mj-lt"/>
              <a:buAutoNum type="arabicPeriod"/>
            </a:pPr>
            <a:r>
              <a:rPr lang="en-US" sz="2300" b="1">
                <a:latin typeface="Times New Roman" panose="02020603050405020304" pitchFamily="18" charset="0"/>
                <a:cs typeface="Times New Roman" panose="02020603050405020304" pitchFamily="18" charset="0"/>
              </a:rPr>
              <a:t>Narrowband Filtering Power Divider</a:t>
            </a:r>
            <a:r>
              <a:rPr lang="en-US" sz="23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Based on coupled resonator theory.</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Designed with a Chebyshev filtering response.</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Operates only in a </a:t>
            </a:r>
            <a:r>
              <a:rPr lang="en-US" sz="2300" b="1">
                <a:latin typeface="Times New Roman" panose="02020603050405020304" pitchFamily="18" charset="0"/>
                <a:cs typeface="Times New Roman" panose="02020603050405020304" pitchFamily="18" charset="0"/>
              </a:rPr>
              <a:t>narrowband</a:t>
            </a:r>
            <a:r>
              <a:rPr lang="en-US" sz="2300">
                <a:latin typeface="Times New Roman" panose="02020603050405020304" pitchFamily="18" charset="0"/>
                <a:cs typeface="Times New Roman" panose="02020603050405020304" pitchFamily="18" charset="0"/>
              </a:rPr>
              <a:t>, making it unsuitable for wideband applications.</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Limited to low power-dividing ratios.</a:t>
            </a:r>
          </a:p>
          <a:p>
            <a:pPr>
              <a:buFont typeface="+mj-lt"/>
              <a:buAutoNum type="arabicPeriod"/>
            </a:pPr>
            <a:r>
              <a:rPr lang="en-US" sz="2300" b="1">
                <a:latin typeface="Times New Roman" panose="02020603050405020304" pitchFamily="18" charset="0"/>
                <a:cs typeface="Times New Roman" panose="02020603050405020304" pitchFamily="18" charset="0"/>
              </a:rPr>
              <a:t>Wideband Unequal Power Divider (Line-Inserted Method)</a:t>
            </a:r>
            <a:r>
              <a:rPr lang="en-US" sz="23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Utilized an additional λ/4 line and impedance-transforming networks.</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Enhanced the input return loss (RL) bandwidth and power-dividing ratio.</a:t>
            </a:r>
          </a:p>
          <a:p>
            <a:pPr marL="742950" lvl="1" indent="-285750">
              <a:buFont typeface="+mj-lt"/>
              <a:buAutoNum type="arabicPeriod"/>
            </a:pPr>
            <a:r>
              <a:rPr lang="en-US" sz="2300">
                <a:latin typeface="Times New Roman" panose="02020603050405020304" pitchFamily="18" charset="0"/>
                <a:cs typeface="Times New Roman" panose="02020603050405020304" pitchFamily="18" charset="0"/>
              </a:rPr>
              <a:t>Did not focus on </a:t>
            </a:r>
            <a:r>
              <a:rPr lang="en-US" sz="2300" b="1">
                <a:latin typeface="Times New Roman" panose="02020603050405020304" pitchFamily="18" charset="0"/>
                <a:cs typeface="Times New Roman" panose="02020603050405020304" pitchFamily="18" charset="0"/>
              </a:rPr>
              <a:t>isolation performance</a:t>
            </a:r>
            <a:r>
              <a:rPr lang="en-US" sz="2300">
                <a:latin typeface="Times New Roman" panose="02020603050405020304" pitchFamily="18" charset="0"/>
                <a:cs typeface="Times New Roman" panose="02020603050405020304" pitchFamily="18" charset="0"/>
              </a:rPr>
              <a:t>, making it hard to add isolation resistors without affecting other parameters like power division and filtering performance.</a:t>
            </a:r>
          </a:p>
          <a:p>
            <a:pPr algn="just">
              <a:buNone/>
            </a:pPr>
            <a:r>
              <a:rPr lang="en-IN" sz="1900">
                <a:latin typeface="Times New Roman"/>
                <a:ea typeface="+mn-lt"/>
                <a:cs typeface="+mn-lt"/>
              </a:rPr>
              <a:t>.</a:t>
            </a:r>
            <a:endParaRPr lang="en-IN" sz="1900">
              <a:latin typeface="Times New Roman"/>
              <a:cs typeface="Times New Roman"/>
            </a:endParaRPr>
          </a:p>
          <a:p>
            <a:pPr marL="0" indent="0" algn="just">
              <a:buNone/>
            </a:pPr>
            <a:endParaRPr lang="en-IN" sz="1800" b="1">
              <a:latin typeface="Times New Roman"/>
              <a:cs typeface="Times New Roman"/>
            </a:endParaRPr>
          </a:p>
          <a:p>
            <a:pPr marL="0" indent="0">
              <a:buNone/>
            </a:pPr>
            <a:endParaRPr lang="en-IN">
              <a:ea typeface="Calibri" panose="020F0502020204030204"/>
              <a:cs typeface="Calibri" panose="020F0502020204030204"/>
            </a:endParaRPr>
          </a:p>
          <a:p>
            <a:pPr>
              <a:buFont typeface="Calibri" panose="020B0604020202020204" pitchFamily="34" charset="0"/>
              <a:buChar char="-"/>
            </a:pPr>
            <a:endParaRPr lang="en-IN">
              <a:ea typeface="Calibri" panose="020F0502020204030204"/>
              <a:cs typeface="Calibri" panose="020F0502020204030204"/>
            </a:endParaRPr>
          </a:p>
          <a:p>
            <a:pPr>
              <a:buFont typeface="Calibri" panose="020B0604020202020204" pitchFamily="34" charset="0"/>
              <a:buChar char="-"/>
            </a:pPr>
            <a:endParaRPr lang="en-IN">
              <a:ea typeface="Calibri" panose="020F0502020204030204"/>
              <a:cs typeface="Calibri" panose="020F0502020204030204"/>
            </a:endParaRPr>
          </a:p>
        </p:txBody>
      </p:sp>
      <p:sp>
        <p:nvSpPr>
          <p:cNvPr id="4" name="Content Placeholder 2">
            <a:extLst>
              <a:ext uri="{FF2B5EF4-FFF2-40B4-BE49-F238E27FC236}">
                <a16:creationId xmlns:a16="http://schemas.microsoft.com/office/drawing/2014/main" id="{9397CAA7-F462-10F9-166C-8BF854856766}"/>
              </a:ext>
            </a:extLst>
          </p:cNvPr>
          <p:cNvSpPr txBox="1">
            <a:spLocks/>
          </p:cNvSpPr>
          <p:nvPr/>
        </p:nvSpPr>
        <p:spPr>
          <a:xfrm>
            <a:off x="6219566" y="754437"/>
            <a:ext cx="5972434" cy="6006918"/>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a:ea typeface="Calibri" panose="020F0502020204030204"/>
              <a:cs typeface="Calibri" panose="020F0502020204030204"/>
            </a:endParaRPr>
          </a:p>
        </p:txBody>
      </p:sp>
      <p:sp>
        <p:nvSpPr>
          <p:cNvPr id="5" name="Freeform 3">
            <a:extLst>
              <a:ext uri="{FF2B5EF4-FFF2-40B4-BE49-F238E27FC236}">
                <a16:creationId xmlns:a16="http://schemas.microsoft.com/office/drawing/2014/main" id="{79681C12-64E5-ECF6-8F23-4B1294449A66}"/>
              </a:ext>
            </a:extLst>
          </p:cNvPr>
          <p:cNvSpPr/>
          <p:nvPr/>
        </p:nvSpPr>
        <p:spPr>
          <a:xfrm>
            <a:off x="0" y="6536267"/>
            <a:ext cx="1608667" cy="300656"/>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BEC7D02A-593B-AA18-B886-719E6AE34EBD}"/>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10" name="TextBox 9">
            <a:extLst>
              <a:ext uri="{FF2B5EF4-FFF2-40B4-BE49-F238E27FC236}">
                <a16:creationId xmlns:a16="http://schemas.microsoft.com/office/drawing/2014/main" id="{5BDA9ACC-CF8A-0888-0938-D8C2163542F2}"/>
              </a:ext>
            </a:extLst>
          </p:cNvPr>
          <p:cNvSpPr txBox="1"/>
          <p:nvPr/>
        </p:nvSpPr>
        <p:spPr>
          <a:xfrm>
            <a:off x="6250455" y="761896"/>
            <a:ext cx="5972434" cy="59246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New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atin typeface="Times New Roman" panose="02020603050405020304" pitchFamily="18" charset="0"/>
                <a:cs typeface="Times New Roman" panose="02020603050405020304" pitchFamily="18" charset="0"/>
              </a:rPr>
              <a:t>The authors introduced a </a:t>
            </a:r>
            <a:r>
              <a:rPr lang="en-US" b="1">
                <a:latin typeface="Times New Roman" panose="02020603050405020304" pitchFamily="18" charset="0"/>
                <a:cs typeface="Times New Roman" panose="02020603050405020304" pitchFamily="18" charset="0"/>
              </a:rPr>
              <a:t>leading triple-mode resonator</a:t>
            </a:r>
            <a:r>
              <a:rPr lang="en-US">
                <a:latin typeface="Times New Roman" panose="02020603050405020304" pitchFamily="18" charset="0"/>
                <a:cs typeface="Times New Roman" panose="02020603050405020304" pitchFamily="18" charset="0"/>
              </a:rPr>
              <a:t> into the topology to address the limitations of the old systems.</a:t>
            </a:r>
            <a:endPar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Leading Triple-Mode Resonator</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Placed in front of the power-dividing junction.</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Provides three in-band poles, improving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return loss bandwidth</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isolation bandwidth</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power-dividing ratio</a:t>
            </a: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eaLnBrk="0" fontAlgn="base" hangingPunct="0">
              <a:spcBef>
                <a:spcPct val="0"/>
              </a:spcBef>
              <a:spcAft>
                <a:spcPct val="0"/>
              </a:spcAft>
              <a:buFont typeface="+mj-lt"/>
              <a:buAutoNum type="arabicPeriod"/>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Reduces the high impedance requirements of branches, enabling practical implementation.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Impedance Transformer Sections</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Designed in the two filtering branches to achieve Chebyshev filtering performance.</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Simplifies the synthesis of power dividers, making them scalable and flexible.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Improved Isolation Network</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eaLnBrk="0" fontAlgn="base" hangingPunct="0">
              <a:spcBef>
                <a:spcPct val="0"/>
              </a:spcBef>
              <a:spcAft>
                <a:spcPct val="0"/>
              </a:spcAft>
              <a:buFont typeface="+mj-lt"/>
              <a:buAutoNum type="arabicPeriod"/>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 single isolation resistor is added between output ports, achieving wide isolation bandwidth without degrading performance.</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580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217019C-0D63-0269-5C82-C4CC80ADFE3F}"/>
              </a:ext>
            </a:extLst>
          </p:cNvPr>
          <p:cNvSpPr>
            <a:spLocks noGrp="1"/>
          </p:cNvSpPr>
          <p:nvPr>
            <p:ph sz="half" idx="2"/>
          </p:nvPr>
        </p:nvSpPr>
        <p:spPr>
          <a:xfrm>
            <a:off x="7352953" y="2123872"/>
            <a:ext cx="4557825" cy="1017950"/>
          </a:xfrm>
        </p:spPr>
        <p:txBody>
          <a:bodyPr vert="horz" lIns="91440" tIns="45720" rIns="91440" bIns="45720" rtlCol="0" anchor="t">
            <a:noAutofit/>
          </a:bodyPr>
          <a:lstStyle/>
          <a:p>
            <a:pPr>
              <a:buFont typeface="Wingdings" panose="05000000000000000000" pitchFamily="2" charset="2"/>
              <a:buChar char="q"/>
            </a:pPr>
            <a:r>
              <a:rPr lang="en-US" sz="1600">
                <a:latin typeface="Times New Roman"/>
                <a:ea typeface="+mn-lt"/>
                <a:cs typeface="+mn-lt"/>
              </a:rPr>
              <a:t>Chebyshev wideband filtering transformers with four poles can be achieved by introducing two λ/4 short-terminated stubs on three λ/4 transmission line sections</a:t>
            </a:r>
            <a:endParaRPr lang="en-US" sz="1600">
              <a:latin typeface="Times New Roman"/>
              <a:ea typeface="Calibri" panose="020F0502020204030204"/>
              <a:cs typeface="Calibri" panose="020F0502020204030204"/>
            </a:endParaRPr>
          </a:p>
        </p:txBody>
      </p:sp>
      <p:sp>
        <p:nvSpPr>
          <p:cNvPr id="6" name="Content Placeholder 5">
            <a:extLst>
              <a:ext uri="{FF2B5EF4-FFF2-40B4-BE49-F238E27FC236}">
                <a16:creationId xmlns:a16="http://schemas.microsoft.com/office/drawing/2014/main" id="{F832D223-B0E3-2862-7911-F509F27F7BE4}"/>
              </a:ext>
            </a:extLst>
          </p:cNvPr>
          <p:cNvSpPr>
            <a:spLocks noGrp="1"/>
          </p:cNvSpPr>
          <p:nvPr>
            <p:ph sz="quarter" idx="4"/>
          </p:nvPr>
        </p:nvSpPr>
        <p:spPr>
          <a:xfrm>
            <a:off x="8385176" y="6070600"/>
            <a:ext cx="3806824" cy="567267"/>
          </a:xfrm>
        </p:spPr>
        <p:txBody>
          <a:bodyPr vert="horz" lIns="91440" tIns="45720" rIns="91440" bIns="45720" rtlCol="0" anchor="t">
            <a:normAutofit fontScale="92500" lnSpcReduction="10000"/>
          </a:bodyPr>
          <a:lstStyle/>
          <a:p>
            <a:pPr marL="0" indent="0">
              <a:buNone/>
            </a:pPr>
            <a:r>
              <a:rPr lang="en-US" sz="1400">
                <a:latin typeface="Times New Roman"/>
                <a:ea typeface="+mn-lt"/>
                <a:cs typeface="+mn-lt"/>
              </a:rPr>
              <a:t>paper by Di Wang, Xin Guo, and Wen Wu (IEEE Transactions on Microwave Theory and Techniques, Vol. 70, No. 6, pp. 3200–3212, 2022)</a:t>
            </a:r>
            <a:endParaRPr lang="en-US" sz="1400">
              <a:latin typeface="Times New Roman"/>
              <a:ea typeface="Calibri" panose="020F0502020204030204"/>
              <a:cs typeface="Calibri" panose="020F0502020204030204"/>
            </a:endParaRPr>
          </a:p>
        </p:txBody>
      </p:sp>
      <p:pic>
        <p:nvPicPr>
          <p:cNvPr id="8" name="Picture 7">
            <a:extLst>
              <a:ext uri="{FF2B5EF4-FFF2-40B4-BE49-F238E27FC236}">
                <a16:creationId xmlns:a16="http://schemas.microsoft.com/office/drawing/2014/main" id="{FEDDFBA6-BE14-839F-2FF1-6803164E3EE3}"/>
              </a:ext>
            </a:extLst>
          </p:cNvPr>
          <p:cNvPicPr>
            <a:picLocks noChangeAspect="1"/>
          </p:cNvPicPr>
          <p:nvPr/>
        </p:nvPicPr>
        <p:blipFill>
          <a:blip r:embed="rId2"/>
          <a:stretch>
            <a:fillRect/>
          </a:stretch>
        </p:blipFill>
        <p:spPr>
          <a:xfrm>
            <a:off x="7352953" y="220133"/>
            <a:ext cx="4761756" cy="1856539"/>
          </a:xfrm>
          <a:prstGeom prst="rect">
            <a:avLst/>
          </a:prstGeom>
        </p:spPr>
      </p:pic>
      <p:pic>
        <p:nvPicPr>
          <p:cNvPr id="12" name="Picture 11">
            <a:extLst>
              <a:ext uri="{FF2B5EF4-FFF2-40B4-BE49-F238E27FC236}">
                <a16:creationId xmlns:a16="http://schemas.microsoft.com/office/drawing/2014/main" id="{01029999-F167-C544-A116-1C037F68BDA8}"/>
              </a:ext>
            </a:extLst>
          </p:cNvPr>
          <p:cNvPicPr>
            <a:picLocks noChangeAspect="1"/>
          </p:cNvPicPr>
          <p:nvPr/>
        </p:nvPicPr>
        <p:blipFill>
          <a:blip r:embed="rId3"/>
          <a:stretch>
            <a:fillRect/>
          </a:stretch>
        </p:blipFill>
        <p:spPr>
          <a:xfrm>
            <a:off x="7414445" y="3043080"/>
            <a:ext cx="4434842" cy="2273899"/>
          </a:xfrm>
          <a:prstGeom prst="rect">
            <a:avLst/>
          </a:prstGeom>
        </p:spPr>
      </p:pic>
      <p:sp>
        <p:nvSpPr>
          <p:cNvPr id="2" name="TextBox 1">
            <a:extLst>
              <a:ext uri="{FF2B5EF4-FFF2-40B4-BE49-F238E27FC236}">
                <a16:creationId xmlns:a16="http://schemas.microsoft.com/office/drawing/2014/main" id="{0AA0DECF-1636-DF1F-CCE9-3E73603AC140}"/>
              </a:ext>
            </a:extLst>
          </p:cNvPr>
          <p:cNvSpPr txBox="1"/>
          <p:nvPr/>
        </p:nvSpPr>
        <p:spPr>
          <a:xfrm>
            <a:off x="7493001" y="5522971"/>
            <a:ext cx="3999637" cy="338554"/>
          </a:xfrm>
          <a:prstGeom prst="rect">
            <a:avLst/>
          </a:prstGeom>
          <a:noFill/>
        </p:spPr>
        <p:txBody>
          <a:bodyPr wrap="square" rtlCol="0">
            <a:spAutoFit/>
          </a:bodyPr>
          <a:lstStyle/>
          <a:p>
            <a:pPr marL="171450" indent="-1714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Proposed wideband unequal power divider.</a:t>
            </a:r>
            <a:endParaRPr lang="en-IN" sz="16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299FFA-0AD7-1EDF-12DB-4253A42D142C}"/>
              </a:ext>
            </a:extLst>
          </p:cNvPr>
          <p:cNvPicPr>
            <a:picLocks noChangeAspect="1"/>
          </p:cNvPicPr>
          <p:nvPr/>
        </p:nvPicPr>
        <p:blipFill>
          <a:blip r:embed="rId4"/>
          <a:stretch>
            <a:fillRect/>
          </a:stretch>
        </p:blipFill>
        <p:spPr>
          <a:xfrm>
            <a:off x="383316" y="231007"/>
            <a:ext cx="4349552" cy="1420796"/>
          </a:xfrm>
          <a:prstGeom prst="rect">
            <a:avLst/>
          </a:prstGeom>
        </p:spPr>
      </p:pic>
      <p:sp>
        <p:nvSpPr>
          <p:cNvPr id="7" name="TextBox 6">
            <a:extLst>
              <a:ext uri="{FF2B5EF4-FFF2-40B4-BE49-F238E27FC236}">
                <a16:creationId xmlns:a16="http://schemas.microsoft.com/office/drawing/2014/main" id="{A91DDD55-6009-2242-C359-F7E77BDF10A8}"/>
              </a:ext>
            </a:extLst>
          </p:cNvPr>
          <p:cNvSpPr txBox="1"/>
          <p:nvPr/>
        </p:nvSpPr>
        <p:spPr>
          <a:xfrm>
            <a:off x="383316" y="4445753"/>
            <a:ext cx="4696685" cy="1077218"/>
          </a:xfrm>
          <a:prstGeom prst="rect">
            <a:avLst/>
          </a:prstGeom>
          <a:noFill/>
        </p:spPr>
        <p:txBody>
          <a:bodyPr wrap="square" rtlCol="0">
            <a:spAutoFit/>
          </a:bodyPr>
          <a:lstStyle/>
          <a:p>
            <a:pPr marL="285750" indent="-2857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The designs of a conventional narrowband filtering power divider using coupled resonator in [28] and a wideband unequal power divider with high-power dividing ratio</a:t>
            </a:r>
            <a:endParaRPr lang="en-IN" sz="160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438B607-E6FE-9189-3484-A5D15BEC21E7}"/>
              </a:ext>
            </a:extLst>
          </p:cNvPr>
          <p:cNvPicPr>
            <a:picLocks noChangeAspect="1"/>
          </p:cNvPicPr>
          <p:nvPr/>
        </p:nvPicPr>
        <p:blipFill>
          <a:blip r:embed="rId5"/>
          <a:stretch>
            <a:fillRect/>
          </a:stretch>
        </p:blipFill>
        <p:spPr>
          <a:xfrm>
            <a:off x="667195" y="2019113"/>
            <a:ext cx="3629350" cy="2273899"/>
          </a:xfrm>
          <a:prstGeom prst="rect">
            <a:avLst/>
          </a:prstGeom>
        </p:spPr>
      </p:pic>
      <p:sp>
        <p:nvSpPr>
          <p:cNvPr id="11" name="TextBox 10">
            <a:extLst>
              <a:ext uri="{FF2B5EF4-FFF2-40B4-BE49-F238E27FC236}">
                <a16:creationId xmlns:a16="http://schemas.microsoft.com/office/drawing/2014/main" id="{B02EE3F9-F37C-9E01-4658-6D1BD21B9D70}"/>
              </a:ext>
            </a:extLst>
          </p:cNvPr>
          <p:cNvSpPr txBox="1"/>
          <p:nvPr/>
        </p:nvSpPr>
        <p:spPr>
          <a:xfrm>
            <a:off x="349448" y="5523236"/>
            <a:ext cx="5852140" cy="830997"/>
          </a:xfrm>
          <a:prstGeom prst="rect">
            <a:avLst/>
          </a:prstGeom>
          <a:noFill/>
        </p:spPr>
        <p:txBody>
          <a:bodyPr wrap="square" rtlCol="0">
            <a:spAutoFit/>
          </a:bodyPr>
          <a:lstStyle/>
          <a:p>
            <a:pPr marL="171450" indent="-171450">
              <a:buFont typeface="Wingdings" panose="05000000000000000000" pitchFamily="2" charset="2"/>
              <a:buChar char="q"/>
            </a:pPr>
            <a:r>
              <a:rPr lang="en-US" sz="1600">
                <a:latin typeface="Times New Roman" panose="02020603050405020304" pitchFamily="18" charset="0"/>
                <a:cs typeface="Times New Roman" panose="02020603050405020304" pitchFamily="18" charset="0"/>
              </a:rPr>
              <a:t>Topologies of power dividers: (a) narrowband filtering power divider based on coupled resonator ; (b) wideband unequal power divider with high-power dividing ratio using line-inserted method;</a:t>
            </a: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ECEA93F-C280-704C-A63D-E69F66C86639}"/>
              </a:ext>
            </a:extLst>
          </p:cNvPr>
          <p:cNvSpPr txBox="1"/>
          <p:nvPr/>
        </p:nvSpPr>
        <p:spPr>
          <a:xfrm flipH="1">
            <a:off x="438595" y="231007"/>
            <a:ext cx="457200" cy="369332"/>
          </a:xfrm>
          <a:prstGeom prst="rect">
            <a:avLst/>
          </a:prstGeom>
          <a:noFill/>
        </p:spPr>
        <p:txBody>
          <a:bodyPr wrap="square" rtlCol="0">
            <a:spAutoFit/>
          </a:bodyPr>
          <a:lstStyle/>
          <a:p>
            <a:r>
              <a:rPr lang="en-IN"/>
              <a:t>a)</a:t>
            </a:r>
          </a:p>
        </p:txBody>
      </p:sp>
      <p:sp>
        <p:nvSpPr>
          <p:cNvPr id="14" name="TextBox 13">
            <a:extLst>
              <a:ext uri="{FF2B5EF4-FFF2-40B4-BE49-F238E27FC236}">
                <a16:creationId xmlns:a16="http://schemas.microsoft.com/office/drawing/2014/main" id="{216A166B-6FAB-A904-2CFE-199DB4E7A847}"/>
              </a:ext>
            </a:extLst>
          </p:cNvPr>
          <p:cNvSpPr txBox="1"/>
          <p:nvPr/>
        </p:nvSpPr>
        <p:spPr>
          <a:xfrm flipH="1">
            <a:off x="438595" y="2131251"/>
            <a:ext cx="457200" cy="369332"/>
          </a:xfrm>
          <a:prstGeom prst="rect">
            <a:avLst/>
          </a:prstGeom>
          <a:noFill/>
        </p:spPr>
        <p:txBody>
          <a:bodyPr wrap="square" rtlCol="0">
            <a:spAutoFit/>
          </a:bodyPr>
          <a:lstStyle/>
          <a:p>
            <a:r>
              <a:rPr lang="en-IN"/>
              <a:t>b)</a:t>
            </a:r>
          </a:p>
        </p:txBody>
      </p:sp>
    </p:spTree>
    <p:extLst>
      <p:ext uri="{BB962C8B-B14F-4D97-AF65-F5344CB8AC3E}">
        <p14:creationId xmlns:p14="http://schemas.microsoft.com/office/powerpoint/2010/main" val="24094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4B7E3-D631-CADC-FA70-8822B9A46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3A180-EDBB-707C-6C3B-90538DA937CA}"/>
              </a:ext>
            </a:extLst>
          </p:cNvPr>
          <p:cNvSpPr>
            <a:spLocks noGrp="1"/>
          </p:cNvSpPr>
          <p:nvPr>
            <p:ph type="title"/>
          </p:nvPr>
        </p:nvSpPr>
        <p:spPr>
          <a:xfrm>
            <a:off x="0" y="1"/>
            <a:ext cx="12192000" cy="838200"/>
          </a:xfrm>
        </p:spPr>
        <p:txBody>
          <a:bodyPr/>
          <a:lstStyle/>
          <a:p>
            <a:r>
              <a:rPr lang="en-IN">
                <a:latin typeface="Times New Roman" panose="02020603050405020304" pitchFamily="18" charset="0"/>
                <a:cs typeface="Times New Roman" panose="02020603050405020304" pitchFamily="18" charset="0"/>
              </a:rPr>
              <a:t>Objectives of the paper</a:t>
            </a:r>
          </a:p>
        </p:txBody>
      </p:sp>
      <p:sp>
        <p:nvSpPr>
          <p:cNvPr id="3" name="Content Placeholder 2">
            <a:extLst>
              <a:ext uri="{FF2B5EF4-FFF2-40B4-BE49-F238E27FC236}">
                <a16:creationId xmlns:a16="http://schemas.microsoft.com/office/drawing/2014/main" id="{6B8E5004-2D05-C4CE-D60D-F8D71E47EE29}"/>
              </a:ext>
            </a:extLst>
          </p:cNvPr>
          <p:cNvSpPr>
            <a:spLocks noGrp="1"/>
          </p:cNvSpPr>
          <p:nvPr>
            <p:ph idx="1"/>
          </p:nvPr>
        </p:nvSpPr>
        <p:spPr>
          <a:xfrm>
            <a:off x="30889" y="754437"/>
            <a:ext cx="6556178" cy="6006918"/>
          </a:xfrm>
          <a:ln>
            <a:solidFill>
              <a:schemeClr val="tx1">
                <a:lumMod val="95000"/>
                <a:lumOff val="5000"/>
              </a:schemeClr>
            </a:solidFill>
          </a:ln>
        </p:spPr>
        <p:txBody>
          <a:bodyPr vert="horz" lIns="91440" tIns="45720" rIns="91440" bIns="45720" rtlCol="0" anchor="t">
            <a:normAutofit fontScale="40000" lnSpcReduction="20000"/>
          </a:bodyPr>
          <a:lstStyle/>
          <a:p>
            <a:pPr algn="just">
              <a:buNone/>
            </a:pPr>
            <a:endParaRPr lang="en-IN" sz="100" b="1">
              <a:latin typeface="Times New Roman" panose="02020603050405020304" pitchFamily="18" charset="0"/>
              <a:ea typeface="+mn-lt"/>
              <a:cs typeface="Times New Roman" panose="02020603050405020304" pitchFamily="18" charset="0"/>
            </a:endParaRPr>
          </a:p>
          <a:p>
            <a:pPr algn="just">
              <a:buNone/>
            </a:pPr>
            <a:r>
              <a:rPr lang="en-IN" sz="5300" b="1">
                <a:latin typeface="Times New Roman" panose="02020603050405020304" pitchFamily="18" charset="0"/>
                <a:ea typeface="+mn-lt"/>
                <a:cs typeface="Times New Roman" panose="02020603050405020304" pitchFamily="18" charset="0"/>
              </a:rPr>
              <a:t>Old system: </a:t>
            </a:r>
          </a:p>
          <a:p>
            <a:pPr>
              <a:lnSpc>
                <a:spcPct val="120000"/>
              </a:lnSpc>
              <a:buFont typeface="Wingdings" panose="05000000000000000000" pitchFamily="2" charset="2"/>
              <a:buChar char="Ø"/>
            </a:pPr>
            <a:r>
              <a:rPr lang="en-US" sz="3800">
                <a:latin typeface="Times New Roman" panose="02020603050405020304" pitchFamily="18" charset="0"/>
                <a:cs typeface="Times New Roman" panose="02020603050405020304" pitchFamily="18" charset="0"/>
              </a:rPr>
              <a:t>The </a:t>
            </a:r>
            <a:r>
              <a:rPr lang="en-US" sz="3800" b="1">
                <a:latin typeface="Times New Roman" panose="02020603050405020304" pitchFamily="18" charset="0"/>
                <a:cs typeface="Times New Roman" panose="02020603050405020304" pitchFamily="18" charset="0"/>
              </a:rPr>
              <a:t>Wilkinson power </a:t>
            </a:r>
            <a:r>
              <a:rPr lang="en-US" sz="3800">
                <a:latin typeface="Times New Roman" panose="02020603050405020304" pitchFamily="18" charset="0"/>
                <a:cs typeface="Times New Roman" panose="02020603050405020304" pitchFamily="18" charset="0"/>
              </a:rPr>
              <a:t>divider is a well-established and widely used design in microwave systems. It provides a </a:t>
            </a:r>
            <a:r>
              <a:rPr lang="en-US" sz="3800" b="1">
                <a:latin typeface="Times New Roman" panose="02020603050405020304" pitchFamily="18" charset="0"/>
                <a:cs typeface="Times New Roman" panose="02020603050405020304" pitchFamily="18" charset="0"/>
              </a:rPr>
              <a:t>standard framework</a:t>
            </a:r>
            <a:r>
              <a:rPr lang="en-US" sz="3800">
                <a:latin typeface="Times New Roman" panose="02020603050405020304" pitchFamily="18" charset="0"/>
                <a:cs typeface="Times New Roman" panose="02020603050405020304" pitchFamily="18" charset="0"/>
              </a:rPr>
              <a:t> for evaluating the performance of new power divider designs, particularly in terms of:</a:t>
            </a:r>
          </a:p>
          <a:p>
            <a:pPr lvl="1">
              <a:lnSpc>
                <a:spcPct val="120000"/>
              </a:lnSpc>
            </a:pPr>
            <a:r>
              <a:rPr lang="en-US" sz="3800" b="1">
                <a:latin typeface="Times New Roman" panose="02020603050405020304" pitchFamily="18" charset="0"/>
                <a:cs typeface="Times New Roman" panose="02020603050405020304" pitchFamily="18" charset="0"/>
              </a:rPr>
              <a:t>Power division ratios</a:t>
            </a:r>
            <a:endParaRPr lang="en-US" sz="3800">
              <a:latin typeface="Times New Roman" panose="02020603050405020304" pitchFamily="18" charset="0"/>
              <a:cs typeface="Times New Roman" panose="02020603050405020304" pitchFamily="18" charset="0"/>
            </a:endParaRPr>
          </a:p>
          <a:p>
            <a:pPr lvl="1">
              <a:lnSpc>
                <a:spcPct val="120000"/>
              </a:lnSpc>
            </a:pPr>
            <a:r>
              <a:rPr lang="en-US" sz="3800" b="1">
                <a:latin typeface="Times New Roman" panose="02020603050405020304" pitchFamily="18" charset="0"/>
                <a:cs typeface="Times New Roman" panose="02020603050405020304" pitchFamily="18" charset="0"/>
              </a:rPr>
              <a:t>Return loss bandwidth</a:t>
            </a:r>
            <a:endParaRPr lang="en-US" sz="3800">
              <a:latin typeface="Times New Roman" panose="02020603050405020304" pitchFamily="18" charset="0"/>
              <a:cs typeface="Times New Roman" panose="02020603050405020304" pitchFamily="18" charset="0"/>
            </a:endParaRPr>
          </a:p>
          <a:p>
            <a:pPr lvl="1">
              <a:lnSpc>
                <a:spcPct val="120000"/>
              </a:lnSpc>
            </a:pPr>
            <a:r>
              <a:rPr lang="en-US" sz="3800" b="1">
                <a:latin typeface="Times New Roman" panose="02020603050405020304" pitchFamily="18" charset="0"/>
                <a:cs typeface="Times New Roman" panose="02020603050405020304" pitchFamily="18" charset="0"/>
              </a:rPr>
              <a:t>Isolation bandwidth</a:t>
            </a:r>
            <a:endParaRPr lang="en-US" sz="380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US" sz="3800">
                <a:latin typeface="Times New Roman" panose="02020603050405020304" pitchFamily="18" charset="0"/>
                <a:cs typeface="Times New Roman" panose="02020603050405020304" pitchFamily="18" charset="0"/>
              </a:rPr>
              <a:t>By discussing the Wilkinson divider, the authors could effectively demonstrate how the proposed system overcomes the limitations of traditional designs.</a:t>
            </a:r>
          </a:p>
          <a:p>
            <a:pPr>
              <a:lnSpc>
                <a:spcPct val="120000"/>
              </a:lnSpc>
            </a:pPr>
            <a:r>
              <a:rPr lang="en-US" sz="3800" b="1">
                <a:latin typeface="Times New Roman" panose="02020603050405020304" pitchFamily="18" charset="0"/>
                <a:cs typeface="Times New Roman" panose="02020603050405020304" pitchFamily="18" charset="0"/>
              </a:rPr>
              <a:t>Limitations of the Wilkinson Power Divider</a:t>
            </a:r>
          </a:p>
          <a:p>
            <a:pPr lvl="1">
              <a:lnSpc>
                <a:spcPct val="120000"/>
              </a:lnSpc>
            </a:pPr>
            <a:r>
              <a:rPr lang="en-US" sz="3800">
                <a:latin typeface="Times New Roman" panose="02020603050405020304" pitchFamily="18" charset="0"/>
                <a:cs typeface="Times New Roman" panose="02020603050405020304" pitchFamily="18" charset="0"/>
              </a:rPr>
              <a:t>The Wilkinson power divider has inherent limitations when applied to wideband and unequal power-dividing scenarios:</a:t>
            </a:r>
          </a:p>
          <a:p>
            <a:pPr lvl="1">
              <a:lnSpc>
                <a:spcPct val="120000"/>
              </a:lnSpc>
            </a:pPr>
            <a:r>
              <a:rPr lang="en-US" sz="3800" b="1">
                <a:latin typeface="Times New Roman" panose="02020603050405020304" pitchFamily="18" charset="0"/>
                <a:cs typeface="Times New Roman" panose="02020603050405020304" pitchFamily="18" charset="0"/>
              </a:rPr>
              <a:t>Narrowband operation</a:t>
            </a:r>
            <a:r>
              <a:rPr lang="en-US" sz="3800">
                <a:latin typeface="Times New Roman" panose="02020603050405020304" pitchFamily="18" charset="0"/>
                <a:cs typeface="Times New Roman" panose="02020603050405020304" pitchFamily="18" charset="0"/>
              </a:rPr>
              <a:t>: The conventional Wilkinson design struggles to achieve wide bandwidth, especially when unequal power division is required.</a:t>
            </a:r>
          </a:p>
          <a:p>
            <a:pPr lvl="1">
              <a:lnSpc>
                <a:spcPct val="120000"/>
              </a:lnSpc>
            </a:pPr>
            <a:r>
              <a:rPr lang="en-US" sz="3800" b="1">
                <a:latin typeface="Times New Roman" panose="02020603050405020304" pitchFamily="18" charset="0"/>
                <a:cs typeface="Times New Roman" panose="02020603050405020304" pitchFamily="18" charset="0"/>
              </a:rPr>
              <a:t>Impedance constraints</a:t>
            </a:r>
            <a:r>
              <a:rPr lang="en-US" sz="3800">
                <a:latin typeface="Times New Roman" panose="02020603050405020304" pitchFamily="18" charset="0"/>
                <a:cs typeface="Times New Roman" panose="02020603050405020304" pitchFamily="18" charset="0"/>
              </a:rPr>
              <a:t>: High power-dividing ratios require impractically high characteristic impedances, making the design difficult to implement.</a:t>
            </a:r>
          </a:p>
          <a:p>
            <a:pPr lvl="1">
              <a:lnSpc>
                <a:spcPct val="120000"/>
              </a:lnSpc>
            </a:pPr>
            <a:r>
              <a:rPr lang="en-US" sz="3800" b="1">
                <a:latin typeface="Times New Roman" panose="02020603050405020304" pitchFamily="18" charset="0"/>
                <a:cs typeface="Times New Roman" panose="02020603050405020304" pitchFamily="18" charset="0"/>
              </a:rPr>
              <a:t>Limited isolation bandwidth</a:t>
            </a:r>
            <a:r>
              <a:rPr lang="en-US" sz="3800">
                <a:latin typeface="Times New Roman" panose="02020603050405020304" pitchFamily="18" charset="0"/>
                <a:cs typeface="Times New Roman" panose="02020603050405020304" pitchFamily="18" charset="0"/>
              </a:rPr>
              <a:t>: Isolation performance degrades quickly outside the narrow operating frequency range.</a:t>
            </a:r>
          </a:p>
          <a:p>
            <a:pPr>
              <a:lnSpc>
                <a:spcPct val="120000"/>
              </a:lnSpc>
              <a:buFont typeface="Wingdings" panose="05000000000000000000" pitchFamily="2" charset="2"/>
              <a:buChar char="Ø"/>
            </a:pPr>
            <a:r>
              <a:rPr lang="en-US" sz="3800">
                <a:latin typeface="Times New Roman" panose="02020603050405020304" pitchFamily="18" charset="0"/>
                <a:cs typeface="Times New Roman" panose="02020603050405020304" pitchFamily="18" charset="0"/>
              </a:rPr>
              <a:t>By addressing these limitations, the authors highlighted the need for an innovative design.</a:t>
            </a:r>
          </a:p>
        </p:txBody>
      </p:sp>
      <p:sp>
        <p:nvSpPr>
          <p:cNvPr id="4" name="Content Placeholder 2">
            <a:extLst>
              <a:ext uri="{FF2B5EF4-FFF2-40B4-BE49-F238E27FC236}">
                <a16:creationId xmlns:a16="http://schemas.microsoft.com/office/drawing/2014/main" id="{B56C1743-2E73-2A18-14E2-F36CC4237120}"/>
              </a:ext>
            </a:extLst>
          </p:cNvPr>
          <p:cNvSpPr txBox="1">
            <a:spLocks/>
          </p:cNvSpPr>
          <p:nvPr/>
        </p:nvSpPr>
        <p:spPr>
          <a:xfrm>
            <a:off x="6617954" y="754437"/>
            <a:ext cx="5452125" cy="6006918"/>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a:ea typeface="Calibri" panose="020F0502020204030204"/>
              <a:cs typeface="Calibri" panose="020F0502020204030204"/>
            </a:endParaRPr>
          </a:p>
        </p:txBody>
      </p:sp>
      <p:sp>
        <p:nvSpPr>
          <p:cNvPr id="5" name="Freeform 3">
            <a:extLst>
              <a:ext uri="{FF2B5EF4-FFF2-40B4-BE49-F238E27FC236}">
                <a16:creationId xmlns:a16="http://schemas.microsoft.com/office/drawing/2014/main" id="{EE4DAEAB-9CCB-2530-45F0-27D9ACE12DE4}"/>
              </a:ext>
            </a:extLst>
          </p:cNvPr>
          <p:cNvSpPr/>
          <p:nvPr/>
        </p:nvSpPr>
        <p:spPr>
          <a:xfrm>
            <a:off x="2048934" y="6460699"/>
            <a:ext cx="1608667" cy="300656"/>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F16F1BA2-F9D4-8328-FB6E-280430DFB56E}"/>
              </a:ext>
            </a:extLst>
          </p:cNvPr>
          <p:cNvSpPr/>
          <p:nvPr/>
        </p:nvSpPr>
        <p:spPr>
          <a:xfrm>
            <a:off x="11316969" y="5789583"/>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10" name="TextBox 9">
            <a:extLst>
              <a:ext uri="{FF2B5EF4-FFF2-40B4-BE49-F238E27FC236}">
                <a16:creationId xmlns:a16="http://schemas.microsoft.com/office/drawing/2014/main" id="{2B05EE49-6197-F830-4A0F-F6D96C869CD6}"/>
              </a:ext>
            </a:extLst>
          </p:cNvPr>
          <p:cNvSpPr txBox="1"/>
          <p:nvPr/>
        </p:nvSpPr>
        <p:spPr>
          <a:xfrm>
            <a:off x="6617955" y="754437"/>
            <a:ext cx="5543155" cy="417037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New system: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1500">
                <a:latin typeface="Times New Roman" panose="02020603050405020304" pitchFamily="18" charset="0"/>
                <a:cs typeface="Times New Roman" panose="02020603050405020304" pitchFamily="18" charset="0"/>
              </a:rPr>
              <a:t>Comparisons to Demonstrate Improvements</a:t>
            </a:r>
            <a:r>
              <a:rPr lang="en-US" sz="1500">
                <a:latin typeface="Times New Roman" panose="02020603050405020304" pitchFamily="18" charset="0"/>
                <a:cs typeface="Times New Roman" panose="02020603050405020304" pitchFamily="18" charset="0"/>
              </a:rPr>
              <a:t>The paper specifically compares the proposed power divider with the Wilkinson design to show significant improvements: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5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500">
                <a:latin typeface="Times New Roman" panose="02020603050405020304" pitchFamily="18" charset="0"/>
                <a:cs typeface="Times New Roman" panose="02020603050405020304" pitchFamily="18" charset="0"/>
              </a:rPr>
              <a:t>   The </a:t>
            </a:r>
            <a:r>
              <a:rPr lang="en-US" sz="1500" b="1">
                <a:latin typeface="Times New Roman" panose="02020603050405020304" pitchFamily="18" charset="0"/>
                <a:cs typeface="Times New Roman" panose="02020603050405020304" pitchFamily="18" charset="0"/>
              </a:rPr>
              <a:t>proposed design achieves enhanced isolation bandwidth</a:t>
            </a:r>
            <a:r>
              <a:rPr lang="en-US" sz="1500">
                <a:latin typeface="Times New Roman" panose="02020603050405020304" pitchFamily="18" charset="0"/>
                <a:cs typeface="Times New Roman" panose="02020603050405020304" pitchFamily="18" charset="0"/>
              </a:rPr>
              <a:t> (100% compared to 68% for the Wilkinson divider with a 2:1 ratio).</a:t>
            </a:r>
          </a:p>
          <a:p>
            <a:pPr lvl="1"/>
            <a:endParaRPr lang="en-US" sz="15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500">
                <a:latin typeface="Times New Roman" panose="02020603050405020304" pitchFamily="18" charset="0"/>
                <a:cs typeface="Times New Roman" panose="02020603050405020304" pitchFamily="18" charset="0"/>
              </a:rPr>
              <a:t>   The </a:t>
            </a:r>
            <a:r>
              <a:rPr lang="en-US" sz="1500" b="1">
                <a:latin typeface="Times New Roman" panose="02020603050405020304" pitchFamily="18" charset="0"/>
                <a:cs typeface="Times New Roman" panose="02020603050405020304" pitchFamily="18" charset="0"/>
              </a:rPr>
              <a:t>proposed power divider supports higher power-dividing ratios</a:t>
            </a:r>
            <a:r>
              <a:rPr lang="en-US" sz="1500">
                <a:latin typeface="Times New Roman" panose="02020603050405020304" pitchFamily="18" charset="0"/>
                <a:cs typeface="Times New Roman" panose="02020603050405020304" pitchFamily="18" charset="0"/>
              </a:rPr>
              <a:t> (e.g., 4:1 and 8:1) without requiring extreme impedance values.</a:t>
            </a:r>
          </a:p>
          <a:p>
            <a:pPr lvl="1"/>
            <a:endParaRPr lang="en-US" sz="150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500">
                <a:latin typeface="Times New Roman" panose="02020603050405020304" pitchFamily="18" charset="0"/>
                <a:cs typeface="Times New Roman" panose="02020603050405020304" pitchFamily="18" charset="0"/>
              </a:rPr>
              <a:t>   The integration of </a:t>
            </a:r>
            <a:r>
              <a:rPr lang="en-US" sz="1500" b="1">
                <a:latin typeface="Times New Roman" panose="02020603050405020304" pitchFamily="18" charset="0"/>
                <a:cs typeface="Times New Roman" panose="02020603050405020304" pitchFamily="18" charset="0"/>
              </a:rPr>
              <a:t>filtering performance</a:t>
            </a:r>
            <a:r>
              <a:rPr lang="en-US" sz="1500">
                <a:latin typeface="Times New Roman" panose="02020603050405020304" pitchFamily="18" charset="0"/>
                <a:cs typeface="Times New Roman" panose="02020603050405020304" pitchFamily="18" charset="0"/>
              </a:rPr>
              <a:t> into the proposed design allows for a wider bandwidth while maintaining good isolation and return loss—features the Wilkinson design lacks.</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2598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3AB9-AD74-4E76-8403-A47ADFA2E48C}"/>
              </a:ext>
            </a:extLst>
          </p:cNvPr>
          <p:cNvSpPr>
            <a:spLocks noGrp="1"/>
          </p:cNvSpPr>
          <p:nvPr>
            <p:ph type="title"/>
          </p:nvPr>
        </p:nvSpPr>
        <p:spPr>
          <a:xfrm>
            <a:off x="0" y="0"/>
            <a:ext cx="12192000" cy="875763"/>
          </a:xfrm>
        </p:spPr>
        <p:txBody>
          <a:bodyPr/>
          <a:lstStyle/>
          <a:p>
            <a:r>
              <a:rPr lang="en-IN"/>
              <a:t>Methodology                        </a:t>
            </a:r>
          </a:p>
        </p:txBody>
      </p:sp>
      <p:sp>
        <p:nvSpPr>
          <p:cNvPr id="3" name="Content Placeholder 2">
            <a:extLst>
              <a:ext uri="{FF2B5EF4-FFF2-40B4-BE49-F238E27FC236}">
                <a16:creationId xmlns:a16="http://schemas.microsoft.com/office/drawing/2014/main" id="{A60BB860-D36D-4784-BEF9-58946EE9567B}"/>
              </a:ext>
            </a:extLst>
          </p:cNvPr>
          <p:cNvSpPr>
            <a:spLocks noGrp="1"/>
          </p:cNvSpPr>
          <p:nvPr>
            <p:ph idx="1"/>
          </p:nvPr>
        </p:nvSpPr>
        <p:spPr>
          <a:xfrm>
            <a:off x="-1" y="659519"/>
            <a:ext cx="5941541" cy="5941048"/>
          </a:xfrm>
          <a:ln>
            <a:solidFill>
              <a:schemeClr val="tx1">
                <a:lumMod val="95000"/>
                <a:lumOff val="5000"/>
              </a:schemeClr>
            </a:solidFill>
          </a:ln>
        </p:spPr>
        <p:txBody>
          <a:bodyPr vert="horz" lIns="91440" tIns="45720" rIns="91440" bIns="45720" rtlCol="0" anchor="t">
            <a:normAutofit/>
          </a:bodyPr>
          <a:lstStyle/>
          <a:p>
            <a:pPr marL="0" indent="0">
              <a:buNone/>
            </a:pPr>
            <a:r>
              <a:rPr lang="en-IN" sz="2000">
                <a:latin typeface="Times New Roman" panose="02020603050405020304" pitchFamily="18" charset="0"/>
                <a:cs typeface="Times New Roman" panose="02020603050405020304" pitchFamily="18" charset="0"/>
              </a:rPr>
              <a:t>Proposed device structure taken from the paper</a:t>
            </a:r>
            <a:endParaRPr lang="en-US">
              <a:latin typeface="Times New Roman" panose="02020603050405020304" pitchFamily="18" charset="0"/>
              <a:cs typeface="Times New Roman" panose="02020603050405020304" pitchFamily="18" charset="0"/>
            </a:endParaRPr>
          </a:p>
          <a:p>
            <a:endParaRPr lang="en-IN"/>
          </a:p>
          <a:p>
            <a:endParaRPr lang="en-IN"/>
          </a:p>
          <a:p>
            <a:endParaRPr lang="en-IN"/>
          </a:p>
          <a:p>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endParaRPr lang="en-IN" sz="1600" b="1">
              <a:latin typeface="Times New Roman" panose="02020603050405020304" pitchFamily="18" charset="0"/>
              <a:cs typeface="Times New Roman" panose="02020603050405020304" pitchFamily="18" charset="0"/>
            </a:endParaRPr>
          </a:p>
          <a:p>
            <a:r>
              <a:rPr lang="en-IN" sz="1600" b="1">
                <a:latin typeface="Times New Roman" panose="02020603050405020304" pitchFamily="18" charset="0"/>
                <a:cs typeface="Times New Roman" panose="02020603050405020304" pitchFamily="18" charset="0"/>
              </a:rPr>
              <a:t>Design Parameters for 4:1 Power Divider:</a:t>
            </a:r>
          </a:p>
          <a:p>
            <a:pPr>
              <a:buFont typeface="Arial" panose="020B0604020202020204" pitchFamily="34" charset="0"/>
              <a:buChar char="•"/>
            </a:pPr>
            <a:r>
              <a:rPr lang="en-IN" sz="1600" b="1" err="1">
                <a:latin typeface="Times New Roman" panose="02020603050405020304" pitchFamily="18" charset="0"/>
                <a:cs typeface="Times New Roman" panose="02020603050405020304" pitchFamily="18" charset="0"/>
              </a:rPr>
              <a:t>Center</a:t>
            </a:r>
            <a:r>
              <a:rPr lang="en-IN" sz="1600" b="1">
                <a:latin typeface="Times New Roman" panose="02020603050405020304" pitchFamily="18" charset="0"/>
                <a:cs typeface="Times New Roman" panose="02020603050405020304" pitchFamily="18" charset="0"/>
              </a:rPr>
              <a:t> Frequency (f₀)</a:t>
            </a:r>
            <a:r>
              <a:rPr lang="en-IN" sz="1600">
                <a:latin typeface="Times New Roman" panose="02020603050405020304" pitchFamily="18" charset="0"/>
                <a:cs typeface="Times New Roman" panose="02020603050405020304" pitchFamily="18" charset="0"/>
              </a:rPr>
              <a:t>: 2.4 GHz.</a:t>
            </a: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Fractional Bandwidth (FBW)</a:t>
            </a:r>
            <a:r>
              <a:rPr lang="en-IN" sz="1600">
                <a:latin typeface="Times New Roman" panose="02020603050405020304" pitchFamily="18" charset="0"/>
                <a:cs typeface="Times New Roman" panose="02020603050405020304" pitchFamily="18" charset="0"/>
              </a:rPr>
              <a:t>: 90%.</a:t>
            </a: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Input RL</a:t>
            </a:r>
            <a:r>
              <a:rPr lang="en-IN" sz="1600">
                <a:latin typeface="Times New Roman" panose="02020603050405020304" pitchFamily="18" charset="0"/>
                <a:cs typeface="Times New Roman" panose="02020603050405020304" pitchFamily="18" charset="0"/>
              </a:rPr>
              <a:t>: ≥ 15 </a:t>
            </a:r>
            <a:r>
              <a:rPr lang="en-IN" sz="1600" err="1">
                <a:latin typeface="Times New Roman" panose="02020603050405020304" pitchFamily="18" charset="0"/>
                <a:cs typeface="Times New Roman" panose="02020603050405020304" pitchFamily="18" charset="0"/>
              </a:rPr>
              <a:t>dB.</a:t>
            </a:r>
            <a:endParaRPr lang="en-IN" sz="16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Impedance Parameters</a:t>
            </a:r>
            <a:r>
              <a:rPr lang="en-IN" sz="160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Z1 = 57.57 </a:t>
            </a:r>
            <a:r>
              <a:rPr lang="el-GR" sz="1400">
                <a:latin typeface="Times New Roman" panose="02020603050405020304" pitchFamily="18" charset="0"/>
                <a:cs typeface="Times New Roman" panose="02020603050405020304" pitchFamily="18" charset="0"/>
              </a:rPr>
              <a:t>Ω, </a:t>
            </a:r>
            <a:r>
              <a:rPr lang="en-IN" sz="1400">
                <a:latin typeface="Times New Roman" panose="02020603050405020304" pitchFamily="18" charset="0"/>
                <a:cs typeface="Times New Roman" panose="02020603050405020304" pitchFamily="18" charset="0"/>
              </a:rPr>
              <a:t>Z2 = 64.91 </a:t>
            </a:r>
            <a:r>
              <a:rPr lang="el-GR" sz="1400">
                <a:latin typeface="Times New Roman" panose="02020603050405020304" pitchFamily="18" charset="0"/>
                <a:cs typeface="Times New Roman" panose="02020603050405020304" pitchFamily="18" charset="0"/>
              </a:rPr>
              <a:t>Ω, </a:t>
            </a:r>
            <a:r>
              <a:rPr lang="en-IN" sz="1400">
                <a:latin typeface="Times New Roman" panose="02020603050405020304" pitchFamily="18" charset="0"/>
                <a:cs typeface="Times New Roman" panose="02020603050405020304" pitchFamily="18" charset="0"/>
              </a:rPr>
              <a:t>Z3 = 148.93 </a:t>
            </a:r>
            <a:r>
              <a:rPr lang="el-GR" sz="1400">
                <a:latin typeface="Times New Roman" panose="02020603050405020304" pitchFamily="18" charset="0"/>
                <a:cs typeface="Times New Roman" panose="02020603050405020304" pitchFamily="18" charset="0"/>
              </a:rPr>
              <a:t>Ω, </a:t>
            </a:r>
            <a:r>
              <a:rPr lang="en-IN" sz="1400">
                <a:latin typeface="Times New Roman" panose="02020603050405020304" pitchFamily="18" charset="0"/>
                <a:cs typeface="Times New Roman" panose="02020603050405020304" pitchFamily="18" charset="0"/>
              </a:rPr>
              <a:t>Z4 = 37.23 </a:t>
            </a:r>
            <a:r>
              <a:rPr lang="el-GR" sz="1400">
                <a:latin typeface="Times New Roman" panose="02020603050405020304" pitchFamily="18" charset="0"/>
                <a:cs typeface="Times New Roman" panose="02020603050405020304" pitchFamily="18" charset="0"/>
              </a:rPr>
              <a:t>Ω.</a:t>
            </a:r>
          </a:p>
          <a:p>
            <a:pPr marL="742950" lvl="1" indent="-285750">
              <a:buFont typeface="Arial" panose="020B0604020202020204" pitchFamily="34" charset="0"/>
              <a:buChar char="•"/>
            </a:pPr>
            <a:r>
              <a:rPr lang="en-IN" sz="1400">
                <a:latin typeface="Times New Roman" panose="02020603050405020304" pitchFamily="18" charset="0"/>
                <a:cs typeface="Times New Roman" panose="02020603050405020304" pitchFamily="18" charset="0"/>
              </a:rPr>
              <a:t>Isolation resistor R = 87 </a:t>
            </a:r>
            <a:r>
              <a:rPr lang="el-GR" sz="1400">
                <a:latin typeface="Times New Roman" panose="02020603050405020304" pitchFamily="18" charset="0"/>
                <a:cs typeface="Times New Roman" panose="02020603050405020304" pitchFamily="18" charset="0"/>
              </a:rPr>
              <a:t>Ω.</a:t>
            </a:r>
          </a:p>
          <a:p>
            <a:endParaRPr lang="en-IN"/>
          </a:p>
          <a:p>
            <a:pPr marL="0" indent="0">
              <a:buNone/>
            </a:pPr>
            <a:endParaRPr lang="en-IN"/>
          </a:p>
        </p:txBody>
      </p:sp>
      <p:sp>
        <p:nvSpPr>
          <p:cNvPr id="4" name="Content Placeholder 2">
            <a:extLst>
              <a:ext uri="{FF2B5EF4-FFF2-40B4-BE49-F238E27FC236}">
                <a16:creationId xmlns:a16="http://schemas.microsoft.com/office/drawing/2014/main" id="{93AEEF74-DAEE-4781-B6EC-A39980060798}"/>
              </a:ext>
            </a:extLst>
          </p:cNvPr>
          <p:cNvSpPr txBox="1">
            <a:spLocks/>
          </p:cNvSpPr>
          <p:nvPr/>
        </p:nvSpPr>
        <p:spPr>
          <a:xfrm>
            <a:off x="5960076" y="659519"/>
            <a:ext cx="6131010" cy="6342642"/>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a:t> </a:t>
            </a:r>
            <a:r>
              <a:rPr lang="en-IN" sz="2000">
                <a:latin typeface="Times New Roman" panose="02020603050405020304" pitchFamily="18" charset="0"/>
                <a:cs typeface="Times New Roman" panose="02020603050405020304" pitchFamily="18" charset="0"/>
              </a:rPr>
              <a:t>Structure you drew in HFSS</a:t>
            </a:r>
            <a:endParaRPr lang="en-US" sz="2000">
              <a:latin typeface="Times New Roman" panose="02020603050405020304" pitchFamily="18" charset="0"/>
              <a:cs typeface="Times New Roman" panose="02020603050405020304" pitchFamily="18" charset="0"/>
            </a:endParaRPr>
          </a:p>
          <a:p>
            <a:endParaRPr lang="en-IN"/>
          </a:p>
          <a:p>
            <a:endParaRPr lang="en-IN"/>
          </a:p>
          <a:p>
            <a:endParaRPr lang="en-IN"/>
          </a:p>
          <a:p>
            <a:endParaRPr lang="en-IN"/>
          </a:p>
          <a:p>
            <a:pPr marL="0" indent="0">
              <a:buNone/>
            </a:pPr>
            <a:endParaRPr lang="en-IN">
              <a:ea typeface="Calibri" panose="020F0502020204030204"/>
              <a:cs typeface="Calibri" panose="020F0502020204030204"/>
            </a:endParaRPr>
          </a:p>
          <a:p>
            <a:endParaRPr lang="en-IN">
              <a:solidFill>
                <a:srgbClr val="000000"/>
              </a:solidFill>
              <a:ea typeface="Calibri"/>
              <a:cs typeface="Calibri"/>
            </a:endParaRPr>
          </a:p>
          <a:p>
            <a:endParaRPr lang="en-IN">
              <a:ea typeface="Calibri"/>
              <a:cs typeface="Calibri"/>
            </a:endParaRPr>
          </a:p>
          <a:p>
            <a:pPr marL="0" indent="0">
              <a:buNone/>
            </a:pPr>
            <a:endParaRPr lang="en-IN">
              <a:ea typeface="Calibri"/>
              <a:cs typeface="Calibri"/>
            </a:endParaRPr>
          </a:p>
        </p:txBody>
      </p:sp>
      <p:sp>
        <p:nvSpPr>
          <p:cNvPr id="5" name="Freeform 3">
            <a:extLst>
              <a:ext uri="{FF2B5EF4-FFF2-40B4-BE49-F238E27FC236}">
                <a16:creationId xmlns:a16="http://schemas.microsoft.com/office/drawing/2014/main" id="{B359A36C-A0FA-052D-D449-872C16283FF5}"/>
              </a:ext>
            </a:extLst>
          </p:cNvPr>
          <p:cNvSpPr/>
          <p:nvPr/>
        </p:nvSpPr>
        <p:spPr>
          <a:xfrm>
            <a:off x="0" y="6409267"/>
            <a:ext cx="1956486" cy="364066"/>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7D3BA810-C97F-1F39-CEBF-64CAB1352183}"/>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pic>
        <p:nvPicPr>
          <p:cNvPr id="8" name="Picture 7">
            <a:extLst>
              <a:ext uri="{FF2B5EF4-FFF2-40B4-BE49-F238E27FC236}">
                <a16:creationId xmlns:a16="http://schemas.microsoft.com/office/drawing/2014/main" id="{198875C0-DE39-7D1A-AD25-75592229E9F7}"/>
              </a:ext>
            </a:extLst>
          </p:cNvPr>
          <p:cNvPicPr>
            <a:picLocks noChangeAspect="1"/>
          </p:cNvPicPr>
          <p:nvPr/>
        </p:nvPicPr>
        <p:blipFill>
          <a:blip r:embed="rId4"/>
          <a:stretch>
            <a:fillRect/>
          </a:stretch>
        </p:blipFill>
        <p:spPr>
          <a:xfrm>
            <a:off x="344494" y="1169060"/>
            <a:ext cx="4881777" cy="2460983"/>
          </a:xfrm>
          <a:prstGeom prst="rect">
            <a:avLst/>
          </a:prstGeom>
        </p:spPr>
      </p:pic>
      <p:pic>
        <p:nvPicPr>
          <p:cNvPr id="10" name="Picture 9">
            <a:extLst>
              <a:ext uri="{FF2B5EF4-FFF2-40B4-BE49-F238E27FC236}">
                <a16:creationId xmlns:a16="http://schemas.microsoft.com/office/drawing/2014/main" id="{71A55FDE-8E14-AFE0-2E40-562B146A20F8}"/>
              </a:ext>
            </a:extLst>
          </p:cNvPr>
          <p:cNvPicPr>
            <a:picLocks noChangeAspect="1"/>
          </p:cNvPicPr>
          <p:nvPr/>
        </p:nvPicPr>
        <p:blipFill>
          <a:blip r:embed="rId5"/>
          <a:stretch>
            <a:fillRect/>
          </a:stretch>
        </p:blipFill>
        <p:spPr>
          <a:xfrm>
            <a:off x="6239052" y="1092692"/>
            <a:ext cx="5077917" cy="2537351"/>
          </a:xfrm>
          <a:prstGeom prst="rect">
            <a:avLst/>
          </a:prstGeom>
        </p:spPr>
      </p:pic>
      <p:sp>
        <p:nvSpPr>
          <p:cNvPr id="7" name="TextBox 6">
            <a:extLst>
              <a:ext uri="{FF2B5EF4-FFF2-40B4-BE49-F238E27FC236}">
                <a16:creationId xmlns:a16="http://schemas.microsoft.com/office/drawing/2014/main" id="{084AAF0F-FD66-DF07-11FD-71C37F0E6CA1}"/>
              </a:ext>
            </a:extLst>
          </p:cNvPr>
          <p:cNvSpPr txBox="1"/>
          <p:nvPr/>
        </p:nvSpPr>
        <p:spPr>
          <a:xfrm>
            <a:off x="5950669" y="3282778"/>
            <a:ext cx="614041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593C8F"/>
              </a:solidFill>
              <a:latin typeface="YAFdJjbTu24 1"/>
            </a:endParaRPr>
          </a:p>
          <a:p>
            <a:r>
              <a:rPr lang="en-US">
                <a:solidFill>
                  <a:srgbClr val="593C8F"/>
                </a:solidFill>
                <a:latin typeface="YAFdJjbTu24 1"/>
              </a:rPr>
              <a:t>Calculations/Formula Used in the Paper</a:t>
            </a:r>
            <a:endParaRPr lang="en-US">
              <a:ea typeface="Calibri"/>
              <a:cs typeface="Calibri"/>
            </a:endParaRPr>
          </a:p>
          <a:p>
            <a:r>
              <a:rPr lang="en-US">
                <a:solidFill>
                  <a:srgbClr val="593C8F"/>
                </a:solidFill>
                <a:latin typeface="YAFdJjbTu24 1"/>
              </a:rPr>
              <a:t>1. Power Dividing Ratio</a:t>
            </a:r>
          </a:p>
          <a:p>
            <a:r>
              <a:rPr lang="en-US">
                <a:latin typeface="YAFdJjbTu24 1"/>
              </a:rPr>
              <a:t>The power dividing ratio where ZL1 and ZL2 are the impedances of the two</a:t>
            </a:r>
          </a:p>
          <a:p>
            <a:r>
              <a:rPr lang="en-US">
                <a:latin typeface="YAFdJjbTu24 1"/>
              </a:rPr>
              <a:t>branches. For a 4:1 ratio</a:t>
            </a:r>
          </a:p>
          <a:p>
            <a:r>
              <a:rPr lang="en-US">
                <a:latin typeface="YAFdJjbTu24 1"/>
              </a:rPr>
              <a:t>· ZL1 = 100 ohm (main branch).</a:t>
            </a:r>
          </a:p>
          <a:p>
            <a:r>
              <a:rPr lang="en-US">
                <a:latin typeface="YAFdJjbTu24 1"/>
              </a:rPr>
              <a:t>· ZL2 = 25 ohm (secondary branch).</a:t>
            </a:r>
          </a:p>
          <a:p>
            <a:r>
              <a:rPr lang="en-US">
                <a:solidFill>
                  <a:srgbClr val="593C8F"/>
                </a:solidFill>
                <a:latin typeface="YAFdJjbTu24 1"/>
              </a:rPr>
              <a:t>2. Impedance Parameters for Resonator: </a:t>
            </a:r>
            <a:r>
              <a:rPr lang="en-US">
                <a:latin typeface="YAFdJjbTu24 1"/>
              </a:rPr>
              <a:t>Derived from Chebyshev filtering transformer synthesis:</a:t>
            </a:r>
          </a:p>
          <a:p>
            <a:r>
              <a:rPr lang="en-US">
                <a:latin typeface="YAFdJjbTu24 1"/>
              </a:rPr>
              <a:t>. Z1= 57.5712, Z2 = 64.91 12, Z3 = 148.93 12, Z4= 37.23 1.</a:t>
            </a:r>
          </a:p>
          <a:p>
            <a:r>
              <a:rPr lang="en-US">
                <a:latin typeface="YAFdJjbTu24 1"/>
              </a:rPr>
              <a:t>. ZS1 = 49.46 12, Z52 = 82.79 12, Zs3 = 20.712.</a:t>
            </a:r>
          </a:p>
          <a:p>
            <a:endParaRPr lang="en-US">
              <a:latin typeface="YAFdJjbTu24 1"/>
            </a:endParaRPr>
          </a:p>
        </p:txBody>
      </p:sp>
    </p:spTree>
    <p:extLst>
      <p:ext uri="{BB962C8B-B14F-4D97-AF65-F5344CB8AC3E}">
        <p14:creationId xmlns:p14="http://schemas.microsoft.com/office/powerpoint/2010/main" val="233453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EF896-42D4-6157-84CA-6A461A303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292EF-6D73-9F73-B1B8-0A1D4ED665B1}"/>
              </a:ext>
            </a:extLst>
          </p:cNvPr>
          <p:cNvSpPr>
            <a:spLocks noGrp="1"/>
          </p:cNvSpPr>
          <p:nvPr>
            <p:ph type="title"/>
          </p:nvPr>
        </p:nvSpPr>
        <p:spPr>
          <a:xfrm>
            <a:off x="0" y="0"/>
            <a:ext cx="12192000" cy="875763"/>
          </a:xfrm>
        </p:spPr>
        <p:txBody>
          <a:bodyPr/>
          <a:lstStyle/>
          <a:p>
            <a:r>
              <a:rPr lang="en-IN"/>
              <a:t>Methodology                        </a:t>
            </a:r>
          </a:p>
        </p:txBody>
      </p:sp>
      <p:sp>
        <p:nvSpPr>
          <p:cNvPr id="3" name="Content Placeholder 2">
            <a:extLst>
              <a:ext uri="{FF2B5EF4-FFF2-40B4-BE49-F238E27FC236}">
                <a16:creationId xmlns:a16="http://schemas.microsoft.com/office/drawing/2014/main" id="{46F431DD-83BE-8712-82E3-99D0062D2B7D}"/>
              </a:ext>
            </a:extLst>
          </p:cNvPr>
          <p:cNvSpPr>
            <a:spLocks noGrp="1"/>
          </p:cNvSpPr>
          <p:nvPr>
            <p:ph idx="1"/>
          </p:nvPr>
        </p:nvSpPr>
        <p:spPr>
          <a:xfrm>
            <a:off x="-1" y="659519"/>
            <a:ext cx="5941541" cy="5941048"/>
          </a:xfrm>
          <a:ln>
            <a:solidFill>
              <a:schemeClr val="tx1">
                <a:lumMod val="95000"/>
                <a:lumOff val="5000"/>
              </a:schemeClr>
            </a:solidFill>
          </a:ln>
        </p:spPr>
        <p:txBody>
          <a:bodyPr vert="horz" lIns="91440" tIns="45720" rIns="91440" bIns="45720" rtlCol="0" anchor="t">
            <a:normAutofit/>
          </a:bodyPr>
          <a:lstStyle/>
          <a:p>
            <a:pPr marL="0" indent="0">
              <a:buNone/>
            </a:pPr>
            <a:r>
              <a:rPr lang="en-US" sz="1600">
                <a:latin typeface="Times New Roman" panose="02020603050405020304" pitchFamily="18" charset="0"/>
                <a:cs typeface="Times New Roman" panose="02020603050405020304" pitchFamily="18" charset="0"/>
              </a:rPr>
              <a:t>The transformer uses cascaded λ/4 transmission lines and short-circuited stubs to create the Chebyshev response.</a:t>
            </a:r>
          </a:p>
          <a:p>
            <a:pPr>
              <a:buFont typeface="Courier New" panose="02070309020205020404" pitchFamily="49" charset="0"/>
              <a:buChar char="o"/>
            </a:pPr>
            <a:r>
              <a:rPr lang="en-IN" sz="1600" b="1">
                <a:latin typeface="Times New Roman" panose="02020603050405020304" pitchFamily="18" charset="0"/>
                <a:cs typeface="Times New Roman" panose="02020603050405020304" pitchFamily="18" charset="0"/>
              </a:rPr>
              <a:t>Impedance parameters</a:t>
            </a:r>
            <a:r>
              <a:rPr lang="en-IN" sz="1600">
                <a:latin typeface="Times New Roman" panose="02020603050405020304" pitchFamily="18" charset="0"/>
                <a:cs typeface="Times New Roman" panose="02020603050405020304" pitchFamily="18" charset="0"/>
              </a:rPr>
              <a:t>:</a:t>
            </a:r>
          </a:p>
          <a:p>
            <a:pPr marL="0" indent="0">
              <a:buNone/>
            </a:pPr>
            <a:r>
              <a:rPr lang="en-IN" sz="1400">
                <a:latin typeface="Times New Roman" panose="02020603050405020304" pitchFamily="18" charset="0"/>
                <a:cs typeface="Times New Roman" panose="02020603050405020304" pitchFamily="18" charset="0"/>
              </a:rPr>
              <a:t>       Source impedance </a:t>
            </a:r>
          </a:p>
          <a:p>
            <a:pPr marL="0" indent="0">
              <a:buNone/>
            </a:pPr>
            <a:r>
              <a:rPr lang="en-IN" sz="1400">
                <a:latin typeface="Times New Roman" panose="02020603050405020304" pitchFamily="18" charset="0"/>
                <a:cs typeface="Times New Roman" panose="02020603050405020304" pitchFamily="18" charset="0"/>
              </a:rPr>
              <a:t>       Load impedance </a:t>
            </a:r>
          </a:p>
          <a:p>
            <a:pPr marL="0" indent="0">
              <a:buNone/>
            </a:pPr>
            <a:r>
              <a:rPr lang="en-IN" sz="1400">
                <a:latin typeface="Times New Roman" panose="02020603050405020304" pitchFamily="18" charset="0"/>
                <a:cs typeface="Times New Roman" panose="02020603050405020304" pitchFamily="18" charset="0"/>
              </a:rPr>
              <a:t>      Transmission line impedances </a:t>
            </a:r>
          </a:p>
          <a:p>
            <a:pPr marL="0" indent="0">
              <a:buNone/>
            </a:pPr>
            <a:r>
              <a:rPr lang="en-IN" sz="1400">
                <a:latin typeface="Times New Roman" panose="02020603050405020304" pitchFamily="18" charset="0"/>
                <a:cs typeface="Times New Roman" panose="02020603050405020304" pitchFamily="18" charset="0"/>
              </a:rPr>
              <a:t>      Shunt stub impedances</a:t>
            </a:r>
            <a:endParaRPr lang="en-IN" sz="360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600" b="1">
                <a:latin typeface="Times New Roman" panose="02020603050405020304" pitchFamily="18" charset="0"/>
                <a:cs typeface="Times New Roman" panose="02020603050405020304" pitchFamily="18" charset="0"/>
              </a:rPr>
              <a:t>Ripple constant ϵ\epsilonϵ</a:t>
            </a:r>
            <a:r>
              <a:rPr lang="en-US" sz="1600">
                <a:latin typeface="Times New Roman" panose="02020603050405020304" pitchFamily="18" charset="0"/>
                <a:cs typeface="Times New Roman" panose="02020603050405020304" pitchFamily="18" charset="0"/>
              </a:rPr>
              <a:t> (related to in-band return loss):</a:t>
            </a:r>
            <a:endParaRPr lang="en-IN" sz="1600">
              <a:latin typeface="Times New Roman" panose="02020603050405020304" pitchFamily="18" charset="0"/>
              <a:cs typeface="Times New Roman" panose="02020603050405020304" pitchFamily="18" charset="0"/>
            </a:endParaRPr>
          </a:p>
          <a:p>
            <a:endParaRPr lang="en-IN"/>
          </a:p>
          <a:p>
            <a:endParaRPr lang="en-US" sz="160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1600" b="1">
                <a:latin typeface="Times New Roman" panose="02020603050405020304" pitchFamily="18" charset="0"/>
                <a:cs typeface="Times New Roman" panose="02020603050405020304" pitchFamily="18" charset="0"/>
              </a:rPr>
              <a:t>Impedance Transformer Design for Power Division:</a:t>
            </a:r>
          </a:p>
          <a:p>
            <a:r>
              <a:rPr lang="en-US" sz="1600">
                <a:latin typeface="Times New Roman" panose="02020603050405020304" pitchFamily="18" charset="0"/>
                <a:cs typeface="Times New Roman" panose="02020603050405020304" pitchFamily="18" charset="0"/>
              </a:rPr>
              <a:t>To achieve a power-dividing ratio                        </a:t>
            </a:r>
            <a:r>
              <a:rPr lang="en-US" sz="1200">
                <a:latin typeface="Times New Roman" panose="02020603050405020304" pitchFamily="18" charset="0"/>
                <a:cs typeface="Times New Roman" panose="02020603050405020304" pitchFamily="18" charset="0"/>
              </a:rPr>
              <a:t>)</a:t>
            </a:r>
            <a:r>
              <a:rPr lang="en-US" sz="1600">
                <a:latin typeface="Times New Roman" panose="02020603050405020304" pitchFamily="18" charset="0"/>
                <a:cs typeface="Times New Roman" panose="02020603050405020304" pitchFamily="18" charset="0"/>
              </a:rPr>
              <a:t> for a 4:1 divider), the impedance transformer sections are calculated as follows:</a:t>
            </a:r>
          </a:p>
          <a:p>
            <a:pPr>
              <a:buFont typeface="Courier New" panose="02070309020205020404" pitchFamily="49" charset="0"/>
              <a:buChar char="o"/>
            </a:pPr>
            <a:r>
              <a:rPr lang="en-US" sz="1600" b="1">
                <a:latin typeface="Times New Roman" panose="02020603050405020304" pitchFamily="18" charset="0"/>
                <a:cs typeface="Times New Roman" panose="02020603050405020304" pitchFamily="18" charset="0"/>
              </a:rPr>
              <a:t>Impedance Relations for Filtering Branches:</a:t>
            </a:r>
          </a:p>
          <a:p>
            <a:pPr>
              <a:buFont typeface="+mj-lt"/>
              <a:buAutoNum type="arabicPeriod"/>
            </a:pPr>
            <a:r>
              <a:rPr lang="en-US" sz="1600">
                <a:latin typeface="Times New Roman" panose="02020603050405020304" pitchFamily="18" charset="0"/>
                <a:cs typeface="Times New Roman" panose="02020603050405020304" pitchFamily="18" charset="0"/>
              </a:rPr>
              <a:t>Impedance for the higher power branch:</a:t>
            </a:r>
          </a:p>
          <a:p>
            <a:pPr>
              <a:buFont typeface="+mj-lt"/>
              <a:buAutoNum type="arabicPeriod"/>
            </a:pPr>
            <a:endParaRPr lang="en-US" sz="1600">
              <a:latin typeface="Times New Roman" panose="02020603050405020304" pitchFamily="18" charset="0"/>
              <a:cs typeface="Times New Roman" panose="02020603050405020304" pitchFamily="18" charset="0"/>
            </a:endParaRPr>
          </a:p>
          <a:p>
            <a:endParaRPr lang="en-IN"/>
          </a:p>
          <a:p>
            <a:endParaRPr lang="en-IN"/>
          </a:p>
          <a:p>
            <a:endParaRPr lang="en-IN"/>
          </a:p>
          <a:p>
            <a:endParaRPr lang="en-IN"/>
          </a:p>
          <a:p>
            <a:endParaRPr lang="en-IN"/>
          </a:p>
          <a:p>
            <a:pPr marL="0" indent="0">
              <a:buNone/>
            </a:pPr>
            <a:endParaRPr lang="en-IN"/>
          </a:p>
        </p:txBody>
      </p:sp>
      <p:sp>
        <p:nvSpPr>
          <p:cNvPr id="4" name="Content Placeholder 2">
            <a:extLst>
              <a:ext uri="{FF2B5EF4-FFF2-40B4-BE49-F238E27FC236}">
                <a16:creationId xmlns:a16="http://schemas.microsoft.com/office/drawing/2014/main" id="{557EE87C-55DB-2DCF-C035-848E1F62EDC1}"/>
              </a:ext>
            </a:extLst>
          </p:cNvPr>
          <p:cNvSpPr txBox="1">
            <a:spLocks/>
          </p:cNvSpPr>
          <p:nvPr/>
        </p:nvSpPr>
        <p:spPr>
          <a:xfrm>
            <a:off x="5960076" y="659519"/>
            <a:ext cx="6131010" cy="6342642"/>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a:t> </a:t>
            </a:r>
            <a:endParaRPr lang="en-US"/>
          </a:p>
          <a:p>
            <a:endParaRPr lang="en-IN"/>
          </a:p>
          <a:p>
            <a:endParaRPr lang="en-IN"/>
          </a:p>
          <a:p>
            <a:endParaRPr lang="en-IN"/>
          </a:p>
          <a:p>
            <a:endParaRPr lang="en-IN"/>
          </a:p>
          <a:p>
            <a:pPr marL="0" indent="0">
              <a:buNone/>
            </a:pPr>
            <a:endParaRPr lang="en-IN">
              <a:ea typeface="Calibri" panose="020F0502020204030204"/>
              <a:cs typeface="Calibri" panose="020F0502020204030204"/>
            </a:endParaRPr>
          </a:p>
          <a:p>
            <a:endParaRPr lang="en-IN">
              <a:solidFill>
                <a:srgbClr val="000000"/>
              </a:solidFill>
              <a:ea typeface="Calibri"/>
              <a:cs typeface="Calibri"/>
            </a:endParaRPr>
          </a:p>
          <a:p>
            <a:endParaRPr lang="en-IN">
              <a:ea typeface="Calibri"/>
              <a:cs typeface="Calibri"/>
            </a:endParaRPr>
          </a:p>
          <a:p>
            <a:pPr marL="0" indent="0">
              <a:buNone/>
            </a:pPr>
            <a:endParaRPr lang="en-IN">
              <a:ea typeface="Calibri"/>
              <a:cs typeface="Calibri"/>
            </a:endParaRPr>
          </a:p>
        </p:txBody>
      </p:sp>
      <p:sp>
        <p:nvSpPr>
          <p:cNvPr id="5" name="Freeform 3">
            <a:extLst>
              <a:ext uri="{FF2B5EF4-FFF2-40B4-BE49-F238E27FC236}">
                <a16:creationId xmlns:a16="http://schemas.microsoft.com/office/drawing/2014/main" id="{F31302AE-B5A7-EA40-4DD6-75BD66BA8341}"/>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1B671858-ECC3-F826-9E68-A7C898A1B671}"/>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sp>
        <p:nvSpPr>
          <p:cNvPr id="7" name="TextBox 6">
            <a:extLst>
              <a:ext uri="{FF2B5EF4-FFF2-40B4-BE49-F238E27FC236}">
                <a16:creationId xmlns:a16="http://schemas.microsoft.com/office/drawing/2014/main" id="{C689950A-38D2-882F-B366-FB23BD3B47C5}"/>
              </a:ext>
            </a:extLst>
          </p:cNvPr>
          <p:cNvSpPr txBox="1"/>
          <p:nvPr/>
        </p:nvSpPr>
        <p:spPr>
          <a:xfrm>
            <a:off x="5941261" y="3320408"/>
            <a:ext cx="613101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593C8F"/>
                </a:solidFill>
                <a:latin typeface="Times New Roman"/>
                <a:ea typeface="+mn-lt"/>
                <a:cs typeface="+mn-lt"/>
              </a:rPr>
              <a:t>ZT1 = 100 , ZT2 = 25 , ZT3 = 70.7 ,and ZT4 = 35.3 .</a:t>
            </a:r>
            <a:endParaRPr lang="en-US">
              <a:latin typeface="Times New Roman"/>
              <a:cs typeface="Times New Roman"/>
            </a:endParaRPr>
          </a:p>
          <a:p>
            <a:r>
              <a:rPr lang="en-US" dirty="0">
                <a:latin typeface="Times New Roman"/>
                <a:ea typeface="+mn-lt"/>
                <a:cs typeface="+mn-lt"/>
              </a:rPr>
              <a:t>The proposed 4:1 power divider is designed, simulated in ADS software, and fabricated on RO4003C substrate with a relative permittivity of 3.55 and a thickness of 0.813 mm. After global tuning, the final dimensions displayed in Fig. 16 are listed as: w1 = 1.43, w2 = 1.15, w3 = 0.12, w4 = 0.35, w5 = 0.98, w6 = 2.81, w7 = 4.33, w8 = 3.04, w9 = 0.46, w10 = 0.7, w11 = 2.42,l0 = 4.26, l1 = 5.14, l2 = 7.88,l3 = 5, l4 = 4.92, l5 = 7.71, l6 = 4.46, l7 = 6.05,l8 = 8.38, l9 = 4.05, l10 = 4, l11 = 9.89, l12 = 1.5, l13 = 7, l14 = 1.57, l15 = 10.06, l16 = 8.39, l17 = 5.13, l18 = 3, l19 = 2.02, l20 = 5.12, l21 = 17.59, l22 = 8, l23 = 8.56, m1 = 5.49, m2 = 13.3, m3 = 9, m4 =10.4, m5 = 9.22, and m6 = 9.14 (unit: mm). </a:t>
            </a:r>
            <a:endParaRPr lang="en-US" dirty="0">
              <a:latin typeface="Times New Roman"/>
              <a:cs typeface="Times New Roman"/>
            </a:endParaRPr>
          </a:p>
        </p:txBody>
      </p:sp>
      <p:pic>
        <p:nvPicPr>
          <p:cNvPr id="11" name="Picture 10">
            <a:extLst>
              <a:ext uri="{FF2B5EF4-FFF2-40B4-BE49-F238E27FC236}">
                <a16:creationId xmlns:a16="http://schemas.microsoft.com/office/drawing/2014/main" id="{049C5C13-D899-91BD-A1F2-0377468C59E4}"/>
              </a:ext>
            </a:extLst>
          </p:cNvPr>
          <p:cNvPicPr>
            <a:picLocks noChangeAspect="1"/>
          </p:cNvPicPr>
          <p:nvPr/>
        </p:nvPicPr>
        <p:blipFill>
          <a:blip r:embed="rId4"/>
          <a:stretch>
            <a:fillRect/>
          </a:stretch>
        </p:blipFill>
        <p:spPr>
          <a:xfrm>
            <a:off x="1825990" y="1590247"/>
            <a:ext cx="265829" cy="220688"/>
          </a:xfrm>
          <a:prstGeom prst="rect">
            <a:avLst/>
          </a:prstGeom>
        </p:spPr>
      </p:pic>
      <p:pic>
        <p:nvPicPr>
          <p:cNvPr id="15" name="Picture 14">
            <a:extLst>
              <a:ext uri="{FF2B5EF4-FFF2-40B4-BE49-F238E27FC236}">
                <a16:creationId xmlns:a16="http://schemas.microsoft.com/office/drawing/2014/main" id="{2E07DF11-8A9D-FB3D-B466-A26953F1B717}"/>
              </a:ext>
            </a:extLst>
          </p:cNvPr>
          <p:cNvPicPr>
            <a:picLocks noChangeAspect="1"/>
          </p:cNvPicPr>
          <p:nvPr/>
        </p:nvPicPr>
        <p:blipFill>
          <a:blip r:embed="rId5"/>
          <a:stretch>
            <a:fillRect/>
          </a:stretch>
        </p:blipFill>
        <p:spPr>
          <a:xfrm>
            <a:off x="1707003" y="1908072"/>
            <a:ext cx="326958" cy="262849"/>
          </a:xfrm>
          <a:prstGeom prst="rect">
            <a:avLst/>
          </a:prstGeom>
        </p:spPr>
      </p:pic>
      <p:pic>
        <p:nvPicPr>
          <p:cNvPr id="17" name="Picture 16">
            <a:extLst>
              <a:ext uri="{FF2B5EF4-FFF2-40B4-BE49-F238E27FC236}">
                <a16:creationId xmlns:a16="http://schemas.microsoft.com/office/drawing/2014/main" id="{61413085-3FA9-9363-C0D8-372C4D478063}"/>
              </a:ext>
            </a:extLst>
          </p:cNvPr>
          <p:cNvPicPr>
            <a:picLocks noChangeAspect="1"/>
          </p:cNvPicPr>
          <p:nvPr/>
        </p:nvPicPr>
        <p:blipFill>
          <a:blip r:embed="rId6"/>
          <a:stretch>
            <a:fillRect/>
          </a:stretch>
        </p:blipFill>
        <p:spPr>
          <a:xfrm>
            <a:off x="2738644" y="2281466"/>
            <a:ext cx="671606" cy="185764"/>
          </a:xfrm>
          <a:prstGeom prst="rect">
            <a:avLst/>
          </a:prstGeom>
        </p:spPr>
      </p:pic>
      <p:pic>
        <p:nvPicPr>
          <p:cNvPr id="19" name="Picture 18">
            <a:extLst>
              <a:ext uri="{FF2B5EF4-FFF2-40B4-BE49-F238E27FC236}">
                <a16:creationId xmlns:a16="http://schemas.microsoft.com/office/drawing/2014/main" id="{BD28EC8A-C9BD-F3E7-A226-B4ADF9453C33}"/>
              </a:ext>
            </a:extLst>
          </p:cNvPr>
          <p:cNvPicPr>
            <a:picLocks noChangeAspect="1"/>
          </p:cNvPicPr>
          <p:nvPr/>
        </p:nvPicPr>
        <p:blipFill>
          <a:blip r:embed="rId7"/>
          <a:stretch>
            <a:fillRect/>
          </a:stretch>
        </p:blipFill>
        <p:spPr>
          <a:xfrm>
            <a:off x="2130131" y="2578692"/>
            <a:ext cx="671606" cy="218539"/>
          </a:xfrm>
          <a:prstGeom prst="rect">
            <a:avLst/>
          </a:prstGeom>
        </p:spPr>
      </p:pic>
      <p:pic>
        <p:nvPicPr>
          <p:cNvPr id="21" name="Picture 20">
            <a:extLst>
              <a:ext uri="{FF2B5EF4-FFF2-40B4-BE49-F238E27FC236}">
                <a16:creationId xmlns:a16="http://schemas.microsoft.com/office/drawing/2014/main" id="{222D8796-11E7-B1A2-3AD2-6E9D704C0E8C}"/>
              </a:ext>
            </a:extLst>
          </p:cNvPr>
          <p:cNvPicPr>
            <a:picLocks noChangeAspect="1"/>
          </p:cNvPicPr>
          <p:nvPr/>
        </p:nvPicPr>
        <p:blipFill>
          <a:blip r:embed="rId8"/>
          <a:srcRect l="27513" t="6940" b="-1"/>
          <a:stretch/>
        </p:blipFill>
        <p:spPr>
          <a:xfrm>
            <a:off x="3450150" y="2281466"/>
            <a:ext cx="192048" cy="199671"/>
          </a:xfrm>
          <a:prstGeom prst="rect">
            <a:avLst/>
          </a:prstGeom>
        </p:spPr>
      </p:pic>
      <p:pic>
        <p:nvPicPr>
          <p:cNvPr id="23" name="Picture 22">
            <a:extLst>
              <a:ext uri="{FF2B5EF4-FFF2-40B4-BE49-F238E27FC236}">
                <a16:creationId xmlns:a16="http://schemas.microsoft.com/office/drawing/2014/main" id="{1F277030-D25D-B186-9FC9-287D13E92865}"/>
              </a:ext>
            </a:extLst>
          </p:cNvPr>
          <p:cNvPicPr>
            <a:picLocks noChangeAspect="1"/>
          </p:cNvPicPr>
          <p:nvPr/>
        </p:nvPicPr>
        <p:blipFill>
          <a:blip r:embed="rId9"/>
          <a:stretch>
            <a:fillRect/>
          </a:stretch>
        </p:blipFill>
        <p:spPr>
          <a:xfrm>
            <a:off x="2738644" y="2549392"/>
            <a:ext cx="354863" cy="247840"/>
          </a:xfrm>
          <a:prstGeom prst="rect">
            <a:avLst/>
          </a:prstGeom>
        </p:spPr>
      </p:pic>
      <p:pic>
        <p:nvPicPr>
          <p:cNvPr id="25" name="Picture 24">
            <a:extLst>
              <a:ext uri="{FF2B5EF4-FFF2-40B4-BE49-F238E27FC236}">
                <a16:creationId xmlns:a16="http://schemas.microsoft.com/office/drawing/2014/main" id="{F326FC55-8D0E-477E-D57E-5F358CEB70B5}"/>
              </a:ext>
            </a:extLst>
          </p:cNvPr>
          <p:cNvPicPr>
            <a:picLocks noChangeAspect="1"/>
          </p:cNvPicPr>
          <p:nvPr/>
        </p:nvPicPr>
        <p:blipFill>
          <a:blip r:embed="rId10"/>
          <a:stretch>
            <a:fillRect/>
          </a:stretch>
        </p:blipFill>
        <p:spPr>
          <a:xfrm>
            <a:off x="958672" y="3255992"/>
            <a:ext cx="1734636" cy="691470"/>
          </a:xfrm>
          <a:prstGeom prst="rect">
            <a:avLst/>
          </a:prstGeom>
        </p:spPr>
      </p:pic>
      <p:pic>
        <p:nvPicPr>
          <p:cNvPr id="27" name="Picture 26">
            <a:extLst>
              <a:ext uri="{FF2B5EF4-FFF2-40B4-BE49-F238E27FC236}">
                <a16:creationId xmlns:a16="http://schemas.microsoft.com/office/drawing/2014/main" id="{EA6E808F-50BA-4FAC-4458-98E7AD75C59C}"/>
              </a:ext>
            </a:extLst>
          </p:cNvPr>
          <p:cNvPicPr>
            <a:picLocks noChangeAspect="1"/>
          </p:cNvPicPr>
          <p:nvPr/>
        </p:nvPicPr>
        <p:blipFill>
          <a:blip r:embed="rId11"/>
          <a:stretch>
            <a:fillRect/>
          </a:stretch>
        </p:blipFill>
        <p:spPr>
          <a:xfrm>
            <a:off x="3101974" y="4422420"/>
            <a:ext cx="1182160" cy="239944"/>
          </a:xfrm>
          <a:prstGeom prst="rect">
            <a:avLst/>
          </a:prstGeom>
        </p:spPr>
      </p:pic>
      <p:pic>
        <p:nvPicPr>
          <p:cNvPr id="29" name="Picture 28">
            <a:extLst>
              <a:ext uri="{FF2B5EF4-FFF2-40B4-BE49-F238E27FC236}">
                <a16:creationId xmlns:a16="http://schemas.microsoft.com/office/drawing/2014/main" id="{0A505BDB-B13F-36AE-270D-6551BC3E44F6}"/>
              </a:ext>
            </a:extLst>
          </p:cNvPr>
          <p:cNvPicPr>
            <a:picLocks noChangeAspect="1"/>
          </p:cNvPicPr>
          <p:nvPr/>
        </p:nvPicPr>
        <p:blipFill>
          <a:blip r:embed="rId12"/>
          <a:stretch>
            <a:fillRect/>
          </a:stretch>
        </p:blipFill>
        <p:spPr>
          <a:xfrm>
            <a:off x="1303328" y="5650985"/>
            <a:ext cx="2779959" cy="636570"/>
          </a:xfrm>
          <a:prstGeom prst="rect">
            <a:avLst/>
          </a:prstGeom>
        </p:spPr>
      </p:pic>
      <p:pic>
        <p:nvPicPr>
          <p:cNvPr id="8" name="Picture 7" descr="A diagram of a circuit board&#10;&#10;Description automatically generated">
            <a:extLst>
              <a:ext uri="{FF2B5EF4-FFF2-40B4-BE49-F238E27FC236}">
                <a16:creationId xmlns:a16="http://schemas.microsoft.com/office/drawing/2014/main" id="{313659C9-F12D-1801-6D20-3EFC88E5595E}"/>
              </a:ext>
            </a:extLst>
          </p:cNvPr>
          <p:cNvPicPr>
            <a:picLocks noChangeAspect="1"/>
          </p:cNvPicPr>
          <p:nvPr/>
        </p:nvPicPr>
        <p:blipFill>
          <a:blip r:embed="rId13"/>
          <a:stretch>
            <a:fillRect/>
          </a:stretch>
        </p:blipFill>
        <p:spPr>
          <a:xfrm>
            <a:off x="6606527" y="739538"/>
            <a:ext cx="4670426" cy="2584921"/>
          </a:xfrm>
          <a:prstGeom prst="rect">
            <a:avLst/>
          </a:prstGeom>
        </p:spPr>
      </p:pic>
    </p:spTree>
    <p:extLst>
      <p:ext uri="{BB962C8B-B14F-4D97-AF65-F5344CB8AC3E}">
        <p14:creationId xmlns:p14="http://schemas.microsoft.com/office/powerpoint/2010/main" val="164537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4BD88-9D25-C992-7E05-7C44E0A3E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D60B4-0057-AC31-465A-EC49CACBC93F}"/>
              </a:ext>
            </a:extLst>
          </p:cNvPr>
          <p:cNvSpPr>
            <a:spLocks noGrp="1"/>
          </p:cNvSpPr>
          <p:nvPr>
            <p:ph type="title"/>
          </p:nvPr>
        </p:nvSpPr>
        <p:spPr>
          <a:xfrm>
            <a:off x="0" y="0"/>
            <a:ext cx="12192000" cy="875763"/>
          </a:xfrm>
        </p:spPr>
        <p:txBody>
          <a:bodyPr/>
          <a:lstStyle/>
          <a:p>
            <a:r>
              <a:rPr lang="en-IN"/>
              <a:t>Methodology                        </a:t>
            </a:r>
          </a:p>
        </p:txBody>
      </p:sp>
      <p:sp>
        <p:nvSpPr>
          <p:cNvPr id="3" name="Content Placeholder 2">
            <a:extLst>
              <a:ext uri="{FF2B5EF4-FFF2-40B4-BE49-F238E27FC236}">
                <a16:creationId xmlns:a16="http://schemas.microsoft.com/office/drawing/2014/main" id="{A847464C-1F2A-441F-F32A-9280B109C667}"/>
              </a:ext>
            </a:extLst>
          </p:cNvPr>
          <p:cNvSpPr>
            <a:spLocks noGrp="1"/>
          </p:cNvSpPr>
          <p:nvPr>
            <p:ph idx="1"/>
          </p:nvPr>
        </p:nvSpPr>
        <p:spPr>
          <a:xfrm>
            <a:off x="-1" y="659519"/>
            <a:ext cx="5960077" cy="6177404"/>
          </a:xfrm>
          <a:ln>
            <a:solidFill>
              <a:schemeClr val="tx1">
                <a:lumMod val="95000"/>
                <a:lumOff val="5000"/>
              </a:schemeClr>
            </a:solidFill>
          </a:ln>
        </p:spPr>
        <p:txBody>
          <a:bodyPr vert="horz" lIns="91440" tIns="45720" rIns="91440" bIns="45720" rtlCol="0" anchor="t">
            <a:normAutofit/>
          </a:bodyPr>
          <a:lstStyle/>
          <a:p>
            <a:pPr marL="0" indent="0">
              <a:buNone/>
            </a:pPr>
            <a:endParaRPr lang="en-IN"/>
          </a:p>
          <a:p>
            <a:endParaRPr lang="en-IN"/>
          </a:p>
          <a:p>
            <a:endParaRPr lang="en-IN"/>
          </a:p>
          <a:p>
            <a:endParaRPr lang="en-IN"/>
          </a:p>
          <a:p>
            <a:pPr marL="0" indent="0">
              <a:buNone/>
            </a:pPr>
            <a:endParaRPr lang="en-IN"/>
          </a:p>
        </p:txBody>
      </p:sp>
      <p:sp>
        <p:nvSpPr>
          <p:cNvPr id="4" name="Content Placeholder 2">
            <a:extLst>
              <a:ext uri="{FF2B5EF4-FFF2-40B4-BE49-F238E27FC236}">
                <a16:creationId xmlns:a16="http://schemas.microsoft.com/office/drawing/2014/main" id="{379CEC56-B1EE-935C-E966-181CA0074DAF}"/>
              </a:ext>
            </a:extLst>
          </p:cNvPr>
          <p:cNvSpPr txBox="1">
            <a:spLocks/>
          </p:cNvSpPr>
          <p:nvPr/>
        </p:nvSpPr>
        <p:spPr>
          <a:xfrm>
            <a:off x="5960076" y="670102"/>
            <a:ext cx="6131010" cy="6162726"/>
          </a:xfrm>
          <a:prstGeom prst="rect">
            <a:avLst/>
          </a:prstGeom>
          <a:ln>
            <a:solidFill>
              <a:schemeClr val="tx1">
                <a:lumMod val="95000"/>
                <a:lumOff val="5000"/>
              </a:schemeClr>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800"/>
              <a:t> </a:t>
            </a:r>
            <a:endParaRPr lang="en-US"/>
          </a:p>
          <a:p>
            <a:endParaRPr lang="en-IN"/>
          </a:p>
          <a:p>
            <a:endParaRPr lang="en-IN"/>
          </a:p>
          <a:p>
            <a:endParaRPr lang="en-IN"/>
          </a:p>
          <a:p>
            <a:endParaRPr lang="en-IN"/>
          </a:p>
          <a:p>
            <a:pPr marL="0" indent="0">
              <a:buNone/>
            </a:pPr>
            <a:endParaRPr lang="en-IN">
              <a:ea typeface="Calibri" panose="020F0502020204030204"/>
              <a:cs typeface="Calibri" panose="020F0502020204030204"/>
            </a:endParaRPr>
          </a:p>
          <a:p>
            <a:endParaRPr lang="en-IN">
              <a:solidFill>
                <a:srgbClr val="000000"/>
              </a:solidFill>
              <a:ea typeface="Calibri"/>
              <a:cs typeface="Calibri"/>
            </a:endParaRPr>
          </a:p>
          <a:p>
            <a:endParaRPr lang="en-IN">
              <a:ea typeface="Calibri"/>
              <a:cs typeface="Calibri"/>
            </a:endParaRPr>
          </a:p>
          <a:p>
            <a:pPr marL="0" indent="0">
              <a:buNone/>
            </a:pPr>
            <a:endParaRPr lang="en-IN">
              <a:ea typeface="Calibri"/>
              <a:cs typeface="Calibri"/>
            </a:endParaRPr>
          </a:p>
        </p:txBody>
      </p:sp>
      <p:sp>
        <p:nvSpPr>
          <p:cNvPr id="5" name="Freeform 3">
            <a:extLst>
              <a:ext uri="{FF2B5EF4-FFF2-40B4-BE49-F238E27FC236}">
                <a16:creationId xmlns:a16="http://schemas.microsoft.com/office/drawing/2014/main" id="{C3A1CD22-2CF2-3CA6-6ABF-E6103B93F922}"/>
              </a:ext>
            </a:extLst>
          </p:cNvPr>
          <p:cNvSpPr/>
          <p:nvPr/>
        </p:nvSpPr>
        <p:spPr>
          <a:xfrm>
            <a:off x="0" y="6372688"/>
            <a:ext cx="2057400" cy="464235"/>
          </a:xfrm>
          <a:custGeom>
            <a:avLst/>
            <a:gdLst/>
            <a:ahLst/>
            <a:cxnLst/>
            <a:rect l="l" t="t" r="r" b="b"/>
            <a:pathLst>
              <a:path w="2403809" h="540435">
                <a:moveTo>
                  <a:pt x="0" y="0"/>
                </a:moveTo>
                <a:lnTo>
                  <a:pt x="2403808" y="0"/>
                </a:lnTo>
                <a:lnTo>
                  <a:pt x="2403808" y="540435"/>
                </a:lnTo>
                <a:lnTo>
                  <a:pt x="0" y="540435"/>
                </a:lnTo>
                <a:lnTo>
                  <a:pt x="0" y="0"/>
                </a:lnTo>
                <a:close/>
              </a:path>
            </a:pathLst>
          </a:custGeom>
          <a:blipFill>
            <a:blip r:embed="rId2">
              <a:duotone>
                <a:prstClr val="black"/>
                <a:schemeClr val="tx2">
                  <a:tint val="45000"/>
                  <a:satMod val="400000"/>
                </a:schemeClr>
              </a:duotone>
            </a:blip>
            <a:stretch>
              <a:fillRect b="-234"/>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Freeform 5">
            <a:extLst>
              <a:ext uri="{FF2B5EF4-FFF2-40B4-BE49-F238E27FC236}">
                <a16:creationId xmlns:a16="http://schemas.microsoft.com/office/drawing/2014/main" id="{8D6EB334-8F20-A779-B4EC-7BB7D3C84155}"/>
              </a:ext>
            </a:extLst>
          </p:cNvPr>
          <p:cNvSpPr/>
          <p:nvPr/>
        </p:nvSpPr>
        <p:spPr>
          <a:xfrm>
            <a:off x="11316969" y="5838480"/>
            <a:ext cx="875031" cy="1068416"/>
          </a:xfrm>
          <a:custGeom>
            <a:avLst/>
            <a:gdLst/>
            <a:ahLst/>
            <a:cxnLst/>
            <a:rect l="l" t="t" r="r" b="b"/>
            <a:pathLst>
              <a:path w="875031" h="1068416">
                <a:moveTo>
                  <a:pt x="0" y="0"/>
                </a:moveTo>
                <a:lnTo>
                  <a:pt x="875031" y="0"/>
                </a:lnTo>
                <a:lnTo>
                  <a:pt x="875031" y="1068415"/>
                </a:lnTo>
                <a:lnTo>
                  <a:pt x="0" y="1068415"/>
                </a:lnTo>
                <a:lnTo>
                  <a:pt x="0" y="0"/>
                </a:lnTo>
                <a:close/>
              </a:path>
            </a:pathLst>
          </a:custGeom>
          <a:blipFill>
            <a:blip r:embed="rId3"/>
            <a:stretch>
              <a:fillRect r="-440312" b="-9313"/>
            </a:stretch>
          </a:blipFill>
        </p:spPr>
        <p:txBody>
          <a:bodyPr/>
          <a:lstStyle/>
          <a:p>
            <a:endParaRPr lang="en-US"/>
          </a:p>
        </p:txBody>
      </p:sp>
      <p:pic>
        <p:nvPicPr>
          <p:cNvPr id="12" name="Picture 11">
            <a:extLst>
              <a:ext uri="{FF2B5EF4-FFF2-40B4-BE49-F238E27FC236}">
                <a16:creationId xmlns:a16="http://schemas.microsoft.com/office/drawing/2014/main" id="{35F3F493-25C7-DF1B-A40D-5147FF2A04E5}"/>
              </a:ext>
            </a:extLst>
          </p:cNvPr>
          <p:cNvPicPr>
            <a:picLocks noChangeAspect="1"/>
          </p:cNvPicPr>
          <p:nvPr/>
        </p:nvPicPr>
        <p:blipFill>
          <a:blip r:embed="rId4"/>
          <a:stretch>
            <a:fillRect/>
          </a:stretch>
        </p:blipFill>
        <p:spPr>
          <a:xfrm>
            <a:off x="2057400" y="1124642"/>
            <a:ext cx="1973318" cy="1668818"/>
          </a:xfrm>
          <a:prstGeom prst="rect">
            <a:avLst/>
          </a:prstGeom>
        </p:spPr>
      </p:pic>
      <p:pic>
        <p:nvPicPr>
          <p:cNvPr id="14" name="Picture 13">
            <a:extLst>
              <a:ext uri="{FF2B5EF4-FFF2-40B4-BE49-F238E27FC236}">
                <a16:creationId xmlns:a16="http://schemas.microsoft.com/office/drawing/2014/main" id="{3F9856F5-55A4-0477-0C92-B50904A3C491}"/>
              </a:ext>
            </a:extLst>
          </p:cNvPr>
          <p:cNvPicPr>
            <a:picLocks noChangeAspect="1"/>
          </p:cNvPicPr>
          <p:nvPr/>
        </p:nvPicPr>
        <p:blipFill>
          <a:blip r:embed="rId5"/>
          <a:stretch>
            <a:fillRect/>
          </a:stretch>
        </p:blipFill>
        <p:spPr>
          <a:xfrm>
            <a:off x="2465865" y="5622792"/>
            <a:ext cx="1513321" cy="805945"/>
          </a:xfrm>
          <a:prstGeom prst="rect">
            <a:avLst/>
          </a:prstGeom>
        </p:spPr>
      </p:pic>
      <p:sp>
        <p:nvSpPr>
          <p:cNvPr id="7" name="TextBox 6">
            <a:extLst>
              <a:ext uri="{FF2B5EF4-FFF2-40B4-BE49-F238E27FC236}">
                <a16:creationId xmlns:a16="http://schemas.microsoft.com/office/drawing/2014/main" id="{DD1B5A76-92E5-55A2-7390-5F98993FBC12}"/>
              </a:ext>
            </a:extLst>
          </p:cNvPr>
          <p:cNvSpPr txBox="1"/>
          <p:nvPr/>
        </p:nvSpPr>
        <p:spPr>
          <a:xfrm>
            <a:off x="5960076" y="859195"/>
            <a:ext cx="613101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593C8F"/>
                </a:solidFill>
                <a:latin typeface="Times New Roman"/>
                <a:ea typeface="+mn-lt"/>
                <a:cs typeface="+mn-lt"/>
              </a:rPr>
              <a:t>To achieve wider isolation bandwidth and excellent port matching per </a:t>
            </a:r>
            <a:r>
              <a:rPr lang="en-US" err="1">
                <a:solidFill>
                  <a:srgbClr val="593C8F"/>
                </a:solidFill>
                <a:latin typeface="Times New Roman"/>
                <a:ea typeface="+mn-lt"/>
                <a:cs typeface="+mn-lt"/>
              </a:rPr>
              <a:t>formance</a:t>
            </a:r>
            <a:r>
              <a:rPr lang="en-US" dirty="0">
                <a:solidFill>
                  <a:srgbClr val="593C8F"/>
                </a:solidFill>
                <a:latin typeface="Times New Roman"/>
                <a:ea typeface="+mn-lt"/>
                <a:cs typeface="+mn-lt"/>
              </a:rPr>
              <a:t>, one more isolation resistor is introduced. The chip resistors in Fig. 16 are selected as R1 = 91 and R2 = 120 .</a:t>
            </a:r>
          </a:p>
        </p:txBody>
      </p:sp>
      <p:sp>
        <p:nvSpPr>
          <p:cNvPr id="8" name="TextBox 7">
            <a:extLst>
              <a:ext uri="{FF2B5EF4-FFF2-40B4-BE49-F238E27FC236}">
                <a16:creationId xmlns:a16="http://schemas.microsoft.com/office/drawing/2014/main" id="{0DF6BEC5-F646-067F-A911-1F12CFEA131E}"/>
              </a:ext>
            </a:extLst>
          </p:cNvPr>
          <p:cNvSpPr txBox="1"/>
          <p:nvPr/>
        </p:nvSpPr>
        <p:spPr>
          <a:xfrm>
            <a:off x="0" y="679285"/>
            <a:ext cx="5960076" cy="5262979"/>
          </a:xfrm>
          <a:prstGeom prst="rect">
            <a:avLst/>
          </a:prstGeom>
          <a:noFill/>
        </p:spPr>
        <p:txBody>
          <a:bodyPr wrap="square" rtlCol="0">
            <a:spAutoFit/>
          </a:bodyPr>
          <a:lstStyle/>
          <a:p>
            <a:pPr marL="285750" indent="-285750">
              <a:buFont typeface="Courier New" panose="02070309020205020404" pitchFamily="49" charset="0"/>
              <a:buChar char="o"/>
            </a:pPr>
            <a:r>
              <a:rPr lang="en-US" sz="1600">
                <a:latin typeface="Times New Roman" panose="02020603050405020304" pitchFamily="18" charset="0"/>
                <a:cs typeface="Times New Roman" panose="02020603050405020304" pitchFamily="18" charset="0"/>
              </a:rPr>
              <a:t>Impedance parameters of transformer sections                           :</a:t>
            </a: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b="1"/>
              <a:t>Output Matching:</a:t>
            </a:r>
          </a:p>
          <a:p>
            <a:pPr>
              <a:buFont typeface="Arial" panose="020B0604020202020204" pitchFamily="34" charset="0"/>
              <a:buChar char="•"/>
            </a:pPr>
            <a:r>
              <a:rPr lang="en-US" sz="1600"/>
              <a:t>    λ/4 transformers are added to match the output impedances to          50 Ω:</a:t>
            </a: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b="1">
                <a:latin typeface="Times New Roman" panose="02020603050405020304" pitchFamily="18" charset="0"/>
                <a:cs typeface="Times New Roman" panose="02020603050405020304" pitchFamily="18" charset="0"/>
              </a:rPr>
              <a:t>Isolation Resistor Calculation:</a:t>
            </a:r>
          </a:p>
          <a:p>
            <a:pPr marL="285750" indent="-285750">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An isolation resistor </a:t>
            </a:r>
            <a:r>
              <a:rPr lang="en-US" sz="1600" i="1">
                <a:latin typeface="Times New Roman" panose="02020603050405020304" pitchFamily="18" charset="0"/>
                <a:cs typeface="Times New Roman" panose="02020603050405020304" pitchFamily="18" charset="0"/>
              </a:rPr>
              <a:t>R</a:t>
            </a:r>
            <a:r>
              <a:rPr lang="en-US" sz="1600">
                <a:latin typeface="Times New Roman" panose="02020603050405020304" pitchFamily="18" charset="0"/>
                <a:cs typeface="Times New Roman" panose="02020603050405020304" pitchFamily="18" charset="0"/>
              </a:rPr>
              <a:t> is added between output ports to ensure good isolation bandwidth. The resistor value is calculated as:</a:t>
            </a:r>
          </a:p>
          <a:p>
            <a:pPr marL="285750" indent="-285750">
              <a:buFont typeface="Courier New" panose="02070309020205020404" pitchFamily="49" charset="0"/>
              <a:buChar char="o"/>
            </a:pPr>
            <a:endParaRPr lang="en-IN" sz="160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3D6B1AC-857E-98DB-016E-B431EB8F04EB}"/>
              </a:ext>
            </a:extLst>
          </p:cNvPr>
          <p:cNvPicPr>
            <a:picLocks noChangeAspect="1"/>
          </p:cNvPicPr>
          <p:nvPr/>
        </p:nvPicPr>
        <p:blipFill>
          <a:blip r:embed="rId6"/>
          <a:stretch>
            <a:fillRect/>
          </a:stretch>
        </p:blipFill>
        <p:spPr>
          <a:xfrm>
            <a:off x="4227868" y="756151"/>
            <a:ext cx="1213385" cy="202231"/>
          </a:xfrm>
          <a:prstGeom prst="rect">
            <a:avLst/>
          </a:prstGeom>
        </p:spPr>
      </p:pic>
      <p:pic>
        <p:nvPicPr>
          <p:cNvPr id="18" name="Picture 17">
            <a:extLst>
              <a:ext uri="{FF2B5EF4-FFF2-40B4-BE49-F238E27FC236}">
                <a16:creationId xmlns:a16="http://schemas.microsoft.com/office/drawing/2014/main" id="{333D6783-F909-CE72-42DA-9CF6DC6F081F}"/>
              </a:ext>
            </a:extLst>
          </p:cNvPr>
          <p:cNvPicPr>
            <a:picLocks noChangeAspect="1"/>
          </p:cNvPicPr>
          <p:nvPr/>
        </p:nvPicPr>
        <p:blipFill>
          <a:blip r:embed="rId7"/>
          <a:stretch>
            <a:fillRect/>
          </a:stretch>
        </p:blipFill>
        <p:spPr>
          <a:xfrm>
            <a:off x="2291340" y="3518361"/>
            <a:ext cx="1560078" cy="1273771"/>
          </a:xfrm>
          <a:prstGeom prst="rect">
            <a:avLst/>
          </a:prstGeom>
        </p:spPr>
      </p:pic>
    </p:spTree>
    <p:extLst>
      <p:ext uri="{BB962C8B-B14F-4D97-AF65-F5344CB8AC3E}">
        <p14:creationId xmlns:p14="http://schemas.microsoft.com/office/powerpoint/2010/main" val="218031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2576</Words>
  <Application>Microsoft Office PowerPoint</Application>
  <PresentationFormat>Widescreen</PresentationFormat>
  <Paragraphs>278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Courier New</vt:lpstr>
      <vt:lpstr>Times New Roman</vt:lpstr>
      <vt:lpstr>TT Ramillas Italics</vt:lpstr>
      <vt:lpstr>Wingdings</vt:lpstr>
      <vt:lpstr>YAFdJjbTu24 1</vt:lpstr>
      <vt:lpstr>Office Theme</vt:lpstr>
      <vt:lpstr>PowerPoint Presentation</vt:lpstr>
      <vt:lpstr>Abstract</vt:lpstr>
      <vt:lpstr>Context of the paper</vt:lpstr>
      <vt:lpstr>Objectives of the paper</vt:lpstr>
      <vt:lpstr>PowerPoint Presentation</vt:lpstr>
      <vt:lpstr>Objectives of the paper</vt:lpstr>
      <vt:lpstr>Methodology                        </vt:lpstr>
      <vt:lpstr>Methodology                        </vt:lpstr>
      <vt:lpstr>Methodology                        </vt:lpstr>
      <vt:lpstr>Results</vt:lpstr>
      <vt:lpstr>Results continuation… if needed</vt:lpstr>
      <vt:lpstr>Results continuation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paper  Journal name, Vol, Issue, Page no., Year</dc:title>
  <dc:creator>Dr.Viswas S Nair</dc:creator>
  <cp:lastModifiedBy>BATTULA PUJITH-[AM.EN.U4ECE22114]</cp:lastModifiedBy>
  <cp:revision>2</cp:revision>
  <dcterms:created xsi:type="dcterms:W3CDTF">2022-11-19T13:05:58Z</dcterms:created>
  <dcterms:modified xsi:type="dcterms:W3CDTF">2025-04-23T17:40:56Z</dcterms:modified>
</cp:coreProperties>
</file>