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1" r:id="rId5"/>
    <p:sldId id="265" r:id="rId6"/>
    <p:sldId id="266" r:id="rId7"/>
    <p:sldId id="26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6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8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79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5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33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971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6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42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86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5B73A1-34F6-4A7F-B819-ED933E32062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6CB12B-3B98-4433-86F3-F759F8232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73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891" y="1000664"/>
            <a:ext cx="3943350" cy="35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34144" y="1975297"/>
            <a:ext cx="5663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Human Activity </a:t>
            </a:r>
          </a:p>
          <a:p>
            <a:pPr algn="ctr"/>
            <a:r>
              <a:rPr lang="en-I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Recognition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7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AC50A-3143-4671-A750-EE9F62A6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0266E-2578-4A35-8626-493C00D1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Human Activity Recognition database was built from the recordings of 30 study participants.</a:t>
            </a:r>
          </a:p>
          <a:p>
            <a:r>
              <a:rPr lang="en-IN" dirty="0" smtClean="0"/>
              <a:t>Study participants performing activities of daily living (ADL) while carrying a waist-mounted </a:t>
            </a:r>
            <a:r>
              <a:rPr lang="en-IN" dirty="0" err="1" smtClean="0"/>
              <a:t>smartphone</a:t>
            </a:r>
            <a:r>
              <a:rPr lang="en-IN" dirty="0" smtClean="0"/>
              <a:t> with embedded inertial sensors. </a:t>
            </a:r>
          </a:p>
          <a:p>
            <a:r>
              <a:rPr lang="en-IN" dirty="0" smtClean="0"/>
              <a:t>The objective is to classify activities into one of the six activities performed.</a:t>
            </a:r>
          </a:p>
          <a:p>
            <a:r>
              <a:rPr lang="en-IN" dirty="0" smtClean="0"/>
              <a:t>Each person performed six activities:</a:t>
            </a:r>
          </a:p>
          <a:p>
            <a:r>
              <a:rPr lang="en-IN" dirty="0" smtClean="0"/>
              <a:t> (WALKING, WALKING_UPSTAIRS, WALKING_DOWNSTAIRS, SITTING, STANDING, LAYING) wearing a </a:t>
            </a:r>
            <a:r>
              <a:rPr lang="en-IN" dirty="0" err="1" smtClean="0"/>
              <a:t>smartphone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173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41604-B354-4AAE-BE89-E4AAC6D0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49" y="271568"/>
            <a:ext cx="10058400" cy="160934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 descr="Screenshot (6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683" y="362308"/>
            <a:ext cx="9362536" cy="60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C84B2-F1C0-4E6A-90B6-A4424281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 </a:t>
            </a:r>
            <a:r>
              <a:rPr lang="en-US" dirty="0" err="1" smtClean="0"/>
              <a:t>implimented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757625-13F6-4BBD-9017-4A29806C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US" b="1" dirty="0"/>
          </a:p>
          <a:p>
            <a:r>
              <a:rPr lang="en-IN" dirty="0" err="1" smtClean="0"/>
              <a:t>Svm</a:t>
            </a:r>
            <a:endParaRPr lang="en-US" dirty="0"/>
          </a:p>
          <a:p>
            <a:r>
              <a:rPr lang="en-IN" dirty="0" smtClean="0"/>
              <a:t>Kernel SVM</a:t>
            </a:r>
          </a:p>
          <a:p>
            <a:r>
              <a:rPr lang="en-IN" dirty="0" err="1" smtClean="0"/>
              <a:t>XGBoost</a:t>
            </a:r>
            <a:endParaRPr lang="en-IN" dirty="0" smtClean="0"/>
          </a:p>
          <a:p>
            <a:r>
              <a:rPr lang="en-IN" dirty="0" smtClean="0"/>
              <a:t>Random Forest</a:t>
            </a:r>
          </a:p>
          <a:p>
            <a:r>
              <a:rPr lang="en-IN" dirty="0" smtClean="0"/>
              <a:t> KNN</a:t>
            </a:r>
          </a:p>
          <a:p>
            <a:r>
              <a:rPr lang="en-IN" dirty="0" smtClean="0"/>
              <a:t>Naïve </a:t>
            </a:r>
            <a:r>
              <a:rPr lang="en-IN" dirty="0" err="1" smtClean="0"/>
              <a:t>Bayes</a:t>
            </a:r>
            <a:endParaRPr lang="en-IN" dirty="0" smtClean="0"/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CNN(Neural Networks)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88744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XG 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XG Boost(Extreme Gradient Boosting)  is an optimized distributed gradient boosting library.</a:t>
            </a:r>
          </a:p>
          <a:p>
            <a:r>
              <a:rPr lang="en-IN" dirty="0" smtClean="0"/>
              <a:t>It is an implementation of gradient boosted decision trees designed for speed and performance</a:t>
            </a:r>
          </a:p>
          <a:p>
            <a:r>
              <a:rPr lang="en-IN" dirty="0" smtClean="0"/>
              <a:t>The "state-of-the-art” machine learning algorithm to deal with structured data be it regression or classification.</a:t>
            </a:r>
          </a:p>
          <a:p>
            <a:r>
              <a:rPr lang="en-IN" dirty="0" smtClean="0"/>
              <a:t>Boosting is a sequential technique which works on the principle of an ensemble. </a:t>
            </a:r>
          </a:p>
          <a:p>
            <a:r>
              <a:rPr lang="en-IN" dirty="0" smtClean="0"/>
              <a:t>Boosting combines a set of weak learners and delivers improved prediction accuracy.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Cross-validation is a statistical method used to estimate the skill of machine learning models and to evaluate predictive models by partitioning the original sample into a training set to train the model, and a test set to evaluate it..</a:t>
            </a:r>
          </a:p>
          <a:p>
            <a:pPr fontAlgn="base"/>
            <a:r>
              <a:rPr lang="en-IN" dirty="0" smtClean="0"/>
              <a:t>It is commonly used in applied machine learning to compare and select a model for a given predictive </a:t>
            </a:r>
            <a:r>
              <a:rPr lang="en-IN" dirty="0" err="1" smtClean="0"/>
              <a:t>modeling</a:t>
            </a:r>
            <a:r>
              <a:rPr lang="en-IN" dirty="0" smtClean="0"/>
              <a:t> problem because it is easy to understand, easy to implement, and results in skill estimates that generally have a lower bias than other methods.</a:t>
            </a:r>
          </a:p>
          <a:p>
            <a:r>
              <a:rPr lang="en-IN" dirty="0" smtClean="0"/>
              <a:t>k-fold cross validation is a procedure used to estimate the skill of the model on new data.</a:t>
            </a:r>
          </a:p>
          <a:p>
            <a:r>
              <a:rPr lang="en-IN" dirty="0" smtClean="0"/>
              <a:t>Based on the models performance on unseen data we can say weather our model is Under-fitting/Over-fitting/Well generalised.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model </a:t>
            </a:r>
            <a:r>
              <a:rPr lang="en-IN" b="1" i="1" dirty="0" err="1" smtClean="0"/>
              <a:t>hyperparameter</a:t>
            </a:r>
            <a:r>
              <a:rPr lang="en-IN" dirty="0" smtClean="0"/>
              <a:t> is a characteristic of a model that is external to the model and whose value cannot be estimated from data. The value of the </a:t>
            </a:r>
            <a:r>
              <a:rPr lang="en-IN" dirty="0" err="1" smtClean="0"/>
              <a:t>hyperparameter</a:t>
            </a:r>
            <a:r>
              <a:rPr lang="en-IN" dirty="0" smtClean="0"/>
              <a:t> has to be set before the learning process begins. For example, </a:t>
            </a:r>
            <a:r>
              <a:rPr lang="en-IN" i="1" dirty="0" smtClean="0"/>
              <a:t>c</a:t>
            </a:r>
            <a:r>
              <a:rPr lang="en-IN" dirty="0" smtClean="0"/>
              <a:t> in Support Vector Machines, </a:t>
            </a:r>
            <a:r>
              <a:rPr lang="en-IN" i="1" dirty="0" smtClean="0"/>
              <a:t>k</a:t>
            </a:r>
            <a:r>
              <a:rPr lang="en-IN" dirty="0" smtClean="0"/>
              <a:t> in k-Nearest </a:t>
            </a:r>
            <a:r>
              <a:rPr lang="en-IN" dirty="0" err="1" smtClean="0"/>
              <a:t>Neighbors</a:t>
            </a:r>
            <a:r>
              <a:rPr lang="en-IN" dirty="0" smtClean="0"/>
              <a:t>, </a:t>
            </a:r>
            <a:r>
              <a:rPr lang="en-IN" i="1" dirty="0" smtClean="0"/>
              <a:t>the number of hidden layers </a:t>
            </a:r>
            <a:r>
              <a:rPr lang="en-IN" dirty="0" smtClean="0"/>
              <a:t>in Neural Networks.</a:t>
            </a:r>
          </a:p>
          <a:p>
            <a:r>
              <a:rPr lang="en-IN" dirty="0" smtClean="0"/>
              <a:t>In contrast, a </a:t>
            </a:r>
            <a:r>
              <a:rPr lang="en-IN" b="1" i="1" dirty="0" smtClean="0"/>
              <a:t>parameter</a:t>
            </a:r>
            <a:r>
              <a:rPr lang="en-IN" dirty="0" smtClean="0"/>
              <a:t> is an internal characteristic of the model and its value can be estimated from data. Example, beta coefficients of linear/logistic regression or support vectors in Support Vector Machines.</a:t>
            </a:r>
          </a:p>
          <a:p>
            <a:r>
              <a:rPr lang="en-IN" b="1" dirty="0" smtClean="0"/>
              <a:t>Grid-search is used to find the optimal </a:t>
            </a:r>
            <a:r>
              <a:rPr lang="en-IN" b="1" dirty="0" err="1" smtClean="0"/>
              <a:t>hyperparameters</a:t>
            </a:r>
            <a:r>
              <a:rPr lang="en-IN" b="1" dirty="0" smtClean="0"/>
              <a:t> of a model which results in the most ‘accurate’ predictions.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91" y="276044"/>
            <a:ext cx="10118957" cy="1817931"/>
          </a:xfrm>
        </p:spPr>
        <p:txBody>
          <a:bodyPr>
            <a:noAutofit/>
          </a:bodyPr>
          <a:lstStyle/>
          <a:p>
            <a:r>
              <a:rPr lang="en-IN" sz="4800" dirty="0" smtClean="0"/>
              <a:t>model selection Based on K-Fold Cross -Validation and grid search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Best Performing Model </a:t>
            </a:r>
            <a:r>
              <a:rPr lang="en-IN" dirty="0" smtClean="0"/>
              <a:t>:</a:t>
            </a:r>
            <a:r>
              <a:rPr lang="en-IN" b="1" dirty="0" smtClean="0"/>
              <a:t> SVM</a:t>
            </a:r>
            <a:r>
              <a:rPr lang="en-IN" dirty="0" smtClean="0"/>
              <a:t> - &gt;  </a:t>
            </a:r>
            <a:r>
              <a:rPr lang="en-IN" dirty="0" err="1" smtClean="0"/>
              <a:t>BestAccuracy</a:t>
            </a:r>
            <a:r>
              <a:rPr lang="en-IN" dirty="0" smtClean="0"/>
              <a:t> – </a:t>
            </a:r>
            <a:r>
              <a:rPr lang="en-IN" b="1" dirty="0" smtClean="0"/>
              <a:t>94.68</a:t>
            </a:r>
            <a:r>
              <a:rPr lang="en-IN" dirty="0" smtClean="0"/>
              <a:t>%</a:t>
            </a:r>
          </a:p>
          <a:p>
            <a:r>
              <a:rPr lang="en-IN" b="1" dirty="0" smtClean="0"/>
              <a:t>2</a:t>
            </a:r>
            <a:r>
              <a:rPr lang="en-IN" b="1" baseline="30000" dirty="0" smtClean="0"/>
              <a:t>nd</a:t>
            </a:r>
            <a:r>
              <a:rPr lang="en-IN" baseline="30000" dirty="0" smtClean="0"/>
              <a:t> </a:t>
            </a:r>
            <a:r>
              <a:rPr lang="en-IN" dirty="0" smtClean="0"/>
              <a:t>: </a:t>
            </a:r>
            <a:r>
              <a:rPr lang="en-IN" b="1" dirty="0" smtClean="0"/>
              <a:t>Logistic Regression </a:t>
            </a:r>
            <a:r>
              <a:rPr lang="en-IN" dirty="0" smtClean="0"/>
              <a:t>–&gt; </a:t>
            </a:r>
            <a:r>
              <a:rPr lang="en-IN" dirty="0" err="1" smtClean="0"/>
              <a:t>BestAccuracy</a:t>
            </a:r>
            <a:r>
              <a:rPr lang="en-IN" dirty="0" smtClean="0"/>
              <a:t> -</a:t>
            </a:r>
            <a:r>
              <a:rPr lang="en-IN" b="1" dirty="0" smtClean="0"/>
              <a:t> 94.46</a:t>
            </a:r>
            <a:r>
              <a:rPr lang="en-IN" dirty="0" smtClean="0"/>
              <a:t>%</a:t>
            </a:r>
          </a:p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: Kernel SVM(with </a:t>
            </a:r>
            <a:r>
              <a:rPr lang="en-IN" dirty="0" err="1" smtClean="0"/>
              <a:t>rbf</a:t>
            </a:r>
            <a:r>
              <a:rPr lang="en-IN" dirty="0" smtClean="0"/>
              <a:t> kernel) – &gt; </a:t>
            </a:r>
            <a:r>
              <a:rPr lang="en-IN" dirty="0" err="1" smtClean="0"/>
              <a:t>BestAccuracy</a:t>
            </a:r>
            <a:r>
              <a:rPr lang="en-IN" dirty="0" smtClean="0"/>
              <a:t> – 93.77%</a:t>
            </a:r>
          </a:p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smtClean="0"/>
              <a:t>: Random Forest –&gt; </a:t>
            </a:r>
            <a:r>
              <a:rPr lang="en-IN" dirty="0" err="1" smtClean="0"/>
              <a:t>BestAccuracy</a:t>
            </a:r>
            <a:r>
              <a:rPr lang="en-IN" dirty="0" smtClean="0"/>
              <a:t> – </a:t>
            </a:r>
            <a:r>
              <a:rPr lang="en-IN" dirty="0" smtClean="0"/>
              <a:t>93.81%</a:t>
            </a:r>
          </a:p>
          <a:p>
            <a:r>
              <a:rPr lang="en-IN" dirty="0" smtClean="0"/>
              <a:t>5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IN" dirty="0" err="1" smtClean="0"/>
              <a:t>XGBoost</a:t>
            </a:r>
            <a:r>
              <a:rPr lang="en-IN" dirty="0" smtClean="0"/>
              <a:t> – &gt; Accuracy – 93.50</a:t>
            </a:r>
            <a:r>
              <a:rPr lang="en-IN" dirty="0" smtClean="0"/>
              <a:t>%</a:t>
            </a:r>
            <a:endParaRPr lang="en-IN" dirty="0" smtClean="0"/>
          </a:p>
          <a:p>
            <a:r>
              <a:rPr lang="en-IN" dirty="0" smtClean="0"/>
              <a:t>6</a:t>
            </a:r>
            <a:r>
              <a:rPr lang="en-IN" baseline="30000" dirty="0" smtClean="0"/>
              <a:t>th </a:t>
            </a:r>
            <a:r>
              <a:rPr lang="en-IN" dirty="0" smtClean="0"/>
              <a:t>: KNN -&gt; </a:t>
            </a:r>
            <a:r>
              <a:rPr lang="en-IN" dirty="0" err="1" smtClean="0"/>
              <a:t>MeanAccuracy</a:t>
            </a:r>
            <a:r>
              <a:rPr lang="en-IN" dirty="0" smtClean="0"/>
              <a:t> – 88.36%</a:t>
            </a:r>
          </a:p>
          <a:p>
            <a:r>
              <a:rPr lang="en-IN" dirty="0" smtClean="0"/>
              <a:t>7</a:t>
            </a:r>
            <a:r>
              <a:rPr lang="en-IN" baseline="30000" dirty="0" smtClean="0"/>
              <a:t>th</a:t>
            </a:r>
            <a:r>
              <a:rPr lang="en-IN" dirty="0" smtClean="0"/>
              <a:t> : Decision Tree – &gt; </a:t>
            </a:r>
            <a:r>
              <a:rPr lang="en-IN" dirty="0" err="1" smtClean="0"/>
              <a:t>MeanAccuracy</a:t>
            </a:r>
            <a:r>
              <a:rPr lang="en-IN" dirty="0" smtClean="0"/>
              <a:t> – 86.79%</a:t>
            </a:r>
          </a:p>
          <a:p>
            <a:r>
              <a:rPr lang="en-IN" b="1" dirty="0" smtClean="0"/>
              <a:t>Least Performing Model </a:t>
            </a:r>
            <a:r>
              <a:rPr lang="en-IN" dirty="0" smtClean="0"/>
              <a:t>: </a:t>
            </a:r>
            <a:r>
              <a:rPr lang="en-IN" b="1" dirty="0" smtClean="0"/>
              <a:t>Naïve </a:t>
            </a:r>
            <a:r>
              <a:rPr lang="en-IN" b="1" dirty="0" err="1" smtClean="0"/>
              <a:t>Bayes</a:t>
            </a:r>
            <a:r>
              <a:rPr lang="en-IN" b="1" dirty="0" smtClean="0"/>
              <a:t> </a:t>
            </a:r>
            <a:r>
              <a:rPr lang="en-IN" dirty="0" smtClean="0"/>
              <a:t>- &gt;</a:t>
            </a:r>
            <a:r>
              <a:rPr lang="en-US" dirty="0" smtClean="0"/>
              <a:t> </a:t>
            </a:r>
            <a:r>
              <a:rPr lang="en-IN" dirty="0" err="1" smtClean="0"/>
              <a:t>MeanAccuracy</a:t>
            </a:r>
            <a:r>
              <a:rPr lang="en-IN" dirty="0" smtClean="0"/>
              <a:t> – </a:t>
            </a:r>
            <a:r>
              <a:rPr lang="en-IN" b="1" dirty="0" smtClean="0"/>
              <a:t>69.79</a:t>
            </a:r>
            <a:r>
              <a:rPr lang="en-IN" dirty="0" smtClean="0"/>
              <a:t>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62108-38FF-4ACD-8313-4957F799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112" y="2508741"/>
            <a:ext cx="3182556" cy="14240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281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183</TotalTime>
  <Words>395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Slide 1</vt:lpstr>
      <vt:lpstr>Introduction </vt:lpstr>
      <vt:lpstr>Dataset</vt:lpstr>
      <vt:lpstr>Classification models implimented </vt:lpstr>
      <vt:lpstr>XG Boost</vt:lpstr>
      <vt:lpstr>K-Fold Cross validation</vt:lpstr>
      <vt:lpstr>Grid search</vt:lpstr>
      <vt:lpstr>model selection Based on K-Fold Cross -Validation and grid search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</dc:title>
  <dc:creator>harshitha paruchuri</dc:creator>
  <cp:lastModifiedBy>HP</cp:lastModifiedBy>
  <cp:revision>8</cp:revision>
  <dcterms:created xsi:type="dcterms:W3CDTF">2020-06-07T20:59:59Z</dcterms:created>
  <dcterms:modified xsi:type="dcterms:W3CDTF">2020-06-08T20:43:29Z</dcterms:modified>
</cp:coreProperties>
</file>