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39"/>
  </p:notesMasterIdLst>
  <p:sldIdLst>
    <p:sldId id="256" r:id="rId5"/>
    <p:sldId id="295" r:id="rId6"/>
    <p:sldId id="296" r:id="rId7"/>
    <p:sldId id="340" r:id="rId8"/>
    <p:sldId id="341" r:id="rId9"/>
    <p:sldId id="342" r:id="rId10"/>
    <p:sldId id="343" r:id="rId11"/>
    <p:sldId id="320" r:id="rId12"/>
    <p:sldId id="321" r:id="rId13"/>
    <p:sldId id="352" r:id="rId14"/>
    <p:sldId id="353" r:id="rId15"/>
    <p:sldId id="354" r:id="rId16"/>
    <p:sldId id="344" r:id="rId17"/>
    <p:sldId id="298" r:id="rId18"/>
    <p:sldId id="299" r:id="rId19"/>
    <p:sldId id="345" r:id="rId20"/>
    <p:sldId id="346" r:id="rId21"/>
    <p:sldId id="351" r:id="rId22"/>
    <p:sldId id="323" r:id="rId23"/>
    <p:sldId id="325" r:id="rId24"/>
    <p:sldId id="326" r:id="rId25"/>
    <p:sldId id="327" r:id="rId26"/>
    <p:sldId id="328" r:id="rId27"/>
    <p:sldId id="329" r:id="rId28"/>
    <p:sldId id="314" r:id="rId29"/>
    <p:sldId id="330" r:id="rId30"/>
    <p:sldId id="331" r:id="rId31"/>
    <p:sldId id="332" r:id="rId32"/>
    <p:sldId id="347" r:id="rId33"/>
    <p:sldId id="348" r:id="rId34"/>
    <p:sldId id="318" r:id="rId35"/>
    <p:sldId id="349" r:id="rId36"/>
    <p:sldId id="350" r:id="rId37"/>
    <p:sldId id="319" r:id="rId38"/>
  </p:sldIdLst>
  <p:sldSz cx="9144000" cy="5143500" type="screen16x9"/>
  <p:notesSz cx="6858000" cy="9144000"/>
  <p:embeddedFontLst>
    <p:embeddedFont>
      <p:font typeface="Spartan Thin" panose="020B0604020202020204" charset="0"/>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howGuides="1">
      <p:cViewPr>
        <p:scale>
          <a:sx n="86" d="100"/>
          <a:sy n="86" d="100"/>
        </p:scale>
        <p:origin x="736" y="88"/>
      </p:cViewPr>
      <p:guideLst>
        <p:guide orient="horz" pos="1620"/>
        <p:guide pos="29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E1E2FB-03FF-4CB2-BD63-2641C13E4D5B}"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transition>
    <p:fade thruBlk="1"/>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1E2FB-03FF-4CB2-BD63-2641C13E4D5B}"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transition>
    <p:fade thruBlk="1"/>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1E2FB-03FF-4CB2-BD63-2641C13E4D5B}"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transition>
    <p:fade thruBlk="1"/>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855300" y="1991825"/>
            <a:ext cx="7433400" cy="11598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33"/>
        <p:cNvGrpSpPr/>
        <p:nvPr/>
      </p:nvGrpSpPr>
      <p:grpSpPr>
        <a:xfrm>
          <a:off x="0" y="0"/>
          <a:ext cx="0" cy="0"/>
          <a:chOff x="0" y="0"/>
          <a:chExt cx="0" cy="0"/>
        </a:xfrm>
      </p:grpSpPr>
      <p:sp>
        <p:nvSpPr>
          <p:cNvPr id="52" name="Google Shape;52;p4"/>
          <p:cNvSpPr txBox="1">
            <a:spLocks noGrp="1"/>
          </p:cNvSpPr>
          <p:nvPr>
            <p:ph type="body" idx="1"/>
          </p:nvPr>
        </p:nvSpPr>
        <p:spPr>
          <a:xfrm>
            <a:off x="855300" y="1093650"/>
            <a:ext cx="6476100" cy="3057600"/>
          </a:xfrm>
          <a:prstGeom prst="rect">
            <a:avLst/>
          </a:prstGeom>
        </p:spPr>
        <p:txBody>
          <a:bodyPr spcFirstLastPara="1" wrap="square" lIns="0" tIns="0" rIns="0" bIns="0" anchor="t" anchorCtr="0">
            <a:noAutofit/>
          </a:bodyPr>
          <a:lstStyle>
            <a:lvl1pPr marL="457200" lvl="0" indent="-450850" rtl="0">
              <a:spcBef>
                <a:spcPts val="0"/>
              </a:spcBef>
              <a:spcAft>
                <a:spcPts val="0"/>
              </a:spcAft>
              <a:buSzPts val="3500"/>
              <a:buChar char="➔"/>
              <a:defRPr sz="3500"/>
            </a:lvl1pPr>
            <a:lvl2pPr marL="914400" lvl="1" indent="-450850" rtl="0">
              <a:spcBef>
                <a:spcPts val="800"/>
              </a:spcBef>
              <a:spcAft>
                <a:spcPts val="0"/>
              </a:spcAft>
              <a:buSzPts val="3500"/>
              <a:buChar char="⇾"/>
              <a:defRPr sz="3500"/>
            </a:lvl2pPr>
            <a:lvl3pPr marL="1371600" lvl="2" indent="-450850" rtl="0">
              <a:spcBef>
                <a:spcPts val="800"/>
              </a:spcBef>
              <a:spcAft>
                <a:spcPts val="0"/>
              </a:spcAft>
              <a:buSzPts val="3500"/>
              <a:buChar char="■"/>
              <a:defRPr sz="3500"/>
            </a:lvl3pPr>
            <a:lvl4pPr marL="1828800" lvl="3" indent="-450850" rtl="0">
              <a:spcBef>
                <a:spcPts val="800"/>
              </a:spcBef>
              <a:spcAft>
                <a:spcPts val="0"/>
              </a:spcAft>
              <a:buSzPts val="3500"/>
              <a:buChar char="●"/>
              <a:defRPr sz="3500"/>
            </a:lvl4pPr>
            <a:lvl5pPr marL="2286000" lvl="4" indent="-450850" rtl="0">
              <a:spcBef>
                <a:spcPts val="800"/>
              </a:spcBef>
              <a:spcAft>
                <a:spcPts val="0"/>
              </a:spcAft>
              <a:buSzPts val="3500"/>
              <a:buChar char="○"/>
              <a:defRPr sz="3500"/>
            </a:lvl5pPr>
            <a:lvl6pPr marL="2743200" lvl="5" indent="-450850" rtl="0">
              <a:spcBef>
                <a:spcPts val="800"/>
              </a:spcBef>
              <a:spcAft>
                <a:spcPts val="0"/>
              </a:spcAft>
              <a:buSzPts val="3500"/>
              <a:buChar char="■"/>
              <a:defRPr sz="3500"/>
            </a:lvl6pPr>
            <a:lvl7pPr marL="3200400" lvl="6" indent="-450850" rtl="0">
              <a:spcBef>
                <a:spcPts val="800"/>
              </a:spcBef>
              <a:spcAft>
                <a:spcPts val="0"/>
              </a:spcAft>
              <a:buSzPts val="3500"/>
              <a:buChar char="●"/>
              <a:defRPr sz="3500"/>
            </a:lvl7pPr>
            <a:lvl8pPr marL="3657600" lvl="7" indent="-450850" rtl="0">
              <a:spcBef>
                <a:spcPts val="800"/>
              </a:spcBef>
              <a:spcAft>
                <a:spcPts val="0"/>
              </a:spcAft>
              <a:buSzPts val="3500"/>
              <a:buChar char="○"/>
              <a:defRPr sz="3500"/>
            </a:lvl8pPr>
            <a:lvl9pPr marL="4114800" lvl="8" indent="-450850" rtl="0">
              <a:spcBef>
                <a:spcPts val="800"/>
              </a:spcBef>
              <a:spcAft>
                <a:spcPts val="800"/>
              </a:spcAft>
              <a:buSzPts val="3500"/>
              <a:buChar char="■"/>
              <a:defRPr sz="3500"/>
            </a:lvl9pPr>
          </a:lstStyle>
          <a:p>
            <a:endParaRPr/>
          </a:p>
        </p:txBody>
      </p:sp>
      <p:sp>
        <p:nvSpPr>
          <p:cNvPr id="54" name="Google Shape;54;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 Dark">
  <p:cSld name="Blank - Dark">
    <p:bg>
      <p:bgPr>
        <a:solidFill>
          <a:schemeClr val="dk1"/>
        </a:solidFill>
        <a:effectLst/>
      </p:bgPr>
    </p:bg>
    <p:spTree>
      <p:nvGrpSpPr>
        <p:cNvPr id="1" name="Shape 124"/>
        <p:cNvGrpSpPr/>
        <p:nvPr/>
      </p:nvGrpSpPr>
      <p:grpSpPr>
        <a:xfrm>
          <a:off x="0" y="0"/>
          <a:ext cx="0" cy="0"/>
          <a:chOff x="0" y="0"/>
          <a:chExt cx="0" cy="0"/>
        </a:xfrm>
      </p:grpSpPr>
      <p:sp>
        <p:nvSpPr>
          <p:cNvPr id="126" name="Google Shape;126;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E1E2FB-03FF-4CB2-BD63-2641C13E4D5B}"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transition>
    <p:fade thruBlk="1"/>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1E2FB-03FF-4CB2-BD63-2641C13E4D5B}"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transition>
    <p:fade thruBlk="1"/>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E1E2FB-03FF-4CB2-BD63-2641C13E4D5B}"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transition>
    <p:fade thruBlk="1"/>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E1E2FB-03FF-4CB2-BD63-2641C13E4D5B}"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transition>
    <p:fade thruBlk="1"/>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E1E2FB-03FF-4CB2-BD63-2641C13E4D5B}"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transition>
    <p:fade thruBlk="1"/>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1E2FB-03FF-4CB2-BD63-2641C13E4D5B}"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transition>
    <p:fade thruBlk="1"/>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1E2FB-03FF-4CB2-BD63-2641C13E4D5B}"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transition>
    <p:fade thruBlk="1"/>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E1E2FB-03FF-4CB2-BD63-2641C13E4D5B}"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transition>
    <p:fade thruBlk="1"/>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DE1E2FB-03FF-4CB2-BD63-2641C13E4D5B}" type="datetimeFigureOut">
              <a:rPr lang="en-US" smtClean="0"/>
              <a:t>3/7/2024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thruBlk="1"/>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Google Shape;134;p15"/>
          <p:cNvSpPr txBox="1"/>
          <p:nvPr/>
        </p:nvSpPr>
        <p:spPr>
          <a:xfrm>
            <a:off x="936653" y="1711646"/>
            <a:ext cx="8578267" cy="1828800"/>
          </a:xfrm>
          <a:prstGeom prst="rect">
            <a:avLst/>
          </a:prstGeom>
          <a:noFill/>
          <a:ln>
            <a:noFill/>
          </a:ln>
        </p:spPr>
        <p:txBody>
          <a:bodyPr spcFirstLastPara="1" wrap="square" lIns="0" tIns="0" rIns="0" bIns="0" anchor="ctr" anchorCtr="0">
            <a:noAutofit/>
          </a:bodyPr>
          <a:lstStyle/>
          <a:p>
            <a:r>
              <a:rPr lang="en-US" sz="1800" b="1" dirty="0"/>
              <a:t> </a:t>
            </a:r>
            <a:r>
              <a:rPr lang="en-US" sz="1800" b="1" dirty="0">
                <a:latin typeface="Times New Roman" panose="02020603050405020304" pitchFamily="18" charset="0"/>
                <a:cs typeface="Times New Roman" panose="02020603050405020304" pitchFamily="18" charset="0"/>
              </a:rPr>
              <a:t>DESIGN AND IMPLEMENTATION OF TWO BAND LOW PROFILE MICROSTRIP ARRAY ANTENNA FOR WIRELESS APPLICATIONS </a:t>
            </a:r>
          </a:p>
          <a:p>
            <a:endParaRPr lang="en-US" sz="2400" dirty="0">
              <a:latin typeface="Times New Roman" panose="02020603050405020304" pitchFamily="18" charset="0"/>
              <a:cs typeface="Times New Roman" panose="02020603050405020304" pitchFamily="18" charset="0"/>
            </a:endParaRPr>
          </a:p>
        </p:txBody>
      </p:sp>
      <p:sp>
        <p:nvSpPr>
          <p:cNvPr id="5" name="Google Shape;134;p15"/>
          <p:cNvSpPr txBox="1"/>
          <p:nvPr/>
        </p:nvSpPr>
        <p:spPr>
          <a:xfrm>
            <a:off x="2514600" y="3943350"/>
            <a:ext cx="7433400" cy="895350"/>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90000"/>
              </a:lnSpc>
              <a:spcBef>
                <a:spcPts val="0"/>
              </a:spcBef>
              <a:spcAft>
                <a:spcPts val="0"/>
              </a:spcAft>
              <a:buClr>
                <a:schemeClr val="dk1"/>
              </a:buClr>
              <a:buSzPts val="6000"/>
              <a:buFont typeface="Spartan Thin"/>
              <a:buNone/>
              <a:defRPr/>
            </a:pPr>
            <a:endParaRPr kumimoji="0" lang="en-US" sz="4000" b="0" i="0" u="none" strike="noStrike" kern="0" cap="none" spc="0" normalizeH="0" baseline="0" noProof="0" dirty="0">
              <a:ln>
                <a:noFill/>
              </a:ln>
              <a:solidFill>
                <a:schemeClr val="dk1"/>
              </a:solidFill>
              <a:effectLst/>
              <a:uLnTx/>
              <a:uFillTx/>
              <a:latin typeface="Spartan Thin"/>
              <a:ea typeface="Spartan Thin"/>
              <a:cs typeface="Spartan Thin"/>
              <a:sym typeface="Spartan Thin"/>
            </a:endParaRPr>
          </a:p>
        </p:txBody>
      </p:sp>
      <p:sp>
        <p:nvSpPr>
          <p:cNvPr id="6" name="Google Shape;134;p15"/>
          <p:cNvSpPr txBox="1"/>
          <p:nvPr/>
        </p:nvSpPr>
        <p:spPr>
          <a:xfrm>
            <a:off x="5029200" y="3943350"/>
            <a:ext cx="3657600" cy="895350"/>
          </a:xfrm>
          <a:prstGeom prst="rect">
            <a:avLst/>
          </a:prstGeom>
          <a:noFill/>
          <a:ln>
            <a:noFill/>
          </a:ln>
        </p:spPr>
        <p:txBody>
          <a:bodyPr spcFirstLastPara="1" wrap="square" lIns="0" tIns="0" rIns="0" bIns="0" anchor="ctr" anchorCtr="0">
            <a:noAutofit/>
          </a:bodyPr>
          <a:lstStyle/>
          <a:p>
            <a:pPr algn="r"/>
            <a:r>
              <a:rPr lang="en-US" b="1" u="sng" dirty="0">
                <a:latin typeface="Times New Roman" panose="02020603050405020304" pitchFamily="18" charset="0"/>
                <a:cs typeface="Times New Roman" panose="02020603050405020304" pitchFamily="18" charset="0"/>
              </a:rPr>
              <a:t>Batch Number A1</a:t>
            </a:r>
          </a:p>
          <a:p>
            <a:pPr algn="r"/>
            <a:r>
              <a:rPr lang="en-US" b="1" dirty="0">
                <a:latin typeface="Times New Roman" panose="02020603050405020304" pitchFamily="18" charset="0"/>
                <a:cs typeface="Times New Roman" panose="02020603050405020304" pitchFamily="18" charset="0"/>
              </a:rPr>
              <a:t>G.V.S.PUJITHA- 20KN1A0443</a:t>
            </a:r>
          </a:p>
          <a:p>
            <a:pPr algn="r"/>
            <a:r>
              <a:rPr lang="en-US" b="1" dirty="0">
                <a:latin typeface="Times New Roman" panose="02020603050405020304" pitchFamily="18" charset="0"/>
                <a:cs typeface="Times New Roman" panose="02020603050405020304" pitchFamily="18" charset="0"/>
              </a:rPr>
              <a:t>B.DINESH VARMA- 20KN1A0412</a:t>
            </a:r>
          </a:p>
          <a:p>
            <a:pPr algn="r"/>
            <a:r>
              <a:rPr lang="en-US" b="1" dirty="0">
                <a:latin typeface="Times New Roman" panose="02020603050405020304" pitchFamily="18" charset="0"/>
                <a:cs typeface="Times New Roman" panose="02020603050405020304" pitchFamily="18" charset="0"/>
              </a:rPr>
              <a:t>  G.VIJAYALAKSHMI-  21KN5A0405</a:t>
            </a:r>
          </a:p>
          <a:p>
            <a:pPr algn="r"/>
            <a:r>
              <a:rPr lang="en-US" b="1" dirty="0">
                <a:latin typeface="Times New Roman" panose="02020603050405020304" pitchFamily="18" charset="0"/>
                <a:cs typeface="Times New Roman" panose="02020603050405020304" pitchFamily="18" charset="0"/>
              </a:rPr>
              <a:t> K.PRANAV SAI MOHAN - 20KN1A0455</a:t>
            </a:r>
          </a:p>
          <a:p>
            <a:pPr marL="0" marR="0" lvl="0" indent="0" algn="r" defTabSz="914400" rtl="0" eaLnBrk="1" fontAlgn="auto" latinLnBrk="0" hangingPunct="1">
              <a:lnSpc>
                <a:spcPct val="90000"/>
              </a:lnSpc>
              <a:spcBef>
                <a:spcPts val="0"/>
              </a:spcBef>
              <a:spcAft>
                <a:spcPts val="0"/>
              </a:spcAft>
              <a:buClr>
                <a:schemeClr val="dk1"/>
              </a:buClr>
              <a:buSzPts val="6000"/>
              <a:buFont typeface="Spartan Thin"/>
              <a:buNone/>
              <a:defRPr/>
            </a:pPr>
            <a:endParaRPr kumimoji="0" lang="en-US" b="1" i="0" u="none" strike="noStrike" kern="0" cap="none" spc="0" normalizeH="0" baseline="0" noProof="0" dirty="0">
              <a:ln>
                <a:noFill/>
              </a:ln>
              <a:solidFill>
                <a:schemeClr val="dk1"/>
              </a:solidFill>
              <a:effectLst/>
              <a:uLnTx/>
              <a:uFillTx/>
              <a:latin typeface="Spartan Thin"/>
              <a:ea typeface="Spartan Thin"/>
              <a:cs typeface="Spartan Thin"/>
              <a:sym typeface="Spartan Thin"/>
            </a:endParaRPr>
          </a:p>
        </p:txBody>
      </p:sp>
      <p:sp>
        <p:nvSpPr>
          <p:cNvPr id="12290" name="Rectangle 2"/>
          <p:cNvSpPr>
            <a:spLocks noChangeArrowheads="1"/>
          </p:cNvSpPr>
          <p:nvPr/>
        </p:nvSpPr>
        <p:spPr bwMode="auto">
          <a:xfrm>
            <a:off x="1" y="43935"/>
            <a:ext cx="184731" cy="369332"/>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2289" name="Picture 1"/>
          <p:cNvPicPr>
            <a:picLocks noChangeAspect="1" noChangeArrowheads="1"/>
          </p:cNvPicPr>
          <p:nvPr/>
        </p:nvPicPr>
        <p:blipFill>
          <a:blip r:embed="rId3"/>
          <a:srcRect/>
          <a:stretch>
            <a:fillRect/>
          </a:stretch>
        </p:blipFill>
        <p:spPr bwMode="auto">
          <a:xfrm>
            <a:off x="936653" y="125820"/>
            <a:ext cx="1074738" cy="1082675"/>
          </a:xfrm>
          <a:prstGeom prst="rect">
            <a:avLst/>
          </a:prstGeom>
          <a:noFill/>
        </p:spPr>
      </p:pic>
      <p:sp>
        <p:nvSpPr>
          <p:cNvPr id="12291" name="Rectangle 3"/>
          <p:cNvSpPr>
            <a:spLocks noChangeArrowheads="1"/>
          </p:cNvSpPr>
          <p:nvPr/>
        </p:nvSpPr>
        <p:spPr bwMode="auto">
          <a:xfrm>
            <a:off x="830943" y="191442"/>
            <a:ext cx="7848600" cy="1661993"/>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NRI INSTITUTE OF TECHNOLOGY</a:t>
            </a:r>
            <a:endParaRPr kumimoji="0" lang="en-US" sz="12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(Autonomous)</a:t>
            </a:r>
            <a:endParaRPr kumimoji="0" lang="en-US" sz="12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(Approved by A.I.C.T.E &amp; Affiliated to Jawaharlal Nehru Technological University Kakinada)</a:t>
            </a:r>
            <a:endParaRPr kumimoji="0" lang="en-US" sz="12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(Accredited by NAAC with ‘A’ Grade, ISO 9001 : 2015 Certified)</a:t>
            </a:r>
            <a:endParaRPr kumimoji="0" lang="en-US" sz="12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Agiripalli (M), Pothavarapadu (V), Krishna (DT)-521212.</a:t>
            </a:r>
            <a:endParaRPr kumimoji="0" lang="en-US" sz="12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2020-2024</a:t>
            </a:r>
          </a:p>
          <a:p>
            <a:pPr algn="ctr" eaLnBrk="0" fontAlgn="base" hangingPunct="0">
              <a:spcBef>
                <a:spcPct val="0"/>
              </a:spcBef>
              <a:spcAft>
                <a:spcPct val="0"/>
              </a:spcAft>
              <a:buClrTx/>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ELECTRONICS &amp; COMMUNICATION ENGINEERING</a:t>
            </a:r>
            <a:endParaRPr kumimoji="0" lang="en-US" sz="12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4337" name="Rectangle 1"/>
          <p:cNvSpPr>
            <a:spLocks noChangeArrowheads="1"/>
          </p:cNvSpPr>
          <p:nvPr/>
        </p:nvSpPr>
        <p:spPr bwMode="auto">
          <a:xfrm>
            <a:off x="457201" y="3758688"/>
            <a:ext cx="2743199" cy="861774"/>
          </a:xfrm>
          <a:prstGeom prst="rect">
            <a:avLst/>
          </a:prstGeom>
          <a:noFill/>
          <a:ln w="9525">
            <a:noFill/>
            <a:miter lim="800000"/>
          </a:ln>
          <a:effectLst/>
        </p:spPr>
        <p:txBody>
          <a:bodyPr vert="horz" wrap="square" lIns="91440" tIns="45720" rIns="91440" bIns="45720" numCol="1" anchor="ctr" anchorCtr="0" compatLnSpc="1">
            <a:spAutoFit/>
          </a:bodyPr>
          <a:lstStyle/>
          <a:p>
            <a:pPr algn="ctr"/>
            <a:r>
              <a:rPr lang="en-US" sz="1200" b="1" u="sng" dirty="0">
                <a:latin typeface="Times New Roman" panose="02020603050405020304" pitchFamily="18" charset="0"/>
                <a:cs typeface="Times New Roman" panose="02020603050405020304" pitchFamily="18" charset="0"/>
              </a:rPr>
              <a:t>Under the Guidance of</a:t>
            </a:r>
          </a:p>
          <a:p>
            <a:pPr algn="ctr"/>
            <a:r>
              <a:rPr lang="en-US" b="1" dirty="0">
                <a:latin typeface="Times New Roman" panose="02020603050405020304" pitchFamily="18" charset="0"/>
                <a:cs typeface="Times New Roman" panose="02020603050405020304" pitchFamily="18" charset="0"/>
              </a:rPr>
              <a:t>Dr. Abdul Rahiman Sheik </a:t>
            </a:r>
          </a:p>
          <a:p>
            <a:pPr algn="ct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M.Tech</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Ph.D</a:t>
            </a:r>
            <a:endParaRPr lang="en-US" sz="1200" b="1" dirty="0">
              <a:latin typeface="Times New Roman" panose="02020603050405020304" pitchFamily="18" charset="0"/>
              <a:cs typeface="Times New Roman" panose="02020603050405020304" pitchFamily="18" charset="0"/>
            </a:endParaRPr>
          </a:p>
          <a:p>
            <a:pPr algn="ctr"/>
            <a:endParaRPr lang="en-US" sz="1200" b="1"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C9583D-A0C4-9D41-023A-472481C253E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57350"/>
            <a:ext cx="6858000" cy="2731665"/>
          </a:xfrm>
          <a:prstGeom prst="rect">
            <a:avLst/>
          </a:prstGeom>
          <a:noFill/>
          <a:ln>
            <a:noFill/>
          </a:ln>
        </p:spPr>
      </p:pic>
      <p:sp>
        <p:nvSpPr>
          <p:cNvPr id="3" name="TextBox 2">
            <a:extLst>
              <a:ext uri="{FF2B5EF4-FFF2-40B4-BE49-F238E27FC236}">
                <a16:creationId xmlns:a16="http://schemas.microsoft.com/office/drawing/2014/main" id="{EC6C14BF-1E0B-F908-B78D-5EDD467B5865}"/>
              </a:ext>
            </a:extLst>
          </p:cNvPr>
          <p:cNvSpPr txBox="1"/>
          <p:nvPr/>
        </p:nvSpPr>
        <p:spPr>
          <a:xfrm>
            <a:off x="2590800" y="708194"/>
            <a:ext cx="441960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Structure of array antenna with single strip</a:t>
            </a:r>
          </a:p>
        </p:txBody>
      </p:sp>
    </p:spTree>
    <p:extLst>
      <p:ext uri="{BB962C8B-B14F-4D97-AF65-F5344CB8AC3E}">
        <p14:creationId xmlns:p14="http://schemas.microsoft.com/office/powerpoint/2010/main" val="293840441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772A7C-5C4C-F5E7-52EC-8CD564D322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1072" y="1733550"/>
            <a:ext cx="6722327" cy="2667000"/>
          </a:xfrm>
          <a:prstGeom prst="rect">
            <a:avLst/>
          </a:prstGeom>
          <a:noFill/>
          <a:ln>
            <a:noFill/>
          </a:ln>
        </p:spPr>
      </p:pic>
      <p:sp>
        <p:nvSpPr>
          <p:cNvPr id="5" name="TextBox 4">
            <a:extLst>
              <a:ext uri="{FF2B5EF4-FFF2-40B4-BE49-F238E27FC236}">
                <a16:creationId xmlns:a16="http://schemas.microsoft.com/office/drawing/2014/main" id="{59247FA5-BB00-AD7E-3449-AA044B782519}"/>
              </a:ext>
            </a:extLst>
          </p:cNvPr>
          <p:cNvSpPr txBox="1"/>
          <p:nvPr/>
        </p:nvSpPr>
        <p:spPr>
          <a:xfrm>
            <a:off x="2667000" y="746202"/>
            <a:ext cx="45720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Structure of array antenna with double strip</a:t>
            </a:r>
          </a:p>
        </p:txBody>
      </p:sp>
    </p:spTree>
    <p:extLst>
      <p:ext uri="{BB962C8B-B14F-4D97-AF65-F5344CB8AC3E}">
        <p14:creationId xmlns:p14="http://schemas.microsoft.com/office/powerpoint/2010/main" val="1049088105"/>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8D5DAD-740B-E3D0-A51F-0E266B1FF1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57350"/>
            <a:ext cx="6781800" cy="2494280"/>
          </a:xfrm>
          <a:prstGeom prst="rect">
            <a:avLst/>
          </a:prstGeom>
          <a:noFill/>
          <a:ln>
            <a:noFill/>
          </a:ln>
        </p:spPr>
      </p:pic>
      <p:sp>
        <p:nvSpPr>
          <p:cNvPr id="4" name="TextBox 3">
            <a:extLst>
              <a:ext uri="{FF2B5EF4-FFF2-40B4-BE49-F238E27FC236}">
                <a16:creationId xmlns:a16="http://schemas.microsoft.com/office/drawing/2014/main" id="{F0948932-92D1-CE16-0357-1FDC9E77CC1B}"/>
              </a:ext>
            </a:extLst>
          </p:cNvPr>
          <p:cNvSpPr txBox="1"/>
          <p:nvPr/>
        </p:nvSpPr>
        <p:spPr>
          <a:xfrm>
            <a:off x="2476500" y="991870"/>
            <a:ext cx="45720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Structure of array antenna with triple strip</a:t>
            </a:r>
          </a:p>
        </p:txBody>
      </p:sp>
    </p:spTree>
    <p:extLst>
      <p:ext uri="{BB962C8B-B14F-4D97-AF65-F5344CB8AC3E}">
        <p14:creationId xmlns:p14="http://schemas.microsoft.com/office/powerpoint/2010/main" val="1536936088"/>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66750"/>
            <a:ext cx="6858000" cy="3927873"/>
          </a:xfrm>
        </p:spPr>
        <p:txBody>
          <a:bodyPr>
            <a:normAutofit lnSpcReduction="10000"/>
          </a:bodyPr>
          <a:lstStyle/>
          <a:p>
            <a:pPr marL="0" indent="0">
              <a:buNone/>
            </a:pPr>
            <a:r>
              <a:rPr lang="en-IN" sz="16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Objective of the project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The objective of this project is to design and implementation of array antenna for wireless communications with improved gain and return loss .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the implementation of antennas, engineers typically engage in two main phases: simulation and fabrication. </a:t>
            </a:r>
          </a:p>
          <a:p>
            <a:pPr>
              <a:buFont typeface="Wingdings" panose="05000000000000000000" pitchFamily="2" charset="2"/>
              <a:buChar char="Ø"/>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Simulation involves using specialized software to model the antenna's performance and behaviour in various conditions. </a:t>
            </a:r>
          </a:p>
          <a:p>
            <a:pPr>
              <a:buFont typeface="Wingdings" panose="05000000000000000000" pitchFamily="2" charset="2"/>
              <a:buChar char="Ø"/>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600" dirty="0">
                <a:latin typeface="Times New Roman" panose="02020603050405020304" pitchFamily="18" charset="0"/>
                <a:ea typeface="Calibri" panose="020F0502020204030204" pitchFamily="34" charset="0"/>
                <a:cs typeface="Times New Roman" panose="02020603050405020304" pitchFamily="18" charset="0"/>
              </a:rPr>
              <a:t>Fabrication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stage ensures that the antenna performs as intended in real-world scenarios.</a:t>
            </a:r>
            <a:endParaRPr lang="en-IN" sz="16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0780" y="895350"/>
            <a:ext cx="5087620" cy="3718560"/>
          </a:xfrm>
        </p:spPr>
        <p:txBody>
          <a:bodyPr>
            <a:norm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Here we are using HFSS software for simulation.</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HFSS - High Frequency Structure Simulator.</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ANSYS HFSS 13.0 is a powerful software used for designing and simulating antennas.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It helps engineers and researchers understand how antennas work and how they perform in different situations.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designing array antennas in HFSS software ,we go for fabrication.</a:t>
            </a:r>
          </a:p>
          <a:p>
            <a:pPr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It all begins with selecting the right materials, like the copper-clad substrate, often composed of FR4 epoxy, which provides the foundational support for the antenna.</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pic>
        <p:nvPicPr>
          <p:cNvPr id="6" name="Picture 5"/>
          <p:cNvPicPr>
            <a:picLocks noChangeAspect="1"/>
          </p:cNvPicPr>
          <p:nvPr/>
        </p:nvPicPr>
        <p:blipFill>
          <a:blip r:embed="rId2"/>
          <a:stretch>
            <a:fillRect/>
          </a:stretch>
        </p:blipFill>
        <p:spPr>
          <a:xfrm>
            <a:off x="6667500" y="1276350"/>
            <a:ext cx="1905000" cy="1981200"/>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PHYSICAL DIMENSION VALUES</a:t>
            </a:r>
          </a:p>
        </p:txBody>
      </p:sp>
      <p:graphicFrame>
        <p:nvGraphicFramePr>
          <p:cNvPr id="5" name="Content Placeholder 4"/>
          <p:cNvGraphicFramePr>
            <a:graphicFrameLocks noGrp="1"/>
          </p:cNvGraphicFramePr>
          <p:nvPr>
            <p:ph idx="1"/>
          </p:nvPr>
        </p:nvGraphicFramePr>
        <p:xfrm>
          <a:off x="1483360" y="1439545"/>
          <a:ext cx="5643880" cy="2915285"/>
        </p:xfrm>
        <a:graphic>
          <a:graphicData uri="http://schemas.openxmlformats.org/drawingml/2006/table">
            <a:tbl>
              <a:tblPr firstRow="1" firstCol="1" bandRow="1">
                <a:tableStyleId>{5C22544A-7EE6-4342-B048-85BDC9FD1C3A}</a:tableStyleId>
              </a:tblPr>
              <a:tblGrid>
                <a:gridCol w="1410970">
                  <a:extLst>
                    <a:ext uri="{9D8B030D-6E8A-4147-A177-3AD203B41FA5}">
                      <a16:colId xmlns:a16="http://schemas.microsoft.com/office/drawing/2014/main" val="20000"/>
                    </a:ext>
                  </a:extLst>
                </a:gridCol>
                <a:gridCol w="1410970">
                  <a:extLst>
                    <a:ext uri="{9D8B030D-6E8A-4147-A177-3AD203B41FA5}">
                      <a16:colId xmlns:a16="http://schemas.microsoft.com/office/drawing/2014/main" val="20001"/>
                    </a:ext>
                  </a:extLst>
                </a:gridCol>
                <a:gridCol w="1410970">
                  <a:extLst>
                    <a:ext uri="{9D8B030D-6E8A-4147-A177-3AD203B41FA5}">
                      <a16:colId xmlns:a16="http://schemas.microsoft.com/office/drawing/2014/main" val="20002"/>
                    </a:ext>
                  </a:extLst>
                </a:gridCol>
                <a:gridCol w="1410970">
                  <a:extLst>
                    <a:ext uri="{9D8B030D-6E8A-4147-A177-3AD203B41FA5}">
                      <a16:colId xmlns:a16="http://schemas.microsoft.com/office/drawing/2014/main" val="20003"/>
                    </a:ext>
                  </a:extLst>
                </a:gridCol>
              </a:tblGrid>
              <a:tr h="262255">
                <a:tc>
                  <a:txBody>
                    <a:bodyPr/>
                    <a:lstStyle/>
                    <a:p>
                      <a:pPr algn="ctr">
                        <a:lnSpc>
                          <a:spcPct val="150000"/>
                        </a:lnSpc>
                        <a:spcAft>
                          <a:spcPts val="800"/>
                        </a:spcAft>
                      </a:pPr>
                      <a:r>
                        <a:rPr lang="en-IN" sz="1200" kern="100">
                          <a:effectLst/>
                        </a:rPr>
                        <a:t>Notations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Dimensions (mm)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Notations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Dimensions (mm)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72415">
                <a:tc>
                  <a:txBody>
                    <a:bodyPr/>
                    <a:lstStyle/>
                    <a:p>
                      <a:pPr algn="ctr">
                        <a:lnSpc>
                          <a:spcPct val="150000"/>
                        </a:lnSpc>
                        <a:spcAft>
                          <a:spcPts val="800"/>
                        </a:spcAft>
                      </a:pPr>
                      <a:r>
                        <a:rPr lang="en-IN" sz="1200" kern="100">
                          <a:effectLst/>
                        </a:rPr>
                        <a:t>W1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2.4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L5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62255">
                <a:tc>
                  <a:txBody>
                    <a:bodyPr/>
                    <a:lstStyle/>
                    <a:p>
                      <a:pPr algn="ctr">
                        <a:lnSpc>
                          <a:spcPct val="150000"/>
                        </a:lnSpc>
                        <a:spcAft>
                          <a:spcPts val="800"/>
                        </a:spcAft>
                      </a:pPr>
                      <a:r>
                        <a:rPr lang="en-IN" sz="1200" kern="100">
                          <a:effectLst/>
                        </a:rPr>
                        <a:t>L1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2.4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62255">
                <a:tc>
                  <a:txBody>
                    <a:bodyPr/>
                    <a:lstStyle/>
                    <a:p>
                      <a:pPr algn="ctr">
                        <a:lnSpc>
                          <a:spcPct val="150000"/>
                        </a:lnSpc>
                        <a:spcAft>
                          <a:spcPts val="800"/>
                        </a:spcAft>
                      </a:pPr>
                      <a:r>
                        <a:rPr lang="en-IN" sz="1200" kern="100">
                          <a:effectLst/>
                        </a:rPr>
                        <a:t>W2,W2,W2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dirty="0">
                          <a:effectLst/>
                        </a:rPr>
                        <a:t>2.4,5,5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L6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72415">
                <a:tc>
                  <a:txBody>
                    <a:bodyPr/>
                    <a:lstStyle/>
                    <a:p>
                      <a:pPr algn="ctr">
                        <a:lnSpc>
                          <a:spcPct val="150000"/>
                        </a:lnSpc>
                        <a:spcAft>
                          <a:spcPts val="800"/>
                        </a:spcAft>
                      </a:pPr>
                      <a:r>
                        <a:rPr lang="en-IN" sz="1200" kern="100">
                          <a:effectLst/>
                        </a:rPr>
                        <a:t>L2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62255">
                <a:tc>
                  <a:txBody>
                    <a:bodyPr/>
                    <a:lstStyle/>
                    <a:p>
                      <a:pPr algn="ctr">
                        <a:lnSpc>
                          <a:spcPct val="150000"/>
                        </a:lnSpc>
                        <a:spcAft>
                          <a:spcPts val="800"/>
                        </a:spcAft>
                      </a:pPr>
                      <a:r>
                        <a:rPr lang="en-IN" sz="1200" kern="100">
                          <a:effectLst/>
                        </a:rPr>
                        <a:t>W3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2.4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L7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7.6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62255">
                <a:tc>
                  <a:txBody>
                    <a:bodyPr/>
                    <a:lstStyle/>
                    <a:p>
                      <a:pPr algn="ctr">
                        <a:lnSpc>
                          <a:spcPct val="150000"/>
                        </a:lnSpc>
                        <a:spcAft>
                          <a:spcPts val="800"/>
                        </a:spcAft>
                      </a:pPr>
                      <a:r>
                        <a:rPr lang="en-IN" sz="1200" kern="100">
                          <a:effectLst/>
                        </a:rPr>
                        <a:t>L3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Lm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24.8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72415">
                <a:tc>
                  <a:txBody>
                    <a:bodyPr/>
                    <a:lstStyle/>
                    <a:p>
                      <a:pPr algn="ctr">
                        <a:lnSpc>
                          <a:spcPct val="150000"/>
                        </a:lnSpc>
                        <a:spcAft>
                          <a:spcPts val="800"/>
                        </a:spcAft>
                      </a:pPr>
                      <a:r>
                        <a:rPr lang="en-IN" sz="1200" kern="100">
                          <a:effectLst/>
                        </a:rPr>
                        <a:t>W4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2.4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62255">
                <a:tc>
                  <a:txBody>
                    <a:bodyPr/>
                    <a:lstStyle/>
                    <a:p>
                      <a:pPr algn="ctr">
                        <a:lnSpc>
                          <a:spcPct val="150000"/>
                        </a:lnSpc>
                        <a:spcAft>
                          <a:spcPts val="800"/>
                        </a:spcAft>
                      </a:pPr>
                      <a:r>
                        <a:rPr lang="en-IN" sz="1200" kern="100">
                          <a:effectLst/>
                        </a:rPr>
                        <a:t>L4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2.4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SW</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60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62255">
                <a:tc>
                  <a:txBody>
                    <a:bodyPr/>
                    <a:lstStyle/>
                    <a:p>
                      <a:pPr algn="ctr">
                        <a:lnSpc>
                          <a:spcPct val="150000"/>
                        </a:lnSpc>
                        <a:spcAft>
                          <a:spcPts val="800"/>
                        </a:spcAft>
                      </a:pPr>
                      <a:r>
                        <a:rPr lang="en-IN" sz="1200" kern="100">
                          <a:effectLst/>
                        </a:rPr>
                        <a:t>L4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1.3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SL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48.9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62255">
                <a:tc>
                  <a:txBody>
                    <a:bodyPr/>
                    <a:lstStyle/>
                    <a:p>
                      <a:pPr algn="l">
                        <a:lnSpc>
                          <a:spcPct val="150000"/>
                        </a:lnSpc>
                        <a:spcAft>
                          <a:spcPts val="800"/>
                        </a:spcAft>
                      </a:pPr>
                      <a:r>
                        <a:rPr lang="en-IN" sz="1200" kern="100">
                          <a:effectLst/>
                        </a:rPr>
                        <a:t>               L8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a:effectLst/>
                        </a:rPr>
                        <a:t>W8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100" dirty="0">
                          <a:effectLst/>
                        </a:rPr>
                        <a:t>61.5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bl>
          </a:graphicData>
        </a:graphic>
      </p:graphicFrame>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MICROSTRIP BASIC EQUATIONS</a:t>
            </a:r>
          </a:p>
        </p:txBody>
      </p:sp>
      <p:pic>
        <p:nvPicPr>
          <p:cNvPr id="6" name="Content Placeholder 5"/>
          <p:cNvPicPr>
            <a:picLocks noGrp="1" noChangeAspect="1"/>
          </p:cNvPicPr>
          <p:nvPr>
            <p:ph idx="1"/>
          </p:nvPr>
        </p:nvPicPr>
        <p:blipFill rotWithShape="1">
          <a:blip r:embed="rId2"/>
          <a:srcRect t="11111"/>
          <a:stretch>
            <a:fillRect/>
          </a:stretch>
        </p:blipFill>
        <p:spPr>
          <a:xfrm>
            <a:off x="1600200" y="1360170"/>
            <a:ext cx="2247900" cy="914400"/>
          </a:xfrm>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
        <p:nvSpPr>
          <p:cNvPr id="7" name="TextBox 6"/>
          <p:cNvSpPr txBox="1"/>
          <p:nvPr/>
        </p:nvSpPr>
        <p:spPr>
          <a:xfrm>
            <a:off x="1279070" y="1089536"/>
            <a:ext cx="2759530" cy="33855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Width of the microstrip :</a:t>
            </a:r>
          </a:p>
        </p:txBody>
      </p:sp>
      <p:sp>
        <p:nvSpPr>
          <p:cNvPr id="8" name="TextBox 7"/>
          <p:cNvSpPr txBox="1"/>
          <p:nvPr/>
        </p:nvSpPr>
        <p:spPr>
          <a:xfrm>
            <a:off x="1279070" y="2571750"/>
            <a:ext cx="2378529" cy="306705"/>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Length of the microstrip</a:t>
            </a:r>
            <a:r>
              <a:rPr lang="en-IN" dirty="0"/>
              <a:t>:</a:t>
            </a:r>
          </a:p>
        </p:txBody>
      </p:sp>
      <p:pic>
        <p:nvPicPr>
          <p:cNvPr id="10" name="Picture 9"/>
          <p:cNvPicPr>
            <a:picLocks noChangeAspect="1"/>
          </p:cNvPicPr>
          <p:nvPr/>
        </p:nvPicPr>
        <p:blipFill>
          <a:blip r:embed="rId3"/>
          <a:stretch>
            <a:fillRect/>
          </a:stretch>
        </p:blipFill>
        <p:spPr>
          <a:xfrm>
            <a:off x="1809750" y="3028950"/>
            <a:ext cx="1676399" cy="856655"/>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789"/>
            <a:ext cx="8229600" cy="857250"/>
          </a:xfrm>
        </p:spPr>
        <p:txBody>
          <a:bodyPr>
            <a:normAutofit/>
          </a:bodyPr>
          <a:lstStyle/>
          <a:p>
            <a:r>
              <a:rPr lang="en-IN" sz="2400" dirty="0">
                <a:latin typeface="Times New Roman" panose="02020603050405020304" pitchFamily="18" charset="0"/>
                <a:cs typeface="Times New Roman" panose="02020603050405020304" pitchFamily="18" charset="0"/>
              </a:rPr>
              <a:t>TYPE OF FEED</a:t>
            </a:r>
          </a:p>
        </p:txBody>
      </p:sp>
      <p:sp>
        <p:nvSpPr>
          <p:cNvPr id="3" name="Content Placeholder 2"/>
          <p:cNvSpPr>
            <a:spLocks noGrp="1"/>
          </p:cNvSpPr>
          <p:nvPr>
            <p:ph idx="1"/>
          </p:nvPr>
        </p:nvSpPr>
        <p:spPr>
          <a:xfrm>
            <a:off x="1524000" y="1266190"/>
            <a:ext cx="6400800" cy="3526790"/>
          </a:xfrm>
        </p:spPr>
        <p:txBody>
          <a:bodyPr/>
          <a:lstStyle/>
          <a:p>
            <a:pPr>
              <a:buFont typeface="Wingdings" panose="05000000000000000000" pitchFamily="2" charset="2"/>
              <a:buChar char="Ø"/>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used co-axial feeding technique.</a:t>
            </a:r>
          </a:p>
          <a:p>
            <a:pPr>
              <a:buFont typeface="Wingdings" panose="05000000000000000000" pitchFamily="2" charset="2"/>
              <a:buChar char="Ø"/>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In this feeding method, inner conductor of coaxial cable is connected to the microstrip patch of an antenna and outer one is connected to ground plane.</a:t>
            </a:r>
          </a:p>
          <a:p>
            <a:pPr>
              <a:buFont typeface="Wingdings" panose="05000000000000000000" pitchFamily="2" charset="2"/>
              <a:buChar char="Ø"/>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Mostly, the feed networks are isolated from the microstrip patch, but in this mechanism, it is not like that.</a:t>
            </a:r>
          </a:p>
          <a:p>
            <a:pPr marL="0" indent="0">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Spurious radiation minimization, easy fabrication and efficient feeding are the advantages of coaxial feeding method.</a:t>
            </a:r>
          </a:p>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3392"/>
          </a:xfrm>
        </p:spPr>
        <p:txBody>
          <a:bodyPr>
            <a:normAutofit/>
          </a:bodyPr>
          <a:lstStyle/>
          <a:p>
            <a:r>
              <a:rPr lang="en-IN" sz="2400" dirty="0">
                <a:latin typeface="Times New Roman" panose="02020603050405020304" pitchFamily="18" charset="0"/>
                <a:cs typeface="Times New Roman" panose="02020603050405020304" pitchFamily="18" charset="0"/>
              </a:rPr>
              <a:t>RESULTS</a:t>
            </a:r>
          </a:p>
        </p:txBody>
      </p:sp>
      <p:sp>
        <p:nvSpPr>
          <p:cNvPr id="3" name="Content Placeholder 2"/>
          <p:cNvSpPr>
            <a:spLocks noGrp="1"/>
          </p:cNvSpPr>
          <p:nvPr>
            <p:ph idx="1"/>
          </p:nvPr>
        </p:nvSpPr>
        <p:spPr>
          <a:xfrm>
            <a:off x="726440" y="819150"/>
            <a:ext cx="7769860" cy="4222115"/>
          </a:xfrm>
        </p:spPr>
        <p:txBody>
          <a:bodyPr>
            <a:normAutofit/>
          </a:bodyPr>
          <a:lstStyle/>
          <a:p>
            <a:pPr marL="0" indent="0">
              <a:buNone/>
            </a:pPr>
            <a:r>
              <a:rPr lang="en-IN" sz="1400" dirty="0">
                <a:latin typeface="Times New Roman" panose="02020603050405020304" pitchFamily="18" charset="0"/>
                <a:cs typeface="Times New Roman" panose="02020603050405020304" pitchFamily="18" charset="0"/>
              </a:rPr>
              <a:t>Single element antenna</a:t>
            </a: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850" y="1276350"/>
            <a:ext cx="3229610" cy="1524000"/>
          </a:xfrm>
          <a:prstGeom prst="rect">
            <a:avLst/>
          </a:prstGeom>
        </p:spPr>
      </p:pic>
      <p:sp>
        <p:nvSpPr>
          <p:cNvPr id="7" name="TextBox 6"/>
          <p:cNvSpPr txBox="1"/>
          <p:nvPr/>
        </p:nvSpPr>
        <p:spPr>
          <a:xfrm>
            <a:off x="786130" y="2874010"/>
            <a:ext cx="4090670" cy="306705"/>
          </a:xfrm>
          <a:prstGeom prst="rect">
            <a:avLst/>
          </a:prstGeom>
          <a:noFill/>
        </p:spPr>
        <p:txBody>
          <a:bodyPr wrap="square">
            <a:spAutoFit/>
          </a:bodyPr>
          <a:lstStyle/>
          <a:p>
            <a:pPr marL="0" indent="0">
              <a:buNone/>
            </a:pPr>
            <a:r>
              <a:rPr lang="en-IN" sz="1400" dirty="0">
                <a:latin typeface="Times New Roman" panose="02020603050405020304" pitchFamily="18" charset="0"/>
                <a:cs typeface="Times New Roman" panose="02020603050405020304" pitchFamily="18" charset="0"/>
              </a:rPr>
              <a:t>RETURNLOSS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2485" y="3312160"/>
            <a:ext cx="3435350" cy="1625600"/>
          </a:xfrm>
          <a:prstGeom prst="rect">
            <a:avLst/>
          </a:prstGeom>
          <a:noFill/>
          <a:ln>
            <a:noFill/>
          </a:ln>
        </p:spPr>
      </p:pic>
      <p:sp>
        <p:nvSpPr>
          <p:cNvPr id="10" name="TextBox 9"/>
          <p:cNvSpPr txBox="1"/>
          <p:nvPr/>
        </p:nvSpPr>
        <p:spPr>
          <a:xfrm>
            <a:off x="4419600" y="842958"/>
            <a:ext cx="4572000" cy="307777"/>
          </a:xfrm>
          <a:prstGeom prst="rect">
            <a:avLst/>
          </a:prstGeom>
          <a:noFill/>
        </p:spPr>
        <p:txBody>
          <a:bodyPr wrap="square">
            <a:spAutoFit/>
          </a:bodyPr>
          <a:lstStyle/>
          <a:p>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VSWR</a:t>
            </a:r>
            <a:endParaRPr lang="en-IN"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721" y="1210393"/>
            <a:ext cx="4465955" cy="1643550"/>
          </a:xfrm>
          <a:prstGeom prst="rect">
            <a:avLst/>
          </a:prstGeom>
          <a:noFill/>
          <a:ln>
            <a:noFill/>
          </a:ln>
        </p:spPr>
      </p:pic>
      <p:sp>
        <p:nvSpPr>
          <p:cNvPr id="13" name="TextBox 12"/>
          <p:cNvSpPr txBox="1"/>
          <p:nvPr/>
        </p:nvSpPr>
        <p:spPr>
          <a:xfrm>
            <a:off x="4289677" y="2951378"/>
            <a:ext cx="4572000" cy="307777"/>
          </a:xfrm>
          <a:prstGeom prst="rect">
            <a:avLst/>
          </a:prstGeom>
          <a:noFill/>
        </p:spPr>
        <p:txBody>
          <a:bodyPr wrap="square">
            <a:spAutoFit/>
          </a:bodyPr>
          <a:lstStyle/>
          <a:p>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GAIN</a:t>
            </a:r>
            <a:endParaRPr lang="en-IN" dirty="0"/>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2385" y="3061335"/>
            <a:ext cx="3296920" cy="1979930"/>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0700" y="1504950"/>
            <a:ext cx="5257800" cy="2476500"/>
          </a:xfrm>
          <a:prstGeom prst="rect">
            <a:avLst/>
          </a:prstGeom>
        </p:spPr>
      </p:pic>
      <p:sp>
        <p:nvSpPr>
          <p:cNvPr id="2" name="TextBox 1">
            <a:extLst>
              <a:ext uri="{FF2B5EF4-FFF2-40B4-BE49-F238E27FC236}">
                <a16:creationId xmlns:a16="http://schemas.microsoft.com/office/drawing/2014/main" id="{3880EE8E-F33E-FF20-64D2-2070545D9EA3}"/>
              </a:ext>
            </a:extLst>
          </p:cNvPr>
          <p:cNvSpPr txBox="1"/>
          <p:nvPr/>
        </p:nvSpPr>
        <p:spPr>
          <a:xfrm>
            <a:off x="2514600" y="666750"/>
            <a:ext cx="3736920"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Array antenna  design using HFSS</a:t>
            </a:r>
          </a:p>
        </p:txBody>
      </p:sp>
      <p:sp>
        <p:nvSpPr>
          <p:cNvPr id="5" name="TextBox 4">
            <a:extLst>
              <a:ext uri="{FF2B5EF4-FFF2-40B4-BE49-F238E27FC236}">
                <a16:creationId xmlns:a16="http://schemas.microsoft.com/office/drawing/2014/main" id="{D75EB408-5444-22C7-D436-A51BD1E9D70F}"/>
              </a:ext>
            </a:extLst>
          </p:cNvPr>
          <p:cNvSpPr txBox="1"/>
          <p:nvPr/>
        </p:nvSpPr>
        <p:spPr>
          <a:xfrm>
            <a:off x="2927043" y="4080271"/>
            <a:ext cx="2985113" cy="492443"/>
          </a:xfrm>
          <a:prstGeom prst="rect">
            <a:avLst/>
          </a:prstGeom>
          <a:noFill/>
        </p:spPr>
        <p:txBody>
          <a:bodyPr wrap="none" rtlCol="0">
            <a:spAutoFit/>
          </a:bodyPr>
          <a:lstStyle/>
          <a:p>
            <a:pPr algn="ctr"/>
            <a:r>
              <a:rPr lang="en-IN" sz="1200" dirty="0">
                <a:latin typeface="Times New Roman" panose="02020603050405020304" pitchFamily="18" charset="0"/>
                <a:cs typeface="Times New Roman" panose="02020603050405020304" pitchFamily="18" charset="0"/>
              </a:rPr>
              <a:t>ARRAY ANTENNA WITH SINGLE STRIP</a:t>
            </a:r>
          </a:p>
          <a:p>
            <a:endParaRPr lang="en-IN" dirty="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908050" y="1200150"/>
            <a:ext cx="6330950" cy="3394710"/>
          </a:xfrm>
        </p:spPr>
        <p:txBody>
          <a:bodyPr/>
          <a:lstStyle/>
          <a:p>
            <a:pP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PROBLEM DEFINITION</a:t>
            </a:r>
          </a:p>
          <a:p>
            <a:pP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PROPOSED METHOD</a:t>
            </a:r>
          </a:p>
          <a:p>
            <a:pP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PHYSICAL DIMENSION VALUES</a:t>
            </a:r>
          </a:p>
          <a:p>
            <a:pP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MICROSTRIP BASIC EQUATIONS</a:t>
            </a:r>
          </a:p>
          <a:p>
            <a:pP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TYPE OF FEED</a:t>
            </a:r>
          </a:p>
          <a:p>
            <a:pP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REFERENCES</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38150"/>
            <a:ext cx="8534400" cy="4303186"/>
          </a:xfrm>
        </p:spPr>
        <p:txBody>
          <a:bodyPr>
            <a:normAutofit/>
          </a:bodyPr>
          <a:lstStyle/>
          <a:p>
            <a:pPr marL="0" indent="0">
              <a:buNone/>
            </a:pPr>
            <a:r>
              <a:rPr lang="en-IN" sz="1400" dirty="0">
                <a:latin typeface="Times New Roman" panose="02020603050405020304" pitchFamily="18" charset="0"/>
                <a:cs typeface="Times New Roman" panose="02020603050405020304" pitchFamily="18" charset="0"/>
              </a:rPr>
              <a:t>RETURNLOSS</a:t>
            </a: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
        <p:nvSpPr>
          <p:cNvPr id="7" name="TextBox 6"/>
          <p:cNvSpPr txBox="1"/>
          <p:nvPr/>
        </p:nvSpPr>
        <p:spPr>
          <a:xfrm>
            <a:off x="304800" y="2390874"/>
            <a:ext cx="2787111" cy="307392"/>
          </a:xfrm>
          <a:prstGeom prst="rect">
            <a:avLst/>
          </a:prstGeom>
          <a:noFill/>
        </p:spPr>
        <p:txBody>
          <a:bodyPr wrap="square">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VSWR </a:t>
            </a:r>
            <a:endParaRPr lang="en-IN" sz="105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2"/>
          <p:cNvSpPr>
            <a:spLocks noChangeArrowheads="1"/>
          </p:cNvSpPr>
          <p:nvPr/>
        </p:nvSpPr>
        <p:spPr bwMode="auto">
          <a:xfrm>
            <a:off x="5715000" y="306843"/>
            <a:ext cx="58282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2090" y="1101188"/>
            <a:ext cx="2634709" cy="37379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a:spLocks noChangeArrowheads="1"/>
          </p:cNvSpPr>
          <p:nvPr/>
        </p:nvSpPr>
        <p:spPr bwMode="auto">
          <a:xfrm>
            <a:off x="6172200" y="554564"/>
            <a:ext cx="552343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5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GAIN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304799" y="666750"/>
            <a:ext cx="5410200" cy="1724124"/>
          </a:xfrm>
          <a:prstGeom prst="rect">
            <a:avLst/>
          </a:prstGeom>
        </p:spPr>
      </p:pic>
      <p:pic>
        <p:nvPicPr>
          <p:cNvPr id="13" name="Picture 12"/>
          <p:cNvPicPr>
            <a:picLocks noChangeAspect="1"/>
          </p:cNvPicPr>
          <p:nvPr/>
        </p:nvPicPr>
        <p:blipFill>
          <a:blip r:embed="rId4"/>
          <a:stretch>
            <a:fillRect/>
          </a:stretch>
        </p:blipFill>
        <p:spPr>
          <a:xfrm>
            <a:off x="304801" y="2752627"/>
            <a:ext cx="5410200" cy="1893730"/>
          </a:xfrm>
          <a:prstGeom prst="rect">
            <a:avLst/>
          </a:prstGeom>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645913"/>
            <a:ext cx="6629400" cy="3678437"/>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	ARRAY ANTENNA WITH DOUBLE STRIP</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297186"/>
            <a:ext cx="5334000" cy="2743200"/>
          </a:xfrm>
          <a:prstGeom prst="rect">
            <a:avLst/>
          </a:prstGeom>
        </p:spPr>
      </p:pic>
      <p:sp>
        <p:nvSpPr>
          <p:cNvPr id="2" name="TextBox 1">
            <a:extLst>
              <a:ext uri="{FF2B5EF4-FFF2-40B4-BE49-F238E27FC236}">
                <a16:creationId xmlns:a16="http://schemas.microsoft.com/office/drawing/2014/main" id="{ECEAF9B4-84EC-974A-B7FF-BAEDB5DB71EA}"/>
              </a:ext>
            </a:extLst>
          </p:cNvPr>
          <p:cNvSpPr txBox="1"/>
          <p:nvPr/>
        </p:nvSpPr>
        <p:spPr>
          <a:xfrm>
            <a:off x="2399928" y="4078128"/>
            <a:ext cx="3062057" cy="492443"/>
          </a:xfrm>
          <a:prstGeom prst="rect">
            <a:avLst/>
          </a:prstGeom>
          <a:noFill/>
        </p:spPr>
        <p:txBody>
          <a:bodyPr wrap="none" rtlCol="0">
            <a:spAutoFit/>
          </a:bodyPr>
          <a:lstStyle/>
          <a:p>
            <a:pPr algn="ctr"/>
            <a:r>
              <a:rPr lang="en-IN" sz="1200" dirty="0">
                <a:latin typeface="Times New Roman" panose="02020603050405020304" pitchFamily="18" charset="0"/>
                <a:cs typeface="Times New Roman" panose="02020603050405020304" pitchFamily="18" charset="0"/>
              </a:rPr>
              <a:t>ARRAY ANTENNA WITH DOUBLE STRIP</a:t>
            </a:r>
          </a:p>
          <a:p>
            <a:endParaRPr lang="en-IN" dirty="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686800" cy="4648200"/>
          </a:xfrm>
        </p:spPr>
        <p:txBody>
          <a:bodyPr>
            <a:normAutofit/>
          </a:bodyPr>
          <a:lstStyle/>
          <a:p>
            <a:pPr marL="0" indent="0">
              <a:buNone/>
            </a:pPr>
            <a:r>
              <a:rPr lang="en-IN" sz="1400" dirty="0">
                <a:latin typeface="Times New Roman" panose="02020603050405020304" pitchFamily="18" charset="0"/>
                <a:cs typeface="Times New Roman" panose="02020603050405020304" pitchFamily="18" charset="0"/>
              </a:rPr>
              <a:t>RETURNLOSS</a:t>
            </a: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
        <p:nvSpPr>
          <p:cNvPr id="7" name="TextBox 6"/>
          <p:cNvSpPr txBox="1"/>
          <p:nvPr/>
        </p:nvSpPr>
        <p:spPr>
          <a:xfrm>
            <a:off x="381000" y="2343150"/>
            <a:ext cx="6477000" cy="307392"/>
          </a:xfrm>
          <a:prstGeom prst="rect">
            <a:avLst/>
          </a:prstGeom>
          <a:noFill/>
        </p:spPr>
        <p:txBody>
          <a:bodyPr wrap="square">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VSWR</a:t>
            </a:r>
            <a:endParaRPr lang="en-IN" sz="105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p:cNvSpPr txBox="1"/>
          <p:nvPr/>
        </p:nvSpPr>
        <p:spPr>
          <a:xfrm>
            <a:off x="5867400" y="512383"/>
            <a:ext cx="4572000" cy="307777"/>
          </a:xfrm>
          <a:prstGeom prst="rect">
            <a:avLst/>
          </a:prstGeom>
          <a:noFill/>
        </p:spPr>
        <p:txBody>
          <a:bodyPr wrap="square">
            <a:spAutoFit/>
          </a:bodyPr>
          <a:lstStyle/>
          <a:p>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GAIN</a:t>
            </a:r>
            <a:endParaRPr lang="en-IN"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849630"/>
            <a:ext cx="3124200" cy="344424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0" y="512383"/>
            <a:ext cx="5274310" cy="1892888"/>
          </a:xfrm>
          <a:prstGeom prst="rect">
            <a:avLst/>
          </a:prstGeom>
          <a:noFill/>
          <a:ln>
            <a:no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972" y="2782596"/>
            <a:ext cx="5274310" cy="1943100"/>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4080273"/>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		    ARRAY ANTENNA WITH TRIPLE STRIP</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971550"/>
            <a:ext cx="4960620" cy="2819400"/>
          </a:xfrm>
          <a:prstGeom prst="rect">
            <a:avLst/>
          </a:prstGeom>
        </p:spPr>
      </p:pic>
      <p:sp>
        <p:nvSpPr>
          <p:cNvPr id="6" name="TextBox 5">
            <a:extLst>
              <a:ext uri="{FF2B5EF4-FFF2-40B4-BE49-F238E27FC236}">
                <a16:creationId xmlns:a16="http://schemas.microsoft.com/office/drawing/2014/main" id="{6D0E82D6-39A1-1F9B-7C24-141F304CE8F9}"/>
              </a:ext>
            </a:extLst>
          </p:cNvPr>
          <p:cNvSpPr txBox="1"/>
          <p:nvPr/>
        </p:nvSpPr>
        <p:spPr>
          <a:xfrm>
            <a:off x="2676176" y="3790950"/>
            <a:ext cx="2961068" cy="492443"/>
          </a:xfrm>
          <a:prstGeom prst="rect">
            <a:avLst/>
          </a:prstGeom>
          <a:noFill/>
        </p:spPr>
        <p:txBody>
          <a:bodyPr wrap="none" rtlCol="0">
            <a:spAutoFit/>
          </a:bodyPr>
          <a:lstStyle/>
          <a:p>
            <a:pPr algn="ctr"/>
            <a:r>
              <a:rPr lang="en-IN" sz="1200" dirty="0">
                <a:latin typeface="Times New Roman" panose="02020603050405020304" pitchFamily="18" charset="0"/>
                <a:cs typeface="Times New Roman" panose="02020603050405020304" pitchFamily="18" charset="0"/>
              </a:rPr>
              <a:t>ARRAY ANTENNA WITH TRIPLE STRIP</a:t>
            </a:r>
          </a:p>
          <a:p>
            <a:endParaRPr lang="en-IN" dirty="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85750"/>
            <a:ext cx="8839200" cy="4648200"/>
          </a:xfrm>
        </p:spPr>
        <p:txBody>
          <a:bodyPr>
            <a:normAutofit/>
          </a:bodyPr>
          <a:lstStyle/>
          <a:p>
            <a:pPr marL="0" indent="0">
              <a:buNone/>
            </a:pPr>
            <a:r>
              <a:rPr lang="en-IN" sz="1400" dirty="0">
                <a:latin typeface="Times New Roman" panose="02020603050405020304" pitchFamily="18" charset="0"/>
                <a:cs typeface="Times New Roman" panose="02020603050405020304" pitchFamily="18" charset="0"/>
              </a:rPr>
              <a:t>RETURNLOSS</a:t>
            </a: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
        <p:nvSpPr>
          <p:cNvPr id="7" name="TextBox 6"/>
          <p:cNvSpPr txBox="1"/>
          <p:nvPr/>
        </p:nvSpPr>
        <p:spPr>
          <a:xfrm>
            <a:off x="228601" y="2452570"/>
            <a:ext cx="6629399" cy="307392"/>
          </a:xfrm>
          <a:prstGeom prst="rect">
            <a:avLst/>
          </a:prstGeom>
          <a:noFill/>
        </p:spPr>
        <p:txBody>
          <a:bodyPr wrap="square">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VSWR</a:t>
            </a:r>
            <a:endParaRPr lang="en-IN" sz="105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p:cNvSpPr txBox="1"/>
          <p:nvPr/>
        </p:nvSpPr>
        <p:spPr>
          <a:xfrm>
            <a:off x="5638800" y="445268"/>
            <a:ext cx="1219200" cy="307777"/>
          </a:xfrm>
          <a:prstGeom prst="rect">
            <a:avLst/>
          </a:prstGeom>
          <a:noFill/>
        </p:spPr>
        <p:txBody>
          <a:bodyPr wrap="square">
            <a:spAutoFit/>
          </a:bodyPr>
          <a:lstStyle/>
          <a:p>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GAIN</a:t>
            </a:r>
            <a:endParaRPr lang="en-IN" dirty="0"/>
          </a:p>
        </p:txBody>
      </p:sp>
      <p:pic>
        <p:nvPicPr>
          <p:cNvPr id="11" name="Picture 10"/>
          <p:cNvPicPr>
            <a:picLocks noChangeAspect="1"/>
          </p:cNvPicPr>
          <p:nvPr/>
        </p:nvPicPr>
        <p:blipFill>
          <a:blip r:embed="rId2" cstate="print"/>
          <a:stretch>
            <a:fillRect/>
          </a:stretch>
        </p:blipFill>
        <p:spPr>
          <a:xfrm>
            <a:off x="5486398" y="990600"/>
            <a:ext cx="3352802" cy="316230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702" y="644712"/>
            <a:ext cx="5274310" cy="1847850"/>
          </a:xfrm>
          <a:prstGeom prst="rect">
            <a:avLst/>
          </a:prstGeom>
          <a:noFill/>
          <a:ln>
            <a:no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055" y="2789331"/>
            <a:ext cx="5274310" cy="1847850"/>
          </a:xfrm>
          <a:prstGeom prst="rect">
            <a:avLst/>
          </a:prstGeom>
          <a:noFill/>
          <a:ln>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IMPLEMENTATION OF ARRAY ANTENNA</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sp>
        <p:nvSpPr>
          <p:cNvPr id="5" name="Content Placeholder 4"/>
          <p:cNvSpPr>
            <a:spLocks noGrp="1"/>
          </p:cNvSpPr>
          <p:nvPr>
            <p:ph idx="1"/>
          </p:nvPr>
        </p:nvSpPr>
        <p:spPr>
          <a:xfrm>
            <a:off x="492070" y="895349"/>
            <a:ext cx="8194729" cy="4042171"/>
          </a:xfrm>
        </p:spPr>
        <p:txBody>
          <a:bodyPr>
            <a:normAutofit/>
          </a:bodyPr>
          <a:lstStyle/>
          <a:p>
            <a:pPr marL="0" indent="0">
              <a:buNone/>
            </a:pPr>
            <a:r>
              <a:rPr lang="en-IN" sz="1400" dirty="0">
                <a:latin typeface="Times New Roman" panose="02020603050405020304" pitchFamily="18" charset="0"/>
                <a:cs typeface="Times New Roman" panose="02020603050405020304" pitchFamily="18" charset="0"/>
              </a:rPr>
              <a:t>FABRICATED IMAGE OF ARRAY ANTENNA WITH SINGLE STRIP</a:t>
            </a:r>
          </a:p>
          <a:p>
            <a:pPr marL="0" indent="0">
              <a:buNone/>
            </a:pPr>
            <a:endParaRPr lang="en-IN" sz="1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9666"/>
            <a:ext cx="5271770" cy="2931160"/>
          </a:xfrm>
          <a:prstGeom prst="rect">
            <a:avLst/>
          </a:prstGeom>
          <a:noFill/>
          <a:ln>
            <a:noFill/>
          </a:ln>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514350"/>
            <a:ext cx="8153400" cy="4252914"/>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9550"/>
            <a:ext cx="8610600" cy="4724400"/>
          </a:xfrm>
        </p:spPr>
        <p:txBody>
          <a:bodyPr>
            <a:normAutofit/>
          </a:bodyPr>
          <a:lstStyle/>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FABRICATED IMAGE OF ARRAY ANTENNA WITH DOUBLE STRIP</a:t>
            </a: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27</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00150"/>
            <a:ext cx="5544185" cy="2895600"/>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28</a:t>
            </a:fld>
            <a:endParaRPr lang="en-GB"/>
          </a:p>
        </p:txBody>
      </p:sp>
      <p:sp>
        <p:nvSpPr>
          <p:cNvPr id="7" name="Content Placeholder 6"/>
          <p:cNvSpPr>
            <a:spLocks noGrp="1"/>
          </p:cNvSpPr>
          <p:nvPr>
            <p:ph idx="1"/>
          </p:nvPr>
        </p:nvSpPr>
        <p:spPr>
          <a:xfrm>
            <a:off x="457200" y="438150"/>
            <a:ext cx="8229600" cy="4156473"/>
          </a:xfrm>
        </p:spPr>
        <p:txBody>
          <a:bodyPr/>
          <a:lstStyle/>
          <a:p>
            <a:pPr marL="0" indent="0">
              <a:buNone/>
            </a:pPr>
            <a:endParaRPr lang="en-IN" dirty="0"/>
          </a:p>
          <a:p>
            <a:pPr marL="0" indent="0">
              <a:buNone/>
            </a:pPr>
            <a:endParaRPr lang="en-IN"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590551"/>
            <a:ext cx="7772400" cy="4114800"/>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742950"/>
            <a:ext cx="7162800" cy="3851673"/>
          </a:xfrm>
        </p:spPr>
        <p:txBody>
          <a:bodyPr>
            <a:normAutofit/>
          </a:bodyPr>
          <a:lstStyle/>
          <a:p>
            <a:pPr marL="0" indent="0">
              <a:buNone/>
            </a:pPr>
            <a:r>
              <a:rPr lang="en-IN" sz="1600" dirty="0" err="1">
                <a:latin typeface="Times New Roman" panose="02020603050405020304" pitchFamily="18" charset="0"/>
                <a:cs typeface="Times New Roman" panose="02020603050405020304" pitchFamily="18" charset="0"/>
              </a:rPr>
              <a:t>Comparision</a:t>
            </a:r>
            <a:r>
              <a:rPr lang="en-IN" sz="1600" dirty="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29</a:t>
            </a:fld>
            <a:endParaRPr lang="en-GB"/>
          </a:p>
        </p:txBody>
      </p:sp>
      <p:graphicFrame>
        <p:nvGraphicFramePr>
          <p:cNvPr id="2" name="Table 1"/>
          <p:cNvGraphicFramePr>
            <a:graphicFrameLocks noGrp="1"/>
          </p:cNvGraphicFramePr>
          <p:nvPr/>
        </p:nvGraphicFramePr>
        <p:xfrm>
          <a:off x="1898967" y="1663065"/>
          <a:ext cx="5346065" cy="2468245"/>
        </p:xfrm>
        <a:graphic>
          <a:graphicData uri="http://schemas.openxmlformats.org/drawingml/2006/table">
            <a:tbl>
              <a:tblPr firstRow="1" firstCol="1" bandRow="1">
                <a:tableStyleId>{5C22544A-7EE6-4342-B048-85BDC9FD1C3A}</a:tableStyleId>
              </a:tblPr>
              <a:tblGrid>
                <a:gridCol w="2062480">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719455">
                  <a:extLst>
                    <a:ext uri="{9D8B030D-6E8A-4147-A177-3AD203B41FA5}">
                      <a16:colId xmlns:a16="http://schemas.microsoft.com/office/drawing/2014/main" val="20002"/>
                    </a:ext>
                  </a:extLst>
                </a:gridCol>
                <a:gridCol w="906780">
                  <a:extLst>
                    <a:ext uri="{9D8B030D-6E8A-4147-A177-3AD203B41FA5}">
                      <a16:colId xmlns:a16="http://schemas.microsoft.com/office/drawing/2014/main" val="20003"/>
                    </a:ext>
                  </a:extLst>
                </a:gridCol>
              </a:tblGrid>
              <a:tr h="467360">
                <a:tc>
                  <a:txBody>
                    <a:bodyPr/>
                    <a:lstStyle/>
                    <a:p>
                      <a:r>
                        <a:rPr lang="en-US" sz="1200" kern="100" dirty="0">
                          <a:effectLst/>
                          <a:latin typeface="Times New Roman" panose="02020603050405020304" pitchFamily="18" charset="0"/>
                          <a:cs typeface="Times New Roman" panose="02020603050405020304" pitchFamily="18" charset="0"/>
                        </a:rPr>
                        <a:t>TYPE OF ANTENNA</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dirty="0">
                          <a:effectLst/>
                          <a:latin typeface="Times New Roman" panose="02020603050405020304" pitchFamily="18" charset="0"/>
                          <a:cs typeface="Times New Roman" panose="02020603050405020304" pitchFamily="18" charset="0"/>
                        </a:rPr>
                        <a:t>RETURN LOSS(dB)</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dirty="0">
                          <a:effectLst/>
                          <a:latin typeface="Times New Roman" panose="02020603050405020304" pitchFamily="18" charset="0"/>
                          <a:cs typeface="Times New Roman" panose="02020603050405020304" pitchFamily="18" charset="0"/>
                        </a:rPr>
                        <a:t>VSWR</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dirty="0">
                          <a:effectLst/>
                          <a:latin typeface="Times New Roman" panose="02020603050405020304" pitchFamily="18" charset="0"/>
                          <a:cs typeface="Times New Roman" panose="02020603050405020304" pitchFamily="18" charset="0"/>
                        </a:rPr>
                        <a:t>GAIN(dB)</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67360">
                <a:tc>
                  <a:txBody>
                    <a:bodyPr/>
                    <a:lstStyle/>
                    <a:p>
                      <a:r>
                        <a:rPr lang="en-US" sz="1200" kern="100" dirty="0">
                          <a:effectLst/>
                          <a:latin typeface="Times New Roman" panose="02020603050405020304" pitchFamily="18" charset="0"/>
                          <a:cs typeface="Times New Roman" panose="02020603050405020304" pitchFamily="18" charset="0"/>
                        </a:rPr>
                        <a:t>Antenna with single strip </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7000"/>
                        </a:lnSpc>
                        <a:spcBef>
                          <a:spcPts val="30"/>
                        </a:spcBef>
                      </a:pPr>
                      <a:r>
                        <a:rPr lang="en-IN" sz="1200" kern="100">
                          <a:effectLst/>
                        </a:rPr>
                        <a:t>             -13.045</a:t>
                      </a:r>
                      <a:endParaRPr lang="en-IN" sz="1100" kern="100">
                        <a:effectLst/>
                      </a:endParaRPr>
                    </a:p>
                    <a:p>
                      <a:r>
                        <a:rPr lang="en-US" sz="1200" kern="100">
                          <a:effectLst/>
                        </a:rPr>
                        <a:t> </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a:effectLst/>
                        </a:rPr>
                        <a:t> 1.57</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a:effectLst/>
                        </a:rPr>
                        <a:t>  3.228</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46405">
                <a:tc>
                  <a:txBody>
                    <a:bodyPr/>
                    <a:lstStyle/>
                    <a:p>
                      <a:r>
                        <a:rPr lang="en-US" sz="1200" kern="100" dirty="0">
                          <a:effectLst/>
                          <a:latin typeface="Times New Roman" panose="02020603050405020304" pitchFamily="18" charset="0"/>
                          <a:cs typeface="Times New Roman" panose="02020603050405020304" pitchFamily="18" charset="0"/>
                        </a:rPr>
                        <a:t>Array antenna with single strip</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a:effectLst/>
                        </a:rPr>
                        <a:t>        </a:t>
                      </a:r>
                      <a:endParaRPr lang="en-IN" sz="1100" kern="100">
                        <a:effectLst/>
                      </a:endParaRPr>
                    </a:p>
                    <a:p>
                      <a:r>
                        <a:rPr lang="en-US" sz="1200" kern="100">
                          <a:effectLst/>
                        </a:rPr>
                        <a:t>             -11.05</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a:effectLst/>
                        </a:rPr>
                        <a:t> </a:t>
                      </a:r>
                      <a:endParaRPr lang="en-IN" sz="1100" kern="100">
                        <a:effectLst/>
                      </a:endParaRPr>
                    </a:p>
                    <a:p>
                      <a:r>
                        <a:rPr lang="en-US" sz="1200" kern="100">
                          <a:effectLst/>
                        </a:rPr>
                        <a:t> 1.77</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a:effectLst/>
                        </a:rPr>
                        <a:t> </a:t>
                      </a:r>
                      <a:endParaRPr lang="en-IN" sz="1100" kern="100">
                        <a:effectLst/>
                      </a:endParaRPr>
                    </a:p>
                    <a:p>
                      <a:r>
                        <a:rPr lang="en-US" sz="1200" kern="100">
                          <a:effectLst/>
                        </a:rPr>
                        <a:t>   5.76</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44195">
                <a:tc>
                  <a:txBody>
                    <a:bodyPr/>
                    <a:lstStyle/>
                    <a:p>
                      <a:r>
                        <a:rPr lang="en-US" sz="1200" kern="100" dirty="0">
                          <a:effectLst/>
                          <a:latin typeface="Times New Roman" panose="02020603050405020304" pitchFamily="18" charset="0"/>
                          <a:cs typeface="Times New Roman" panose="02020603050405020304" pitchFamily="18" charset="0"/>
                        </a:rPr>
                        <a:t>Array antenna with double strip</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a:effectLst/>
                        </a:rPr>
                        <a:t> </a:t>
                      </a:r>
                      <a:endParaRPr lang="en-IN" sz="1100" kern="100">
                        <a:effectLst/>
                      </a:endParaRPr>
                    </a:p>
                    <a:p>
                      <a:r>
                        <a:rPr lang="en-US" sz="1200" kern="100">
                          <a:effectLst/>
                        </a:rPr>
                        <a:t>             -11.92</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a:effectLst/>
                        </a:rPr>
                        <a:t> </a:t>
                      </a:r>
                      <a:endParaRPr lang="en-IN" sz="1100" kern="100">
                        <a:effectLst/>
                      </a:endParaRPr>
                    </a:p>
                    <a:p>
                      <a:r>
                        <a:rPr lang="en-US" sz="1200" kern="100">
                          <a:effectLst/>
                        </a:rPr>
                        <a:t> 1.21</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a:effectLst/>
                        </a:rPr>
                        <a:t> </a:t>
                      </a:r>
                      <a:endParaRPr lang="en-IN" sz="1100" kern="100">
                        <a:effectLst/>
                      </a:endParaRPr>
                    </a:p>
                    <a:p>
                      <a:r>
                        <a:rPr lang="en-US" sz="1200" kern="100">
                          <a:effectLst/>
                        </a:rPr>
                        <a:t>   5.793</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42925">
                <a:tc>
                  <a:txBody>
                    <a:bodyPr/>
                    <a:lstStyle/>
                    <a:p>
                      <a:r>
                        <a:rPr lang="en-US" sz="1200" kern="100" dirty="0">
                          <a:effectLst/>
                          <a:latin typeface="Times New Roman" panose="02020603050405020304" pitchFamily="18" charset="0"/>
                          <a:cs typeface="Times New Roman" panose="02020603050405020304" pitchFamily="18" charset="0"/>
                        </a:rPr>
                        <a:t>Array antenna with triple strip</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a:effectLst/>
                        </a:rPr>
                        <a:t> </a:t>
                      </a:r>
                      <a:endParaRPr lang="en-IN" sz="1100" kern="100">
                        <a:effectLst/>
                      </a:endParaRPr>
                    </a:p>
                    <a:p>
                      <a:r>
                        <a:rPr lang="en-US" sz="1200" kern="100">
                          <a:effectLst/>
                        </a:rPr>
                        <a:t>             -19.60</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a:effectLst/>
                        </a:rPr>
                        <a:t> </a:t>
                      </a:r>
                      <a:endParaRPr lang="en-IN" sz="1100" kern="100">
                        <a:effectLst/>
                      </a:endParaRPr>
                    </a:p>
                    <a:p>
                      <a:r>
                        <a:rPr lang="en-US" sz="1200" kern="100">
                          <a:effectLst/>
                        </a:rPr>
                        <a:t> 1.02</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200" kern="100" dirty="0">
                          <a:effectLst/>
                        </a:rPr>
                        <a:t> </a:t>
                      </a:r>
                      <a:endParaRPr lang="en-IN" sz="1100" kern="100" dirty="0">
                        <a:effectLst/>
                      </a:endParaRPr>
                    </a:p>
                    <a:p>
                      <a:r>
                        <a:rPr lang="en-US" sz="1200" kern="100" dirty="0">
                          <a:effectLst/>
                        </a:rPr>
                        <a:t>    6.13</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898650" y="166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143000" y="1047750"/>
            <a:ext cx="6841490" cy="3394710"/>
          </a:xfrm>
        </p:spPr>
        <p:txBody>
          <a:bodyPr>
            <a:normAutofit/>
          </a:bodyPr>
          <a:lstStyle/>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altLang="en-US" sz="1600" dirty="0">
                <a:latin typeface="Times New Roman" panose="02020603050405020304" pitchFamily="18" charset="0"/>
                <a:cs typeface="Times New Roman" panose="02020603050405020304" pitchFamily="18" charset="0"/>
              </a:rPr>
              <a:t>The research on wireless communication demands technology-based efficient radio frequency devices. </a:t>
            </a:r>
          </a:p>
          <a:p>
            <a:pPr algn="just">
              <a:buFont typeface="Wingdings" panose="05000000000000000000" pitchFamily="2" charset="2"/>
              <a:buChar char="Ø"/>
            </a:pPr>
            <a:r>
              <a:rPr lang="en-IN" altLang="en-US" sz="1600" dirty="0">
                <a:latin typeface="Times New Roman" panose="02020603050405020304" pitchFamily="18" charset="0"/>
                <a:cs typeface="Times New Roman" panose="02020603050405020304" pitchFamily="18" charset="0"/>
              </a:rPr>
              <a:t>This project focuses on array antenna for wireless applications.</a:t>
            </a:r>
          </a:p>
          <a:p>
            <a:pPr algn="just">
              <a:buFont typeface="Wingdings" panose="05000000000000000000" pitchFamily="2" charset="2"/>
              <a:buChar char="Ø"/>
            </a:pPr>
            <a:r>
              <a:rPr lang="en-IN" altLang="en-US" sz="1600" dirty="0">
                <a:latin typeface="Times New Roman" panose="02020603050405020304" pitchFamily="18" charset="0"/>
                <a:cs typeface="Times New Roman" panose="02020603050405020304" pitchFamily="18" charset="0"/>
              </a:rPr>
              <a:t> A printed single strip, double strip, triple strip arrray antennas are designed and presented.</a:t>
            </a:r>
          </a:p>
          <a:p>
            <a:pPr algn="just">
              <a:buFont typeface="Wingdings" panose="05000000000000000000" pitchFamily="2" charset="2"/>
              <a:buChar char="Ø"/>
            </a:pPr>
            <a:r>
              <a:rPr lang="en-IN" altLang="en-US" sz="1600" dirty="0">
                <a:latin typeface="Times New Roman" panose="02020603050405020304" pitchFamily="18" charset="0"/>
                <a:cs typeface="Times New Roman" panose="02020603050405020304" pitchFamily="18" charset="0"/>
              </a:rPr>
              <a:t>The presented antenna exhibits a promising response with improved gain.</a:t>
            </a:r>
          </a:p>
          <a:p>
            <a:pPr algn="just">
              <a:buFont typeface="Wingdings" panose="05000000000000000000" pitchFamily="2" charset="2"/>
              <a:buChar char="Ø"/>
            </a:pPr>
            <a:r>
              <a:rPr lang="en-IN" altLang="en-US" sz="1600" dirty="0">
                <a:latin typeface="Times New Roman" panose="02020603050405020304" pitchFamily="18" charset="0"/>
                <a:cs typeface="Times New Roman" panose="02020603050405020304" pitchFamily="18" charset="0"/>
              </a:rPr>
              <a:t>The antenna radiates from 3.2 GHz to 4.1GHz, and 2.3 GHZ to 2.4GHZ respectively.</a:t>
            </a:r>
          </a:p>
          <a:p>
            <a:pPr algn="just">
              <a:buFont typeface="Wingdings" panose="05000000000000000000" pitchFamily="2" charset="2"/>
              <a:buChar char="Ø"/>
            </a:pPr>
            <a:r>
              <a:rPr lang="en-IN" altLang="en-US" sz="1600" dirty="0">
                <a:latin typeface="Times New Roman" panose="02020603050405020304" pitchFamily="18" charset="0"/>
                <a:cs typeface="Times New Roman" panose="02020603050405020304" pitchFamily="18" charset="0"/>
              </a:rPr>
              <a:t>The  improvements were significant, with the modified antennas achieving gains of 5.76 dB and 5.79 dB.</a:t>
            </a:r>
          </a:p>
          <a:p>
            <a:pPr>
              <a:buFont typeface="Wingdings" panose="05000000000000000000" pitchFamily="2" charset="2"/>
              <a:buChar char="Ø"/>
            </a:pPr>
            <a:endParaRPr lang="en-IN" alt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endParaRPr lang="en-IN" sz="1800"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819150"/>
            <a:ext cx="6781800" cy="3948114"/>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Increased gain</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Compact size</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Improved directivity</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Radar systems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Wireless networks</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Satellite communication</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30</a:t>
            </a:fld>
            <a:endParaRPr lang="en-GB"/>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42950"/>
            <a:ext cx="2209800" cy="857250"/>
          </a:xfrm>
        </p:spPr>
        <p:txBody>
          <a:bodyPr>
            <a:normAutofit/>
          </a:bodyPr>
          <a:lstStyle/>
          <a:p>
            <a:r>
              <a:rPr lang="en-IN" sz="18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447800" y="1619250"/>
            <a:ext cx="5638800" cy="1904999"/>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The low profile array antenna has been implemented. Because, In existing method single element antenna has low gain, to overcome that disadvantage, we implemented an array antenna and it has high gain for wireless applications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31</a:t>
            </a:fld>
            <a:endParaRPr lang="en-GB"/>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1143000" y="1200149"/>
            <a:ext cx="6324600" cy="3257551"/>
          </a:xfrm>
        </p:spPr>
        <p:txBody>
          <a:bodyPr>
            <a:normAutofit/>
          </a:bodyPr>
          <a:lstStyle/>
          <a:p>
            <a:pPr algn="just">
              <a:buFont typeface="Wingdings" panose="05000000000000000000" pitchFamily="2" charset="2"/>
              <a:buChar char="Ø"/>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Moving forward, the future scope of this project involves the exploration and implementation of an array antenna with triple strip for fabrication. </a:t>
            </a:r>
          </a:p>
          <a:p>
            <a:pPr algn="just">
              <a:buFont typeface="Wingdings" panose="05000000000000000000" pitchFamily="2" charset="2"/>
              <a:buChar char="Ø"/>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This expansion presents exciting possibilities for further enhancing gain performance and directional radiation characteristics. </a:t>
            </a:r>
          </a:p>
          <a:p>
            <a:pPr algn="just">
              <a:buFont typeface="Wingdings" panose="05000000000000000000" pitchFamily="2" charset="2"/>
              <a:buChar char="Ø"/>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By increasing the number of strips in the array configuration, it is possible to achieve even higher gain.</a:t>
            </a:r>
            <a:endParaRPr lang="en-IN" sz="1600"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32</a:t>
            </a:fld>
            <a:endParaRPr lang="en-GB"/>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200151"/>
            <a:ext cx="7391400" cy="3394472"/>
          </a:xfrm>
        </p:spPr>
        <p:txBody>
          <a:bodyPr>
            <a:normAutofit/>
          </a:bodyPr>
          <a:lstStyle/>
          <a:p>
            <a:pPr lvl="0" algn="just">
              <a:lnSpc>
                <a:spcPct val="150000"/>
              </a:lnSpc>
              <a:buSzPts val="1100"/>
              <a:buFont typeface="Wingdings" panose="05000000000000000000" pitchFamily="2" charset="2"/>
              <a:buChar char="Ø"/>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Electronics and Communication Engineering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Department,Chandubhai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 Patel Institute of Technology, CHARUSAT University, Gujarat 388421, India; killolpandya.ec@charusat.ac.in 2023.</a:t>
            </a:r>
          </a:p>
          <a:p>
            <a:pPr lvl="0" algn="just">
              <a:lnSpc>
                <a:spcPct val="150000"/>
              </a:lnSpc>
              <a:buSzPts val="1100"/>
              <a:buFont typeface="Wingdings" panose="05000000000000000000" pitchFamily="2" charset="2"/>
              <a:buChar char="Ø"/>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Donal Patrick Lynch, Student Member, IEEE Manos M.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Tentzeris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Fellow, IEEE Vincent Fusco, Fellow, IEEE and Stylianos D.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Assimonis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Member,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IEEE,Sep</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2023.</a:t>
            </a:r>
          </a:p>
          <a:p>
            <a:pPr algn="just">
              <a:lnSpc>
                <a:spcPct val="150000"/>
              </a:lnSpc>
              <a:buSzPts val="1100"/>
              <a:buFont typeface="Wingdings" panose="05000000000000000000" pitchFamily="2" charset="2"/>
              <a:buChar char="Ø"/>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Karrar Shakir Muttair1,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Oras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Ahmed Shareef2,Mahmood Farhan Mosleh2 Iraq.2023.</a:t>
            </a:r>
          </a:p>
          <a:p>
            <a:pPr lvl="0" algn="just">
              <a:lnSpc>
                <a:spcPct val="150000"/>
              </a:lnSpc>
              <a:spcAft>
                <a:spcPts val="800"/>
              </a:spcAft>
              <a:buSzPts val="1100"/>
              <a:buFont typeface="Wingdings" panose="05000000000000000000" pitchFamily="2" charset="2"/>
              <a:buChar char="Ø"/>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Iftikhar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Ud</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Din,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Supervi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Mohammad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Alibakhshikenari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Bal S.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Virdee,Renu</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Karthick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Rajaguru</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Jayanthi,2023.</a:t>
            </a:r>
          </a:p>
          <a:p>
            <a:pPr marL="0" indent="0">
              <a:buNone/>
            </a:pPr>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33</a:t>
            </a:fld>
            <a:endParaRPr lang="en-GB"/>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a:p>
            <a:endParaRPr lang="en-IN" dirty="0"/>
          </a:p>
          <a:p>
            <a:pPr marL="0" indent="0">
              <a:buNone/>
            </a:pPr>
            <a:r>
              <a:rPr lang="en-IN" dirty="0">
                <a:latin typeface="Times New Roman" panose="02020603050405020304" pitchFamily="18" charset="0"/>
                <a:cs typeface="Times New Roman" panose="02020603050405020304" pitchFamily="18" charset="0"/>
              </a:rPr>
              <a:t>                              THANK YOU</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34</a:t>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295400" y="1217930"/>
            <a:ext cx="6632575" cy="3394710"/>
          </a:xfrm>
        </p:spPr>
        <p:txBody>
          <a:bodyPr>
            <a:norm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sym typeface="+mn-ea"/>
              </a:rPr>
              <a:t>Generally,in wireless applications, antennas act as the communication bridge between devices by converting electrical signals into electro magnetic signals for transmission and vice versa for reception. </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sym typeface="+mn-ea"/>
              </a:rPr>
              <a:t>They play a crucial role in enabling communication over long distances without the need for physical connections.</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sym typeface="+mn-ea"/>
              </a:rPr>
              <a:t>Therefore the study of communication systems is incomplete without an understanding of the operation and fabrication of antennas.</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sym typeface="+mn-ea"/>
              </a:rPr>
              <a:t>This was the main reason for choosing our project specializing in this field of research. </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sym typeface="+mn-ea"/>
              </a:rPr>
              <a:t>PROBLEM DEFINITION</a:t>
            </a:r>
            <a:endParaRPr lang="en-US" sz="2400"/>
          </a:p>
        </p:txBody>
      </p:sp>
      <p:sp>
        <p:nvSpPr>
          <p:cNvPr id="3" name="Content Placeholder 2"/>
          <p:cNvSpPr>
            <a:spLocks noGrp="1"/>
          </p:cNvSpPr>
          <p:nvPr>
            <p:ph idx="1"/>
          </p:nvPr>
        </p:nvSpPr>
        <p:spPr>
          <a:xfrm>
            <a:off x="1219200" y="1428750"/>
            <a:ext cx="6847205" cy="3183890"/>
          </a:xfrm>
        </p:spPr>
        <p:txBody>
          <a:bodyPr>
            <a:normAutofit/>
          </a:bodyPr>
          <a:lstStyle/>
          <a:p>
            <a:pPr>
              <a:buFont typeface="Wingdings" panose="05000000000000000000" pitchFamily="2" charset="2"/>
              <a:buChar char="Ø"/>
            </a:pPr>
            <a:r>
              <a:rPr lang="en-IN" altLang="en-US" sz="1600" dirty="0">
                <a:latin typeface="Times New Roman" panose="02020603050405020304" pitchFamily="18" charset="0"/>
                <a:cs typeface="Times New Roman" panose="02020603050405020304" pitchFamily="18" charset="0"/>
              </a:rPr>
              <a:t>In existing method, single element Antenna is presented.</a:t>
            </a:r>
          </a:p>
          <a:p>
            <a:pPr>
              <a:buFont typeface="Wingdings" panose="05000000000000000000" pitchFamily="2" charset="2"/>
              <a:buChar char="Ø"/>
            </a:pPr>
            <a:endParaRPr lang="en-IN" alt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1600" dirty="0">
                <a:latin typeface="Times New Roman" panose="02020603050405020304" pitchFamily="18" charset="0"/>
                <a:cs typeface="Times New Roman" panose="02020603050405020304" pitchFamily="18" charset="0"/>
              </a:rPr>
              <a:t>But single element antenna has low gain.</a:t>
            </a:r>
          </a:p>
          <a:p>
            <a:pPr>
              <a:buFont typeface="Wingdings" panose="05000000000000000000" pitchFamily="2" charset="2"/>
              <a:buChar char="Ø"/>
            </a:pPr>
            <a:endParaRPr lang="en-IN" alt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1600" dirty="0">
                <a:latin typeface="Times New Roman" panose="02020603050405020304" pitchFamily="18" charset="0"/>
                <a:cs typeface="Times New Roman" panose="02020603050405020304" pitchFamily="18" charset="0"/>
              </a:rPr>
              <a:t> So to overcome this drawback we are implementing array antenna to enhance gain.</a:t>
            </a:r>
          </a:p>
          <a:p>
            <a:pPr marL="0" indent="0">
              <a:buNone/>
            </a:pPr>
            <a:endParaRPr lang="en-IN" alt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altLang="en-US" sz="1600" dirty="0">
                <a:latin typeface="Times New Roman" panose="02020603050405020304" pitchFamily="18" charset="0"/>
                <a:cs typeface="Times New Roman" panose="02020603050405020304" pitchFamily="18" charset="0"/>
              </a:rPr>
              <a:t>Here, To achieve more gain we designed array antenna with single strip, double strip ,and triple strip.</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sym typeface="+mn-ea"/>
              </a:rPr>
              <a:t>LITERATURE SURVEY</a:t>
            </a:r>
            <a:endParaRPr lang="en-US" sz="2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0" y="1123950"/>
            <a:ext cx="6802755" cy="3394710"/>
          </a:xfrm>
        </p:spPr>
        <p:txBody>
          <a:bodyPr>
            <a:normAutofit fontScale="90000"/>
          </a:bodyPr>
          <a:lstStyle/>
          <a:p>
            <a:pPr marL="0" indent="0" algn="just">
              <a:buFont typeface="Wingdings" panose="05000000000000000000" charset="0"/>
              <a:buNone/>
            </a:pPr>
            <a:r>
              <a:rPr lang="en-US" sz="1600" b="1">
                <a:latin typeface="Times New Roman" panose="02020603050405020304" pitchFamily="18" charset="0"/>
                <a:cs typeface="Times New Roman" panose="02020603050405020304" pitchFamily="18" charset="0"/>
              </a:rPr>
              <a:t>Electronics and Communication Engineering Department, Chandubhai S Patel Institute of Technology, CHARUSAT University, Gujarat 388421, India;killolpandya.ec@charusat.ac.in ,2023.</a:t>
            </a:r>
          </a:p>
          <a:p>
            <a:pPr marL="0" indent="0" algn="just">
              <a:buFont typeface="Wingdings" panose="05000000000000000000" charset="0"/>
              <a:buNone/>
            </a:pPr>
            <a:r>
              <a:rPr lang="en-US" sz="1595">
                <a:latin typeface="Times New Roman" panose="02020603050405020304" pitchFamily="18" charset="0"/>
                <a:cs typeface="Times New Roman" panose="02020603050405020304" pitchFamily="18" charset="0"/>
              </a:rPr>
              <a:t>The research on wireless communication demands technology-based efficient</a:t>
            </a:r>
            <a:r>
              <a:rPr lang="en-IN" altLang="en-US" sz="1595">
                <a:latin typeface="Times New Roman" panose="02020603050405020304" pitchFamily="18" charset="0"/>
                <a:cs typeface="Times New Roman" panose="02020603050405020304" pitchFamily="18" charset="0"/>
              </a:rPr>
              <a:t> </a:t>
            </a:r>
            <a:r>
              <a:rPr lang="en-US" sz="1595">
                <a:latin typeface="Times New Roman" panose="02020603050405020304" pitchFamily="18" charset="0"/>
                <a:cs typeface="Times New Roman" panose="02020603050405020304" pitchFamily="18" charset="0"/>
              </a:rPr>
              <a:t>radio frequency devices. A printed monopole dual-band antenna is designed and presented. The presented antenna exhibits a promising response with improved bandwidth and gain. The antenna radiates from 3.49 GHz to 3.82 GHz and from 4.83 GHz to 5.08 GHz frequencies with 3.7 dB and 5.26 dB gain</a:t>
            </a:r>
            <a:r>
              <a:rPr lang="en-IN" altLang="en-US" sz="1595">
                <a:latin typeface="Times New Roman" panose="02020603050405020304" pitchFamily="18" charset="0"/>
                <a:cs typeface="Times New Roman" panose="02020603050405020304" pitchFamily="18" charset="0"/>
              </a:rPr>
              <a:t>.</a:t>
            </a:r>
          </a:p>
          <a:p>
            <a:pPr marL="0" indent="0" algn="just">
              <a:lnSpc>
                <a:spcPct val="100000"/>
              </a:lnSpc>
              <a:buFont typeface="Wingdings" panose="05000000000000000000" charset="0"/>
              <a:buNone/>
            </a:pPr>
            <a:r>
              <a:rPr lang="en-IN" altLang="en-US" sz="1600" b="1">
                <a:latin typeface="Times New Roman" panose="02020603050405020304" pitchFamily="18" charset="0"/>
                <a:cs typeface="Times New Roman" panose="02020603050405020304" pitchFamily="18" charset="0"/>
              </a:rPr>
              <a:t>Donal Patrick Lynch, Student Member, IEEE Manos M. Tentzeris, Fellow, IEEE Vincent Fusco, Fellow, IEEE and Stylianos D. Assimonis Member, IEEE,Sep 2023.</a:t>
            </a:r>
          </a:p>
          <a:p>
            <a:pPr marL="0" indent="0" algn="just">
              <a:lnSpc>
                <a:spcPct val="100000"/>
              </a:lnSpc>
              <a:buFont typeface="Wingdings" panose="05000000000000000000" charset="0"/>
              <a:buNone/>
            </a:pPr>
            <a:r>
              <a:rPr lang="en-IN" altLang="en-US" sz="1600">
                <a:latin typeface="Times New Roman" panose="02020603050405020304" pitchFamily="18" charset="0"/>
                <a:cs typeface="Times New Roman" panose="02020603050405020304" pitchFamily="18" charset="0"/>
              </a:rPr>
              <a:t>In this study, we investigate and fabricate a superdirective antenna array composed of strip dipole elements operating at a frequency of 3.5 GHz. The spacing, dimensions, and phase difference of the elements are optimized to achieve a super realized gain antenna.</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2360" y="742950"/>
            <a:ext cx="6938645" cy="4095115"/>
          </a:xfrm>
        </p:spPr>
        <p:txBody>
          <a:bodyPr/>
          <a:lstStyle/>
          <a:p>
            <a:pPr marL="0" indent="0" algn="just">
              <a:lnSpc>
                <a:spcPct val="90000"/>
              </a:lnSpc>
              <a:buNone/>
            </a:pPr>
            <a:r>
              <a:rPr lang="en-US" sz="1600" b="1">
                <a:latin typeface="Times New Roman" panose="02020603050405020304" pitchFamily="18" charset="0"/>
                <a:cs typeface="Times New Roman" panose="02020603050405020304" pitchFamily="18" charset="0"/>
              </a:rPr>
              <a:t>Karrar Shakir Muttair1, Oras Ahmed Shareef2, Mahmood Farhan Mosleh2 Iraq.2023.</a:t>
            </a:r>
          </a:p>
          <a:p>
            <a:pPr marL="0" indent="0" algn="just">
              <a:lnSpc>
                <a:spcPct val="90000"/>
              </a:lnSpc>
              <a:buNone/>
            </a:pPr>
            <a:r>
              <a:rPr lang="en-US" sz="1600">
                <a:latin typeface="Times New Roman" panose="02020603050405020304" pitchFamily="18" charset="0"/>
                <a:cs typeface="Times New Roman" panose="02020603050405020304" pitchFamily="18" charset="0"/>
              </a:rPr>
              <a:t>With the rising need for high-speed data rates, the fifth generation (5G) has emerged as the dominant technology with in the telecommunications systems field. One of the most aspects of designing such high-capacity, low-latency, and adaptable systems is antenna design. In this article, we presented a two-element MIMO (multi-input &amp; multi-output) antenna that has good advantages in terms of its small size (19 × 23 × 1.6 ) and operates in several wide frequencybands from 1 GHz to 18 GHz.</a:t>
            </a:r>
          </a:p>
          <a:p>
            <a:pPr marL="0" indent="0" algn="just">
              <a:lnSpc>
                <a:spcPct val="90000"/>
              </a:lnSpc>
              <a:buNone/>
            </a:pPr>
            <a:r>
              <a:rPr lang="en-US" sz="1600" b="1">
                <a:latin typeface="Times New Roman" panose="02020603050405020304" pitchFamily="18" charset="0"/>
                <a:cs typeface="Times New Roman" panose="02020603050405020304" pitchFamily="18" charset="0"/>
              </a:rPr>
              <a:t>Iftikhar Ud Din, Supervi Mohammad Alibakhshikenari, Bal S. Virdee,Renu Karthick</a:t>
            </a:r>
            <a:r>
              <a:rPr lang="en-IN" altLang="en-US"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Rajaguru Jayanthi,2023</a:t>
            </a:r>
            <a:r>
              <a:rPr lang="en-IN" altLang="en-US" sz="1600" b="1">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a:p>
            <a:pPr marL="0" indent="0" algn="just">
              <a:lnSpc>
                <a:spcPct val="90000"/>
              </a:lnSpc>
              <a:buNone/>
            </a:pPr>
            <a:r>
              <a:rPr lang="en-US" sz="1600">
                <a:latin typeface="Times New Roman" panose="02020603050405020304" pitchFamily="18" charset="0"/>
                <a:cs typeface="Times New Roman" panose="02020603050405020304" pitchFamily="18" charset="0"/>
              </a:rPr>
              <a:t>In this paper, a radiating element consisting of a modified circular patch is proposed for MIMO arrays for 5G millimeter-wave applications. The radiating elements in the proposed 2 × 2 MIMO antenna array are orthogonally configured relative to each other to mitigate mutual coupling that would otherwise degrade the performance of the MIMO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EXISTING METHOD</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7" name="Content Placeholder 6"/>
          <p:cNvSpPr>
            <a:spLocks noGrp="1"/>
          </p:cNvSpPr>
          <p:nvPr>
            <p:ph sz="half" idx="1"/>
          </p:nvPr>
        </p:nvSpPr>
        <p:spPr>
          <a:xfrm>
            <a:off x="1101090" y="1200150"/>
            <a:ext cx="4173855" cy="3394710"/>
          </a:xfrm>
        </p:spPr>
        <p:txBody>
          <a:bodyPr>
            <a:normAutofit/>
          </a:bodyPr>
          <a:lstStyle/>
          <a:p>
            <a:pPr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Single element antenna is used in existing method.</a:t>
            </a:r>
          </a:p>
          <a:p>
            <a:pPr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It is a simple and commonly used type of antenna.</a:t>
            </a:r>
          </a:p>
          <a:p>
            <a:pPr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These antennas are often used in wireless communication system.</a:t>
            </a:r>
          </a:p>
          <a:p>
            <a:pPr marL="0" indent="0" algn="l">
              <a:buFont typeface="Wingdings" panose="05000000000000000000" pitchFamily="2" charset="2"/>
              <a:buNone/>
            </a:pPr>
            <a:endParaRPr lang="en-IN" sz="160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IN" sz="1600" dirty="0">
                <a:latin typeface="Times New Roman" panose="02020603050405020304" pitchFamily="18" charset="0"/>
                <a:cs typeface="Times New Roman" panose="02020603050405020304" pitchFamily="18" charset="0"/>
              </a:rPr>
              <a:t>Limitations:</a:t>
            </a:r>
          </a:p>
          <a:p>
            <a:pPr algn="just">
              <a:buFont typeface="Wingdings" panose="05000000000000000000" charset="0"/>
              <a:buChar char="Ø"/>
            </a:pPr>
            <a:r>
              <a:rPr lang="en-IN" sz="1600" dirty="0">
                <a:latin typeface="Times New Roman" panose="02020603050405020304" pitchFamily="18" charset="0"/>
                <a:cs typeface="Times New Roman" panose="02020603050405020304" pitchFamily="18" charset="0"/>
              </a:rPr>
              <a:t>Insufficient gain(3.22dB)</a:t>
            </a:r>
          </a:p>
          <a:p>
            <a:pPr algn="just">
              <a:buFont typeface="Wingdings" panose="05000000000000000000" charset="0"/>
              <a:buChar char="Ø"/>
            </a:pPr>
            <a:r>
              <a:rPr lang="en-IN" sz="1600" dirty="0">
                <a:latin typeface="Times New Roman" panose="02020603050405020304" pitchFamily="18" charset="0"/>
                <a:cs typeface="Times New Roman" panose="02020603050405020304" pitchFamily="18" charset="0"/>
              </a:rPr>
              <a:t>High </a:t>
            </a:r>
            <a:r>
              <a:rPr lang="en-IN" sz="1600" dirty="0" err="1">
                <a:latin typeface="Times New Roman" panose="02020603050405020304" pitchFamily="18" charset="0"/>
                <a:cs typeface="Times New Roman" panose="02020603050405020304" pitchFamily="18" charset="0"/>
              </a:rPr>
              <a:t>returnloss</a:t>
            </a:r>
            <a:r>
              <a:rPr lang="en-IN" sz="1600" dirty="0">
                <a:latin typeface="Times New Roman" panose="02020603050405020304" pitchFamily="18" charset="0"/>
                <a:cs typeface="Times New Roman" panose="02020603050405020304" pitchFamily="18" charset="0"/>
              </a:rPr>
              <a:t>(-13.04dB)</a:t>
            </a: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endParaRPr lang="en-IN" sz="1600" dirty="0"/>
          </a:p>
        </p:txBody>
      </p:sp>
      <p:pic>
        <p:nvPicPr>
          <p:cNvPr id="8" name="Picture 7"/>
          <p:cNvPicPr>
            <a:picLocks noChangeAspect="1"/>
          </p:cNvPicPr>
          <p:nvPr/>
        </p:nvPicPr>
        <p:blipFill>
          <a:blip r:embed="rId2"/>
          <a:stretch>
            <a:fillRect/>
          </a:stretch>
        </p:blipFill>
        <p:spPr>
          <a:xfrm>
            <a:off x="5486400" y="1063307"/>
            <a:ext cx="2743199" cy="1628775"/>
          </a:xfrm>
          <a:prstGeom prst="rect">
            <a:avLst/>
          </a:prstGeom>
        </p:spPr>
      </p:pic>
      <p:pic>
        <p:nvPicPr>
          <p:cNvPr id="12" name="Picture 11">
            <a:extLst>
              <a:ext uri="{FF2B5EF4-FFF2-40B4-BE49-F238E27FC236}">
                <a16:creationId xmlns:a16="http://schemas.microsoft.com/office/drawing/2014/main" id="{09522299-8932-6E1D-B134-635E72E93682}"/>
              </a:ext>
            </a:extLst>
          </p:cNvPr>
          <p:cNvPicPr>
            <a:picLocks noChangeAspect="1"/>
          </p:cNvPicPr>
          <p:nvPr/>
        </p:nvPicPr>
        <p:blipFill>
          <a:blip r:embed="rId3"/>
          <a:stretch>
            <a:fillRect/>
          </a:stretch>
        </p:blipFill>
        <p:spPr>
          <a:xfrm>
            <a:off x="5324474" y="2669763"/>
            <a:ext cx="3286126" cy="2267758"/>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56936"/>
            <a:ext cx="8229600" cy="857250"/>
          </a:xfrm>
        </p:spPr>
        <p:txBody>
          <a:bodyPr>
            <a:normAutofit/>
          </a:bodyPr>
          <a:lstStyle/>
          <a:p>
            <a:r>
              <a:rPr lang="en-IN" sz="2400" dirty="0">
                <a:latin typeface="Times New Roman" panose="02020603050405020304" pitchFamily="18" charset="0"/>
                <a:cs typeface="Times New Roman" panose="02020603050405020304" pitchFamily="18" charset="0"/>
              </a:rPr>
              <a:t>	PROPOSED METHOD</a:t>
            </a:r>
          </a:p>
        </p:txBody>
      </p:sp>
      <p:sp>
        <p:nvSpPr>
          <p:cNvPr id="3" name="Content Placeholder 2"/>
          <p:cNvSpPr>
            <a:spLocks noGrp="1"/>
          </p:cNvSpPr>
          <p:nvPr>
            <p:ph idx="1"/>
          </p:nvPr>
        </p:nvSpPr>
        <p:spPr>
          <a:xfrm>
            <a:off x="1524000" y="1114186"/>
            <a:ext cx="6629400" cy="3394710"/>
          </a:xfrm>
        </p:spPr>
        <p:txBody>
          <a:bodyPr>
            <a:normAutofit/>
          </a:bodyPr>
          <a:lstStyle/>
          <a:p>
            <a:pPr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 proposed method ,we are using array antenna for wireless applications.</a:t>
            </a:r>
          </a:p>
          <a:p>
            <a:pPr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Array antenna  is a group of multiple individual antenna elements that work together.</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main role of an array antenna is to enhance the performance of wireless communication by improving signal strength, coverage, and capacity.</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Array antenna has been proposed for improvement in Gain and return loss compared to single element antenna.</a:t>
            </a:r>
          </a:p>
          <a:p>
            <a:pPr>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cSld>
  <p:clrMapOvr>
    <a:masterClrMapping/>
  </p:clrMapOvr>
  <p:transition>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F91ACB7E75B74C813936160C7DD45F" ma:contentTypeVersion="6" ma:contentTypeDescription="Create a new document." ma:contentTypeScope="" ma:versionID="5cf195fa4c76dc67037024689b195eff">
  <xsd:schema xmlns:xsd="http://www.w3.org/2001/XMLSchema" xmlns:xs="http://www.w3.org/2001/XMLSchema" xmlns:p="http://schemas.microsoft.com/office/2006/metadata/properties" xmlns:ns3="c1f80064-64ce-4549-9941-5b5f0f8124fa" targetNamespace="http://schemas.microsoft.com/office/2006/metadata/properties" ma:root="true" ma:fieldsID="6cce935a8b521fbdf02088d41616c160" ns3:_="">
    <xsd:import namespace="c1f80064-64ce-4549-9941-5b5f0f8124f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f80064-64ce-4549-9941-5b5f0f8124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1f80064-64ce-4549-9941-5b5f0f8124fa" xsi:nil="true"/>
  </documentManagement>
</p:properties>
</file>

<file path=customXml/itemProps1.xml><?xml version="1.0" encoding="utf-8"?>
<ds:datastoreItem xmlns:ds="http://schemas.openxmlformats.org/officeDocument/2006/customXml" ds:itemID="{51CDECA5-019F-4383-BF52-48680EC801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f80064-64ce-4549-9941-5b5f0f8124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72C8F9-5724-49EF-B2F7-33F615ECDC38}">
  <ds:schemaRefs>
    <ds:schemaRef ds:uri="http://schemas.microsoft.com/sharepoint/v3/contenttype/forms"/>
  </ds:schemaRefs>
</ds:datastoreItem>
</file>

<file path=customXml/itemProps3.xml><?xml version="1.0" encoding="utf-8"?>
<ds:datastoreItem xmlns:ds="http://schemas.openxmlformats.org/officeDocument/2006/customXml" ds:itemID="{5D7ABE75-210F-4D77-ADCD-258903AEFA15}">
  <ds:schemaRefs>
    <ds:schemaRef ds:uri="http://schemas.microsoft.com/office/2006/metadata/properties"/>
    <ds:schemaRef ds:uri="http://purl.org/dc/dcmitype/"/>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c1f80064-64ce-4549-9941-5b5f0f8124fa"/>
  </ds:schemaRefs>
</ds:datastoreItem>
</file>

<file path=docProps/app.xml><?xml version="1.0" encoding="utf-8"?>
<Properties xmlns="http://schemas.openxmlformats.org/officeDocument/2006/extended-properties" xmlns:vt="http://schemas.openxmlformats.org/officeDocument/2006/docPropsVTypes">
  <TotalTime>371</TotalTime>
  <Words>1590</Words>
  <Application>Microsoft Office PowerPoint</Application>
  <PresentationFormat>On-screen Show (16:9)</PresentationFormat>
  <Paragraphs>270</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Times New Roman</vt:lpstr>
      <vt:lpstr>Wingdings</vt:lpstr>
      <vt:lpstr>Spartan Thin</vt:lpstr>
      <vt:lpstr>Calibri</vt:lpstr>
      <vt:lpstr>Courier New</vt:lpstr>
      <vt:lpstr>Arial</vt:lpstr>
      <vt:lpstr>Office Theme</vt:lpstr>
      <vt:lpstr>PowerPoint Presentation</vt:lpstr>
      <vt:lpstr>CONTENTS</vt:lpstr>
      <vt:lpstr>ABSTRACT</vt:lpstr>
      <vt:lpstr>INTRODUCTION</vt:lpstr>
      <vt:lpstr>PROBLEM DEFINITION</vt:lpstr>
      <vt:lpstr>LITERATURE SURVEY</vt:lpstr>
      <vt:lpstr>PowerPoint Presentation</vt:lpstr>
      <vt:lpstr>EXISTING METHOD</vt:lpstr>
      <vt:lpstr> PROPOSED METHOD</vt:lpstr>
      <vt:lpstr>PowerPoint Presentation</vt:lpstr>
      <vt:lpstr>PowerPoint Presentation</vt:lpstr>
      <vt:lpstr>PowerPoint Presentation</vt:lpstr>
      <vt:lpstr>PowerPoint Presentation</vt:lpstr>
      <vt:lpstr>PowerPoint Presentation</vt:lpstr>
      <vt:lpstr>PHYSICAL DIMENSION VALUES</vt:lpstr>
      <vt:lpstr>MICROSTRIP BASIC EQUATIONS</vt:lpstr>
      <vt:lpstr>TYPE OF FEED</vt:lpstr>
      <vt:lpstr>RESULTS</vt:lpstr>
      <vt:lpstr>PowerPoint Presentation</vt:lpstr>
      <vt:lpstr>PowerPoint Presentation</vt:lpstr>
      <vt:lpstr>PowerPoint Presentation</vt:lpstr>
      <vt:lpstr>PowerPoint Presentation</vt:lpstr>
      <vt:lpstr>PowerPoint Presentation</vt:lpstr>
      <vt:lpstr>PowerPoint Presentation</vt:lpstr>
      <vt:lpstr>IMPLEMENTATION OF ARRAY ANTENNA</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Narendra Lella</dc:creator>
  <cp:lastModifiedBy>20KN1A0443</cp:lastModifiedBy>
  <cp:revision>73</cp:revision>
  <dcterms:created xsi:type="dcterms:W3CDTF">2024-03-05T06:10:00Z</dcterms:created>
  <dcterms:modified xsi:type="dcterms:W3CDTF">2024-03-07T05:05:11Z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D6B343B9D8AF4EBE8F1BEE04376225DA_12</vt:lpwstr>
  </property>
  <property fmtid="{D5CDD505-2E9C-101B-9397-08002B2CF9AE}" pid="3" name="KSOProductBuildVer">
    <vt:lpwstr>1033-12.2.0.13489</vt:lpwstr>
  </property>
  <property fmtid="{D5CDD505-2E9C-101B-9397-08002B2CF9AE}" pid="4" name="ContentTypeId">
    <vt:lpwstr>0x01010032F91ACB7E75B74C813936160C7DD45F</vt:lpwstr>
  </property>
</Properties>
</file>