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sldIdLst>
    <p:sldId id="274" r:id="rId2"/>
    <p:sldId id="257" r:id="rId3"/>
    <p:sldId id="258" r:id="rId4"/>
    <p:sldId id="259" r:id="rId5"/>
    <p:sldId id="275" r:id="rId6"/>
    <p:sldId id="281" r:id="rId7"/>
    <p:sldId id="261" r:id="rId8"/>
    <p:sldId id="283" r:id="rId9"/>
    <p:sldId id="262" r:id="rId10"/>
    <p:sldId id="263" r:id="rId11"/>
    <p:sldId id="280" r:id="rId12"/>
    <p:sldId id="269" r:id="rId13"/>
    <p:sldId id="270" r:id="rId14"/>
    <p:sldId id="264" r:id="rId15"/>
    <p:sldId id="284" r:id="rId16"/>
    <p:sldId id="282" r:id="rId17"/>
    <p:sldId id="265" r:id="rId18"/>
    <p:sldId id="279" r:id="rId19"/>
  </p:sldIdLst>
  <p:sldSz cx="14630400" cy="8229600"/>
  <p:notesSz cx="8229600" cy="14630400"/>
  <p:embeddedFontLst>
    <p:embeddedFont>
      <p:font typeface="Lora" charset="0"/>
      <p:bold r:id="rId21"/>
    </p:embeddedFont>
    <p:embeddedFont>
      <p:font typeface="Calibri" pitchFamily="34" charset="0"/>
      <p:regular r:id="rId22"/>
      <p:bold r:id="rId23"/>
      <p:italic r:id="rId24"/>
      <p:boldItalic r:id="rId2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7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48371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73175" y="351155"/>
            <a:ext cx="11509375" cy="651510"/>
          </a:xfrm>
          <a:prstGeom prst="rect">
            <a:avLst/>
          </a:prstGeom>
          <a:noFill/>
        </p:spPr>
        <p:txBody>
          <a:bodyPr wrap="square" rtlCol="0">
            <a:noAutofit/>
          </a:bodyPr>
          <a:lstStyle/>
          <a:p>
            <a:r>
              <a:rPr lang="en-IN" altLang="en-US" sz="4400"/>
              <a:t>            </a:t>
            </a:r>
            <a:r>
              <a:rPr lang="en-IN" altLang="en-US" sz="4400" b="1"/>
              <a:t>NARASARAOPETA ENGINEERING COLLEGE</a:t>
            </a:r>
            <a:r>
              <a:rPr lang="en-IN" altLang="en-US" sz="4400">
                <a:solidFill>
                  <a:srgbClr val="7030A0"/>
                </a:solidFill>
                <a:latin typeface="Arial" panose="020B0604020202020204" pitchFamily="34" charset="0"/>
                <a:cs typeface="Arial" panose="020B0604020202020204" pitchFamily="34" charset="0"/>
              </a:rPr>
              <a:t> </a:t>
            </a:r>
          </a:p>
        </p:txBody>
      </p:sp>
      <p:sp>
        <p:nvSpPr>
          <p:cNvPr id="4" name="Text Box 3"/>
          <p:cNvSpPr txBox="1"/>
          <p:nvPr/>
        </p:nvSpPr>
        <p:spPr>
          <a:xfrm>
            <a:off x="3138170" y="1081405"/>
            <a:ext cx="7779385" cy="481965"/>
          </a:xfrm>
          <a:prstGeom prst="rect">
            <a:avLst/>
          </a:prstGeom>
          <a:noFill/>
        </p:spPr>
        <p:txBody>
          <a:bodyPr wrap="square" rtlCol="0">
            <a:noAutofit/>
          </a:bodyPr>
          <a:lstStyle/>
          <a:p>
            <a:r>
              <a:rPr lang="en-IN" altLang="en-US" dirty="0"/>
              <a:t>   </a:t>
            </a:r>
            <a:r>
              <a:rPr lang="en-IN" altLang="en-US" sz="2800" dirty="0"/>
              <a:t>       </a:t>
            </a:r>
            <a:r>
              <a:rPr lang="en-IN" altLang="en-US" sz="3200" dirty="0"/>
              <a:t> </a:t>
            </a:r>
            <a:r>
              <a:rPr lang="en-IN" altLang="en-US" sz="3600" dirty="0" smtClean="0"/>
              <a:t>DEPARTMENT </a:t>
            </a:r>
            <a:r>
              <a:rPr lang="en-IN" altLang="en-US" sz="3600" dirty="0"/>
              <a:t>OF CSE(AI&amp;ML)</a:t>
            </a:r>
          </a:p>
        </p:txBody>
      </p:sp>
      <p:sp>
        <p:nvSpPr>
          <p:cNvPr id="5" name="Text Box 4"/>
          <p:cNvSpPr txBox="1"/>
          <p:nvPr/>
        </p:nvSpPr>
        <p:spPr>
          <a:xfrm>
            <a:off x="3487420" y="1709420"/>
            <a:ext cx="8582660" cy="645160"/>
          </a:xfrm>
          <a:prstGeom prst="rect">
            <a:avLst/>
          </a:prstGeom>
          <a:noFill/>
        </p:spPr>
        <p:txBody>
          <a:bodyPr wrap="square" rtlCol="0">
            <a:spAutoFit/>
          </a:bodyPr>
          <a:lstStyle/>
          <a:p>
            <a:r>
              <a:rPr lang="en-IN" altLang="en-US" dirty="0">
                <a:solidFill>
                  <a:schemeClr val="accent2">
                    <a:lumMod val="75000"/>
                  </a:schemeClr>
                </a:solidFill>
              </a:rPr>
              <a:t>                      </a:t>
            </a:r>
            <a:r>
              <a:rPr lang="en-IN" altLang="en-US" sz="2400" dirty="0">
                <a:solidFill>
                  <a:schemeClr val="accent2">
                    <a:lumMod val="75000"/>
                  </a:schemeClr>
                </a:solidFill>
              </a:rPr>
              <a:t>         </a:t>
            </a:r>
            <a:r>
              <a:rPr lang="en-IN" altLang="en-US" sz="3600" b="1" dirty="0" smtClean="0">
                <a:solidFill>
                  <a:schemeClr val="accent2">
                    <a:lumMod val="75000"/>
                  </a:schemeClr>
                </a:solidFill>
              </a:rPr>
              <a:t>MINI </a:t>
            </a:r>
            <a:r>
              <a:rPr lang="en-IN" altLang="en-US" sz="3600" b="1" dirty="0">
                <a:solidFill>
                  <a:schemeClr val="accent2">
                    <a:lumMod val="75000"/>
                  </a:schemeClr>
                </a:solidFill>
              </a:rPr>
              <a:t>PROJECT </a:t>
            </a:r>
            <a:r>
              <a:rPr lang="en-IN" altLang="en-US" b="1" dirty="0">
                <a:solidFill>
                  <a:schemeClr val="accent2">
                    <a:lumMod val="75000"/>
                  </a:schemeClr>
                </a:solidFill>
              </a:rPr>
              <a:t>  </a:t>
            </a:r>
          </a:p>
        </p:txBody>
      </p:sp>
      <p:sp>
        <p:nvSpPr>
          <p:cNvPr id="6" name="Text Box 5"/>
          <p:cNvSpPr txBox="1"/>
          <p:nvPr/>
        </p:nvSpPr>
        <p:spPr>
          <a:xfrm>
            <a:off x="5694218" y="2326987"/>
            <a:ext cx="1455882" cy="584775"/>
          </a:xfrm>
          <a:prstGeom prst="rect">
            <a:avLst/>
          </a:prstGeom>
          <a:noFill/>
        </p:spPr>
        <p:txBody>
          <a:bodyPr wrap="square" rtlCol="0">
            <a:spAutoFit/>
          </a:bodyPr>
          <a:lstStyle/>
          <a:p>
            <a:r>
              <a:rPr lang="en-IN" altLang="en-US" sz="3200" b="1" dirty="0" smtClean="0">
                <a:solidFill>
                  <a:schemeClr val="accent2">
                    <a:lumMod val="75000"/>
                  </a:schemeClr>
                </a:solidFill>
              </a:rPr>
              <a:t>    ON</a:t>
            </a:r>
            <a:endParaRPr lang="en-IN" altLang="en-US" sz="3200" b="1" dirty="0">
              <a:solidFill>
                <a:schemeClr val="accent2">
                  <a:lumMod val="75000"/>
                </a:schemeClr>
              </a:solidFill>
            </a:endParaRPr>
          </a:p>
        </p:txBody>
      </p:sp>
      <p:sp>
        <p:nvSpPr>
          <p:cNvPr id="7" name="Text Box 6"/>
          <p:cNvSpPr txBox="1"/>
          <p:nvPr/>
        </p:nvSpPr>
        <p:spPr>
          <a:xfrm>
            <a:off x="166256" y="2915920"/>
            <a:ext cx="14769580" cy="523220"/>
          </a:xfrm>
          <a:prstGeom prst="rect">
            <a:avLst/>
          </a:prstGeom>
          <a:noFill/>
        </p:spPr>
        <p:txBody>
          <a:bodyPr wrap="square" rtlCol="0">
            <a:spAutoFit/>
          </a:bodyPr>
          <a:lstStyle/>
          <a:p>
            <a:r>
              <a:rPr lang="en-IN" altLang="en-US" sz="2800" b="1" dirty="0" smtClean="0">
                <a:solidFill>
                  <a:schemeClr val="accent2">
                    <a:lumMod val="75000"/>
                  </a:schemeClr>
                </a:solidFill>
                <a:latin typeface="Arial" panose="020B0604020202020204" pitchFamily="34" charset="0"/>
                <a:cs typeface="Arial" panose="020B0604020202020204" pitchFamily="34" charset="0"/>
              </a:rPr>
              <a:t>       HEART </a:t>
            </a:r>
            <a:r>
              <a:rPr lang="en-IN" altLang="en-US" sz="2800" b="1" dirty="0">
                <a:solidFill>
                  <a:schemeClr val="accent2">
                    <a:lumMod val="75000"/>
                  </a:schemeClr>
                </a:solidFill>
                <a:latin typeface="Arial" panose="020B0604020202020204" pitchFamily="34" charset="0"/>
                <a:cs typeface="Arial" panose="020B0604020202020204" pitchFamily="34" charset="0"/>
              </a:rPr>
              <a:t>DISEASE </a:t>
            </a:r>
            <a:r>
              <a:rPr lang="en-IN" altLang="en-US" sz="2800" b="1" dirty="0" smtClean="0">
                <a:solidFill>
                  <a:schemeClr val="accent2">
                    <a:lumMod val="75000"/>
                  </a:schemeClr>
                </a:solidFill>
                <a:latin typeface="Arial" panose="020B0604020202020204" pitchFamily="34" charset="0"/>
                <a:cs typeface="Arial" panose="020B0604020202020204" pitchFamily="34" charset="0"/>
              </a:rPr>
              <a:t>PREDICTION USING MACHINE LEARNING TECHNIQUES</a:t>
            </a:r>
            <a:endParaRPr lang="en-IN" altLang="en-US" sz="2800" b="1" dirty="0">
              <a:solidFill>
                <a:schemeClr val="accent2">
                  <a:lumMod val="75000"/>
                </a:schemeClr>
              </a:solidFill>
              <a:latin typeface="Arial" panose="020B0604020202020204" pitchFamily="34" charset="0"/>
              <a:cs typeface="Arial" panose="020B0604020202020204" pitchFamily="34" charset="0"/>
            </a:endParaRPr>
          </a:p>
        </p:txBody>
      </p:sp>
      <p:sp>
        <p:nvSpPr>
          <p:cNvPr id="11" name="Text Box 10"/>
          <p:cNvSpPr txBox="1"/>
          <p:nvPr/>
        </p:nvSpPr>
        <p:spPr>
          <a:xfrm>
            <a:off x="208712" y="4436918"/>
            <a:ext cx="5983605" cy="583565"/>
          </a:xfrm>
          <a:prstGeom prst="rect">
            <a:avLst/>
          </a:prstGeom>
          <a:noFill/>
        </p:spPr>
        <p:txBody>
          <a:bodyPr wrap="square" rtlCol="0">
            <a:spAutoFit/>
          </a:bodyPr>
          <a:lstStyle/>
          <a:p>
            <a:r>
              <a:rPr lang="en-IN" altLang="en-US" sz="3200" dirty="0"/>
              <a:t> </a:t>
            </a:r>
            <a:r>
              <a:rPr lang="en-IN" altLang="en-US" sz="3200" b="1" dirty="0" smtClean="0"/>
              <a:t>Under </a:t>
            </a:r>
            <a:r>
              <a:rPr lang="en-IN" altLang="en-US" sz="3200" b="1" dirty="0"/>
              <a:t>the guidence of</a:t>
            </a:r>
            <a:r>
              <a:rPr lang="en-IN" altLang="en-US" sz="3200" dirty="0"/>
              <a:t> </a:t>
            </a:r>
          </a:p>
        </p:txBody>
      </p:sp>
      <p:sp>
        <p:nvSpPr>
          <p:cNvPr id="12" name="Text Box 11"/>
          <p:cNvSpPr txBox="1"/>
          <p:nvPr/>
        </p:nvSpPr>
        <p:spPr>
          <a:xfrm flipH="1">
            <a:off x="680835" y="5020483"/>
            <a:ext cx="2519680" cy="1415531"/>
          </a:xfrm>
          <a:prstGeom prst="rect">
            <a:avLst/>
          </a:prstGeom>
          <a:noFill/>
        </p:spPr>
        <p:txBody>
          <a:bodyPr wrap="square" rtlCol="0">
            <a:noAutofit/>
          </a:bodyPr>
          <a:lstStyle/>
          <a:p>
            <a:r>
              <a:rPr lang="en-IN" altLang="en-US" sz="2800" dirty="0" err="1" smtClean="0">
                <a:solidFill>
                  <a:schemeClr val="tx1">
                    <a:lumMod val="75000"/>
                    <a:lumOff val="25000"/>
                  </a:schemeClr>
                </a:solidFill>
              </a:rPr>
              <a:t>Ms.</a:t>
            </a:r>
            <a:r>
              <a:rPr lang="en-IN" altLang="en-US" sz="2800" dirty="0" err="1" smtClean="0">
                <a:solidFill>
                  <a:schemeClr val="tx1">
                    <a:lumMod val="75000"/>
                    <a:lumOff val="25000"/>
                  </a:schemeClr>
                </a:solidFill>
              </a:rPr>
              <a:t>P.Mallika</a:t>
            </a:r>
            <a:endParaRPr lang="en-IN" altLang="en-US" sz="2800" dirty="0">
              <a:solidFill>
                <a:schemeClr val="tx1">
                  <a:lumMod val="75000"/>
                  <a:lumOff val="25000"/>
                </a:schemeClr>
              </a:solidFill>
            </a:endParaRPr>
          </a:p>
        </p:txBody>
      </p:sp>
      <p:sp>
        <p:nvSpPr>
          <p:cNvPr id="16" name="Text Box 15"/>
          <p:cNvSpPr txBox="1"/>
          <p:nvPr/>
        </p:nvSpPr>
        <p:spPr>
          <a:xfrm>
            <a:off x="10016836" y="4436918"/>
            <a:ext cx="4333009" cy="3706322"/>
          </a:xfrm>
          <a:prstGeom prst="rect">
            <a:avLst/>
          </a:prstGeom>
          <a:noFill/>
        </p:spPr>
        <p:txBody>
          <a:bodyPr wrap="square" rtlCol="0">
            <a:noAutofit/>
          </a:bodyPr>
          <a:lstStyle/>
          <a:p>
            <a:r>
              <a:rPr lang="en-IN" altLang="en-US" sz="3200" b="1" dirty="0">
                <a:latin typeface="Arial" panose="020B0604020202020204" pitchFamily="34" charset="0"/>
                <a:cs typeface="Arial" panose="020B0604020202020204" pitchFamily="34" charset="0"/>
              </a:rPr>
              <a:t>Team Members</a:t>
            </a:r>
            <a:r>
              <a:rPr lang="en-IN" altLang="en-US" sz="2800" dirty="0">
                <a:latin typeface="Arial" panose="020B0604020202020204" pitchFamily="34" charset="0"/>
                <a:cs typeface="Arial" panose="020B0604020202020204" pitchFamily="34" charset="0"/>
              </a:rPr>
              <a:t>:</a:t>
            </a:r>
            <a:endParaRPr lang="en-IN" altLang="en-US" sz="2800" dirty="0"/>
          </a:p>
          <a:p>
            <a:r>
              <a:rPr lang="en-IN" altLang="en-US" sz="2800" dirty="0" smtClean="0">
                <a:solidFill>
                  <a:schemeClr val="tx1">
                    <a:lumMod val="75000"/>
                    <a:lumOff val="25000"/>
                  </a:schemeClr>
                </a:solidFill>
              </a:rPr>
              <a:t>J.Pujitha(22471A4213</a:t>
            </a:r>
            <a:r>
              <a:rPr lang="en-IN" altLang="en-US" sz="2800" dirty="0">
                <a:solidFill>
                  <a:schemeClr val="tx1">
                    <a:lumMod val="75000"/>
                    <a:lumOff val="25000"/>
                  </a:schemeClr>
                </a:solidFill>
              </a:rPr>
              <a:t>)</a:t>
            </a:r>
          </a:p>
          <a:p>
            <a:r>
              <a:rPr lang="en-IN" altLang="en-US" sz="2800" dirty="0" smtClean="0">
                <a:solidFill>
                  <a:schemeClr val="tx1">
                    <a:lumMod val="75000"/>
                    <a:lumOff val="25000"/>
                  </a:schemeClr>
                </a:solidFill>
              </a:rPr>
              <a:t>M.Kavya(22471A4228</a:t>
            </a:r>
            <a:r>
              <a:rPr lang="en-IN" altLang="en-US" sz="2800" dirty="0">
                <a:solidFill>
                  <a:schemeClr val="tx1">
                    <a:lumMod val="75000"/>
                    <a:lumOff val="25000"/>
                  </a:schemeClr>
                </a:solidFill>
              </a:rPr>
              <a:t>)</a:t>
            </a:r>
          </a:p>
          <a:p>
            <a:r>
              <a:rPr lang="en-IN" altLang="en-US" sz="2800" dirty="0" smtClean="0">
                <a:solidFill>
                  <a:schemeClr val="tx1">
                    <a:lumMod val="75000"/>
                    <a:lumOff val="25000"/>
                  </a:schemeClr>
                </a:solidFill>
              </a:rPr>
              <a:t>T.Anitha(22471A4248</a:t>
            </a:r>
            <a:r>
              <a:rPr lang="en-IN" altLang="en-US" sz="2800" dirty="0">
                <a:solidFill>
                  <a:schemeClr val="tx1">
                    <a:lumMod val="75000"/>
                    <a:lumOff val="25000"/>
                  </a:schemeClr>
                </a:solidFill>
              </a:rPr>
              <a:t>)</a:t>
            </a:r>
          </a:p>
          <a:p>
            <a:r>
              <a:rPr lang="en-IN" altLang="en-US" sz="2800" dirty="0" smtClean="0">
                <a:solidFill>
                  <a:schemeClr val="tx1">
                    <a:lumMod val="75000"/>
                    <a:lumOff val="25000"/>
                  </a:schemeClr>
                </a:solidFill>
              </a:rPr>
              <a:t>B.PavanKalyan(22471A4204</a:t>
            </a:r>
            <a:r>
              <a:rPr lang="en-IN" altLang="en-US" sz="2800" dirty="0">
                <a:solidFill>
                  <a:schemeClr val="tx1">
                    <a:lumMod val="75000"/>
                    <a:lumOff val="25000"/>
                  </a:schemeClr>
                </a:solidFill>
              </a:rPr>
              <a:t>)</a:t>
            </a:r>
          </a:p>
          <a:p>
            <a:r>
              <a:rPr lang="en-IN" altLang="en-US" sz="2800" dirty="0" smtClean="0">
                <a:solidFill>
                  <a:schemeClr val="tx1">
                    <a:lumMod val="75000"/>
                    <a:lumOff val="25000"/>
                  </a:schemeClr>
                </a:solidFill>
              </a:rPr>
              <a:t>T.Venkatesh(22471A4250</a:t>
            </a:r>
            <a:r>
              <a:rPr lang="en-IN" altLang="en-US" sz="2800" dirty="0">
                <a:solidFill>
                  <a:schemeClr val="tx1">
                    <a:lumMod val="75000"/>
                    <a:lumOff val="25000"/>
                  </a:schemeClr>
                </a:solidFill>
              </a:rPr>
              <a:t>)</a:t>
            </a:r>
          </a:p>
        </p:txBody>
      </p:sp>
      <p:pic>
        <p:nvPicPr>
          <p:cNvPr id="17" name="Picture 16" descr="1684517931php52sx7k"/>
          <p:cNvPicPr>
            <a:picLocks noChangeAspect="1"/>
          </p:cNvPicPr>
          <p:nvPr/>
        </p:nvPicPr>
        <p:blipFill>
          <a:blip r:embed="rId2"/>
          <a:stretch>
            <a:fillRect/>
          </a:stretch>
        </p:blipFill>
        <p:spPr>
          <a:xfrm>
            <a:off x="1075212" y="224581"/>
            <a:ext cx="1532255" cy="1016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565" y="1333500"/>
            <a:ext cx="6151880" cy="704215"/>
          </a:xfrm>
          <a:prstGeom prst="rect">
            <a:avLst/>
          </a:prstGeom>
          <a:noFill/>
        </p:spPr>
        <p:txBody>
          <a:bodyPr wrap="none" lIns="0" tIns="0" rIns="0" bIns="0" rtlCol="0" anchor="t"/>
          <a:lstStyle/>
          <a:p>
            <a:pPr marL="0" indent="0">
              <a:lnSpc>
                <a:spcPts val="5500"/>
              </a:lnSpc>
              <a:buNone/>
            </a:pPr>
            <a:r>
              <a:rPr lang="en-US" sz="3200" b="1" dirty="0">
                <a:solidFill>
                  <a:schemeClr val="tx1"/>
                </a:solidFill>
                <a:latin typeface="Lora" pitchFamily="34" charset="0"/>
                <a:ea typeface="Lora" pitchFamily="34" charset="-122"/>
                <a:cs typeface="Lora" pitchFamily="34" charset="-120"/>
              </a:rPr>
              <a:t>Model Implementation</a:t>
            </a:r>
          </a:p>
        </p:txBody>
      </p:sp>
      <p:sp>
        <p:nvSpPr>
          <p:cNvPr id="3" name="Text 1"/>
          <p:cNvSpPr/>
          <p:nvPr/>
        </p:nvSpPr>
        <p:spPr>
          <a:xfrm>
            <a:off x="837724" y="2516505"/>
            <a:ext cx="12954952" cy="766048"/>
          </a:xfrm>
          <a:prstGeom prst="rect">
            <a:avLst/>
          </a:prstGeom>
          <a:noFill/>
        </p:spPr>
        <p:txBody>
          <a:bodyPr wrap="square" lIns="0" tIns="0" rIns="0" bIns="0" rtlCol="0" anchor="t"/>
          <a:lstStyle/>
          <a:p>
            <a:pPr marL="0" indent="0">
              <a:lnSpc>
                <a:spcPts val="3000"/>
              </a:lnSpc>
              <a:buNone/>
            </a:pPr>
            <a:r>
              <a:rPr lang="en-US" sz="2400" dirty="0">
                <a:solidFill>
                  <a:srgbClr val="3A3630"/>
                </a:solidFill>
                <a:latin typeface="Source Sans Pro" pitchFamily="34" charset="0"/>
                <a:ea typeface="Source Sans Pro" pitchFamily="34" charset="-122"/>
                <a:cs typeface="Source Sans Pro" pitchFamily="34" charset="-120"/>
              </a:rPr>
              <a:t>The dataset is split into training and testing sets using the train_test_split function from Scikit-learn. Two machine learning models, LSTM and Random Forest, are implemented and compared.</a:t>
            </a:r>
            <a:endParaRPr lang="en-US" sz="2400" dirty="0"/>
          </a:p>
        </p:txBody>
      </p:sp>
      <p:sp>
        <p:nvSpPr>
          <p:cNvPr id="4" name="Text 2"/>
          <p:cNvSpPr/>
          <p:nvPr/>
        </p:nvSpPr>
        <p:spPr>
          <a:xfrm>
            <a:off x="837724" y="3761224"/>
            <a:ext cx="4441269" cy="351949"/>
          </a:xfrm>
          <a:prstGeom prst="rect">
            <a:avLst/>
          </a:prstGeom>
          <a:noFill/>
        </p:spPr>
        <p:txBody>
          <a:bodyPr wrap="none" lIns="0" tIns="0" rIns="0" bIns="0" rtlCol="0" anchor="t"/>
          <a:lstStyle/>
          <a:p>
            <a:pPr marL="0" indent="0">
              <a:lnSpc>
                <a:spcPts val="2750"/>
              </a:lnSpc>
              <a:buNone/>
            </a:pPr>
            <a:r>
              <a:rPr lang="en-IN" altLang="en-US" sz="2800" b="1" dirty="0">
                <a:latin typeface="Calibri" panose="020F0502020204030204" charset="0"/>
                <a:ea typeface="Lora" pitchFamily="34" charset="-122"/>
                <a:cs typeface="Calibri" panose="020F0502020204030204" charset="0"/>
              </a:rPr>
              <a:t>Logistic Regression</a:t>
            </a:r>
          </a:p>
        </p:txBody>
      </p:sp>
      <p:sp>
        <p:nvSpPr>
          <p:cNvPr id="5" name="Text 3"/>
          <p:cNvSpPr/>
          <p:nvPr/>
        </p:nvSpPr>
        <p:spPr>
          <a:xfrm>
            <a:off x="837724" y="4382333"/>
            <a:ext cx="6185535" cy="2298144"/>
          </a:xfrm>
          <a:prstGeom prst="rect">
            <a:avLst/>
          </a:prstGeom>
          <a:noFill/>
        </p:spPr>
        <p:txBody>
          <a:bodyPr wrap="square" lIns="0" tIns="0" rIns="0" bIns="0" rtlCol="0" anchor="t"/>
          <a:lstStyle/>
          <a:p>
            <a:pPr marL="0" indent="0">
              <a:lnSpc>
                <a:spcPts val="3000"/>
              </a:lnSpc>
              <a:buNone/>
            </a:pPr>
            <a:endParaRPr lang="en-US" sz="1850" dirty="0"/>
          </a:p>
        </p:txBody>
      </p:sp>
      <p:sp>
        <p:nvSpPr>
          <p:cNvPr id="6" name="Text 4"/>
          <p:cNvSpPr/>
          <p:nvPr/>
        </p:nvSpPr>
        <p:spPr>
          <a:xfrm>
            <a:off x="7513320" y="3761105"/>
            <a:ext cx="3566795" cy="351790"/>
          </a:xfrm>
          <a:prstGeom prst="rect">
            <a:avLst/>
          </a:prstGeom>
          <a:noFill/>
        </p:spPr>
        <p:txBody>
          <a:bodyPr wrap="none" lIns="0" tIns="0" rIns="0" bIns="0" rtlCol="0" anchor="t"/>
          <a:lstStyle/>
          <a:p>
            <a:pPr marL="0" indent="0">
              <a:lnSpc>
                <a:spcPts val="2750"/>
              </a:lnSpc>
              <a:buNone/>
            </a:pPr>
            <a:r>
              <a:rPr lang="en-IN" altLang="en-US" sz="2800" b="1" dirty="0"/>
              <a:t>Support Vector Machine(SVM)</a:t>
            </a:r>
          </a:p>
        </p:txBody>
      </p:sp>
      <p:sp>
        <p:nvSpPr>
          <p:cNvPr id="7" name="Text 5"/>
          <p:cNvSpPr/>
          <p:nvPr/>
        </p:nvSpPr>
        <p:spPr>
          <a:xfrm>
            <a:off x="7566025" y="4458335"/>
            <a:ext cx="6237605" cy="1914525"/>
          </a:xfrm>
          <a:prstGeom prst="rect">
            <a:avLst/>
          </a:prstGeom>
          <a:noFill/>
        </p:spPr>
        <p:txBody>
          <a:bodyPr wrap="square" lIns="0" tIns="0" rIns="0" bIns="0" rtlCol="0" anchor="t"/>
          <a:lstStyle/>
          <a:p>
            <a:pPr marL="0" indent="0">
              <a:lnSpc>
                <a:spcPts val="3000"/>
              </a:lnSpc>
              <a:buNone/>
            </a:pPr>
            <a:r>
              <a:rPr lang="en-US" altLang="en-US" sz="2400" dirty="0"/>
              <a:t>A Support Vector Machine (SVM) is a machine learning algorithm that classifies data by finding the best hyperplane to separate classes. It maximizes the margin between classes, ensuring accurate predictions and robustness to noise.</a:t>
            </a:r>
          </a:p>
        </p:txBody>
      </p:sp>
      <p:sp>
        <p:nvSpPr>
          <p:cNvPr id="9" name="Text Box 8"/>
          <p:cNvSpPr txBox="1"/>
          <p:nvPr/>
        </p:nvSpPr>
        <p:spPr>
          <a:xfrm>
            <a:off x="823595" y="4327525"/>
            <a:ext cx="5958840" cy="3320415"/>
          </a:xfrm>
          <a:prstGeom prst="rect">
            <a:avLst/>
          </a:prstGeom>
          <a:noFill/>
        </p:spPr>
        <p:txBody>
          <a:bodyPr wrap="square" rtlCol="0">
            <a:noAutofit/>
          </a:bodyPr>
          <a:lstStyle/>
          <a:p>
            <a:r>
              <a:rPr lang="en-US" altLang="en-US" sz="2400" dirty="0"/>
              <a:t>Logistic regression is a machine learning algorithm used for binary classification. It predicts the probability of an event occurring (0 or 1). The model uses a logistic function to map input features to a probability output. It's widely used in applications such as credit risk assessment and medical diagnosis. The goal is to find the best-fitting model that separates the classes.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156835" y="173355"/>
            <a:ext cx="8963025" cy="768350"/>
          </a:xfrm>
          <a:prstGeom prst="rect">
            <a:avLst/>
          </a:prstGeom>
          <a:noFill/>
        </p:spPr>
        <p:txBody>
          <a:bodyPr wrap="square" rtlCol="0">
            <a:spAutoFit/>
          </a:bodyPr>
          <a:lstStyle/>
          <a:p>
            <a:r>
              <a:rPr lang="en-IN" altLang="en-US" sz="4400" dirty="0" smtClean="0"/>
              <a:t>   </a:t>
            </a:r>
            <a:r>
              <a:rPr lang="en-IN" altLang="en-US" sz="3200" b="1" dirty="0" smtClean="0"/>
              <a:t>LIBRARIES </a:t>
            </a:r>
            <a:r>
              <a:rPr lang="en-IN" altLang="en-US" sz="3200" b="1" dirty="0"/>
              <a:t>USED</a:t>
            </a:r>
          </a:p>
        </p:txBody>
      </p:sp>
      <p:sp>
        <p:nvSpPr>
          <p:cNvPr id="3" name="Text Box 2"/>
          <p:cNvSpPr txBox="1"/>
          <p:nvPr/>
        </p:nvSpPr>
        <p:spPr>
          <a:xfrm>
            <a:off x="5684363" y="941705"/>
            <a:ext cx="7579149" cy="6896100"/>
          </a:xfrm>
          <a:prstGeom prst="rect">
            <a:avLst/>
          </a:prstGeom>
          <a:noFill/>
        </p:spPr>
        <p:txBody>
          <a:bodyPr wrap="square" rtlCol="0">
            <a:noAutofit/>
          </a:bodyPr>
          <a:lstStyle/>
          <a:p>
            <a:r>
              <a:rPr lang="en-US" altLang="en-US" sz="2800" b="1" dirty="0"/>
              <a:t>Pandas (pd)</a:t>
            </a:r>
          </a:p>
          <a:p>
            <a:pPr marL="285750" indent="-285750">
              <a:buFont typeface="Arial" panose="020B0604020202020204" pitchFamily="34" charset="0"/>
              <a:buChar char="•"/>
            </a:pPr>
            <a:r>
              <a:rPr lang="en-US" altLang="en-US" sz="2400" dirty="0"/>
              <a:t>Data manipulation library</a:t>
            </a:r>
          </a:p>
          <a:p>
            <a:pPr marL="285750" indent="-285750">
              <a:buFont typeface="Arial" panose="020B0604020202020204" pitchFamily="34" charset="0"/>
              <a:buChar char="•"/>
            </a:pPr>
            <a:r>
              <a:rPr lang="en-US" altLang="en-US" sz="2400" dirty="0"/>
              <a:t>Handles data in table format (DataFrames)</a:t>
            </a:r>
          </a:p>
          <a:p>
            <a:pPr marL="285750" indent="-285750">
              <a:buFont typeface="Arial" panose="020B0604020202020204" pitchFamily="34" charset="0"/>
              <a:buChar char="•"/>
            </a:pPr>
            <a:endParaRPr lang="en-US" altLang="en-US" dirty="0"/>
          </a:p>
          <a:p>
            <a:r>
              <a:rPr lang="en-US" altLang="en-US" sz="2800" b="1" dirty="0"/>
              <a:t>Matplotlib.pyplot (plt)</a:t>
            </a:r>
          </a:p>
          <a:p>
            <a:pPr marL="285750" indent="-285750">
              <a:buFont typeface="Arial" panose="020B0604020202020204" pitchFamily="34" charset="0"/>
              <a:buChar char="•"/>
            </a:pPr>
            <a:r>
              <a:rPr lang="en-US" altLang="en-US" sz="2000" dirty="0"/>
              <a:t>Basic plotting library</a:t>
            </a:r>
          </a:p>
          <a:p>
            <a:pPr marL="285750" indent="-285750">
              <a:buFont typeface="Arial" panose="020B0604020202020204" pitchFamily="34" charset="0"/>
              <a:buChar char="•"/>
            </a:pPr>
            <a:r>
              <a:rPr lang="en-US" altLang="en-US" sz="2000" dirty="0"/>
              <a:t>Creates graphs and charts</a:t>
            </a:r>
          </a:p>
          <a:p>
            <a:endParaRPr lang="en-US" altLang="en-US" sz="2000" b="1" dirty="0"/>
          </a:p>
          <a:p>
            <a:r>
              <a:rPr lang="en-US" altLang="en-US" sz="2800" b="1" dirty="0"/>
              <a:t>Seaborn (sns)</a:t>
            </a:r>
          </a:p>
          <a:p>
            <a:pPr marL="285750" indent="-285750">
              <a:buFont typeface="Arial" panose="020B0604020202020204" pitchFamily="34" charset="0"/>
              <a:buChar char="•"/>
            </a:pPr>
            <a:r>
              <a:rPr lang="en-US" altLang="en-US" sz="2400" dirty="0"/>
              <a:t>Statistical visualization library</a:t>
            </a:r>
          </a:p>
          <a:p>
            <a:pPr marL="285750" indent="-285750">
              <a:buFont typeface="Arial" panose="020B0604020202020204" pitchFamily="34" charset="0"/>
              <a:buChar char="•"/>
            </a:pPr>
            <a:r>
              <a:rPr lang="en-US" altLang="en-US" sz="2400" dirty="0"/>
              <a:t>Makes prettier plots than matplotlib</a:t>
            </a:r>
          </a:p>
          <a:p>
            <a:endParaRPr lang="en-US" altLang="en-US" dirty="0"/>
          </a:p>
          <a:p>
            <a:r>
              <a:rPr lang="en-US" altLang="en-US" sz="2800" b="1" dirty="0" smtClean="0"/>
              <a:t>Scikit-learn </a:t>
            </a:r>
            <a:r>
              <a:rPr lang="en-US" altLang="en-US" sz="2800" b="1" dirty="0"/>
              <a:t>Components</a:t>
            </a:r>
          </a:p>
          <a:p>
            <a:pPr marL="285750" indent="-285750">
              <a:buFont typeface="Arial" panose="020B0604020202020204" pitchFamily="34" charset="0"/>
              <a:buChar char="•"/>
            </a:pPr>
            <a:r>
              <a:rPr lang="en-US" altLang="en-US" sz="2400" b="1" dirty="0"/>
              <a:t>train_test_split</a:t>
            </a:r>
            <a:r>
              <a:rPr lang="en-US" altLang="en-US" sz="2400" dirty="0"/>
              <a:t>: </a:t>
            </a:r>
            <a:r>
              <a:rPr lang="en-US" altLang="en-US" sz="2400" dirty="0" err="1"/>
              <a:t>Spl</a:t>
            </a:r>
            <a:r>
              <a:rPr lang="en-IN" altLang="en-US" sz="2400" dirty="0"/>
              <a:t>i</a:t>
            </a:r>
            <a:r>
              <a:rPr lang="en-US" altLang="en-US" sz="2400" dirty="0" err="1"/>
              <a:t>ts</a:t>
            </a:r>
            <a:r>
              <a:rPr lang="en-US" altLang="en-US" sz="2400" dirty="0"/>
              <a:t> data into training/testing sets</a:t>
            </a:r>
          </a:p>
          <a:p>
            <a:pPr marL="285750" indent="-285750">
              <a:buFont typeface="Arial" panose="020B0604020202020204" pitchFamily="34" charset="0"/>
              <a:buChar char="•"/>
            </a:pPr>
            <a:r>
              <a:rPr lang="en-US" altLang="en-US" sz="2400" b="1" dirty="0"/>
              <a:t>LogisticRegression</a:t>
            </a:r>
            <a:r>
              <a:rPr lang="en-US" altLang="en-US" sz="2400" dirty="0"/>
              <a:t>: For binary classification</a:t>
            </a:r>
          </a:p>
          <a:p>
            <a:pPr marL="285750" indent="-285750">
              <a:buFont typeface="Arial" panose="020B0604020202020204" pitchFamily="34" charset="0"/>
              <a:buChar char="•"/>
            </a:pPr>
            <a:r>
              <a:rPr lang="en-US" altLang="en-US" sz="2400" b="1" dirty="0"/>
              <a:t>SVC</a:t>
            </a:r>
            <a:r>
              <a:rPr lang="en-US" altLang="en-US" sz="2400" dirty="0"/>
              <a:t>: Support Vector Machine classifier</a:t>
            </a:r>
          </a:p>
          <a:p>
            <a:pPr marL="285750" indent="-285750">
              <a:buFont typeface="Arial" panose="020B0604020202020204" pitchFamily="34" charset="0"/>
              <a:buChar char="•"/>
            </a:pPr>
            <a:r>
              <a:rPr lang="en-US" altLang="en-US" sz="2400" b="1" dirty="0"/>
              <a:t>Metrics</a:t>
            </a:r>
            <a:r>
              <a:rPr lang="en-US" altLang="en-US" sz="2400" dirty="0"/>
              <a:t>: Tools to measure model performance (accuracy, reports, confusion matrix)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6" y="1028870"/>
            <a:ext cx="5241303" cy="59351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Box 1"/>
          <p:cNvSpPr txBox="1"/>
          <p:nvPr/>
        </p:nvSpPr>
        <p:spPr>
          <a:xfrm>
            <a:off x="6515735" y="330835"/>
            <a:ext cx="8114665" cy="848995"/>
          </a:xfrm>
          <a:prstGeom prst="rect">
            <a:avLst/>
          </a:prstGeom>
          <a:noFill/>
        </p:spPr>
        <p:txBody>
          <a:bodyPr wrap="square" rtlCol="0" anchor="t">
            <a:noAutofit/>
          </a:bodyPr>
          <a:lstStyle/>
          <a:p>
            <a:r>
              <a:rPr lang="en-IN" altLang="en-US" sz="3200" b="1" dirty="0">
                <a:latin typeface="Lora" pitchFamily="34" charset="0"/>
                <a:ea typeface="Lora" pitchFamily="34" charset="-122"/>
                <a:cs typeface="Lora" pitchFamily="34" charset="-120"/>
                <a:sym typeface="+mn-ea"/>
              </a:rPr>
              <a:t>Result of  Logistic regression</a:t>
            </a:r>
          </a:p>
        </p:txBody>
      </p:sp>
      <p:sp>
        <p:nvSpPr>
          <p:cNvPr id="4" name="Text Box 3"/>
          <p:cNvSpPr txBox="1"/>
          <p:nvPr/>
        </p:nvSpPr>
        <p:spPr>
          <a:xfrm>
            <a:off x="6821804" y="1196340"/>
            <a:ext cx="6884035" cy="6798310"/>
          </a:xfrm>
          <a:prstGeom prst="rect">
            <a:avLst/>
          </a:prstGeom>
          <a:noFill/>
        </p:spPr>
        <p:txBody>
          <a:bodyPr wrap="square" rtlCol="0">
            <a:noAutofit/>
          </a:bodyPr>
          <a:lstStyle/>
          <a:p>
            <a:pPr marL="342900" indent="-342900">
              <a:buFont typeface="Arial" panose="020B0604020202020204" pitchFamily="34" charset="0"/>
              <a:buChar char="•"/>
            </a:pPr>
            <a:r>
              <a:rPr lang="en-US" altLang="en-US" sz="2400" dirty="0"/>
              <a:t>The model achieved an accuracy of 85.12% on the training data, with a strong classification report.</a:t>
            </a:r>
          </a:p>
          <a:p>
            <a:pPr marL="342900" indent="-342900">
              <a:buFont typeface="Arial" panose="020B0604020202020204" pitchFamily="34" charset="0"/>
              <a:buChar char="•"/>
            </a:pPr>
            <a:r>
              <a:rPr lang="en-US" altLang="en-US" sz="2400" dirty="0"/>
              <a:t> It correctly classified 121 true positives and 85 true negatives, while misclassifying 25 false positives and 11 false negatives. </a:t>
            </a:r>
          </a:p>
          <a:p>
            <a:pPr marL="342900" indent="-342900">
              <a:buFont typeface="Arial" panose="020B0604020202020204" pitchFamily="34" charset="0"/>
              <a:buChar char="•"/>
            </a:pPr>
            <a:r>
              <a:rPr lang="en-US" altLang="en-US" sz="2400" dirty="0"/>
              <a:t>The model's performance on the test data was slightly lower, with an accuracy of 81.97%. The test data classification report showed a precision of 0.79-0.84 and recall of 0.82. </a:t>
            </a:r>
          </a:p>
          <a:p>
            <a:pPr marL="342900" indent="-342900">
              <a:buFont typeface="Arial" panose="020B0604020202020204" pitchFamily="34" charset="0"/>
              <a:buChar char="•"/>
            </a:pPr>
            <a:r>
              <a:rPr lang="en-US" altLang="en-US" sz="2400" dirty="0"/>
              <a:t>The model's macro average and weighted average metrics were above 0.82. Overall, the model performed well, but with a slight drop in performance on the test data. </a:t>
            </a:r>
          </a:p>
          <a:p>
            <a:pPr marL="342900" indent="-342900">
              <a:buFont typeface="Arial" panose="020B0604020202020204" pitchFamily="34" charset="0"/>
              <a:buChar char="•"/>
            </a:pPr>
            <a:endParaRPr lang="en-US" altLang="en-US" sz="2400" dirty="0"/>
          </a:p>
        </p:txBody>
      </p:sp>
      <p:sp>
        <p:nvSpPr>
          <p:cNvPr id="24" name="Text 21"/>
          <p:cNvSpPr/>
          <p:nvPr/>
        </p:nvSpPr>
        <p:spPr>
          <a:xfrm>
            <a:off x="6837680" y="1179830"/>
            <a:ext cx="7127240" cy="7050405"/>
          </a:xfrm>
          <a:prstGeom prst="rect">
            <a:avLst/>
          </a:prstGeom>
          <a:noFill/>
        </p:spPr>
        <p:txBody>
          <a:bodyPr wrap="square" lIns="0" tIns="0" rIns="0" bIns="0" rtlCol="0" anchor="t"/>
          <a:lstStyle/>
          <a:p>
            <a:pPr marL="0" indent="0">
              <a:lnSpc>
                <a:spcPts val="2450"/>
              </a:lnSpc>
              <a:buNone/>
            </a:pPr>
            <a:endParaRPr lang="en-US" sz="2000" dirty="0"/>
          </a:p>
        </p:txBody>
      </p:sp>
      <p:pic>
        <p:nvPicPr>
          <p:cNvPr id="3" name="Picture 2" descr="Screenshot 2024-12-27 002247"/>
          <p:cNvPicPr>
            <a:picLocks noChangeAspect="1"/>
          </p:cNvPicPr>
          <p:nvPr/>
        </p:nvPicPr>
        <p:blipFill>
          <a:blip r:embed="rId2"/>
          <a:stretch>
            <a:fillRect/>
          </a:stretch>
        </p:blipFill>
        <p:spPr>
          <a:xfrm>
            <a:off x="635" y="83820"/>
            <a:ext cx="6443980" cy="81464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56540" y="543560"/>
            <a:ext cx="5214620" cy="594360"/>
          </a:xfrm>
          <a:prstGeom prst="rect">
            <a:avLst/>
          </a:prstGeom>
          <a:noFill/>
        </p:spPr>
        <p:txBody>
          <a:bodyPr wrap="none" lIns="0" tIns="0" rIns="0" bIns="0" rtlCol="0" anchor="t"/>
          <a:lstStyle/>
          <a:p>
            <a:pPr marL="0" indent="0">
              <a:lnSpc>
                <a:spcPts val="4650"/>
              </a:lnSpc>
              <a:buNone/>
            </a:pPr>
            <a:r>
              <a:rPr lang="en-US" sz="3200" b="1" dirty="0">
                <a:latin typeface="Lora" pitchFamily="34" charset="0"/>
                <a:ea typeface="Lora" pitchFamily="34" charset="-122"/>
                <a:cs typeface="Lora" pitchFamily="34" charset="-120"/>
              </a:rPr>
              <a:t>Results of </a:t>
            </a:r>
            <a:r>
              <a:rPr lang="en-IN" altLang="en-US" sz="3200" b="1" dirty="0">
                <a:latin typeface="Lora" pitchFamily="34" charset="0"/>
                <a:ea typeface="Lora" pitchFamily="34" charset="-122"/>
                <a:cs typeface="Lora" pitchFamily="34" charset="-120"/>
              </a:rPr>
              <a:t>SVM</a:t>
            </a:r>
          </a:p>
        </p:txBody>
      </p:sp>
      <p:sp>
        <p:nvSpPr>
          <p:cNvPr id="4" name="Text 1"/>
          <p:cNvSpPr/>
          <p:nvPr/>
        </p:nvSpPr>
        <p:spPr>
          <a:xfrm>
            <a:off x="707390" y="1453515"/>
            <a:ext cx="7729220" cy="970280"/>
          </a:xfrm>
          <a:prstGeom prst="rect">
            <a:avLst/>
          </a:prstGeom>
          <a:noFill/>
        </p:spPr>
        <p:txBody>
          <a:bodyPr wrap="square" lIns="0" tIns="0" rIns="0" bIns="0" rtlCol="0" anchor="t"/>
          <a:lstStyle/>
          <a:p>
            <a:pPr marL="0" indent="0">
              <a:lnSpc>
                <a:spcPts val="2500"/>
              </a:lnSpc>
              <a:buNone/>
            </a:pPr>
            <a:r>
              <a:rPr lang="en-US" sz="2000" dirty="0">
                <a:solidFill>
                  <a:srgbClr val="3A3630"/>
                </a:solidFill>
                <a:latin typeface="Source Sans Pro" pitchFamily="34" charset="0"/>
                <a:ea typeface="Source Sans Pro" pitchFamily="34" charset="-122"/>
                <a:cs typeface="Source Sans Pro" pitchFamily="34" charset="-120"/>
              </a:rPr>
              <a:t>.</a:t>
            </a:r>
          </a:p>
        </p:txBody>
      </p:sp>
      <p:pic>
        <p:nvPicPr>
          <p:cNvPr id="2" name="Picture 1" descr="Screenshot 2024-12-27 003039"/>
          <p:cNvPicPr>
            <a:picLocks noChangeAspect="1"/>
          </p:cNvPicPr>
          <p:nvPr/>
        </p:nvPicPr>
        <p:blipFill>
          <a:blip r:embed="rId2"/>
          <a:stretch>
            <a:fillRect/>
          </a:stretch>
        </p:blipFill>
        <p:spPr>
          <a:xfrm>
            <a:off x="7226935" y="-635"/>
            <a:ext cx="7306945" cy="8230235"/>
          </a:xfrm>
          <a:prstGeom prst="rect">
            <a:avLst/>
          </a:prstGeom>
        </p:spPr>
      </p:pic>
      <p:sp>
        <p:nvSpPr>
          <p:cNvPr id="7" name="Text Box 6"/>
          <p:cNvSpPr txBox="1"/>
          <p:nvPr/>
        </p:nvSpPr>
        <p:spPr>
          <a:xfrm>
            <a:off x="292100" y="1344295"/>
            <a:ext cx="6252845" cy="6607810"/>
          </a:xfrm>
          <a:prstGeom prst="rect">
            <a:avLst/>
          </a:prstGeom>
          <a:noFill/>
        </p:spPr>
        <p:txBody>
          <a:bodyPr wrap="square" rtlCol="0">
            <a:noAutofit/>
          </a:bodyPr>
          <a:lstStyle/>
          <a:p>
            <a:pPr marL="342900" indent="-342900">
              <a:buFont typeface="Arial" panose="020B0604020202020204" pitchFamily="34" charset="0"/>
              <a:buChar char="•"/>
            </a:pPr>
            <a:r>
              <a:rPr lang="en-US" altLang="en-US" sz="2400"/>
              <a:t>The model achieved an accuracy of 85.54% on the training data, with a precision of 0.91 and 0.82 for classes 0 and 1, respectively. The training data confusion matrix showed 83 true positives and 124 true negatives. </a:t>
            </a:r>
          </a:p>
          <a:p>
            <a:pPr marL="342900" indent="-342900">
              <a:buFont typeface="Arial" panose="020B0604020202020204" pitchFamily="34" charset="0"/>
              <a:buChar char="•"/>
            </a:pPr>
            <a:r>
              <a:rPr lang="en-US" altLang="en-US" sz="2400"/>
              <a:t>The model's performance on the test data was 81.97%, with a precision of 0.84 and 0.81 for classes 0 and 1. The test data confusion matrix showed 21 true positives and 29 true negatives. </a:t>
            </a:r>
          </a:p>
          <a:p>
            <a:pPr marL="342900" indent="-342900">
              <a:buFont typeface="Arial" panose="020B0604020202020204" pitchFamily="34" charset="0"/>
              <a:buChar char="•"/>
            </a:pPr>
            <a:r>
              <a:rPr lang="en-US" altLang="en-US" sz="2400"/>
              <a:t>The macro average and weighted average metrics were above 0.82 for both datasets. Overall, the model performed well, with a slight drop in performance on the test data. </a:t>
            </a:r>
          </a:p>
          <a:p>
            <a:pPr indent="0">
              <a:buFont typeface="Arial" panose="020B0604020202020204" pitchFamily="34" charset="0"/>
              <a:buNone/>
            </a:pPr>
            <a:endParaRPr lang="en-US"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82416" y="363059"/>
            <a:ext cx="4867513" cy="608409"/>
          </a:xfrm>
          <a:prstGeom prst="rect">
            <a:avLst/>
          </a:prstGeom>
          <a:noFill/>
        </p:spPr>
        <p:txBody>
          <a:bodyPr wrap="none" lIns="0" tIns="0" rIns="0" bIns="0" rtlCol="0" anchor="t"/>
          <a:lstStyle/>
          <a:p>
            <a:pPr marL="0" indent="0" algn="l">
              <a:lnSpc>
                <a:spcPts val="4750"/>
              </a:lnSpc>
              <a:buNone/>
            </a:pPr>
            <a:r>
              <a:rPr lang="en-IN" altLang="en-US" sz="3200" b="1" dirty="0">
                <a:latin typeface="Lora" pitchFamily="34" charset="0"/>
                <a:ea typeface="Lora" pitchFamily="34" charset="-122"/>
                <a:cs typeface="Lora" pitchFamily="34" charset="-120"/>
                <a:sym typeface="+mn-ea"/>
              </a:rPr>
              <a:t>Result</a:t>
            </a:r>
          </a:p>
        </p:txBody>
      </p:sp>
      <p:sp>
        <p:nvSpPr>
          <p:cNvPr id="7" name="Text 4"/>
          <p:cNvSpPr/>
          <p:nvPr/>
        </p:nvSpPr>
        <p:spPr>
          <a:xfrm>
            <a:off x="938689" y="5107305"/>
            <a:ext cx="1777484" cy="330875"/>
          </a:xfrm>
          <a:prstGeom prst="rect">
            <a:avLst/>
          </a:prstGeom>
          <a:noFill/>
        </p:spPr>
        <p:txBody>
          <a:bodyPr wrap="none" lIns="0" tIns="0" rIns="0" bIns="0" rtlCol="0" anchor="t"/>
          <a:lstStyle/>
          <a:p>
            <a:pPr marL="0" indent="0">
              <a:lnSpc>
                <a:spcPts val="2600"/>
              </a:lnSpc>
              <a:buNone/>
            </a:pPr>
            <a:endParaRPr lang="en-US" sz="1600" dirty="0"/>
          </a:p>
        </p:txBody>
      </p:sp>
      <p:sp>
        <p:nvSpPr>
          <p:cNvPr id="12" name="Text 9"/>
          <p:cNvSpPr/>
          <p:nvPr/>
        </p:nvSpPr>
        <p:spPr>
          <a:xfrm>
            <a:off x="11917085" y="5107305"/>
            <a:ext cx="1777484" cy="330875"/>
          </a:xfrm>
          <a:prstGeom prst="rect">
            <a:avLst/>
          </a:prstGeom>
          <a:noFill/>
        </p:spPr>
        <p:txBody>
          <a:bodyPr wrap="none" lIns="0" tIns="0" rIns="0" bIns="0" rtlCol="0" anchor="t"/>
          <a:lstStyle/>
          <a:p>
            <a:pPr marL="0" indent="0">
              <a:lnSpc>
                <a:spcPts val="2600"/>
              </a:lnSpc>
              <a:buNone/>
            </a:pP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051" y="546755"/>
            <a:ext cx="6105991" cy="6777871"/>
          </a:xfrm>
          <a:prstGeom prst="rect">
            <a:avLst/>
          </a:prstGeom>
        </p:spPr>
      </p:pic>
      <p:sp>
        <p:nvSpPr>
          <p:cNvPr id="6" name="TextBox 5"/>
          <p:cNvSpPr txBox="1"/>
          <p:nvPr/>
        </p:nvSpPr>
        <p:spPr>
          <a:xfrm>
            <a:off x="395926" y="1319753"/>
            <a:ext cx="7004115" cy="4801314"/>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t>Both the SVM and Logistic Regression models perform similarly well, with identical test accuracies of 81.97%. </a:t>
            </a:r>
          </a:p>
          <a:p>
            <a:pPr marL="342900" indent="-342900">
              <a:buFont typeface="Arial" panose="020B0604020202020204" pitchFamily="34" charset="0"/>
              <a:buChar char="•"/>
            </a:pPr>
            <a:r>
              <a:rPr lang="en-US" altLang="en-US" sz="2400" dirty="0"/>
              <a:t>The SVM shows a slightly higher training accuracy (85.54% vs 85.12%) and better generalization with more balanced precision-recall metrics across classes. </a:t>
            </a:r>
          </a:p>
          <a:p>
            <a:pPr marL="342900" indent="-342900">
              <a:buFont typeface="Arial" panose="020B0604020202020204" pitchFamily="34" charset="0"/>
              <a:buChar char="•"/>
            </a:pPr>
            <a:r>
              <a:rPr lang="en-US" altLang="en-US" sz="2400" dirty="0"/>
              <a:t>While both models are viable choices, the SVM might be marginally preferred due to its more balanced performance across classes and slightly better handling of false positives and false negative</a:t>
            </a:r>
            <a:r>
              <a:rPr lang="en-IN" altLang="en-US" sz="2400" dirty="0"/>
              <a:t>.</a:t>
            </a:r>
          </a:p>
          <a:p>
            <a:pPr marL="342900" indent="-342900">
              <a:buFont typeface="Arial" panose="020B0604020202020204" pitchFamily="34" charset="0"/>
              <a:buChar char="•"/>
            </a:pPr>
            <a:r>
              <a:rPr lang="en-IN" altLang="en-US" sz="2400" dirty="0"/>
              <a:t>So I have fitted support vector machine model.</a:t>
            </a:r>
            <a:endParaRPr lang="en-US" altLang="en-US" sz="2400"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598" y="618298"/>
            <a:ext cx="5731497" cy="584775"/>
          </a:xfrm>
          <a:prstGeom prst="rect">
            <a:avLst/>
          </a:prstGeom>
          <a:noFill/>
        </p:spPr>
        <p:txBody>
          <a:bodyPr wrap="square" rtlCol="0">
            <a:spAutoFit/>
          </a:bodyPr>
          <a:lstStyle/>
          <a:p>
            <a:r>
              <a:rPr lang="en-US" sz="3200" dirty="0" smtClean="0"/>
              <a:t>            </a:t>
            </a:r>
            <a:r>
              <a:rPr lang="en-US" sz="3200" b="1" dirty="0" smtClean="0"/>
              <a:t>USER INTERFACE</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99" y="3600142"/>
            <a:ext cx="7475455" cy="29500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954" y="1687398"/>
            <a:ext cx="6551629" cy="6212264"/>
          </a:xfrm>
          <a:prstGeom prst="rect">
            <a:avLst/>
          </a:prstGeom>
        </p:spPr>
      </p:pic>
      <p:sp>
        <p:nvSpPr>
          <p:cNvPr id="6" name="TextBox 5"/>
          <p:cNvSpPr txBox="1"/>
          <p:nvPr/>
        </p:nvSpPr>
        <p:spPr>
          <a:xfrm>
            <a:off x="461913" y="1451728"/>
            <a:ext cx="6674178" cy="1200329"/>
          </a:xfrm>
          <a:prstGeom prst="rect">
            <a:avLst/>
          </a:prstGeom>
          <a:noFill/>
        </p:spPr>
        <p:txBody>
          <a:bodyPr wrap="square" rtlCol="0">
            <a:spAutoFit/>
          </a:bodyPr>
          <a:lstStyle/>
          <a:p>
            <a:r>
              <a:rPr lang="en-US" sz="2400" dirty="0"/>
              <a:t>The user interface provides a simple, interactive platform for users to input medical data and receive heart disease prediction results in real-time.</a:t>
            </a:r>
          </a:p>
        </p:txBody>
      </p:sp>
    </p:spTree>
    <p:extLst>
      <p:ext uri="{BB962C8B-B14F-4D97-AF65-F5344CB8AC3E}">
        <p14:creationId xmlns:p14="http://schemas.microsoft.com/office/powerpoint/2010/main" val="1129287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391" y="141403"/>
            <a:ext cx="5929459" cy="584775"/>
          </a:xfrm>
          <a:prstGeom prst="rect">
            <a:avLst/>
          </a:prstGeom>
          <a:noFill/>
        </p:spPr>
        <p:txBody>
          <a:bodyPr wrap="square" rtlCol="0">
            <a:spAutoFit/>
          </a:bodyPr>
          <a:lstStyle/>
          <a:p>
            <a:r>
              <a:rPr lang="en-US" sz="3200" b="1" dirty="0" smtClean="0"/>
              <a:t>Future Scope</a:t>
            </a:r>
            <a:endParaRPr lang="en-US" sz="3200" b="1" dirty="0"/>
          </a:p>
        </p:txBody>
      </p:sp>
      <p:sp>
        <p:nvSpPr>
          <p:cNvPr id="4" name="TextBox 3"/>
          <p:cNvSpPr txBox="1"/>
          <p:nvPr/>
        </p:nvSpPr>
        <p:spPr>
          <a:xfrm>
            <a:off x="273377" y="731249"/>
            <a:ext cx="13895109" cy="5170646"/>
          </a:xfrm>
          <a:prstGeom prst="rect">
            <a:avLst/>
          </a:prstGeom>
          <a:noFill/>
        </p:spPr>
        <p:txBody>
          <a:bodyPr wrap="square" rtlCol="0">
            <a:spAutoFit/>
          </a:bodyPr>
          <a:lstStyle/>
          <a:p>
            <a:pPr marL="457200" indent="-457200">
              <a:buFont typeface="+mj-lt"/>
              <a:buAutoNum type="arabicPeriod"/>
            </a:pPr>
            <a:r>
              <a:rPr lang="en-US" sz="2400" b="1" dirty="0"/>
              <a:t>Integration of Deep Learning Models</a:t>
            </a:r>
            <a:r>
              <a:rPr lang="en-US" sz="2400" dirty="0"/>
              <a:t> – Enhancing the prediction accuracy by incorporating advanced deep learning techniques such as Artificial Neural Networks (ANNs) </a:t>
            </a:r>
            <a:r>
              <a:rPr lang="en-US" sz="2400" b="1" dirty="0"/>
              <a:t>or </a:t>
            </a:r>
            <a:r>
              <a:rPr lang="en-US" sz="2400" dirty="0"/>
              <a:t>Convolutional Neural Networks (CNNs) for feature extraction and improved </a:t>
            </a:r>
            <a:r>
              <a:rPr lang="en-US" sz="2400" dirty="0" err="1" smtClean="0"/>
              <a:t>classificaton</a:t>
            </a:r>
            <a:r>
              <a:rPr lang="en-US" sz="2400" dirty="0" smtClean="0"/>
              <a:t>.</a:t>
            </a:r>
          </a:p>
          <a:p>
            <a:pPr marL="457200" indent="-457200">
              <a:buFont typeface="+mj-lt"/>
              <a:buAutoNum type="arabicPeriod"/>
            </a:pPr>
            <a:r>
              <a:rPr lang="en-US" sz="2400" b="1" dirty="0" smtClean="0"/>
              <a:t>Feature </a:t>
            </a:r>
            <a:r>
              <a:rPr lang="en-US" sz="2400" b="1" dirty="0"/>
              <a:t>Engineering and Optimization</a:t>
            </a:r>
            <a:r>
              <a:rPr lang="en-US" sz="2400" dirty="0"/>
              <a:t> – Implementing advanced feature selection techniques to identify </a:t>
            </a:r>
            <a:r>
              <a:rPr lang="en-US" sz="2400" dirty="0" smtClean="0"/>
              <a:t>               the </a:t>
            </a:r>
            <a:r>
              <a:rPr lang="en-US" sz="2400" dirty="0"/>
              <a:t>most influential factors affecting heart disease, improving model performance.</a:t>
            </a:r>
          </a:p>
          <a:p>
            <a:pPr marL="457200" indent="-457200">
              <a:buFont typeface="+mj-lt"/>
              <a:buAutoNum type="arabicPeriod"/>
            </a:pPr>
            <a:r>
              <a:rPr lang="en-US" sz="2400" b="1" dirty="0"/>
              <a:t>Hybrid Model Implementation</a:t>
            </a:r>
            <a:r>
              <a:rPr lang="en-US" sz="2400" dirty="0"/>
              <a:t> – Combining multiple machine learning models (e.g., ensemble methods like Random Forest, XGBoost, or stacking approaches) to achieve more robust and accurate predictions</a:t>
            </a:r>
            <a:r>
              <a:rPr lang="en-US" sz="2400" dirty="0" smtClean="0"/>
              <a:t>.</a:t>
            </a:r>
          </a:p>
          <a:p>
            <a:pPr marL="457200" indent="-457200">
              <a:buFont typeface="+mj-lt"/>
              <a:buAutoNum type="arabicPeriod"/>
            </a:pPr>
            <a:r>
              <a:rPr lang="en-US" sz="2400" b="1" dirty="0"/>
              <a:t>Larger and More Diverse Datasets</a:t>
            </a:r>
            <a:r>
              <a:rPr lang="en-US" sz="2400" dirty="0"/>
              <a:t> – Expanding the dataset by including more patient records from diverse geographical, ethnic, and genetic backgrounds, making the model more generalized and reliable for different populations</a:t>
            </a:r>
            <a:r>
              <a:rPr lang="en-US" sz="2400" dirty="0" smtClean="0"/>
              <a:t>.</a:t>
            </a:r>
          </a:p>
          <a:p>
            <a:pPr marL="457200" indent="-457200">
              <a:buFont typeface="+mj-lt"/>
              <a:buAutoNum type="arabicPeriod"/>
            </a:pPr>
            <a:r>
              <a:rPr lang="en-US" sz="2400" b="1" dirty="0"/>
              <a:t>Multi-Disease Prediction Model</a:t>
            </a:r>
            <a:r>
              <a:rPr lang="en-US" sz="2400" dirty="0"/>
              <a:t> – Expanding the scope of the system to include other cardiovascular diseases (e.g., stroke, arrhythmia, hypertension) or even integrating it with other disease prediction models (diabetes, Parkinson’s, etc.).</a:t>
            </a:r>
          </a:p>
          <a:p>
            <a:endParaRPr lang="en-US" dirty="0"/>
          </a:p>
        </p:txBody>
      </p:sp>
      <p:sp>
        <p:nvSpPr>
          <p:cNvPr id="6" name="TextBox 5"/>
          <p:cNvSpPr txBox="1"/>
          <p:nvPr/>
        </p:nvSpPr>
        <p:spPr>
          <a:xfrm>
            <a:off x="273377" y="5439267"/>
            <a:ext cx="2969444" cy="584775"/>
          </a:xfrm>
          <a:prstGeom prst="rect">
            <a:avLst/>
          </a:prstGeom>
          <a:noFill/>
        </p:spPr>
        <p:txBody>
          <a:bodyPr wrap="square" rtlCol="0">
            <a:spAutoFit/>
          </a:bodyPr>
          <a:lstStyle/>
          <a:p>
            <a:r>
              <a:rPr lang="en-US" sz="3200" b="1" dirty="0" smtClean="0"/>
              <a:t>CHALLENGES</a:t>
            </a:r>
            <a:endParaRPr lang="en-US" sz="3200" b="1" dirty="0"/>
          </a:p>
        </p:txBody>
      </p:sp>
      <p:sp>
        <p:nvSpPr>
          <p:cNvPr id="7" name="TextBox 6"/>
          <p:cNvSpPr txBox="1"/>
          <p:nvPr/>
        </p:nvSpPr>
        <p:spPr>
          <a:xfrm>
            <a:off x="273377" y="5901895"/>
            <a:ext cx="7381187" cy="2215991"/>
          </a:xfrm>
          <a:prstGeom prst="rect">
            <a:avLst/>
          </a:prstGeom>
          <a:noFill/>
        </p:spPr>
        <p:txBody>
          <a:bodyPr wrap="square" rtlCol="0">
            <a:spAutoFit/>
          </a:bodyPr>
          <a:lstStyle/>
          <a:p>
            <a:pPr marL="342900" indent="-342900">
              <a:buFont typeface="Arial" pitchFamily="34" charset="0"/>
              <a:buChar char="•"/>
            </a:pPr>
            <a:r>
              <a:rPr lang="en-US" sz="2400" dirty="0"/>
              <a:t>Data Quality and Availability</a:t>
            </a:r>
          </a:p>
          <a:p>
            <a:pPr marL="342900" indent="-342900">
              <a:buFont typeface="Arial" pitchFamily="34" charset="0"/>
              <a:buChar char="•"/>
            </a:pPr>
            <a:r>
              <a:rPr lang="en-US" sz="2400" dirty="0" smtClean="0"/>
              <a:t>Overfitting </a:t>
            </a:r>
            <a:r>
              <a:rPr lang="en-US" sz="2400" dirty="0"/>
              <a:t>Issues </a:t>
            </a:r>
            <a:endParaRPr lang="en-US" sz="2400" dirty="0" smtClean="0"/>
          </a:p>
          <a:p>
            <a:pPr marL="342900" indent="-342900">
              <a:buFont typeface="Arial" pitchFamily="34" charset="0"/>
              <a:buChar char="•"/>
            </a:pPr>
            <a:r>
              <a:rPr lang="en-US" sz="2400" dirty="0"/>
              <a:t>Deployment and Maintenance </a:t>
            </a:r>
            <a:r>
              <a:rPr lang="en-US" sz="2400" dirty="0" smtClean="0"/>
              <a:t>Challenges</a:t>
            </a:r>
          </a:p>
          <a:p>
            <a:pPr marL="342900" indent="-342900">
              <a:buFont typeface="Arial" pitchFamily="34" charset="0"/>
              <a:buChar char="•"/>
            </a:pPr>
            <a:r>
              <a:rPr lang="en-US" sz="2400" dirty="0"/>
              <a:t>Handling Missing or Incomplete Data</a:t>
            </a:r>
            <a:endParaRPr lang="en-US" sz="2400" dirty="0" smtClean="0"/>
          </a:p>
          <a:p>
            <a:r>
              <a:rPr lang="en-US" sz="2400" dirty="0" smtClean="0"/>
              <a:t> </a:t>
            </a:r>
          </a:p>
          <a:p>
            <a:endParaRPr lang="en-US" dirty="0"/>
          </a:p>
        </p:txBody>
      </p:sp>
    </p:spTree>
    <p:extLst>
      <p:ext uri="{BB962C8B-B14F-4D97-AF65-F5344CB8AC3E}">
        <p14:creationId xmlns:p14="http://schemas.microsoft.com/office/powerpoint/2010/main" val="1164593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854804" y="309761"/>
            <a:ext cx="6924010" cy="704017"/>
          </a:xfrm>
          <a:prstGeom prst="rect">
            <a:avLst/>
          </a:prstGeom>
          <a:noFill/>
        </p:spPr>
        <p:txBody>
          <a:bodyPr wrap="none" lIns="0" tIns="0" rIns="0" bIns="0" rtlCol="0" anchor="t"/>
          <a:lstStyle/>
          <a:p>
            <a:pPr marL="0" indent="0">
              <a:lnSpc>
                <a:spcPts val="5500"/>
              </a:lnSpc>
              <a:buNone/>
            </a:pPr>
            <a:r>
              <a:rPr lang="en-US" sz="3200" b="1" dirty="0">
                <a:latin typeface="Lora" pitchFamily="34" charset="0"/>
                <a:ea typeface="Lora" pitchFamily="34" charset="-122"/>
                <a:cs typeface="Lora" pitchFamily="34" charset="-120"/>
              </a:rPr>
              <a:t>Conclusion</a:t>
            </a:r>
            <a:endParaRPr lang="en-US" sz="3200" b="1" dirty="0"/>
          </a:p>
        </p:txBody>
      </p:sp>
      <p:sp>
        <p:nvSpPr>
          <p:cNvPr id="4" name="Text 1"/>
          <p:cNvSpPr/>
          <p:nvPr/>
        </p:nvSpPr>
        <p:spPr>
          <a:xfrm>
            <a:off x="6324124" y="2213491"/>
            <a:ext cx="7468553" cy="2681168"/>
          </a:xfrm>
          <a:prstGeom prst="rect">
            <a:avLst/>
          </a:prstGeom>
          <a:noFill/>
        </p:spPr>
        <p:txBody>
          <a:bodyPr wrap="square" lIns="0" tIns="0" rIns="0" bIns="0" rtlCol="0" anchor="t"/>
          <a:lstStyle/>
          <a:p>
            <a:pPr marL="0" indent="0">
              <a:lnSpc>
                <a:spcPts val="3000"/>
              </a:lnSpc>
              <a:buNone/>
            </a:pPr>
            <a:endParaRPr lang="en-US" sz="1850" dirty="0"/>
          </a:p>
        </p:txBody>
      </p:sp>
      <p:sp>
        <p:nvSpPr>
          <p:cNvPr id="5" name="Text 2"/>
          <p:cNvSpPr/>
          <p:nvPr/>
        </p:nvSpPr>
        <p:spPr>
          <a:xfrm>
            <a:off x="6324124" y="5163860"/>
            <a:ext cx="7468553" cy="1915120"/>
          </a:xfrm>
          <a:prstGeom prst="rect">
            <a:avLst/>
          </a:prstGeom>
          <a:noFill/>
        </p:spPr>
        <p:txBody>
          <a:bodyPr wrap="square" lIns="0" tIns="0" rIns="0" bIns="0" rtlCol="0" anchor="t"/>
          <a:lstStyle/>
          <a:p>
            <a:pPr marL="0" indent="0">
              <a:lnSpc>
                <a:spcPts val="3000"/>
              </a:lnSpc>
              <a:buNone/>
            </a:pPr>
            <a:endParaRPr lang="en-US" sz="1850" dirty="0"/>
          </a:p>
        </p:txBody>
      </p:sp>
      <p:sp>
        <p:nvSpPr>
          <p:cNvPr id="2" name="Text Box 1"/>
          <p:cNvSpPr txBox="1"/>
          <p:nvPr/>
        </p:nvSpPr>
        <p:spPr>
          <a:xfrm>
            <a:off x="270164" y="1092835"/>
            <a:ext cx="13937961" cy="6318250"/>
          </a:xfrm>
          <a:prstGeom prst="rect">
            <a:avLst/>
          </a:prstGeom>
          <a:noFill/>
        </p:spPr>
        <p:txBody>
          <a:bodyPr wrap="square" rtlCol="0">
            <a:noAutofit/>
          </a:bodyPr>
          <a:lstStyle/>
          <a:p>
            <a:r>
              <a:rPr lang="en-US" sz="2400" dirty="0" smtClean="0"/>
              <a:t>	This </a:t>
            </a:r>
            <a:r>
              <a:rPr lang="en-US" sz="2400" dirty="0"/>
              <a:t>project demonstrates the successful implementation of a </a:t>
            </a:r>
            <a:r>
              <a:rPr lang="en-US" sz="2400" b="1" dirty="0"/>
              <a:t>Support Vector Machine (SVM) </a:t>
            </a:r>
            <a:r>
              <a:rPr lang="en-US" sz="2400" dirty="0"/>
              <a:t>model for heart disease prediction, achieving a robust training accuracy of 85.54% and test accuracy of 81.97%. The model shows particularly strong performance in detecting heart disease cases with an 88% recall rate while maintaining 84% precision in identifying healthy patients. These balanced metrics across both classes indicate the model's reliability as a screening tool.</a:t>
            </a:r>
          </a:p>
          <a:p>
            <a:r>
              <a:rPr lang="en-US" sz="2400" dirty="0" smtClean="0"/>
              <a:t>	The </a:t>
            </a:r>
            <a:r>
              <a:rPr lang="en-US" sz="2400" dirty="0"/>
              <a:t>minimal difference between training and test accuracy suggests good generalization without overfitting. While the model demonstrates promising results, it's designed to serve as a supportive tool for healthcare professionals rather than a standalone diagnostic solution. The consistent performance metrics and balanced predictions make this SVM model a valuable addition to clinical decision-making processes, particularly for preliminary patient screening and risk assessment.</a:t>
            </a:r>
          </a:p>
          <a:p>
            <a:r>
              <a:rPr lang="en-US" sz="2400" dirty="0" smtClean="0"/>
              <a:t>	To </a:t>
            </a:r>
            <a:r>
              <a:rPr lang="en-US" sz="2400" dirty="0"/>
              <a:t>make the model more accessible and user-friendly, it has been </a:t>
            </a:r>
            <a:r>
              <a:rPr lang="en-US" sz="2400" b="1" dirty="0"/>
              <a:t>deployed using Streamlit</a:t>
            </a:r>
            <a:r>
              <a:rPr lang="en-US" sz="2400" dirty="0"/>
              <a:t>, allowing healthcare professionals and users to input patient data and receive predictions in a simple web-based interface. Future enhancements could focus on expanding the dataset, refining feature selection, and improving deployment scalability to further enhance the model’s predictive capabilities and usability</a:t>
            </a:r>
          </a:p>
          <a:p>
            <a:endParaRPr lang="en-US"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p:cNvPicPr>
            <a:picLocks noChangeAspect="1"/>
          </p:cNvPicPr>
          <p:nvPr/>
        </p:nvPicPr>
        <p:blipFill>
          <a:blip r:embed="rId2"/>
          <a:stretch>
            <a:fillRect/>
          </a:stretch>
        </p:blipFill>
        <p:spPr>
          <a:xfrm>
            <a:off x="3016250" y="1035685"/>
            <a:ext cx="9692640" cy="5267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1109" y="405245"/>
            <a:ext cx="5826237" cy="939685"/>
          </a:xfrm>
          <a:prstGeom prst="rect">
            <a:avLst/>
          </a:prstGeom>
          <a:noFill/>
        </p:spPr>
        <p:txBody>
          <a:bodyPr wrap="none" lIns="0" tIns="0" rIns="0" bIns="0" rtlCol="0" anchor="t"/>
          <a:lstStyle/>
          <a:p>
            <a:pPr marL="0" indent="0">
              <a:lnSpc>
                <a:spcPts val="5450"/>
              </a:lnSpc>
              <a:buNone/>
            </a:pPr>
            <a:r>
              <a:rPr lang="en-US" sz="3200" b="1" dirty="0">
                <a:latin typeface="Lora" pitchFamily="34" charset="0"/>
                <a:ea typeface="Lora" pitchFamily="34" charset="-122"/>
                <a:cs typeface="Lora" pitchFamily="34" charset="-120"/>
              </a:rPr>
              <a:t>CONTENTS</a:t>
            </a:r>
            <a:endParaRPr lang="en-US" sz="3200" b="1" dirty="0"/>
          </a:p>
        </p:txBody>
      </p:sp>
      <p:sp>
        <p:nvSpPr>
          <p:cNvPr id="4" name="Text 2"/>
          <p:cNvSpPr/>
          <p:nvPr/>
        </p:nvSpPr>
        <p:spPr>
          <a:xfrm>
            <a:off x="632845" y="1383335"/>
            <a:ext cx="470832" cy="642872"/>
          </a:xfrm>
          <a:prstGeom prst="rect">
            <a:avLst/>
          </a:prstGeom>
          <a:noFill/>
        </p:spPr>
        <p:txBody>
          <a:bodyPr wrap="none" lIns="0" tIns="0" rIns="0" bIns="0" rtlCol="0" anchor="t"/>
          <a:lstStyle/>
          <a:p>
            <a:pPr marL="0" indent="0" algn="ctr">
              <a:lnSpc>
                <a:spcPts val="2600"/>
              </a:lnSpc>
              <a:buNone/>
            </a:pPr>
            <a:r>
              <a:rPr lang="en-US" sz="2400" dirty="0">
                <a:latin typeface="Lora" pitchFamily="34" charset="0"/>
                <a:ea typeface="Lora" pitchFamily="34" charset="-122"/>
                <a:cs typeface="Lora" pitchFamily="34" charset="-120"/>
              </a:rPr>
              <a:t>1</a:t>
            </a:r>
            <a:endParaRPr lang="en-US" sz="2400" dirty="0"/>
          </a:p>
        </p:txBody>
      </p:sp>
      <p:sp>
        <p:nvSpPr>
          <p:cNvPr id="5" name="Text 3"/>
          <p:cNvSpPr/>
          <p:nvPr/>
        </p:nvSpPr>
        <p:spPr>
          <a:xfrm>
            <a:off x="1167494" y="1344930"/>
            <a:ext cx="2780109" cy="498358"/>
          </a:xfrm>
          <a:prstGeom prst="rect">
            <a:avLst/>
          </a:prstGeom>
          <a:noFill/>
        </p:spPr>
        <p:txBody>
          <a:bodyPr wrap="none" lIns="0" tIns="0" rIns="0" bIns="0" rtlCol="0" anchor="t"/>
          <a:lstStyle/>
          <a:p>
            <a:pPr marL="0" indent="0">
              <a:lnSpc>
                <a:spcPts val="2700"/>
              </a:lnSpc>
              <a:buNone/>
            </a:pPr>
            <a:r>
              <a:rPr lang="en-US" sz="2400" b="1" dirty="0">
                <a:latin typeface="Lora" pitchFamily="34" charset="0"/>
                <a:ea typeface="Lora" pitchFamily="34" charset="-122"/>
                <a:cs typeface="Lora" pitchFamily="34" charset="-120"/>
              </a:rPr>
              <a:t>Abstract</a:t>
            </a:r>
            <a:endParaRPr lang="en-US" sz="2400" b="1" dirty="0"/>
          </a:p>
        </p:txBody>
      </p:sp>
      <p:sp>
        <p:nvSpPr>
          <p:cNvPr id="6" name="Text 4"/>
          <p:cNvSpPr/>
          <p:nvPr/>
        </p:nvSpPr>
        <p:spPr>
          <a:xfrm>
            <a:off x="1002386" y="1843288"/>
            <a:ext cx="3636407" cy="1207255"/>
          </a:xfrm>
          <a:prstGeom prst="rect">
            <a:avLst/>
          </a:prstGeom>
          <a:noFill/>
        </p:spPr>
        <p:txBody>
          <a:bodyPr wrap="square" lIns="0" tIns="0" rIns="0" bIns="0" rtlCol="0" anchor="t"/>
          <a:lstStyle/>
          <a:p>
            <a:pPr marL="0" indent="0">
              <a:lnSpc>
                <a:spcPts val="2950"/>
              </a:lnSpc>
              <a:buNone/>
            </a:pPr>
            <a:r>
              <a:rPr lang="en-US" dirty="0">
                <a:solidFill>
                  <a:schemeClr val="tx1"/>
                </a:solidFill>
                <a:latin typeface="Source Sans Pro" pitchFamily="34" charset="0"/>
                <a:ea typeface="Source Sans Pro" pitchFamily="34" charset="-122"/>
                <a:cs typeface="Source Sans Pro" pitchFamily="34" charset="-120"/>
              </a:rPr>
              <a:t>A concise overview of the project's scope, methodology, and key findings.</a:t>
            </a:r>
          </a:p>
        </p:txBody>
      </p:sp>
      <p:sp>
        <p:nvSpPr>
          <p:cNvPr id="8" name="Text 6"/>
          <p:cNvSpPr/>
          <p:nvPr/>
        </p:nvSpPr>
        <p:spPr>
          <a:xfrm>
            <a:off x="5231249" y="1344930"/>
            <a:ext cx="90249" cy="1076876"/>
          </a:xfrm>
          <a:prstGeom prst="rect">
            <a:avLst/>
          </a:prstGeom>
          <a:noFill/>
        </p:spPr>
        <p:txBody>
          <a:bodyPr wrap="none" lIns="0" tIns="0" rIns="0" bIns="0" rtlCol="0" anchor="t"/>
          <a:lstStyle/>
          <a:p>
            <a:pPr marL="0" indent="0" algn="ctr">
              <a:lnSpc>
                <a:spcPts val="2600"/>
              </a:lnSpc>
              <a:buNone/>
            </a:pPr>
            <a:r>
              <a:rPr lang="en-US" sz="2400" b="1" dirty="0" smtClean="0">
                <a:latin typeface="Lora" pitchFamily="34" charset="0"/>
                <a:ea typeface="Lora" pitchFamily="34" charset="-122"/>
                <a:cs typeface="Lora" pitchFamily="34" charset="-120"/>
              </a:rPr>
              <a:t>2</a:t>
            </a:r>
            <a:endParaRPr lang="en-US" sz="2400" b="1" dirty="0"/>
          </a:p>
        </p:txBody>
      </p:sp>
      <p:sp>
        <p:nvSpPr>
          <p:cNvPr id="9" name="Text 7"/>
          <p:cNvSpPr/>
          <p:nvPr/>
        </p:nvSpPr>
        <p:spPr>
          <a:xfrm>
            <a:off x="5704609" y="1280996"/>
            <a:ext cx="2780109" cy="431915"/>
          </a:xfrm>
          <a:prstGeom prst="rect">
            <a:avLst/>
          </a:prstGeom>
          <a:noFill/>
        </p:spPr>
        <p:txBody>
          <a:bodyPr wrap="none" lIns="0" tIns="0" rIns="0" bIns="0" rtlCol="0" anchor="t"/>
          <a:lstStyle/>
          <a:p>
            <a:pPr marL="0" indent="0">
              <a:lnSpc>
                <a:spcPts val="2700"/>
              </a:lnSpc>
              <a:buNone/>
            </a:pPr>
            <a:r>
              <a:rPr lang="en-US" sz="2400" b="1" dirty="0">
                <a:latin typeface="Lora" pitchFamily="34" charset="0"/>
                <a:ea typeface="Lora" pitchFamily="34" charset="-122"/>
                <a:cs typeface="Lora" pitchFamily="34" charset="-120"/>
              </a:rPr>
              <a:t>Introduction</a:t>
            </a:r>
            <a:endParaRPr lang="en-US" sz="2400" b="1" dirty="0"/>
          </a:p>
        </p:txBody>
      </p:sp>
      <p:sp>
        <p:nvSpPr>
          <p:cNvPr id="10" name="Text 8"/>
          <p:cNvSpPr/>
          <p:nvPr/>
        </p:nvSpPr>
        <p:spPr>
          <a:xfrm>
            <a:off x="5331890" y="1843288"/>
            <a:ext cx="3549188" cy="1774470"/>
          </a:xfrm>
          <a:prstGeom prst="rect">
            <a:avLst/>
          </a:prstGeom>
          <a:noFill/>
        </p:spPr>
        <p:txBody>
          <a:bodyPr wrap="square" lIns="0" tIns="0" rIns="0" bIns="0" rtlCol="0" anchor="t"/>
          <a:lstStyle/>
          <a:p>
            <a:pPr marL="0" indent="0">
              <a:lnSpc>
                <a:spcPts val="2950"/>
              </a:lnSpc>
              <a:buNone/>
            </a:pPr>
            <a:r>
              <a:rPr lang="en-US" dirty="0">
                <a:solidFill>
                  <a:schemeClr val="tx1"/>
                </a:solidFill>
                <a:latin typeface="Source Sans Pro" pitchFamily="34" charset="0"/>
                <a:ea typeface="Source Sans Pro" pitchFamily="34" charset="-122"/>
                <a:cs typeface="Source Sans Pro" pitchFamily="34" charset="-120"/>
              </a:rPr>
              <a:t>A discussion of the context, significance, and objectives of the research.</a:t>
            </a:r>
          </a:p>
        </p:txBody>
      </p:sp>
      <p:sp>
        <p:nvSpPr>
          <p:cNvPr id="12" name="Text 10"/>
          <p:cNvSpPr/>
          <p:nvPr/>
        </p:nvSpPr>
        <p:spPr>
          <a:xfrm>
            <a:off x="9112828" y="1344930"/>
            <a:ext cx="805150" cy="431915"/>
          </a:xfrm>
          <a:prstGeom prst="rect">
            <a:avLst/>
          </a:prstGeom>
          <a:noFill/>
        </p:spPr>
        <p:txBody>
          <a:bodyPr wrap="none" lIns="0" tIns="0" rIns="0" bIns="0" rtlCol="0" anchor="t"/>
          <a:lstStyle/>
          <a:p>
            <a:pPr marL="0" indent="0" algn="ctr">
              <a:lnSpc>
                <a:spcPts val="2600"/>
              </a:lnSpc>
              <a:buNone/>
            </a:pPr>
            <a:r>
              <a:rPr lang="en-US" sz="2400" b="1" dirty="0">
                <a:latin typeface="Lora" pitchFamily="34" charset="0"/>
                <a:ea typeface="Lora" pitchFamily="34" charset="-122"/>
                <a:cs typeface="Lora" pitchFamily="34" charset="-120"/>
              </a:rPr>
              <a:t>3</a:t>
            </a:r>
            <a:endParaRPr lang="en-US" sz="2400" b="1" dirty="0"/>
          </a:p>
        </p:txBody>
      </p:sp>
      <p:sp>
        <p:nvSpPr>
          <p:cNvPr id="13" name="Text 11"/>
          <p:cNvSpPr/>
          <p:nvPr/>
        </p:nvSpPr>
        <p:spPr>
          <a:xfrm>
            <a:off x="9804916" y="1272856"/>
            <a:ext cx="3016329" cy="431915"/>
          </a:xfrm>
          <a:prstGeom prst="rect">
            <a:avLst/>
          </a:prstGeom>
          <a:noFill/>
        </p:spPr>
        <p:txBody>
          <a:bodyPr wrap="none" lIns="0" tIns="0" rIns="0" bIns="0" rtlCol="0" anchor="t"/>
          <a:lstStyle/>
          <a:p>
            <a:pPr marL="0" indent="0" algn="l">
              <a:lnSpc>
                <a:spcPts val="2700"/>
              </a:lnSpc>
              <a:buNone/>
            </a:pPr>
            <a:r>
              <a:rPr lang="en-IN" altLang="en-US" sz="2400" b="1" dirty="0"/>
              <a:t>K</a:t>
            </a:r>
            <a:r>
              <a:rPr lang="en-IN" altLang="en-US" sz="2400" b="1" dirty="0" smtClean="0"/>
              <a:t>ey </a:t>
            </a:r>
            <a:r>
              <a:rPr lang="en-IN" altLang="en-US" sz="2400" b="1" dirty="0"/>
              <a:t>factors</a:t>
            </a:r>
          </a:p>
        </p:txBody>
      </p:sp>
      <p:sp>
        <p:nvSpPr>
          <p:cNvPr id="14" name="Text 12"/>
          <p:cNvSpPr/>
          <p:nvPr/>
        </p:nvSpPr>
        <p:spPr>
          <a:xfrm>
            <a:off x="10403324" y="2572345"/>
            <a:ext cx="3400187" cy="1512570"/>
          </a:xfrm>
          <a:prstGeom prst="rect">
            <a:avLst/>
          </a:prstGeom>
          <a:noFill/>
        </p:spPr>
        <p:txBody>
          <a:bodyPr wrap="square" lIns="0" tIns="0" rIns="0" bIns="0" rtlCol="0" anchor="t"/>
          <a:lstStyle/>
          <a:p>
            <a:pPr marL="0" indent="0">
              <a:lnSpc>
                <a:spcPts val="2950"/>
              </a:lnSpc>
              <a:buNone/>
            </a:pPr>
            <a:endParaRPr lang="en-US" sz="1850" dirty="0"/>
          </a:p>
        </p:txBody>
      </p:sp>
      <p:sp>
        <p:nvSpPr>
          <p:cNvPr id="16" name="Text 14"/>
          <p:cNvSpPr/>
          <p:nvPr/>
        </p:nvSpPr>
        <p:spPr>
          <a:xfrm>
            <a:off x="766971" y="3719946"/>
            <a:ext cx="180856" cy="531776"/>
          </a:xfrm>
          <a:prstGeom prst="rect">
            <a:avLst/>
          </a:prstGeom>
          <a:noFill/>
        </p:spPr>
        <p:txBody>
          <a:bodyPr wrap="none" lIns="0" tIns="0" rIns="0" bIns="0" rtlCol="0" anchor="t"/>
          <a:lstStyle/>
          <a:p>
            <a:pPr marL="0" indent="0" algn="ctr">
              <a:lnSpc>
                <a:spcPts val="2600"/>
              </a:lnSpc>
              <a:buNone/>
            </a:pPr>
            <a:r>
              <a:rPr lang="en-US" sz="2400" b="1" dirty="0">
                <a:latin typeface="Lora" pitchFamily="34" charset="0"/>
                <a:ea typeface="Lora" pitchFamily="34" charset="-122"/>
                <a:cs typeface="Lora" pitchFamily="34" charset="-120"/>
              </a:rPr>
              <a:t>4</a:t>
            </a:r>
            <a:endParaRPr lang="en-US" sz="2400" b="1" dirty="0"/>
          </a:p>
        </p:txBody>
      </p:sp>
      <p:sp>
        <p:nvSpPr>
          <p:cNvPr id="17" name="Text 15"/>
          <p:cNvSpPr/>
          <p:nvPr/>
        </p:nvSpPr>
        <p:spPr>
          <a:xfrm>
            <a:off x="1167494" y="3638411"/>
            <a:ext cx="2780109" cy="347424"/>
          </a:xfrm>
          <a:prstGeom prst="rect">
            <a:avLst/>
          </a:prstGeom>
          <a:noFill/>
        </p:spPr>
        <p:txBody>
          <a:bodyPr wrap="none" lIns="0" tIns="0" rIns="0" bIns="0" rtlCol="0" anchor="t"/>
          <a:lstStyle/>
          <a:p>
            <a:pPr marL="0" indent="0" algn="l">
              <a:lnSpc>
                <a:spcPts val="2700"/>
              </a:lnSpc>
              <a:buNone/>
            </a:pPr>
            <a:r>
              <a:rPr lang="en-US" sz="2400" b="1" dirty="0">
                <a:latin typeface="Lora" pitchFamily="34" charset="0"/>
                <a:ea typeface="Lora" pitchFamily="34" charset="-122"/>
                <a:cs typeface="Lora" pitchFamily="34" charset="-120"/>
                <a:sym typeface="+mn-ea"/>
              </a:rPr>
              <a:t>Methodologies</a:t>
            </a:r>
            <a:endParaRPr lang="en-US" sz="2400" b="1" dirty="0"/>
          </a:p>
          <a:p>
            <a:pPr marL="0" indent="0">
              <a:lnSpc>
                <a:spcPts val="2700"/>
              </a:lnSpc>
              <a:buNone/>
            </a:pPr>
            <a:endParaRPr lang="en-IN" altLang="en-US" sz="2150" dirty="0"/>
          </a:p>
        </p:txBody>
      </p:sp>
      <p:sp>
        <p:nvSpPr>
          <p:cNvPr id="18" name="Text 16"/>
          <p:cNvSpPr/>
          <p:nvPr/>
        </p:nvSpPr>
        <p:spPr>
          <a:xfrm>
            <a:off x="947827" y="4084915"/>
            <a:ext cx="3551437" cy="1546958"/>
          </a:xfrm>
          <a:prstGeom prst="rect">
            <a:avLst/>
          </a:prstGeom>
          <a:noFill/>
        </p:spPr>
        <p:txBody>
          <a:bodyPr wrap="square" lIns="0" tIns="0" rIns="0" bIns="0" rtlCol="0" anchor="t"/>
          <a:lstStyle/>
          <a:p>
            <a:pPr marL="0" indent="0">
              <a:lnSpc>
                <a:spcPts val="2950"/>
              </a:lnSpc>
              <a:buNone/>
            </a:pPr>
            <a:r>
              <a:rPr lang="en-US" dirty="0">
                <a:solidFill>
                  <a:schemeClr val="tx1"/>
                </a:solidFill>
                <a:latin typeface="Source Sans Pro" pitchFamily="34" charset="0"/>
                <a:ea typeface="Source Sans Pro" pitchFamily="34" charset="-122"/>
                <a:cs typeface="Source Sans Pro" pitchFamily="34" charset="-120"/>
              </a:rPr>
              <a:t>A detailed description of the data used, preprocessing techniques, and model implementation.</a:t>
            </a:r>
          </a:p>
        </p:txBody>
      </p:sp>
      <p:sp>
        <p:nvSpPr>
          <p:cNvPr id="20" name="Text 18"/>
          <p:cNvSpPr/>
          <p:nvPr/>
        </p:nvSpPr>
        <p:spPr>
          <a:xfrm>
            <a:off x="5185469" y="3603386"/>
            <a:ext cx="181808" cy="333613"/>
          </a:xfrm>
          <a:prstGeom prst="rect">
            <a:avLst/>
          </a:prstGeom>
          <a:noFill/>
        </p:spPr>
        <p:txBody>
          <a:bodyPr wrap="none" lIns="0" tIns="0" rIns="0" bIns="0" rtlCol="0" anchor="t"/>
          <a:lstStyle/>
          <a:p>
            <a:pPr marL="0" indent="0" algn="ctr">
              <a:lnSpc>
                <a:spcPts val="2600"/>
              </a:lnSpc>
              <a:buNone/>
            </a:pPr>
            <a:r>
              <a:rPr lang="en-US" sz="2400" b="1" dirty="0">
                <a:latin typeface="Lora" pitchFamily="34" charset="0"/>
                <a:ea typeface="Lora" pitchFamily="34" charset="-122"/>
                <a:cs typeface="Lora" pitchFamily="34" charset="-120"/>
              </a:rPr>
              <a:t>5</a:t>
            </a:r>
            <a:endParaRPr lang="en-US" sz="2400" b="1" dirty="0"/>
          </a:p>
        </p:txBody>
      </p:sp>
      <p:sp>
        <p:nvSpPr>
          <p:cNvPr id="21" name="Text 19"/>
          <p:cNvSpPr/>
          <p:nvPr/>
        </p:nvSpPr>
        <p:spPr>
          <a:xfrm>
            <a:off x="5625017" y="3546234"/>
            <a:ext cx="2780109" cy="347424"/>
          </a:xfrm>
          <a:prstGeom prst="rect">
            <a:avLst/>
          </a:prstGeom>
          <a:noFill/>
        </p:spPr>
        <p:txBody>
          <a:bodyPr wrap="none" lIns="0" tIns="0" rIns="0" bIns="0" rtlCol="0" anchor="t"/>
          <a:lstStyle/>
          <a:p>
            <a:pPr marL="0" indent="0">
              <a:lnSpc>
                <a:spcPts val="2700"/>
              </a:lnSpc>
              <a:buNone/>
            </a:pPr>
            <a:r>
              <a:rPr lang="en-US" sz="2400" b="1" dirty="0">
                <a:solidFill>
                  <a:srgbClr val="3A3630"/>
                </a:solidFill>
                <a:latin typeface="Lora" pitchFamily="34" charset="0"/>
                <a:ea typeface="Lora" pitchFamily="34" charset="-122"/>
                <a:cs typeface="Lora" pitchFamily="34" charset="-120"/>
              </a:rPr>
              <a:t>Result</a:t>
            </a:r>
            <a:endParaRPr lang="en-US" sz="2400" b="1" dirty="0"/>
          </a:p>
        </p:txBody>
      </p:sp>
      <p:sp>
        <p:nvSpPr>
          <p:cNvPr id="22" name="Text 20"/>
          <p:cNvSpPr/>
          <p:nvPr/>
        </p:nvSpPr>
        <p:spPr>
          <a:xfrm>
            <a:off x="5101936" y="4084915"/>
            <a:ext cx="3917373" cy="1168121"/>
          </a:xfrm>
          <a:prstGeom prst="rect">
            <a:avLst/>
          </a:prstGeom>
          <a:noFill/>
        </p:spPr>
        <p:txBody>
          <a:bodyPr wrap="square" lIns="0" tIns="0" rIns="0" bIns="0" rtlCol="0" anchor="t"/>
          <a:lstStyle/>
          <a:p>
            <a:pPr marL="0" indent="0">
              <a:lnSpc>
                <a:spcPts val="2950"/>
              </a:lnSpc>
              <a:buNone/>
            </a:pPr>
            <a:r>
              <a:rPr lang="en-US" dirty="0">
                <a:solidFill>
                  <a:schemeClr val="tx1"/>
                </a:solidFill>
                <a:latin typeface="Source Sans Pro" pitchFamily="34" charset="0"/>
                <a:ea typeface="Source Sans Pro" pitchFamily="34" charset="-122"/>
                <a:cs typeface="Source Sans Pro" pitchFamily="34" charset="-120"/>
              </a:rPr>
              <a:t>An analysis of the performance metrics and visualizations of the model results.</a:t>
            </a:r>
          </a:p>
        </p:txBody>
      </p:sp>
      <p:sp>
        <p:nvSpPr>
          <p:cNvPr id="24" name="Text 22"/>
          <p:cNvSpPr/>
          <p:nvPr/>
        </p:nvSpPr>
        <p:spPr>
          <a:xfrm>
            <a:off x="9563716" y="3603386"/>
            <a:ext cx="192762" cy="333613"/>
          </a:xfrm>
          <a:prstGeom prst="rect">
            <a:avLst/>
          </a:prstGeom>
          <a:noFill/>
        </p:spPr>
        <p:txBody>
          <a:bodyPr wrap="none" lIns="0" tIns="0" rIns="0" bIns="0" rtlCol="0" anchor="t"/>
          <a:lstStyle/>
          <a:p>
            <a:pPr marL="0" indent="0" algn="ctr">
              <a:lnSpc>
                <a:spcPts val="2600"/>
              </a:lnSpc>
              <a:buNone/>
            </a:pPr>
            <a:r>
              <a:rPr lang="en-US" sz="2400" b="1" dirty="0">
                <a:latin typeface="Lora" pitchFamily="34" charset="0"/>
                <a:ea typeface="Lora" pitchFamily="34" charset="-122"/>
                <a:cs typeface="Lora" pitchFamily="34" charset="-120"/>
              </a:rPr>
              <a:t>6</a:t>
            </a:r>
            <a:endParaRPr lang="en-US" sz="2400" b="1" dirty="0"/>
          </a:p>
        </p:txBody>
      </p:sp>
      <p:sp>
        <p:nvSpPr>
          <p:cNvPr id="25" name="Text 23"/>
          <p:cNvSpPr/>
          <p:nvPr/>
        </p:nvSpPr>
        <p:spPr>
          <a:xfrm>
            <a:off x="10022378" y="3610356"/>
            <a:ext cx="2780109" cy="347424"/>
          </a:xfrm>
          <a:prstGeom prst="rect">
            <a:avLst/>
          </a:prstGeom>
          <a:noFill/>
        </p:spPr>
        <p:txBody>
          <a:bodyPr wrap="none" lIns="0" tIns="0" rIns="0" bIns="0" rtlCol="0" anchor="t"/>
          <a:lstStyle/>
          <a:p>
            <a:pPr marL="0" indent="0">
              <a:lnSpc>
                <a:spcPts val="2700"/>
              </a:lnSpc>
              <a:buNone/>
            </a:pPr>
            <a:r>
              <a:rPr lang="en-US" sz="2400" b="1" dirty="0">
                <a:latin typeface="Lora" pitchFamily="34" charset="0"/>
              </a:rPr>
              <a:t>f</a:t>
            </a:r>
            <a:r>
              <a:rPr lang="en-US" sz="2400" b="1" dirty="0" smtClean="0">
                <a:latin typeface="Lora" pitchFamily="34" charset="0"/>
              </a:rPr>
              <a:t>uture Scope</a:t>
            </a:r>
            <a:endParaRPr lang="en-US" sz="2400" b="1" dirty="0"/>
          </a:p>
        </p:txBody>
      </p:sp>
      <p:sp>
        <p:nvSpPr>
          <p:cNvPr id="26" name="Text 24"/>
          <p:cNvSpPr/>
          <p:nvPr/>
        </p:nvSpPr>
        <p:spPr>
          <a:xfrm>
            <a:off x="9331037" y="4097146"/>
            <a:ext cx="4675908" cy="1155890"/>
          </a:xfrm>
          <a:prstGeom prst="rect">
            <a:avLst/>
          </a:prstGeom>
          <a:noFill/>
        </p:spPr>
        <p:txBody>
          <a:bodyPr wrap="square" lIns="0" tIns="0" rIns="0" bIns="0" rtlCol="0" anchor="t"/>
          <a:lstStyle/>
          <a:p>
            <a:pPr>
              <a:lnSpc>
                <a:spcPts val="2950"/>
              </a:lnSpc>
            </a:pPr>
            <a:r>
              <a:rPr lang="en-US" dirty="0" smtClean="0"/>
              <a:t>Which explore </a:t>
            </a:r>
            <a:r>
              <a:rPr lang="en-US" dirty="0"/>
              <a:t>potential improvements, advancements, and extensions for the </a:t>
            </a:r>
            <a:r>
              <a:rPr lang="en-US" dirty="0" smtClean="0"/>
              <a:t>system</a:t>
            </a:r>
            <a:endParaRPr lang="en-US" dirty="0">
              <a:solidFill>
                <a:schemeClr val="tx1"/>
              </a:solidFill>
              <a:latin typeface="Source Sans Pro" pitchFamily="34" charset="0"/>
              <a:ea typeface="Source Sans Pro" pitchFamily="34" charset="-122"/>
              <a:cs typeface="Source Sans Pro" pitchFamily="34" charset="-120"/>
            </a:endParaRPr>
          </a:p>
        </p:txBody>
      </p:sp>
      <p:sp>
        <p:nvSpPr>
          <p:cNvPr id="30" name="Text 28"/>
          <p:cNvSpPr/>
          <p:nvPr/>
        </p:nvSpPr>
        <p:spPr>
          <a:xfrm>
            <a:off x="1498600" y="7201535"/>
            <a:ext cx="12305030" cy="378460"/>
          </a:xfrm>
          <a:prstGeom prst="rect">
            <a:avLst/>
          </a:prstGeom>
          <a:noFill/>
        </p:spPr>
        <p:txBody>
          <a:bodyPr wrap="none" lIns="0" tIns="0" rIns="0" bIns="0" rtlCol="0" anchor="t"/>
          <a:lstStyle/>
          <a:p>
            <a:pPr marL="0" indent="0">
              <a:lnSpc>
                <a:spcPts val="2950"/>
              </a:lnSpc>
              <a:buNone/>
            </a:pPr>
            <a:endParaRPr lang="en-US" sz="1850" dirty="0"/>
          </a:p>
        </p:txBody>
      </p:sp>
      <p:sp>
        <p:nvSpPr>
          <p:cNvPr id="28" name="Text Box 27"/>
          <p:cNvSpPr txBox="1"/>
          <p:nvPr/>
        </p:nvSpPr>
        <p:spPr>
          <a:xfrm>
            <a:off x="9515403" y="1883368"/>
            <a:ext cx="4100830" cy="954107"/>
          </a:xfrm>
          <a:prstGeom prst="rect">
            <a:avLst/>
          </a:prstGeom>
          <a:noFill/>
        </p:spPr>
        <p:txBody>
          <a:bodyPr wrap="square" rtlCol="0">
            <a:spAutoFit/>
          </a:bodyPr>
          <a:lstStyle/>
          <a:p>
            <a:r>
              <a:rPr lang="en-IN" altLang="en-US" dirty="0">
                <a:cs typeface="+mn-lt"/>
              </a:rPr>
              <a:t>A description about the main key factors of heart disease.</a:t>
            </a:r>
            <a:endParaRPr lang="en-US" dirty="0">
              <a:cs typeface="+mn-lt"/>
            </a:endParaRPr>
          </a:p>
          <a:p>
            <a:endParaRPr lang="en-US" sz="2000" dirty="0">
              <a:cs typeface="+mn-lt"/>
            </a:endParaRPr>
          </a:p>
        </p:txBody>
      </p:sp>
      <p:sp>
        <p:nvSpPr>
          <p:cNvPr id="3" name="TextBox 2"/>
          <p:cNvSpPr txBox="1"/>
          <p:nvPr/>
        </p:nvSpPr>
        <p:spPr>
          <a:xfrm>
            <a:off x="6371564" y="5840600"/>
            <a:ext cx="446809" cy="461665"/>
          </a:xfrm>
          <a:prstGeom prst="rect">
            <a:avLst/>
          </a:prstGeom>
          <a:noFill/>
        </p:spPr>
        <p:txBody>
          <a:bodyPr wrap="square" rtlCol="0">
            <a:spAutoFit/>
          </a:bodyPr>
          <a:lstStyle/>
          <a:p>
            <a:r>
              <a:rPr lang="en-US" sz="2400" b="1" dirty="0" smtClean="0"/>
              <a:t>8</a:t>
            </a:r>
            <a:endParaRPr lang="en-US" sz="2400" b="1" dirty="0"/>
          </a:p>
        </p:txBody>
      </p:sp>
      <p:sp>
        <p:nvSpPr>
          <p:cNvPr id="7" name="TextBox 6"/>
          <p:cNvSpPr txBox="1"/>
          <p:nvPr/>
        </p:nvSpPr>
        <p:spPr>
          <a:xfrm>
            <a:off x="2254827" y="5816539"/>
            <a:ext cx="831273" cy="461665"/>
          </a:xfrm>
          <a:prstGeom prst="rect">
            <a:avLst/>
          </a:prstGeom>
          <a:noFill/>
        </p:spPr>
        <p:txBody>
          <a:bodyPr wrap="square" rtlCol="0">
            <a:spAutoFit/>
          </a:bodyPr>
          <a:lstStyle/>
          <a:p>
            <a:r>
              <a:rPr lang="en-US" sz="2400" b="1" dirty="0"/>
              <a:t>7</a:t>
            </a:r>
          </a:p>
        </p:txBody>
      </p:sp>
      <p:sp>
        <p:nvSpPr>
          <p:cNvPr id="11" name="TextBox 10"/>
          <p:cNvSpPr txBox="1"/>
          <p:nvPr/>
        </p:nvSpPr>
        <p:spPr>
          <a:xfrm>
            <a:off x="2557548" y="5840601"/>
            <a:ext cx="2718825" cy="461665"/>
          </a:xfrm>
          <a:prstGeom prst="rect">
            <a:avLst/>
          </a:prstGeom>
          <a:noFill/>
        </p:spPr>
        <p:txBody>
          <a:bodyPr wrap="square" rtlCol="0">
            <a:spAutoFit/>
          </a:bodyPr>
          <a:lstStyle/>
          <a:p>
            <a:r>
              <a:rPr lang="en-US" sz="2400" b="1" dirty="0" smtClean="0"/>
              <a:t>Challenges</a:t>
            </a:r>
            <a:endParaRPr lang="en-US" sz="2400" b="1" dirty="0"/>
          </a:p>
        </p:txBody>
      </p:sp>
      <p:sp>
        <p:nvSpPr>
          <p:cNvPr id="32" name="TextBox 31"/>
          <p:cNvSpPr txBox="1"/>
          <p:nvPr/>
        </p:nvSpPr>
        <p:spPr>
          <a:xfrm>
            <a:off x="6680142" y="5878609"/>
            <a:ext cx="2200936" cy="461665"/>
          </a:xfrm>
          <a:prstGeom prst="rect">
            <a:avLst/>
          </a:prstGeom>
          <a:noFill/>
        </p:spPr>
        <p:txBody>
          <a:bodyPr wrap="square" rtlCol="0">
            <a:spAutoFit/>
          </a:bodyPr>
          <a:lstStyle/>
          <a:p>
            <a:r>
              <a:rPr lang="en-US" sz="2400" b="1" dirty="0" smtClean="0"/>
              <a:t>Conclusion</a:t>
            </a:r>
            <a:endParaRPr lang="en-US" sz="2400" b="1" dirty="0"/>
          </a:p>
        </p:txBody>
      </p:sp>
      <p:sp>
        <p:nvSpPr>
          <p:cNvPr id="33" name="TextBox 32"/>
          <p:cNvSpPr txBox="1"/>
          <p:nvPr/>
        </p:nvSpPr>
        <p:spPr>
          <a:xfrm>
            <a:off x="2150918" y="6340274"/>
            <a:ext cx="3553691" cy="646331"/>
          </a:xfrm>
          <a:prstGeom prst="rect">
            <a:avLst/>
          </a:prstGeom>
          <a:noFill/>
        </p:spPr>
        <p:txBody>
          <a:bodyPr wrap="square" rtlCol="0">
            <a:spAutoFit/>
          </a:bodyPr>
          <a:lstStyle/>
          <a:p>
            <a:r>
              <a:rPr lang="en-US" dirty="0" smtClean="0"/>
              <a:t>About </a:t>
            </a:r>
            <a:r>
              <a:rPr lang="en-US" dirty="0"/>
              <a:t>the limitations and difficulties faced during the </a:t>
            </a:r>
            <a:r>
              <a:rPr lang="en-US" dirty="0" smtClean="0"/>
              <a:t>project</a:t>
            </a:r>
            <a:endParaRPr lang="en-US" dirty="0"/>
          </a:p>
        </p:txBody>
      </p:sp>
      <p:sp>
        <p:nvSpPr>
          <p:cNvPr id="34" name="TextBox 33"/>
          <p:cNvSpPr txBox="1"/>
          <p:nvPr/>
        </p:nvSpPr>
        <p:spPr>
          <a:xfrm>
            <a:off x="6395752" y="6340274"/>
            <a:ext cx="3917373" cy="861774"/>
          </a:xfrm>
          <a:prstGeom prst="rect">
            <a:avLst/>
          </a:prstGeom>
          <a:noFill/>
        </p:spPr>
        <p:txBody>
          <a:bodyPr wrap="square" rtlCol="0">
            <a:spAutoFit/>
          </a:bodyPr>
          <a:lstStyle/>
          <a:p>
            <a:pPr>
              <a:lnSpc>
                <a:spcPts val="2950"/>
              </a:lnSpc>
            </a:pPr>
            <a:r>
              <a:rPr lang="en-US" dirty="0">
                <a:latin typeface="Source Sans Pro" pitchFamily="34" charset="0"/>
                <a:ea typeface="Source Sans Pro" pitchFamily="34" charset="-122"/>
                <a:cs typeface="Source Sans Pro" pitchFamily="34" charset="-120"/>
              </a:rPr>
              <a:t>A summary of the key findings, implications, and recommendations.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48746" y="307639"/>
            <a:ext cx="6314350" cy="704017"/>
          </a:xfrm>
          <a:prstGeom prst="rect">
            <a:avLst/>
          </a:prstGeom>
          <a:noFill/>
        </p:spPr>
        <p:txBody>
          <a:bodyPr wrap="none" lIns="0" tIns="0" rIns="0" bIns="0" rtlCol="0" anchor="t"/>
          <a:lstStyle/>
          <a:p>
            <a:pPr marL="0" indent="0">
              <a:lnSpc>
                <a:spcPts val="5500"/>
              </a:lnSpc>
              <a:buNone/>
            </a:pPr>
            <a:r>
              <a:rPr lang="en-US" sz="3200" b="1" dirty="0">
                <a:latin typeface="Lora" pitchFamily="34" charset="0"/>
                <a:ea typeface="Lora" pitchFamily="34" charset="-122"/>
                <a:cs typeface="Lora" pitchFamily="34" charset="-120"/>
              </a:rPr>
              <a:t>Abstract</a:t>
            </a:r>
            <a:endParaRPr lang="en-US" sz="3200" b="1" dirty="0"/>
          </a:p>
        </p:txBody>
      </p:sp>
      <p:sp>
        <p:nvSpPr>
          <p:cNvPr id="4" name="Text 1"/>
          <p:cNvSpPr/>
          <p:nvPr/>
        </p:nvSpPr>
        <p:spPr>
          <a:xfrm>
            <a:off x="5548746" y="1205345"/>
            <a:ext cx="8320289" cy="6556663"/>
          </a:xfrm>
          <a:prstGeom prst="rect">
            <a:avLst/>
          </a:prstGeom>
          <a:noFill/>
        </p:spPr>
        <p:txBody>
          <a:bodyPr wrap="square" lIns="0" tIns="0" rIns="0" bIns="0" rtlCol="0" anchor="t"/>
          <a:lstStyle/>
          <a:p>
            <a:pPr marL="342900" indent="-342900">
              <a:lnSpc>
                <a:spcPts val="3000"/>
              </a:lnSpc>
              <a:buFont typeface="Arial" panose="020B0604020202020204" pitchFamily="34" charset="0"/>
              <a:buChar char="•"/>
            </a:pPr>
            <a:r>
              <a:rPr lang="en-US" sz="2400" dirty="0">
                <a:sym typeface="+mn-ea"/>
              </a:rPr>
              <a:t>This project uses a machine learning technique called </a:t>
            </a:r>
            <a:r>
              <a:rPr lang="en-US" sz="2400" dirty="0" smtClean="0">
                <a:sym typeface="+mn-ea"/>
              </a:rPr>
              <a:t>“Support Vector Machine” </a:t>
            </a:r>
            <a:r>
              <a:rPr lang="en-US" sz="2400" dirty="0">
                <a:sym typeface="+mn-ea"/>
              </a:rPr>
              <a:t>to predict the likelihood of heart disease. </a:t>
            </a:r>
          </a:p>
          <a:p>
            <a:pPr marL="342900" indent="-342900">
              <a:lnSpc>
                <a:spcPts val="3000"/>
              </a:lnSpc>
              <a:buFont typeface="Arial" panose="020B0604020202020204" pitchFamily="34" charset="0"/>
              <a:buChar char="•"/>
            </a:pPr>
            <a:r>
              <a:rPr lang="en-US" sz="2400" dirty="0">
                <a:sym typeface="+mn-ea"/>
              </a:rPr>
              <a:t>We are going to use a dataset of patient information to train the model, which can  predict whether someone is likely to have heart disease based on their characteristics. </a:t>
            </a:r>
          </a:p>
          <a:p>
            <a:pPr marL="342900" indent="-342900">
              <a:lnSpc>
                <a:spcPts val="3000"/>
              </a:lnSpc>
              <a:buFont typeface="Arial" panose="020B0604020202020204" pitchFamily="34" charset="0"/>
              <a:buChar char="•"/>
            </a:pPr>
            <a:r>
              <a:rPr lang="en-US" sz="2400" dirty="0">
                <a:sym typeface="+mn-ea"/>
              </a:rPr>
              <a:t>Our goal is to help doctors and patients identify high-risk individuals early on, so they can take steps to prevent heart disease</a:t>
            </a:r>
            <a:r>
              <a:rPr lang="en-US" sz="2400" dirty="0" smtClean="0">
                <a:sym typeface="+mn-ea"/>
              </a:rPr>
              <a:t>.</a:t>
            </a:r>
          </a:p>
          <a:p>
            <a:pPr marL="342900" indent="-342900">
              <a:lnSpc>
                <a:spcPts val="3000"/>
              </a:lnSpc>
              <a:buFont typeface="Arial" panose="020B0604020202020204" pitchFamily="34" charset="0"/>
              <a:buChar char="•"/>
            </a:pPr>
            <a:r>
              <a:rPr lang="en-US" sz="2400" dirty="0"/>
              <a:t>This project demonstrates the potential of </a:t>
            </a:r>
            <a:r>
              <a:rPr lang="en-US" sz="2400" b="1" dirty="0"/>
              <a:t>machine learning in medical diagnostics</a:t>
            </a:r>
            <a:r>
              <a:rPr lang="en-US" sz="2400" dirty="0"/>
              <a:t>, offering a reliable, automated, and scalable solution for heart disease prediction. Future improvements may involve integrating deep learning techniques, real-time patient monitoring, and expanding the dataset to enhance model generalization</a:t>
            </a:r>
            <a:r>
              <a:rPr lang="en-US" sz="2400" dirty="0" smtClean="0"/>
              <a:t>.</a:t>
            </a:r>
          </a:p>
          <a:p>
            <a:pPr marL="342900" indent="-342900">
              <a:lnSpc>
                <a:spcPts val="3000"/>
              </a:lnSpc>
              <a:buFont typeface="Arial" panose="020B0604020202020204" pitchFamily="34" charset="0"/>
              <a:buChar char="•"/>
            </a:pPr>
            <a:endParaRPr lang="en-US" sz="2000" dirty="0"/>
          </a:p>
        </p:txBody>
      </p:sp>
      <p:pic>
        <p:nvPicPr>
          <p:cNvPr id="5" name="Picture 4" descr="An educational and realistic anatomical illustration of a human heart, showing detailed parts like arteries, veins, and chambers, with soft labels on a white background.">
            <a:extLst>
              <a:ext uri="{FF2B5EF4-FFF2-40B4-BE49-F238E27FC236}">
                <a16:creationId xmlns="" xmlns:a16="http://schemas.microsoft.com/office/drawing/2014/main" xmlns:lc="http://schemas.openxmlformats.org/drawingml/2006/lockedCanvas" id="{CCEF9EF6-F149-8FB8-4170-44E12CDED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9" r="-4" b="-4"/>
          <a:stretch/>
        </p:blipFill>
        <p:spPr bwMode="auto">
          <a:xfrm>
            <a:off x="367645" y="1365600"/>
            <a:ext cx="5033914" cy="562908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28600" y="87471"/>
            <a:ext cx="11728014" cy="704017"/>
          </a:xfrm>
          <a:prstGeom prst="rect">
            <a:avLst/>
          </a:prstGeom>
          <a:noFill/>
        </p:spPr>
        <p:txBody>
          <a:bodyPr wrap="none" lIns="0" tIns="0" rIns="0" bIns="0" rtlCol="0" anchor="t"/>
          <a:lstStyle/>
          <a:p>
            <a:pPr marL="0" indent="0">
              <a:lnSpc>
                <a:spcPts val="5500"/>
              </a:lnSpc>
              <a:buNone/>
            </a:pPr>
            <a:r>
              <a:rPr lang="en-US" sz="3200" b="1" dirty="0">
                <a:latin typeface="Lora" pitchFamily="34" charset="0"/>
                <a:ea typeface="Lora" pitchFamily="34" charset="-122"/>
                <a:cs typeface="Lora" pitchFamily="34" charset="-120"/>
              </a:rPr>
              <a:t>Introduction</a:t>
            </a:r>
            <a:endParaRPr lang="en-US" sz="3200" b="1" dirty="0"/>
          </a:p>
        </p:txBody>
      </p:sp>
      <p:sp>
        <p:nvSpPr>
          <p:cNvPr id="4" name="Text 1"/>
          <p:cNvSpPr/>
          <p:nvPr/>
        </p:nvSpPr>
        <p:spPr>
          <a:xfrm>
            <a:off x="427008" y="1077595"/>
            <a:ext cx="13382510" cy="2896870"/>
          </a:xfrm>
          <a:prstGeom prst="rect">
            <a:avLst/>
          </a:prstGeom>
          <a:noFill/>
        </p:spPr>
        <p:txBody>
          <a:bodyPr wrap="square" lIns="0" tIns="0" rIns="0" bIns="0" rtlCol="0" anchor="t"/>
          <a:lstStyle/>
          <a:p>
            <a:pPr marL="342900" indent="-342900">
              <a:buFont typeface="Wingdings" panose="05000000000000000000" pitchFamily="2" charset="2"/>
              <a:buChar char="Ø"/>
            </a:pPr>
            <a:r>
              <a:rPr lang="en-US" sz="2400" dirty="0">
                <a:sym typeface="+mn-ea"/>
              </a:rPr>
              <a:t>Heart disease, also referred as cardiovascular diseases, is broad term used for diseases and conditions affecting the heart and circulatory system. It is a major cause of disability all around the world. </a:t>
            </a:r>
            <a:endParaRPr lang="en-US" sz="2400" dirty="0"/>
          </a:p>
          <a:p>
            <a:pPr marL="342900" indent="-342900">
              <a:buFont typeface="Wingdings" panose="05000000000000000000" pitchFamily="2" charset="2"/>
              <a:buChar char="Ø"/>
            </a:pPr>
            <a:r>
              <a:rPr lang="en-US" sz="2400" dirty="0">
                <a:sym typeface="+mn-ea"/>
              </a:rPr>
              <a:t>Since heart is amongst the most vital organs of the body, its diseases affect other organs and part of the body as well. There are several different types and forms of heart diseases. The most common ones cause narrowing or blockage of the coronary arteries, malfunctioning in the valves of the heart, enlargement in the size of heart and several others leading to heart fai</a:t>
            </a:r>
            <a:r>
              <a:rPr lang="en-IN" altLang="en-US" sz="2400" dirty="0">
                <a:sym typeface="+mn-ea"/>
              </a:rPr>
              <a:t>lure and heart attack.</a:t>
            </a:r>
          </a:p>
        </p:txBody>
      </p:sp>
      <p:sp>
        <p:nvSpPr>
          <p:cNvPr id="6" name="Text 3"/>
          <p:cNvSpPr/>
          <p:nvPr/>
        </p:nvSpPr>
        <p:spPr>
          <a:xfrm>
            <a:off x="124691" y="3601592"/>
            <a:ext cx="3330691" cy="575554"/>
          </a:xfrm>
          <a:prstGeom prst="rect">
            <a:avLst/>
          </a:prstGeom>
          <a:noFill/>
        </p:spPr>
        <p:txBody>
          <a:bodyPr wrap="none" lIns="0" tIns="0" rIns="0" bIns="0" rtlCol="0" anchor="t"/>
          <a:lstStyle/>
          <a:p>
            <a:pPr marL="0" indent="0">
              <a:lnSpc>
                <a:spcPts val="2750"/>
              </a:lnSpc>
              <a:buNone/>
            </a:pPr>
            <a:r>
              <a:rPr lang="en-US" sz="3200" b="1" dirty="0">
                <a:latin typeface="Lora" pitchFamily="34" charset="0"/>
                <a:ea typeface="Lora" pitchFamily="34" charset="-122"/>
                <a:cs typeface="Lora" pitchFamily="34" charset="-120"/>
              </a:rPr>
              <a:t>Objective</a:t>
            </a:r>
            <a:endParaRPr lang="en-US" sz="3200" b="1" dirty="0"/>
          </a:p>
        </p:txBody>
      </p:sp>
      <p:sp>
        <p:nvSpPr>
          <p:cNvPr id="7" name="Text 4"/>
          <p:cNvSpPr/>
          <p:nvPr/>
        </p:nvSpPr>
        <p:spPr>
          <a:xfrm>
            <a:off x="509155" y="5816874"/>
            <a:ext cx="13141829" cy="1915120"/>
          </a:xfrm>
          <a:prstGeom prst="rect">
            <a:avLst/>
          </a:prstGeom>
          <a:noFill/>
        </p:spPr>
        <p:txBody>
          <a:bodyPr wrap="square" lIns="0" tIns="0" rIns="0" bIns="0" rtlCol="0" anchor="t"/>
          <a:lstStyle/>
          <a:p>
            <a:pPr marL="0" indent="0">
              <a:lnSpc>
                <a:spcPts val="3000"/>
              </a:lnSpc>
              <a:buNone/>
            </a:pPr>
            <a:endParaRPr lang="en-US" sz="2000" dirty="0"/>
          </a:p>
        </p:txBody>
      </p:sp>
      <p:sp>
        <p:nvSpPr>
          <p:cNvPr id="9" name="TextBox 8"/>
          <p:cNvSpPr txBox="1"/>
          <p:nvPr/>
        </p:nvSpPr>
        <p:spPr>
          <a:xfrm>
            <a:off x="342901" y="3995247"/>
            <a:ext cx="12043063" cy="3785652"/>
          </a:xfrm>
          <a:prstGeom prst="rect">
            <a:avLst/>
          </a:prstGeom>
          <a:noFill/>
        </p:spPr>
        <p:txBody>
          <a:bodyPr wrap="square" rtlCol="0">
            <a:spAutoFit/>
          </a:bodyPr>
          <a:lstStyle/>
          <a:p>
            <a:pPr marL="342900" indent="-342900">
              <a:buFont typeface="Arial" pitchFamily="34" charset="0"/>
              <a:buChar char="•"/>
            </a:pPr>
            <a:r>
              <a:rPr lang="en-US" sz="2400" dirty="0"/>
              <a:t>To develop a predictive model using the Support Vector Machine (SVM) algorithm for heart disease prediction</a:t>
            </a:r>
            <a:r>
              <a:rPr lang="en-US" sz="2400" dirty="0" smtClean="0"/>
              <a:t>.</a:t>
            </a:r>
          </a:p>
          <a:p>
            <a:pPr marL="342900" indent="-342900">
              <a:buFont typeface="Arial" pitchFamily="34" charset="0"/>
              <a:buChar char="•"/>
            </a:pPr>
            <a:r>
              <a:rPr lang="en-US" sz="2400" dirty="0" smtClean="0"/>
              <a:t>To </a:t>
            </a:r>
            <a:r>
              <a:rPr lang="en-US" sz="2400" dirty="0"/>
              <a:t>evaluate the performance of the model using key metrics such as accuracy, precision, recall, and F1-score</a:t>
            </a:r>
            <a:r>
              <a:rPr lang="en-US" sz="2400" dirty="0" smtClean="0"/>
              <a:t>.</a:t>
            </a:r>
          </a:p>
          <a:p>
            <a:pPr marL="342900" indent="-342900">
              <a:buFont typeface="Arial" pitchFamily="34" charset="0"/>
              <a:buChar char="•"/>
            </a:pPr>
            <a:r>
              <a:rPr lang="en-US" sz="2400" dirty="0" smtClean="0"/>
              <a:t>To </a:t>
            </a:r>
            <a:r>
              <a:rPr lang="en-US" sz="2400" dirty="0"/>
              <a:t>identify the most important risk factors contributing to heart disease and provide insights for preventive measures</a:t>
            </a:r>
            <a:r>
              <a:rPr lang="en-US" sz="2400" dirty="0" smtClean="0"/>
              <a:t>.</a:t>
            </a:r>
          </a:p>
          <a:p>
            <a:pPr marL="342900" indent="-342900">
              <a:buFont typeface="Arial" pitchFamily="34" charset="0"/>
              <a:buChar char="•"/>
            </a:pPr>
            <a:r>
              <a:rPr lang="en-US" sz="2400" dirty="0" smtClean="0"/>
              <a:t>To </a:t>
            </a:r>
            <a:r>
              <a:rPr lang="en-US" sz="2400" dirty="0"/>
              <a:t>design and implement a user-friendly interface using Streamlit for easy accessibility by both healthcare professionals and individuals</a:t>
            </a:r>
            <a:r>
              <a:rPr lang="en-US" sz="2400" dirty="0" smtClean="0"/>
              <a:t>.</a:t>
            </a:r>
          </a:p>
          <a:p>
            <a:pPr marL="342900" indent="-342900">
              <a:buFont typeface="Arial" pitchFamily="34" charset="0"/>
              <a:buChar char="•"/>
            </a:pPr>
            <a:r>
              <a:rPr lang="en-US" sz="2400" dirty="0" smtClean="0"/>
              <a:t>To </a:t>
            </a:r>
            <a:r>
              <a:rPr lang="en-US" sz="2400" dirty="0"/>
              <a:t>enhance early diagnosis capabilities, enabling timely medical intervention and lifestyle modifications</a:t>
            </a:r>
            <a:r>
              <a:rPr lang="en-US" sz="24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9065" y="376664"/>
            <a:ext cx="4737100" cy="584775"/>
          </a:xfrm>
          <a:prstGeom prst="rect">
            <a:avLst/>
          </a:prstGeom>
          <a:noFill/>
        </p:spPr>
        <p:txBody>
          <a:bodyPr wrap="square" rtlCol="0">
            <a:spAutoFit/>
          </a:bodyPr>
          <a:lstStyle/>
          <a:p>
            <a:r>
              <a:rPr lang="en-IN" altLang="en-US" sz="3200" b="1" dirty="0">
                <a:solidFill>
                  <a:schemeClr val="tx1"/>
                </a:solidFill>
              </a:rPr>
              <a:t>Key Factors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467" y="188536"/>
            <a:ext cx="6363092" cy="7456601"/>
          </a:xfrm>
          <a:prstGeom prst="rect">
            <a:avLst/>
          </a:prstGeom>
        </p:spPr>
      </p:pic>
      <p:sp>
        <p:nvSpPr>
          <p:cNvPr id="6" name="TextBox 5"/>
          <p:cNvSpPr txBox="1"/>
          <p:nvPr/>
        </p:nvSpPr>
        <p:spPr>
          <a:xfrm>
            <a:off x="235670" y="1084082"/>
            <a:ext cx="7400041" cy="6001643"/>
          </a:xfrm>
          <a:prstGeom prst="rect">
            <a:avLst/>
          </a:prstGeom>
          <a:noFill/>
        </p:spPr>
        <p:txBody>
          <a:bodyPr wrap="square" rtlCol="0">
            <a:spAutoFit/>
          </a:bodyPr>
          <a:lstStyle/>
          <a:p>
            <a:pPr marL="457200" indent="-457200">
              <a:buFont typeface="+mj-lt"/>
              <a:buAutoNum type="arabicPeriod"/>
            </a:pPr>
            <a:r>
              <a:rPr lang="en-US" sz="2400" b="1" dirty="0"/>
              <a:t>High Blood Pressure (Hypertension)</a:t>
            </a:r>
            <a:r>
              <a:rPr lang="en-US" sz="2400" dirty="0"/>
              <a:t> – Increased blood pressure puts extra strain on the heart, leading to a higher risk of heart disease and stroke</a:t>
            </a:r>
            <a:r>
              <a:rPr lang="en-US" sz="2400" dirty="0" smtClean="0"/>
              <a:t>.</a:t>
            </a:r>
          </a:p>
          <a:p>
            <a:pPr marL="457200" indent="-457200">
              <a:buFont typeface="+mj-lt"/>
              <a:buAutoNum type="arabicPeriod"/>
            </a:pPr>
            <a:r>
              <a:rPr lang="en-US" sz="2400" b="1" dirty="0" smtClean="0"/>
              <a:t>High </a:t>
            </a:r>
            <a:r>
              <a:rPr lang="en-US" sz="2400" b="1" dirty="0"/>
              <a:t>Cholesterol Levels</a:t>
            </a:r>
            <a:r>
              <a:rPr lang="en-US" sz="2400" dirty="0"/>
              <a:t> – Excess </a:t>
            </a:r>
            <a:r>
              <a:rPr lang="en-US" sz="2400" b="1" dirty="0"/>
              <a:t>LDL (bad cholesterol)</a:t>
            </a:r>
            <a:r>
              <a:rPr lang="en-US" sz="2400" dirty="0"/>
              <a:t> can lead to plaque buildup in arteries, restricting blood flow and increasing the likelihood of heart attacks</a:t>
            </a:r>
            <a:r>
              <a:rPr lang="en-US" sz="2400" dirty="0" smtClean="0"/>
              <a:t>.</a:t>
            </a:r>
          </a:p>
          <a:p>
            <a:pPr marL="457200" indent="-457200">
              <a:buFont typeface="+mj-lt"/>
              <a:buAutoNum type="arabicPeriod"/>
            </a:pPr>
            <a:r>
              <a:rPr lang="en-US" sz="2400" b="1" dirty="0" smtClean="0"/>
              <a:t>Obesity</a:t>
            </a:r>
            <a:r>
              <a:rPr lang="en-US" sz="2400" dirty="0" smtClean="0"/>
              <a:t> </a:t>
            </a:r>
            <a:r>
              <a:rPr lang="en-US" sz="2400" dirty="0"/>
              <a:t>– Excess body weight, particularly abdominal obesity, is linked to higher blood pressure, cholesterol, and insulin resistance, increasing cardiovascular risk</a:t>
            </a:r>
            <a:r>
              <a:rPr lang="en-US" sz="2400" dirty="0" smtClean="0"/>
              <a:t>.</a:t>
            </a:r>
          </a:p>
          <a:p>
            <a:pPr marL="457200" indent="-457200">
              <a:buFont typeface="+mj-lt"/>
              <a:buAutoNum type="arabicPeriod"/>
            </a:pPr>
            <a:r>
              <a:rPr lang="en-US" sz="2400" b="1" dirty="0" smtClean="0"/>
              <a:t>Smoking</a:t>
            </a:r>
            <a:r>
              <a:rPr lang="en-US" sz="2400" dirty="0" smtClean="0"/>
              <a:t> </a:t>
            </a:r>
            <a:r>
              <a:rPr lang="en-US" sz="2400" dirty="0"/>
              <a:t>– Tobacco use damages blood vessels, reduces oxygen supply, increases blood clotting, and significantly raises the risk of coronary artery disease</a:t>
            </a:r>
            <a:r>
              <a:rPr lang="en-US" sz="2400" dirty="0" smtClean="0"/>
              <a:t>.</a:t>
            </a:r>
          </a:p>
          <a:p>
            <a:pPr marL="457200" indent="-457200">
              <a:buFont typeface="+mj-lt"/>
              <a:buAutoNum type="arabicPeriod"/>
            </a:pPr>
            <a:r>
              <a:rPr lang="en-US" sz="2400" b="1" dirty="0" smtClean="0"/>
              <a:t>Diabetes</a:t>
            </a:r>
            <a:r>
              <a:rPr lang="en-US" sz="2400" dirty="0" smtClean="0"/>
              <a:t> </a:t>
            </a:r>
            <a:r>
              <a:rPr lang="en-US" sz="2400" dirty="0"/>
              <a:t>– High blood sugar levels contribute to </a:t>
            </a:r>
            <a:r>
              <a:rPr lang="en-US" sz="2400" b="1" dirty="0"/>
              <a:t>artery damage</a:t>
            </a:r>
            <a:r>
              <a:rPr lang="en-US" sz="2400" dirty="0"/>
              <a:t>, leading to an increased risk of heart disease and stroke.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809" y="1174173"/>
            <a:ext cx="13331536" cy="5632311"/>
          </a:xfrm>
          <a:prstGeom prst="rect">
            <a:avLst/>
          </a:prstGeom>
          <a:noFill/>
        </p:spPr>
        <p:txBody>
          <a:bodyPr wrap="square" rtlCol="0">
            <a:spAutoFit/>
          </a:bodyPr>
          <a:lstStyle/>
          <a:p>
            <a:r>
              <a:rPr lang="en-US" altLang="en-US" sz="2400" b="1" dirty="0"/>
              <a:t>1.</a:t>
            </a:r>
            <a:r>
              <a:rPr lang="en-US" altLang="en-US" sz="2400" dirty="0"/>
              <a:t> </a:t>
            </a:r>
            <a:r>
              <a:rPr lang="en-US" altLang="en-US" sz="2400" b="1" dirty="0"/>
              <a:t>Framingham Heart Study Model</a:t>
            </a:r>
            <a:r>
              <a:rPr lang="en-US" altLang="en-US" sz="2400" dirty="0"/>
              <a:t>: This model predicts the risk of cardiovascular disease (CVD) based on traditional risk factors such as:</a:t>
            </a:r>
          </a:p>
          <a:p>
            <a:r>
              <a:rPr lang="en-US" altLang="en-US" sz="2400" dirty="0"/>
              <a:t>    - Age</a:t>
            </a:r>
            <a:r>
              <a:rPr lang="en-IN" altLang="en-US" sz="2400" dirty="0"/>
              <a:t>,</a:t>
            </a:r>
            <a:r>
              <a:rPr lang="en-IN" altLang="en-US" sz="2400" dirty="0" err="1"/>
              <a:t>Sex,Blood</a:t>
            </a:r>
            <a:r>
              <a:rPr lang="en-IN" altLang="en-US" sz="2400" dirty="0"/>
              <a:t> Pressure,Cholestral levels, Smoking status,Diabetes status</a:t>
            </a:r>
            <a:endParaRPr lang="en-US" altLang="en-US" sz="2400" dirty="0"/>
          </a:p>
          <a:p>
            <a:r>
              <a:rPr lang="en-US" altLang="en-US" sz="2400" dirty="0"/>
              <a:t>    -The model estimates the 10-year risk of developing CVD, including heart attacks, strokes, and peripheral artery disease. It's widely used in clinical practice to identify individuals at high risk of CVD.</a:t>
            </a:r>
          </a:p>
          <a:p>
            <a:endParaRPr lang="en-US" altLang="en-US" sz="2400" b="1" dirty="0"/>
          </a:p>
          <a:p>
            <a:r>
              <a:rPr lang="en-US" altLang="en-US" sz="2400" b="1" dirty="0"/>
              <a:t>2. ACCORD Mode</a:t>
            </a:r>
            <a:r>
              <a:rPr lang="en-US" altLang="en-US" sz="2400" dirty="0"/>
              <a:t>l: This model predicts the risk of major cardiovascular events (MCEs) in patients with type 2 diabetes. It considers factors such as:</a:t>
            </a:r>
          </a:p>
          <a:p>
            <a:r>
              <a:rPr lang="en-US" altLang="en-US" sz="2400" dirty="0"/>
              <a:t>    - Blood pressure</a:t>
            </a:r>
            <a:r>
              <a:rPr lang="en-IN" altLang="en-US" sz="2400" dirty="0"/>
              <a:t>,cholesterol levels</a:t>
            </a:r>
            <a:endParaRPr lang="en-US" altLang="en-US" sz="2400" dirty="0"/>
          </a:p>
          <a:p>
            <a:r>
              <a:rPr lang="en-US" altLang="en-US" sz="2400" dirty="0"/>
              <a:t>    - Hemoglobin A1c (HbA1c)</a:t>
            </a:r>
          </a:p>
          <a:p>
            <a:r>
              <a:rPr lang="en-US" altLang="en-US" sz="2400" dirty="0"/>
              <a:t>    - Kidney function</a:t>
            </a:r>
          </a:p>
          <a:p>
            <a:r>
              <a:rPr lang="en-US" altLang="en-US" sz="2400" dirty="0"/>
              <a:t>    - History of cardiovascular disease</a:t>
            </a:r>
          </a:p>
          <a:p>
            <a:r>
              <a:rPr lang="en-US" altLang="en-US" sz="2400" dirty="0"/>
              <a:t>The ACCORD model estimates the 5-year risk of MCEs, including heart attacks, strokes, and deaths from cardiovascular causes. It's used to guide treatment decisions and risk factor management in patients with diabetes</a:t>
            </a:r>
            <a:endParaRPr lang="en-US" sz="2400" dirty="0"/>
          </a:p>
        </p:txBody>
      </p:sp>
      <p:sp>
        <p:nvSpPr>
          <p:cNvPr id="3" name="TextBox 2"/>
          <p:cNvSpPr txBox="1"/>
          <p:nvPr/>
        </p:nvSpPr>
        <p:spPr>
          <a:xfrm>
            <a:off x="446809" y="488373"/>
            <a:ext cx="6141027" cy="861774"/>
          </a:xfrm>
          <a:prstGeom prst="rect">
            <a:avLst/>
          </a:prstGeom>
          <a:noFill/>
        </p:spPr>
        <p:txBody>
          <a:bodyPr wrap="square" rtlCol="0">
            <a:spAutoFit/>
          </a:bodyPr>
          <a:lstStyle/>
          <a:p>
            <a:r>
              <a:rPr lang="en-IN" altLang="en-US" sz="3200" b="1" dirty="0"/>
              <a:t>Existing systems</a:t>
            </a:r>
          </a:p>
          <a:p>
            <a:endParaRPr lang="en-US" dirty="0"/>
          </a:p>
        </p:txBody>
      </p:sp>
    </p:spTree>
    <p:extLst>
      <p:ext uri="{BB962C8B-B14F-4D97-AF65-F5344CB8AC3E}">
        <p14:creationId xmlns:p14="http://schemas.microsoft.com/office/powerpoint/2010/main" val="305034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17515" y="246380"/>
            <a:ext cx="5006340" cy="585470"/>
          </a:xfrm>
          <a:prstGeom prst="rect">
            <a:avLst/>
          </a:prstGeom>
          <a:noFill/>
        </p:spPr>
        <p:txBody>
          <a:bodyPr wrap="none" lIns="0" tIns="0" rIns="0" bIns="0" rtlCol="0" anchor="t"/>
          <a:lstStyle/>
          <a:p>
            <a:pPr marL="0" indent="0">
              <a:lnSpc>
                <a:spcPts val="4600"/>
              </a:lnSpc>
              <a:buNone/>
            </a:pPr>
            <a:r>
              <a:rPr lang="en-US" sz="3200" b="1" dirty="0" smtClean="0">
                <a:latin typeface="Lora" pitchFamily="34" charset="0"/>
                <a:ea typeface="Lora" pitchFamily="34" charset="-122"/>
                <a:cs typeface="Lora" pitchFamily="34" charset="-120"/>
              </a:rPr>
              <a:t>Methodologies</a:t>
            </a:r>
            <a:endParaRPr lang="en-US" sz="3200" b="1" dirty="0">
              <a:latin typeface="Lora" pitchFamily="34" charset="0"/>
              <a:ea typeface="Lora" pitchFamily="34" charset="-122"/>
              <a:cs typeface="Lora" pitchFamily="34" charset="-120"/>
            </a:endParaRPr>
          </a:p>
        </p:txBody>
      </p:sp>
      <p:sp>
        <p:nvSpPr>
          <p:cNvPr id="7" name="Text 4"/>
          <p:cNvSpPr/>
          <p:nvPr/>
        </p:nvSpPr>
        <p:spPr>
          <a:xfrm>
            <a:off x="5547995" y="1405891"/>
            <a:ext cx="8928100" cy="1814334"/>
          </a:xfrm>
          <a:prstGeom prst="rect">
            <a:avLst/>
          </a:prstGeom>
          <a:noFill/>
        </p:spPr>
        <p:txBody>
          <a:bodyPr wrap="none" lIns="0" tIns="0" rIns="0" bIns="0" rtlCol="0" anchor="t"/>
          <a:lstStyle/>
          <a:p>
            <a:pPr marL="0" indent="0" algn="l">
              <a:lnSpc>
                <a:spcPts val="2500"/>
              </a:lnSpc>
              <a:buNone/>
            </a:pPr>
            <a:endParaRPr lang="en-US" sz="1600" dirty="0"/>
          </a:p>
        </p:txBody>
      </p:sp>
      <p:sp>
        <p:nvSpPr>
          <p:cNvPr id="8" name="Text 5"/>
          <p:cNvSpPr/>
          <p:nvPr/>
        </p:nvSpPr>
        <p:spPr>
          <a:xfrm>
            <a:off x="8327708" y="3060978"/>
            <a:ext cx="1527929" cy="318492"/>
          </a:xfrm>
          <a:prstGeom prst="rect">
            <a:avLst/>
          </a:prstGeom>
          <a:noFill/>
        </p:spPr>
        <p:txBody>
          <a:bodyPr wrap="none" lIns="0" tIns="0" rIns="0" bIns="0" rtlCol="0" anchor="t"/>
          <a:lstStyle/>
          <a:p>
            <a:pPr marL="0" indent="0">
              <a:lnSpc>
                <a:spcPts val="2500"/>
              </a:lnSpc>
              <a:buNone/>
            </a:pPr>
            <a:endParaRPr lang="en-US" sz="1550" dirty="0"/>
          </a:p>
        </p:txBody>
      </p:sp>
      <p:sp>
        <p:nvSpPr>
          <p:cNvPr id="9" name="Text 6"/>
          <p:cNvSpPr/>
          <p:nvPr/>
        </p:nvSpPr>
        <p:spPr>
          <a:xfrm>
            <a:off x="10261402" y="3060978"/>
            <a:ext cx="1527929" cy="318492"/>
          </a:xfrm>
          <a:prstGeom prst="rect">
            <a:avLst/>
          </a:prstGeom>
          <a:noFill/>
        </p:spPr>
        <p:txBody>
          <a:bodyPr wrap="none" lIns="0" tIns="0" rIns="0" bIns="0" rtlCol="0" anchor="t"/>
          <a:lstStyle/>
          <a:p>
            <a:pPr marL="0" indent="0">
              <a:lnSpc>
                <a:spcPts val="2500"/>
              </a:lnSpc>
              <a:buNone/>
            </a:pPr>
            <a:endParaRPr lang="en-US" sz="1550" dirty="0"/>
          </a:p>
        </p:txBody>
      </p:sp>
      <p:sp>
        <p:nvSpPr>
          <p:cNvPr id="10" name="Text 7"/>
          <p:cNvSpPr/>
          <p:nvPr/>
        </p:nvSpPr>
        <p:spPr>
          <a:xfrm>
            <a:off x="12195096" y="3060978"/>
            <a:ext cx="1531739" cy="636984"/>
          </a:xfrm>
          <a:prstGeom prst="rect">
            <a:avLst/>
          </a:prstGeom>
          <a:noFill/>
        </p:spPr>
        <p:txBody>
          <a:bodyPr wrap="square" lIns="0" tIns="0" rIns="0" bIns="0" rtlCol="0" anchor="t"/>
          <a:lstStyle/>
          <a:p>
            <a:pPr marL="0" indent="0">
              <a:lnSpc>
                <a:spcPts val="2500"/>
              </a:lnSpc>
              <a:buNone/>
            </a:pPr>
            <a:endParaRPr lang="en-US" sz="1550" dirty="0"/>
          </a:p>
        </p:txBody>
      </p:sp>
      <p:sp>
        <p:nvSpPr>
          <p:cNvPr id="12" name="Text 9"/>
          <p:cNvSpPr/>
          <p:nvPr/>
        </p:nvSpPr>
        <p:spPr>
          <a:xfrm>
            <a:off x="6390203" y="3952042"/>
            <a:ext cx="1531739" cy="318492"/>
          </a:xfrm>
          <a:prstGeom prst="rect">
            <a:avLst/>
          </a:prstGeom>
          <a:noFill/>
        </p:spPr>
        <p:txBody>
          <a:bodyPr wrap="none" lIns="0" tIns="0" rIns="0" bIns="0" rtlCol="0" anchor="t"/>
          <a:lstStyle/>
          <a:p>
            <a:pPr marL="0" indent="0">
              <a:lnSpc>
                <a:spcPts val="2500"/>
              </a:lnSpc>
              <a:buNone/>
            </a:pPr>
            <a:endParaRPr lang="en-US" sz="1550" dirty="0"/>
          </a:p>
        </p:txBody>
      </p:sp>
      <p:sp>
        <p:nvSpPr>
          <p:cNvPr id="13" name="Text 10"/>
          <p:cNvSpPr/>
          <p:nvPr/>
        </p:nvSpPr>
        <p:spPr>
          <a:xfrm>
            <a:off x="8327708" y="3952042"/>
            <a:ext cx="1527929" cy="636984"/>
          </a:xfrm>
          <a:prstGeom prst="rect">
            <a:avLst/>
          </a:prstGeom>
          <a:noFill/>
        </p:spPr>
        <p:txBody>
          <a:bodyPr wrap="square" lIns="0" tIns="0" rIns="0" bIns="0" rtlCol="0" anchor="t"/>
          <a:lstStyle/>
          <a:p>
            <a:pPr marL="0" indent="0">
              <a:lnSpc>
                <a:spcPts val="2500"/>
              </a:lnSpc>
              <a:buNone/>
            </a:pPr>
            <a:endParaRPr lang="en-US" sz="1550" dirty="0"/>
          </a:p>
        </p:txBody>
      </p:sp>
      <p:sp>
        <p:nvSpPr>
          <p:cNvPr id="15" name="Text 12"/>
          <p:cNvSpPr/>
          <p:nvPr/>
        </p:nvSpPr>
        <p:spPr>
          <a:xfrm>
            <a:off x="12195096" y="3952042"/>
            <a:ext cx="1531739" cy="318492"/>
          </a:xfrm>
          <a:prstGeom prst="rect">
            <a:avLst/>
          </a:prstGeom>
          <a:noFill/>
        </p:spPr>
        <p:txBody>
          <a:bodyPr wrap="none" lIns="0" tIns="0" rIns="0" bIns="0" rtlCol="0" anchor="t"/>
          <a:lstStyle/>
          <a:p>
            <a:pPr marL="0" indent="0">
              <a:lnSpc>
                <a:spcPts val="2500"/>
              </a:lnSpc>
              <a:buNone/>
            </a:pPr>
            <a:endParaRPr lang="en-US" sz="1550" dirty="0"/>
          </a:p>
        </p:txBody>
      </p:sp>
      <p:sp>
        <p:nvSpPr>
          <p:cNvPr id="19" name="Text 16"/>
          <p:cNvSpPr/>
          <p:nvPr/>
        </p:nvSpPr>
        <p:spPr>
          <a:xfrm>
            <a:off x="10261402" y="4843105"/>
            <a:ext cx="1527929" cy="318492"/>
          </a:xfrm>
          <a:prstGeom prst="rect">
            <a:avLst/>
          </a:prstGeom>
          <a:noFill/>
        </p:spPr>
        <p:txBody>
          <a:bodyPr wrap="none" lIns="0" tIns="0" rIns="0" bIns="0" rtlCol="0" anchor="t"/>
          <a:lstStyle/>
          <a:p>
            <a:pPr marL="0" indent="0">
              <a:lnSpc>
                <a:spcPts val="2500"/>
              </a:lnSpc>
              <a:buNone/>
            </a:pPr>
            <a:endParaRPr lang="en-US" sz="1550" dirty="0"/>
          </a:p>
        </p:txBody>
      </p:sp>
      <p:sp>
        <p:nvSpPr>
          <p:cNvPr id="20" name="Text 17"/>
          <p:cNvSpPr/>
          <p:nvPr/>
        </p:nvSpPr>
        <p:spPr>
          <a:xfrm>
            <a:off x="12195096" y="4843105"/>
            <a:ext cx="1531739" cy="318492"/>
          </a:xfrm>
          <a:prstGeom prst="rect">
            <a:avLst/>
          </a:prstGeom>
          <a:noFill/>
        </p:spPr>
        <p:txBody>
          <a:bodyPr wrap="none" lIns="0" tIns="0" rIns="0" bIns="0" rtlCol="0" anchor="t"/>
          <a:lstStyle/>
          <a:p>
            <a:pPr marL="0" indent="0">
              <a:lnSpc>
                <a:spcPts val="2500"/>
              </a:lnSpc>
              <a:buNone/>
            </a:pPr>
            <a:endParaRPr lang="en-US" sz="1550" dirty="0"/>
          </a:p>
        </p:txBody>
      </p:sp>
      <p:sp>
        <p:nvSpPr>
          <p:cNvPr id="24" name="Text 21"/>
          <p:cNvSpPr/>
          <p:nvPr/>
        </p:nvSpPr>
        <p:spPr>
          <a:xfrm>
            <a:off x="10095667" y="3408442"/>
            <a:ext cx="1527929" cy="318492"/>
          </a:xfrm>
          <a:prstGeom prst="rect">
            <a:avLst/>
          </a:prstGeom>
          <a:noFill/>
        </p:spPr>
        <p:txBody>
          <a:bodyPr wrap="none" lIns="0" tIns="0" rIns="0" bIns="0" rtlCol="0" anchor="t"/>
          <a:lstStyle/>
          <a:p>
            <a:pPr marL="0" indent="0">
              <a:lnSpc>
                <a:spcPts val="2500"/>
              </a:lnSpc>
              <a:buNone/>
            </a:pPr>
            <a:endParaRPr lang="en-US" sz="1550" dirty="0"/>
          </a:p>
        </p:txBody>
      </p:sp>
      <p:sp>
        <p:nvSpPr>
          <p:cNvPr id="25" name="Text 22"/>
          <p:cNvSpPr/>
          <p:nvPr/>
        </p:nvSpPr>
        <p:spPr>
          <a:xfrm>
            <a:off x="12195096" y="5415677"/>
            <a:ext cx="1531739" cy="318492"/>
          </a:xfrm>
          <a:prstGeom prst="rect">
            <a:avLst/>
          </a:prstGeom>
          <a:noFill/>
        </p:spPr>
        <p:txBody>
          <a:bodyPr wrap="none" lIns="0" tIns="0" rIns="0" bIns="0" rtlCol="0" anchor="t"/>
          <a:lstStyle/>
          <a:p>
            <a:pPr marL="0" indent="0">
              <a:lnSpc>
                <a:spcPts val="2500"/>
              </a:lnSpc>
              <a:buNone/>
            </a:pPr>
            <a:endParaRPr lang="en-US" sz="1550" dirty="0"/>
          </a:p>
        </p:txBody>
      </p:sp>
      <p:sp>
        <p:nvSpPr>
          <p:cNvPr id="26" name="Text 23"/>
          <p:cNvSpPr/>
          <p:nvPr/>
        </p:nvSpPr>
        <p:spPr>
          <a:xfrm>
            <a:off x="5665470" y="5734050"/>
            <a:ext cx="8244840" cy="2320290"/>
          </a:xfrm>
          <a:prstGeom prst="rect">
            <a:avLst/>
          </a:prstGeom>
          <a:noFill/>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a:t>
            </a:r>
            <a:endParaRPr lang="en-US" sz="1550" dirty="0"/>
          </a:p>
        </p:txBody>
      </p:sp>
      <p:pic>
        <p:nvPicPr>
          <p:cNvPr id="40" name="Picture 39" descr="41598_2024_58489_Fig1_HTML"/>
          <p:cNvPicPr>
            <a:picLocks noChangeAspect="1"/>
          </p:cNvPicPr>
          <p:nvPr/>
        </p:nvPicPr>
        <p:blipFill>
          <a:blip r:embed="rId3"/>
          <a:stretch>
            <a:fillRect/>
          </a:stretch>
        </p:blipFill>
        <p:spPr>
          <a:xfrm>
            <a:off x="0" y="0"/>
            <a:ext cx="5517515" cy="8121015"/>
          </a:xfrm>
          <a:prstGeom prst="rect">
            <a:avLst/>
          </a:prstGeom>
        </p:spPr>
      </p:pic>
      <p:sp>
        <p:nvSpPr>
          <p:cNvPr id="2" name="TextBox 1"/>
          <p:cNvSpPr txBox="1"/>
          <p:nvPr/>
        </p:nvSpPr>
        <p:spPr>
          <a:xfrm>
            <a:off x="5547995" y="798074"/>
            <a:ext cx="8928100" cy="7694414"/>
          </a:xfrm>
          <a:prstGeom prst="rect">
            <a:avLst/>
          </a:prstGeom>
          <a:noFill/>
        </p:spPr>
        <p:txBody>
          <a:bodyPr wrap="square" rtlCol="0">
            <a:spAutoFit/>
          </a:bodyPr>
          <a:lstStyle/>
          <a:p>
            <a:r>
              <a:rPr lang="en-US" sz="2000" dirty="0"/>
              <a:t>The methodology for this heart disease prediction project follows </a:t>
            </a:r>
            <a:r>
              <a:rPr lang="en-US" sz="2000" dirty="0" smtClean="0"/>
              <a:t>as</a:t>
            </a:r>
          </a:p>
          <a:p>
            <a:r>
              <a:rPr lang="en-US" sz="2400" b="1" dirty="0" smtClean="0"/>
              <a:t>1</a:t>
            </a:r>
            <a:r>
              <a:rPr lang="en-US" sz="2400" b="1" dirty="0"/>
              <a:t>. Dataset Description</a:t>
            </a:r>
          </a:p>
          <a:p>
            <a:r>
              <a:rPr lang="en-US" sz="2400" dirty="0"/>
              <a:t>The dataset used for heart disease prediction contains features </a:t>
            </a:r>
            <a:r>
              <a:rPr lang="en-US" sz="2400" dirty="0" smtClean="0"/>
              <a:t>related to medical </a:t>
            </a:r>
            <a:r>
              <a:rPr lang="en-US" sz="2400" dirty="0"/>
              <a:t>attributes relevant to heart disease diagnosis.</a:t>
            </a:r>
          </a:p>
          <a:p>
            <a:r>
              <a:rPr lang="en-US" sz="2400" b="1" dirty="0"/>
              <a:t>2. Data Preprocessing</a:t>
            </a:r>
          </a:p>
          <a:p>
            <a:r>
              <a:rPr lang="en-US" sz="2400" dirty="0"/>
              <a:t>Data preprocessing steps include handling missing values, encoding categorical variables, and scaling numerical features to prepare the data for model training.</a:t>
            </a:r>
          </a:p>
          <a:p>
            <a:r>
              <a:rPr lang="en-US" sz="2400" b="1" dirty="0"/>
              <a:t>3. Data Visualization</a:t>
            </a:r>
          </a:p>
          <a:p>
            <a:r>
              <a:rPr lang="en-US" sz="2400" dirty="0"/>
              <a:t>Data visualization techniques like correlation </a:t>
            </a:r>
            <a:r>
              <a:rPr lang="en-US" sz="2400" dirty="0" err="1"/>
              <a:t>heatmaps</a:t>
            </a:r>
            <a:r>
              <a:rPr lang="en-US" sz="2400" dirty="0"/>
              <a:t>, bar charts, and scatter plots are used to explore relationships between features and identify key patterns in the data.</a:t>
            </a:r>
          </a:p>
          <a:p>
            <a:r>
              <a:rPr lang="en-US" sz="2400" b="1" dirty="0"/>
              <a:t>4. Model Implementation</a:t>
            </a:r>
          </a:p>
          <a:p>
            <a:r>
              <a:rPr lang="en-US" sz="2400" dirty="0"/>
              <a:t>Predictive models such as Logistic Regression and Support Vector Machine (SVM) are trained using the preprocessed data, with model evaluation based on accuracy and other performance metrics.</a:t>
            </a:r>
          </a:p>
          <a:p>
            <a:r>
              <a:rPr lang="en-US" sz="2400" b="1" dirty="0"/>
              <a:t>5. Deployment Using Streamlit</a:t>
            </a:r>
          </a:p>
          <a:p>
            <a:r>
              <a:rPr lang="en-US" sz="2400" dirty="0"/>
              <a:t>The final model is deployed using Streamlit, allowing users to interact with the model in real-time through a user-friendly web interface for heart disease prediction.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829" y="216816"/>
            <a:ext cx="3751868" cy="643125"/>
          </a:xfrm>
          <a:prstGeom prst="rect">
            <a:avLst/>
          </a:prstGeom>
          <a:noFill/>
        </p:spPr>
        <p:txBody>
          <a:bodyPr wrap="square" rtlCol="0">
            <a:spAutoFit/>
          </a:bodyPr>
          <a:lstStyle/>
          <a:p>
            <a:pPr>
              <a:lnSpc>
                <a:spcPts val="4600"/>
              </a:lnSpc>
            </a:pPr>
            <a:r>
              <a:rPr lang="en-IN" altLang="en-US" sz="3200" b="1" dirty="0"/>
              <a:t>Data Description</a:t>
            </a:r>
          </a:p>
        </p:txBody>
      </p:sp>
      <p:sp>
        <p:nvSpPr>
          <p:cNvPr id="3" name="TextBox 2"/>
          <p:cNvSpPr txBox="1"/>
          <p:nvPr/>
        </p:nvSpPr>
        <p:spPr>
          <a:xfrm>
            <a:off x="254524" y="1018095"/>
            <a:ext cx="14149633" cy="1696426"/>
          </a:xfrm>
          <a:prstGeom prst="rect">
            <a:avLst/>
          </a:prstGeom>
          <a:noFill/>
        </p:spPr>
        <p:txBody>
          <a:bodyPr wrap="square" rtlCol="0">
            <a:spAutoFit/>
          </a:bodyPr>
          <a:lstStyle/>
          <a:p>
            <a:pPr>
              <a:lnSpc>
                <a:spcPts val="2500"/>
              </a:lnSpc>
            </a:pPr>
            <a:r>
              <a:rPr lang="en-US" altLang="en-US" sz="2400" dirty="0" smtClean="0"/>
              <a:t>This </a:t>
            </a:r>
            <a:r>
              <a:rPr lang="en-US" altLang="en-US" sz="2400" dirty="0"/>
              <a:t>dataset, sourced from Kaggle, contains 303 rows and 14 columns, with no missing values. </a:t>
            </a:r>
            <a:r>
              <a:rPr lang="en-IN" altLang="en-US" sz="2400" dirty="0" smtClean="0"/>
              <a:t>It</a:t>
            </a:r>
            <a:r>
              <a:rPr lang="en-US" altLang="en-US" sz="2400" dirty="0" smtClean="0"/>
              <a:t> provides</a:t>
            </a:r>
          </a:p>
          <a:p>
            <a:pPr>
              <a:lnSpc>
                <a:spcPts val="2500"/>
              </a:lnSpc>
            </a:pPr>
            <a:r>
              <a:rPr lang="en-US" altLang="en-US" sz="2400" dirty="0" smtClean="0"/>
              <a:t>information </a:t>
            </a:r>
            <a:r>
              <a:rPr lang="en-US" altLang="en-US" sz="2400" dirty="0"/>
              <a:t>about patients, including attributes such as age, sex, cholesterol levels, and </a:t>
            </a:r>
            <a:r>
              <a:rPr lang="en-US" altLang="en-US" sz="2400" dirty="0" smtClean="0"/>
              <a:t>heart </a:t>
            </a:r>
            <a:r>
              <a:rPr lang="en-US" altLang="en-US" sz="2400" dirty="0"/>
              <a:t>rate. The dataset is used to predict the presence of heart disease, indicated by the target </a:t>
            </a:r>
            <a:r>
              <a:rPr lang="en-US" altLang="en-US" sz="2400" dirty="0" smtClean="0"/>
              <a:t>column </a:t>
            </a:r>
            <a:r>
              <a:rPr lang="en-US" altLang="en-US" sz="2400" dirty="0"/>
              <a:t>(1 for disease presence, 0 for absence). The features include both categorical and </a:t>
            </a:r>
            <a:r>
              <a:rPr lang="en-US" altLang="en-US" sz="2400" dirty="0" smtClean="0"/>
              <a:t>numerical data</a:t>
            </a:r>
            <a:r>
              <a:rPr lang="en-US" altLang="en-US" sz="2400" dirty="0"/>
              <a:t>, offering a comprehensive basis for logistic regression analysis.</a:t>
            </a:r>
            <a:endParaRPr lang="en-US" sz="2400" dirty="0"/>
          </a:p>
        </p:txBody>
      </p:sp>
      <p:sp>
        <p:nvSpPr>
          <p:cNvPr id="7" name="TextBox 6"/>
          <p:cNvSpPr txBox="1"/>
          <p:nvPr/>
        </p:nvSpPr>
        <p:spPr>
          <a:xfrm>
            <a:off x="254524" y="6014301"/>
            <a:ext cx="13725427" cy="1846659"/>
          </a:xfrm>
          <a:prstGeom prst="rect">
            <a:avLst/>
          </a:prstGeom>
          <a:noFill/>
        </p:spPr>
        <p:txBody>
          <a:bodyPr wrap="square" rtlCol="0">
            <a:spAutoFit/>
          </a:bodyPr>
          <a:lstStyle/>
          <a:p>
            <a:r>
              <a:rPr lang="en-US" altLang="en-US" sz="2400" dirty="0"/>
              <a:t>Data preprocessing is the process of cleaning, transforming, and preparing raw data into a format suitable for analysis or modeling. It involves handling missing values, removing duplicates, scaling/normalizing data, and converting data types to improve data quality and accuracy.</a:t>
            </a:r>
            <a:r>
              <a:rPr lang="en-IN" altLang="en-US" sz="2400" dirty="0"/>
              <a:t>But the dataset i have taken is already preprocessed</a:t>
            </a:r>
          </a:p>
          <a:p>
            <a:endParaRPr lang="en-US" dirty="0"/>
          </a:p>
        </p:txBody>
      </p:sp>
      <p:sp>
        <p:nvSpPr>
          <p:cNvPr id="8" name="TextBox 7"/>
          <p:cNvSpPr txBox="1"/>
          <p:nvPr/>
        </p:nvSpPr>
        <p:spPr>
          <a:xfrm>
            <a:off x="150829" y="5476971"/>
            <a:ext cx="5599522" cy="861774"/>
          </a:xfrm>
          <a:prstGeom prst="rect">
            <a:avLst/>
          </a:prstGeom>
          <a:noFill/>
        </p:spPr>
        <p:txBody>
          <a:bodyPr wrap="square" rtlCol="0">
            <a:spAutoFit/>
          </a:bodyPr>
          <a:lstStyle/>
          <a:p>
            <a:r>
              <a:rPr lang="en-IN" altLang="en-US" sz="3200" b="1" dirty="0"/>
              <a:t>Data Preprocessing</a:t>
            </a:r>
          </a:p>
          <a:p>
            <a:endParaRPr lang="en-US" dirty="0"/>
          </a:p>
        </p:txBody>
      </p:sp>
      <p:sp>
        <p:nvSpPr>
          <p:cNvPr id="9" name="TextBox 8"/>
          <p:cNvSpPr txBox="1"/>
          <p:nvPr/>
        </p:nvSpPr>
        <p:spPr>
          <a:xfrm>
            <a:off x="329938" y="2924964"/>
            <a:ext cx="1376314" cy="400110"/>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1.Age</a:t>
            </a:r>
            <a:endParaRPr lang="en-US" sz="2000" dirty="0"/>
          </a:p>
        </p:txBody>
      </p:sp>
      <p:sp>
        <p:nvSpPr>
          <p:cNvPr id="10" name="TextBox 9"/>
          <p:cNvSpPr txBox="1"/>
          <p:nvPr/>
        </p:nvSpPr>
        <p:spPr>
          <a:xfrm>
            <a:off x="2950590" y="2981368"/>
            <a:ext cx="1216058" cy="400110"/>
          </a:xfrm>
          <a:prstGeom prst="rect">
            <a:avLst/>
          </a:prstGeom>
          <a:noFill/>
        </p:spPr>
        <p:txBody>
          <a:bodyPr wrap="square" rtlCol="0">
            <a:spAutoFit/>
          </a:bodyPr>
          <a:lstStyle/>
          <a:p>
            <a:r>
              <a:rPr lang="en-IN" altLang="en-US" sz="2000" dirty="0"/>
              <a:t>2.Sex</a:t>
            </a:r>
            <a:endParaRPr lang="en-US" sz="2000" dirty="0"/>
          </a:p>
        </p:txBody>
      </p:sp>
      <p:sp>
        <p:nvSpPr>
          <p:cNvPr id="11" name="TextBox 10"/>
          <p:cNvSpPr txBox="1"/>
          <p:nvPr/>
        </p:nvSpPr>
        <p:spPr>
          <a:xfrm>
            <a:off x="4930219" y="2971694"/>
            <a:ext cx="1640264" cy="400110"/>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3.CP</a:t>
            </a:r>
            <a:endParaRPr lang="en-US" sz="2000" dirty="0"/>
          </a:p>
        </p:txBody>
      </p:sp>
      <p:sp>
        <p:nvSpPr>
          <p:cNvPr id="12" name="TextBox 11"/>
          <p:cNvSpPr txBox="1"/>
          <p:nvPr/>
        </p:nvSpPr>
        <p:spPr>
          <a:xfrm>
            <a:off x="8338008" y="2924964"/>
            <a:ext cx="1291473" cy="677108"/>
          </a:xfrm>
          <a:prstGeom prst="rect">
            <a:avLst/>
          </a:prstGeom>
          <a:noFill/>
        </p:spPr>
        <p:txBody>
          <a:bodyPr wrap="square" rtlCol="0">
            <a:spAutoFit/>
          </a:bodyPr>
          <a:lstStyle/>
          <a:p>
            <a:r>
              <a:rPr lang="en-IN" altLang="en-US" sz="2000" dirty="0"/>
              <a:t>4.Trestbs</a:t>
            </a:r>
          </a:p>
          <a:p>
            <a:endParaRPr lang="en-US" dirty="0"/>
          </a:p>
        </p:txBody>
      </p:sp>
      <p:sp>
        <p:nvSpPr>
          <p:cNvPr id="13" name="TextBox 12"/>
          <p:cNvSpPr txBox="1"/>
          <p:nvPr/>
        </p:nvSpPr>
        <p:spPr>
          <a:xfrm>
            <a:off x="11444139" y="2987083"/>
            <a:ext cx="1517716" cy="400110"/>
          </a:xfrm>
          <a:prstGeom prst="rect">
            <a:avLst/>
          </a:prstGeom>
          <a:noFill/>
        </p:spPr>
        <p:txBody>
          <a:bodyPr wrap="square" rtlCol="0">
            <a:spAutoFit/>
          </a:bodyPr>
          <a:lstStyle/>
          <a:p>
            <a:r>
              <a:rPr lang="en-IN" altLang="en-US" dirty="0">
                <a:latin typeface="Arial" panose="020B0604020202020204" pitchFamily="34" charset="0"/>
                <a:cs typeface="Arial" panose="020B0604020202020204" pitchFamily="34" charset="0"/>
              </a:rPr>
              <a:t> </a:t>
            </a:r>
            <a:r>
              <a:rPr lang="en-IN" altLang="en-US" sz="2000" dirty="0">
                <a:latin typeface="Arial" panose="020B0604020202020204" pitchFamily="34" charset="0"/>
                <a:cs typeface="Arial" panose="020B0604020202020204" pitchFamily="34" charset="0"/>
              </a:rPr>
              <a:t>5.chol </a:t>
            </a:r>
            <a:endParaRPr lang="en-US" sz="2000" dirty="0"/>
          </a:p>
        </p:txBody>
      </p:sp>
      <p:sp>
        <p:nvSpPr>
          <p:cNvPr id="14" name="TextBox 13"/>
          <p:cNvSpPr txBox="1"/>
          <p:nvPr/>
        </p:nvSpPr>
        <p:spPr>
          <a:xfrm>
            <a:off x="235671" y="3704643"/>
            <a:ext cx="942680" cy="400110"/>
          </a:xfrm>
          <a:prstGeom prst="rect">
            <a:avLst/>
          </a:prstGeom>
          <a:noFill/>
        </p:spPr>
        <p:txBody>
          <a:bodyPr wrap="square" rtlCol="0">
            <a:spAutoFit/>
          </a:bodyPr>
          <a:lstStyle/>
          <a:p>
            <a:r>
              <a:rPr lang="en-IN" altLang="en-US" sz="2000" dirty="0" smtClean="0">
                <a:latin typeface="Arial" panose="020B0604020202020204" pitchFamily="34" charset="0"/>
                <a:cs typeface="Arial" panose="020B0604020202020204" pitchFamily="34" charset="0"/>
              </a:rPr>
              <a:t> 6.fbs</a:t>
            </a:r>
            <a:endParaRPr lang="en-US" sz="2000" dirty="0"/>
          </a:p>
        </p:txBody>
      </p:sp>
      <p:sp>
        <p:nvSpPr>
          <p:cNvPr id="15" name="TextBox 14"/>
          <p:cNvSpPr txBox="1"/>
          <p:nvPr/>
        </p:nvSpPr>
        <p:spPr>
          <a:xfrm>
            <a:off x="2865748" y="3704643"/>
            <a:ext cx="1480009" cy="400110"/>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7.restecg</a:t>
            </a:r>
            <a:endParaRPr lang="en-US" sz="2000" dirty="0"/>
          </a:p>
        </p:txBody>
      </p:sp>
      <p:sp>
        <p:nvSpPr>
          <p:cNvPr id="16" name="TextBox 15"/>
          <p:cNvSpPr txBox="1"/>
          <p:nvPr/>
        </p:nvSpPr>
        <p:spPr>
          <a:xfrm>
            <a:off x="5015060" y="3672401"/>
            <a:ext cx="1470581" cy="677108"/>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8.exang</a:t>
            </a:r>
          </a:p>
          <a:p>
            <a:endParaRPr lang="en-US" dirty="0"/>
          </a:p>
        </p:txBody>
      </p:sp>
      <p:sp>
        <p:nvSpPr>
          <p:cNvPr id="17" name="TextBox 16"/>
          <p:cNvSpPr txBox="1"/>
          <p:nvPr/>
        </p:nvSpPr>
        <p:spPr>
          <a:xfrm>
            <a:off x="8361575" y="3719536"/>
            <a:ext cx="1385740" cy="400110"/>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9.Oldpeak</a:t>
            </a:r>
            <a:endParaRPr lang="en-US" sz="2000" dirty="0"/>
          </a:p>
        </p:txBody>
      </p:sp>
      <p:sp>
        <p:nvSpPr>
          <p:cNvPr id="18" name="TextBox 17"/>
          <p:cNvSpPr txBox="1"/>
          <p:nvPr/>
        </p:nvSpPr>
        <p:spPr>
          <a:xfrm>
            <a:off x="11599682" y="3704643"/>
            <a:ext cx="1206631" cy="400110"/>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10.slope</a:t>
            </a:r>
            <a:endParaRPr lang="en-US" sz="2000" dirty="0"/>
          </a:p>
        </p:txBody>
      </p:sp>
      <p:sp>
        <p:nvSpPr>
          <p:cNvPr id="19" name="TextBox 18"/>
          <p:cNvSpPr txBox="1"/>
          <p:nvPr/>
        </p:nvSpPr>
        <p:spPr>
          <a:xfrm>
            <a:off x="292230" y="4427917"/>
            <a:ext cx="980388" cy="461665"/>
          </a:xfrm>
          <a:prstGeom prst="rect">
            <a:avLst/>
          </a:prstGeom>
          <a:noFill/>
        </p:spPr>
        <p:txBody>
          <a:bodyPr wrap="square" rtlCol="0">
            <a:spAutoFit/>
          </a:bodyPr>
          <a:lstStyle/>
          <a:p>
            <a:r>
              <a:rPr lang="en-IN" altLang="en-US" sz="2400" dirty="0">
                <a:latin typeface="Arial" panose="020B0604020202020204" pitchFamily="34" charset="0"/>
                <a:cs typeface="Arial" panose="020B0604020202020204" pitchFamily="34" charset="0"/>
              </a:rPr>
              <a:t>11.ca</a:t>
            </a:r>
            <a:endParaRPr lang="en-US" sz="2400" dirty="0"/>
          </a:p>
        </p:txBody>
      </p:sp>
      <p:sp>
        <p:nvSpPr>
          <p:cNvPr id="20" name="TextBox 19"/>
          <p:cNvSpPr txBox="1"/>
          <p:nvPr/>
        </p:nvSpPr>
        <p:spPr>
          <a:xfrm>
            <a:off x="2950590" y="4417497"/>
            <a:ext cx="1216058" cy="677108"/>
          </a:xfrm>
          <a:prstGeom prst="rect">
            <a:avLst/>
          </a:prstGeom>
          <a:noFill/>
        </p:spPr>
        <p:txBody>
          <a:bodyPr wrap="square" rtlCol="0">
            <a:spAutoFit/>
          </a:bodyPr>
          <a:lstStyle/>
          <a:p>
            <a:r>
              <a:rPr lang="en-IN" altLang="en-US" sz="2000" dirty="0"/>
              <a:t>12</a:t>
            </a:r>
            <a:r>
              <a:rPr lang="en-IN" altLang="en-US" sz="2000" dirty="0">
                <a:latin typeface="Arial" panose="020B0604020202020204" pitchFamily="34" charset="0"/>
                <a:cs typeface="Arial" panose="020B0604020202020204" pitchFamily="34" charset="0"/>
              </a:rPr>
              <a:t>.thal</a:t>
            </a:r>
          </a:p>
          <a:p>
            <a:endParaRPr lang="en-US" dirty="0"/>
          </a:p>
        </p:txBody>
      </p:sp>
      <p:sp>
        <p:nvSpPr>
          <p:cNvPr id="21" name="TextBox 20"/>
          <p:cNvSpPr txBox="1"/>
          <p:nvPr/>
        </p:nvSpPr>
        <p:spPr>
          <a:xfrm>
            <a:off x="5015061" y="4474083"/>
            <a:ext cx="1857080" cy="400110"/>
          </a:xfrm>
          <a:prstGeom prst="rect">
            <a:avLst/>
          </a:prstGeom>
          <a:noFill/>
        </p:spPr>
        <p:txBody>
          <a:bodyPr wrap="square" rtlCol="0">
            <a:spAutoFit/>
          </a:bodyPr>
          <a:lstStyle/>
          <a:p>
            <a:r>
              <a:rPr lang="en-IN" altLang="en-US" sz="2000" dirty="0"/>
              <a:t>13.Thalach</a:t>
            </a:r>
            <a:endParaRPr lang="en-US" sz="2000" dirty="0"/>
          </a:p>
        </p:txBody>
      </p:sp>
      <p:sp>
        <p:nvSpPr>
          <p:cNvPr id="22" name="TextBox 21"/>
          <p:cNvSpPr txBox="1"/>
          <p:nvPr/>
        </p:nvSpPr>
        <p:spPr>
          <a:xfrm>
            <a:off x="8474697" y="4289418"/>
            <a:ext cx="1498862" cy="677108"/>
          </a:xfrm>
          <a:prstGeom prst="rect">
            <a:avLst/>
          </a:prstGeom>
          <a:noFill/>
        </p:spPr>
        <p:txBody>
          <a:bodyPr wrap="square" rtlCol="0">
            <a:spAutoFit/>
          </a:bodyPr>
          <a:lstStyle/>
          <a:p>
            <a:r>
              <a:rPr lang="en-IN" altLang="en-US" sz="2000" dirty="0">
                <a:latin typeface="Arial" panose="020B0604020202020204" pitchFamily="34" charset="0"/>
                <a:cs typeface="Arial" panose="020B0604020202020204" pitchFamily="34" charset="0"/>
              </a:rPr>
              <a:t>14.targe</a:t>
            </a:r>
            <a:r>
              <a:rPr lang="en-IN" altLang="en-US" sz="2000" dirty="0"/>
              <a:t>t</a:t>
            </a:r>
          </a:p>
          <a:p>
            <a:endParaRPr lang="en-US" dirty="0"/>
          </a:p>
        </p:txBody>
      </p:sp>
    </p:spTree>
    <p:extLst>
      <p:ext uri="{BB962C8B-B14F-4D97-AF65-F5344CB8AC3E}">
        <p14:creationId xmlns:p14="http://schemas.microsoft.com/office/powerpoint/2010/main" val="4271752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972264"/>
            <a:ext cx="5632490" cy="704017"/>
          </a:xfrm>
          <a:prstGeom prst="rect">
            <a:avLst/>
          </a:prstGeom>
          <a:noFill/>
        </p:spPr>
        <p:txBody>
          <a:bodyPr wrap="none" lIns="0" tIns="0" rIns="0" bIns="0" rtlCol="0" anchor="t"/>
          <a:lstStyle/>
          <a:p>
            <a:pPr marL="0" indent="0">
              <a:lnSpc>
                <a:spcPts val="5500"/>
              </a:lnSpc>
              <a:buNone/>
            </a:pPr>
            <a:r>
              <a:rPr lang="en-US" sz="3200" b="1" dirty="0">
                <a:latin typeface="Lora" pitchFamily="34" charset="0"/>
                <a:ea typeface="Lora" pitchFamily="34" charset="-122"/>
                <a:cs typeface="Lora" pitchFamily="34" charset="-120"/>
              </a:rPr>
              <a:t>Data Visualization</a:t>
            </a:r>
            <a:endParaRPr lang="en-US" sz="3200" b="1" dirty="0"/>
          </a:p>
        </p:txBody>
      </p:sp>
      <p:sp>
        <p:nvSpPr>
          <p:cNvPr id="3" name="Text 1"/>
          <p:cNvSpPr/>
          <p:nvPr/>
        </p:nvSpPr>
        <p:spPr>
          <a:xfrm>
            <a:off x="837724" y="2155031"/>
            <a:ext cx="12954952" cy="766048"/>
          </a:xfrm>
          <a:prstGeom prst="rect">
            <a:avLst/>
          </a:prstGeom>
          <a:noFill/>
        </p:spPr>
        <p:txBody>
          <a:bodyPr wrap="square" lIns="0" tIns="0" rIns="0" bIns="0" rtlCol="0" anchor="t"/>
          <a:lstStyle/>
          <a:p>
            <a:pPr marL="0" indent="0">
              <a:lnSpc>
                <a:spcPts val="3000"/>
              </a:lnSpc>
              <a:buNone/>
            </a:pPr>
            <a:r>
              <a:rPr lang="en-US" sz="2400" dirty="0">
                <a:solidFill>
                  <a:srgbClr val="3A3630"/>
                </a:solidFill>
                <a:latin typeface="Source Sans Pro" pitchFamily="34" charset="0"/>
                <a:ea typeface="Source Sans Pro" pitchFamily="34" charset="-122"/>
                <a:cs typeface="Source Sans Pro" pitchFamily="34" charset="-120"/>
              </a:rPr>
              <a:t>Visualizing the data is crucial for understanding relationships between variables and informing modeling decisions. The project employs various plots to gain insights into the dataset:</a:t>
            </a:r>
            <a:endParaRPr lang="en-US" sz="2400" dirty="0"/>
          </a:p>
        </p:txBody>
      </p:sp>
      <p:sp>
        <p:nvSpPr>
          <p:cNvPr id="5" name="Text 3"/>
          <p:cNvSpPr/>
          <p:nvPr/>
        </p:nvSpPr>
        <p:spPr>
          <a:xfrm>
            <a:off x="1075491" y="3537585"/>
            <a:ext cx="123111" cy="337899"/>
          </a:xfrm>
          <a:prstGeom prst="rect">
            <a:avLst/>
          </a:prstGeom>
          <a:noFill/>
        </p:spPr>
        <p:txBody>
          <a:bodyPr wrap="none" lIns="0" tIns="0" rIns="0" bIns="0" rtlCol="0" anchor="t"/>
          <a:lstStyle/>
          <a:p>
            <a:pPr marL="0" indent="0" algn="ctr">
              <a:lnSpc>
                <a:spcPts val="2650"/>
              </a:lnSpc>
              <a:buNone/>
            </a:pPr>
            <a:r>
              <a:rPr lang="en-US" sz="2650" dirty="0">
                <a:latin typeface="Lora" pitchFamily="34" charset="0"/>
                <a:ea typeface="Lora" pitchFamily="34" charset="-122"/>
                <a:cs typeface="Lora" pitchFamily="34" charset="-120"/>
              </a:rPr>
              <a:t>1</a:t>
            </a:r>
            <a:endParaRPr lang="en-US" sz="2650" dirty="0"/>
          </a:p>
        </p:txBody>
      </p:sp>
      <p:sp>
        <p:nvSpPr>
          <p:cNvPr id="6" name="Text 4"/>
          <p:cNvSpPr/>
          <p:nvPr/>
        </p:nvSpPr>
        <p:spPr>
          <a:xfrm>
            <a:off x="1615559" y="3459480"/>
            <a:ext cx="2816185" cy="351949"/>
          </a:xfrm>
          <a:prstGeom prst="rect">
            <a:avLst/>
          </a:prstGeom>
          <a:noFill/>
        </p:spPr>
        <p:txBody>
          <a:bodyPr wrap="none" lIns="0" tIns="0" rIns="0" bIns="0" rtlCol="0" anchor="t"/>
          <a:lstStyle/>
          <a:p>
            <a:pPr marL="0" indent="0">
              <a:lnSpc>
                <a:spcPts val="2750"/>
              </a:lnSpc>
              <a:buNone/>
            </a:pPr>
            <a:r>
              <a:rPr lang="en-US" sz="2200" b="1" dirty="0">
                <a:latin typeface="Lora" pitchFamily="34" charset="0"/>
                <a:ea typeface="Lora" pitchFamily="34" charset="-122"/>
                <a:cs typeface="Lora" pitchFamily="34" charset="-120"/>
              </a:rPr>
              <a:t>Scatter Plots</a:t>
            </a:r>
            <a:endParaRPr lang="en-US" sz="2200" b="1" dirty="0"/>
          </a:p>
        </p:txBody>
      </p:sp>
      <p:sp>
        <p:nvSpPr>
          <p:cNvPr id="7" name="Text 5"/>
          <p:cNvSpPr/>
          <p:nvPr/>
        </p:nvSpPr>
        <p:spPr>
          <a:xfrm>
            <a:off x="1615559" y="3955018"/>
            <a:ext cx="3380899" cy="1532096"/>
          </a:xfrm>
          <a:prstGeom prst="rect">
            <a:avLst/>
          </a:prstGeom>
          <a:noFill/>
        </p:spPr>
        <p:txBody>
          <a:bodyPr wrap="square" lIns="0" tIns="0" rIns="0" bIns="0" rtlCol="0" anchor="t"/>
          <a:lstStyle/>
          <a:p>
            <a:pPr marL="0" indent="0">
              <a:lnSpc>
                <a:spcPts val="3000"/>
              </a:lnSpc>
              <a:buNone/>
            </a:pPr>
            <a:r>
              <a:rPr lang="en-US" sz="2000" dirty="0">
                <a:solidFill>
                  <a:srgbClr val="3A3630"/>
                </a:solidFill>
                <a:latin typeface="Calibri" panose="020F0502020204030204" charset="0"/>
                <a:ea typeface="Source Sans Pro" pitchFamily="34" charset="-122"/>
                <a:cs typeface="Calibri" panose="020F0502020204030204" charset="0"/>
              </a:rPr>
              <a:t>Visualize relationships between </a:t>
            </a:r>
            <a:r>
              <a:rPr lang="en-IN" altLang="en-US" sz="2000" dirty="0">
                <a:solidFill>
                  <a:srgbClr val="3A3630"/>
                </a:solidFill>
                <a:latin typeface="Calibri" panose="020F0502020204030204" charset="0"/>
                <a:ea typeface="Source Sans Pro" pitchFamily="34" charset="-122"/>
                <a:cs typeface="Calibri" panose="020F0502020204030204" charset="0"/>
              </a:rPr>
              <a:t>variables. These plots help identify potential correlations and non-linear relationships</a:t>
            </a:r>
          </a:p>
        </p:txBody>
      </p:sp>
      <p:sp>
        <p:nvSpPr>
          <p:cNvPr id="9" name="Text 7"/>
          <p:cNvSpPr/>
          <p:nvPr/>
        </p:nvSpPr>
        <p:spPr>
          <a:xfrm>
            <a:off x="5414248" y="3559731"/>
            <a:ext cx="181570" cy="337899"/>
          </a:xfrm>
          <a:prstGeom prst="rect">
            <a:avLst/>
          </a:prstGeom>
          <a:noFill/>
        </p:spPr>
        <p:txBody>
          <a:bodyPr wrap="none" lIns="0" tIns="0" rIns="0" bIns="0" rtlCol="0" anchor="t"/>
          <a:lstStyle/>
          <a:p>
            <a:pPr marL="0" indent="0" algn="ctr">
              <a:lnSpc>
                <a:spcPts val="2650"/>
              </a:lnSpc>
              <a:buNone/>
            </a:pPr>
            <a:r>
              <a:rPr lang="en-US" sz="2650" dirty="0">
                <a:latin typeface="Lora" pitchFamily="34" charset="0"/>
                <a:ea typeface="Lora" pitchFamily="34" charset="-122"/>
                <a:cs typeface="Lora" pitchFamily="34" charset="-120"/>
              </a:rPr>
              <a:t>2</a:t>
            </a:r>
            <a:endParaRPr lang="en-US" sz="2650" dirty="0"/>
          </a:p>
        </p:txBody>
      </p:sp>
      <p:sp>
        <p:nvSpPr>
          <p:cNvPr id="10" name="Text 8"/>
          <p:cNvSpPr/>
          <p:nvPr/>
        </p:nvSpPr>
        <p:spPr>
          <a:xfrm>
            <a:off x="6013609" y="3459480"/>
            <a:ext cx="2816185" cy="351949"/>
          </a:xfrm>
          <a:prstGeom prst="rect">
            <a:avLst/>
          </a:prstGeom>
          <a:noFill/>
        </p:spPr>
        <p:txBody>
          <a:bodyPr wrap="none" lIns="0" tIns="0" rIns="0" bIns="0" rtlCol="0" anchor="t"/>
          <a:lstStyle/>
          <a:p>
            <a:pPr marL="0" indent="0">
              <a:lnSpc>
                <a:spcPts val="2750"/>
              </a:lnSpc>
              <a:buNone/>
            </a:pPr>
            <a:r>
              <a:rPr lang="en-US" sz="2200" b="1" dirty="0">
                <a:latin typeface="Lora" pitchFamily="34" charset="0"/>
                <a:ea typeface="Lora" pitchFamily="34" charset="-122"/>
                <a:cs typeface="Lora" pitchFamily="34" charset="-120"/>
              </a:rPr>
              <a:t>Box Plots</a:t>
            </a:r>
            <a:endParaRPr lang="en-US" sz="2200" b="1" dirty="0"/>
          </a:p>
        </p:txBody>
      </p:sp>
      <p:sp>
        <p:nvSpPr>
          <p:cNvPr id="11" name="Text 9"/>
          <p:cNvSpPr/>
          <p:nvPr/>
        </p:nvSpPr>
        <p:spPr>
          <a:xfrm>
            <a:off x="6013609" y="3955018"/>
            <a:ext cx="3380899" cy="1149072"/>
          </a:xfrm>
          <a:prstGeom prst="rect">
            <a:avLst/>
          </a:prstGeom>
          <a:noFill/>
        </p:spPr>
        <p:txBody>
          <a:bodyPr wrap="square" lIns="0" tIns="0" rIns="0" bIns="0" rtlCol="0" anchor="t"/>
          <a:lstStyle/>
          <a:p>
            <a:pPr marL="0" indent="0">
              <a:lnSpc>
                <a:spcPts val="3000"/>
              </a:lnSpc>
              <a:buNone/>
            </a:pPr>
            <a:r>
              <a:rPr lang="en-US" sz="2000" dirty="0">
                <a:solidFill>
                  <a:srgbClr val="3A3630"/>
                </a:solidFill>
                <a:latin typeface="Calibri" panose="020F0502020204030204" charset="0"/>
                <a:ea typeface="Source Sans Pro" pitchFamily="34" charset="-122"/>
                <a:cs typeface="Calibri" panose="020F0502020204030204" charset="0"/>
              </a:rPr>
              <a:t>Analyze patterns based on day of the </a:t>
            </a:r>
            <a:r>
              <a:rPr lang="en-IN" altLang="en-US" sz="2000" dirty="0">
                <a:solidFill>
                  <a:srgbClr val="3A3630"/>
                </a:solidFill>
                <a:latin typeface="Calibri" panose="020F0502020204030204" charset="0"/>
                <a:ea typeface="Source Sans Pro" pitchFamily="34" charset="-122"/>
                <a:cs typeface="Calibri" panose="020F0502020204030204" charset="0"/>
              </a:rPr>
              <a:t>age distribution by target.</a:t>
            </a:r>
          </a:p>
        </p:txBody>
      </p:sp>
      <p:sp>
        <p:nvSpPr>
          <p:cNvPr id="13" name="Text 11"/>
          <p:cNvSpPr/>
          <p:nvPr/>
        </p:nvSpPr>
        <p:spPr>
          <a:xfrm>
            <a:off x="9808964" y="3559731"/>
            <a:ext cx="188238" cy="337899"/>
          </a:xfrm>
          <a:prstGeom prst="rect">
            <a:avLst/>
          </a:prstGeom>
          <a:noFill/>
        </p:spPr>
        <p:txBody>
          <a:bodyPr wrap="none" lIns="0" tIns="0" rIns="0" bIns="0" rtlCol="0" anchor="t"/>
          <a:lstStyle/>
          <a:p>
            <a:pPr marL="0" indent="0" algn="ctr">
              <a:lnSpc>
                <a:spcPts val="2650"/>
              </a:lnSpc>
              <a:buNone/>
            </a:pPr>
            <a:r>
              <a:rPr lang="en-US" sz="2650" dirty="0">
                <a:latin typeface="Lora" pitchFamily="34" charset="0"/>
                <a:ea typeface="Lora" pitchFamily="34" charset="-122"/>
                <a:cs typeface="Lora" pitchFamily="34" charset="-120"/>
              </a:rPr>
              <a:t>3</a:t>
            </a:r>
            <a:endParaRPr lang="en-US" sz="2650" dirty="0"/>
          </a:p>
        </p:txBody>
      </p:sp>
      <p:sp>
        <p:nvSpPr>
          <p:cNvPr id="14" name="Text 12"/>
          <p:cNvSpPr/>
          <p:nvPr/>
        </p:nvSpPr>
        <p:spPr>
          <a:xfrm>
            <a:off x="10411658" y="3459480"/>
            <a:ext cx="2816185" cy="351949"/>
          </a:xfrm>
          <a:prstGeom prst="rect">
            <a:avLst/>
          </a:prstGeom>
          <a:noFill/>
        </p:spPr>
        <p:txBody>
          <a:bodyPr wrap="none" lIns="0" tIns="0" rIns="0" bIns="0" rtlCol="0" anchor="t"/>
          <a:lstStyle/>
          <a:p>
            <a:pPr marL="0" indent="0">
              <a:lnSpc>
                <a:spcPts val="2750"/>
              </a:lnSpc>
              <a:buNone/>
            </a:pPr>
            <a:r>
              <a:rPr lang="en-IN" altLang="en-US" sz="2200" b="1" dirty="0">
                <a:latin typeface="Lora" pitchFamily="34" charset="0"/>
                <a:ea typeface="Lora" pitchFamily="34" charset="-122"/>
                <a:cs typeface="Lora" pitchFamily="34" charset="-120"/>
              </a:rPr>
              <a:t>Bar </a:t>
            </a:r>
            <a:r>
              <a:rPr lang="en-US" sz="2200" b="1" dirty="0">
                <a:latin typeface="Lora" pitchFamily="34" charset="0"/>
                <a:ea typeface="Lora" pitchFamily="34" charset="-122"/>
                <a:cs typeface="Lora" pitchFamily="34" charset="-120"/>
              </a:rPr>
              <a:t>Plots</a:t>
            </a:r>
            <a:endParaRPr lang="en-US" sz="2200" b="1" dirty="0"/>
          </a:p>
        </p:txBody>
      </p:sp>
      <p:sp>
        <p:nvSpPr>
          <p:cNvPr id="15" name="Text 13"/>
          <p:cNvSpPr/>
          <p:nvPr/>
        </p:nvSpPr>
        <p:spPr>
          <a:xfrm>
            <a:off x="10232390" y="3877945"/>
            <a:ext cx="3966845" cy="1974850"/>
          </a:xfrm>
          <a:prstGeom prst="rect">
            <a:avLst/>
          </a:prstGeom>
          <a:noFill/>
        </p:spPr>
        <p:txBody>
          <a:bodyPr wrap="square" lIns="0" tIns="0" rIns="0" bIns="0" rtlCol="0" anchor="t"/>
          <a:lstStyle/>
          <a:p>
            <a:pPr marL="0" indent="0">
              <a:lnSpc>
                <a:spcPts val="3000"/>
              </a:lnSpc>
              <a:buNone/>
            </a:pPr>
            <a:r>
              <a:rPr lang="en-US" altLang="en-US" sz="2000" dirty="0">
                <a:latin typeface="Calibri" panose="020F0502020204030204" charset="0"/>
                <a:cs typeface="Calibri" panose="020F0502020204030204" charset="0"/>
              </a:rPr>
              <a:t>A barplot is a graphical representation of categorical data using bars of varying lengths.</a:t>
            </a:r>
          </a:p>
        </p:txBody>
      </p:sp>
      <p:sp>
        <p:nvSpPr>
          <p:cNvPr id="17" name="Text 15"/>
          <p:cNvSpPr/>
          <p:nvPr/>
        </p:nvSpPr>
        <p:spPr>
          <a:xfrm>
            <a:off x="1015365" y="6095881"/>
            <a:ext cx="183237" cy="337899"/>
          </a:xfrm>
          <a:prstGeom prst="rect">
            <a:avLst/>
          </a:prstGeom>
          <a:noFill/>
        </p:spPr>
        <p:txBody>
          <a:bodyPr wrap="none" lIns="0" tIns="0" rIns="0" bIns="0" rtlCol="0" anchor="t"/>
          <a:lstStyle/>
          <a:p>
            <a:pPr marL="0" indent="0" algn="ctr">
              <a:lnSpc>
                <a:spcPts val="2650"/>
              </a:lnSpc>
              <a:buNone/>
            </a:pPr>
            <a:r>
              <a:rPr lang="en-US" sz="2650" dirty="0">
                <a:latin typeface="Lora" pitchFamily="34" charset="0"/>
                <a:ea typeface="Lora" pitchFamily="34" charset="-122"/>
                <a:cs typeface="Lora" pitchFamily="34" charset="-120"/>
              </a:rPr>
              <a:t>4</a:t>
            </a:r>
            <a:endParaRPr lang="en-US" sz="2650" dirty="0"/>
          </a:p>
        </p:txBody>
      </p:sp>
      <p:sp>
        <p:nvSpPr>
          <p:cNvPr id="18" name="Text 16"/>
          <p:cNvSpPr/>
          <p:nvPr/>
        </p:nvSpPr>
        <p:spPr>
          <a:xfrm>
            <a:off x="1615559" y="5995630"/>
            <a:ext cx="2816185" cy="351949"/>
          </a:xfrm>
          <a:prstGeom prst="rect">
            <a:avLst/>
          </a:prstGeom>
          <a:noFill/>
        </p:spPr>
        <p:txBody>
          <a:bodyPr wrap="none" lIns="0" tIns="0" rIns="0" bIns="0" rtlCol="0" anchor="t"/>
          <a:lstStyle/>
          <a:p>
            <a:pPr marL="0" indent="0">
              <a:lnSpc>
                <a:spcPts val="2750"/>
              </a:lnSpc>
              <a:buNone/>
            </a:pPr>
            <a:r>
              <a:rPr lang="en-US" sz="2200" b="1" dirty="0">
                <a:latin typeface="Lora" pitchFamily="34" charset="0"/>
                <a:ea typeface="Lora" pitchFamily="34" charset="-122"/>
                <a:cs typeface="Lora" pitchFamily="34" charset="-120"/>
              </a:rPr>
              <a:t>Histograms</a:t>
            </a:r>
            <a:endParaRPr lang="en-US" sz="2200" b="1" dirty="0"/>
          </a:p>
        </p:txBody>
      </p:sp>
      <p:sp>
        <p:nvSpPr>
          <p:cNvPr id="19" name="Text 17"/>
          <p:cNvSpPr/>
          <p:nvPr/>
        </p:nvSpPr>
        <p:spPr>
          <a:xfrm>
            <a:off x="1615559" y="6491168"/>
            <a:ext cx="5579983" cy="766048"/>
          </a:xfrm>
          <a:prstGeom prst="rect">
            <a:avLst/>
          </a:prstGeom>
          <a:noFill/>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Analyze the distribution of demand and temperature values.</a:t>
            </a:r>
            <a:endParaRPr lang="en-US" sz="1850" dirty="0"/>
          </a:p>
        </p:txBody>
      </p:sp>
      <p:sp>
        <p:nvSpPr>
          <p:cNvPr id="21" name="Text 19"/>
          <p:cNvSpPr/>
          <p:nvPr/>
        </p:nvSpPr>
        <p:spPr>
          <a:xfrm>
            <a:off x="7612023" y="6095881"/>
            <a:ext cx="184190" cy="337899"/>
          </a:xfrm>
          <a:prstGeom prst="rect">
            <a:avLst/>
          </a:prstGeom>
          <a:noFill/>
        </p:spPr>
        <p:txBody>
          <a:bodyPr wrap="none" lIns="0" tIns="0" rIns="0" bIns="0" rtlCol="0" anchor="t"/>
          <a:lstStyle/>
          <a:p>
            <a:pPr marL="0" indent="0" algn="ctr">
              <a:lnSpc>
                <a:spcPts val="2650"/>
              </a:lnSpc>
              <a:buNone/>
            </a:pPr>
            <a:r>
              <a:rPr lang="en-US" sz="2650" dirty="0">
                <a:latin typeface="Lora" pitchFamily="34" charset="0"/>
                <a:ea typeface="Lora" pitchFamily="34" charset="-122"/>
                <a:cs typeface="Lora" pitchFamily="34" charset="-120"/>
              </a:rPr>
              <a:t>5</a:t>
            </a:r>
            <a:endParaRPr lang="en-US" sz="2650" dirty="0"/>
          </a:p>
        </p:txBody>
      </p:sp>
      <p:sp>
        <p:nvSpPr>
          <p:cNvPr id="22" name="Text 20"/>
          <p:cNvSpPr/>
          <p:nvPr/>
        </p:nvSpPr>
        <p:spPr>
          <a:xfrm>
            <a:off x="8212693" y="5995630"/>
            <a:ext cx="2836307" cy="351949"/>
          </a:xfrm>
          <a:prstGeom prst="rect">
            <a:avLst/>
          </a:prstGeom>
          <a:noFill/>
        </p:spPr>
        <p:txBody>
          <a:bodyPr wrap="none" lIns="0" tIns="0" rIns="0" bIns="0" rtlCol="0" anchor="t"/>
          <a:lstStyle/>
          <a:p>
            <a:pPr marL="0" indent="0">
              <a:lnSpc>
                <a:spcPts val="2750"/>
              </a:lnSpc>
              <a:buNone/>
            </a:pPr>
            <a:r>
              <a:rPr lang="en-US" sz="2200" b="1" dirty="0">
                <a:latin typeface="Lora" pitchFamily="34" charset="0"/>
                <a:ea typeface="Lora" pitchFamily="34" charset="-122"/>
                <a:cs typeface="Lora" pitchFamily="34" charset="-120"/>
              </a:rPr>
              <a:t>Correlation Heat Map</a:t>
            </a:r>
            <a:endParaRPr lang="en-US" sz="2200" b="1" dirty="0"/>
          </a:p>
        </p:txBody>
      </p:sp>
      <p:sp>
        <p:nvSpPr>
          <p:cNvPr id="23" name="Text 21"/>
          <p:cNvSpPr/>
          <p:nvPr/>
        </p:nvSpPr>
        <p:spPr>
          <a:xfrm>
            <a:off x="8212693" y="6491168"/>
            <a:ext cx="5579983" cy="766048"/>
          </a:xfrm>
          <a:prstGeom prst="rect">
            <a:avLst/>
          </a:prstGeom>
          <a:noFill/>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Visualize the correlation between all variables in the dataset.</a:t>
            </a:r>
            <a:endParaRPr lang="en-US" sz="18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1917</Words>
  <Application>Microsoft Office PowerPoint</Application>
  <PresentationFormat>Custom</PresentationFormat>
  <Paragraphs>183</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Lora</vt:lpstr>
      <vt:lpstr>Source Sans Pro</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52</cp:revision>
  <dcterms:created xsi:type="dcterms:W3CDTF">2024-11-27T16:32:00Z</dcterms:created>
  <dcterms:modified xsi:type="dcterms:W3CDTF">2025-02-01T03:13:06Z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A660430DDB314E69B8E4A0E87300D1B6_13</vt:lpwstr>
  </property>
  <property fmtid="{D5CDD505-2E9C-101B-9397-08002B2CF9AE}" pid="3" name="KSOProductBuildVer">
    <vt:lpwstr>1033-12.2.0.19307</vt:lpwstr>
  </property>
</Properties>
</file>