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9144000"/>
  <p:notesSz cx="6858000" cy="9144000"/>
  <p:embeddedFontLst>
    <p:embeddedFont>
      <p:font typeface="Constanti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itJ9WfK9ZIOTFvvzOkW944wEVu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8FE300-5028-4677-8953-CB7363D4FDA0}">
  <a:tblStyle styleId="{418FE300-5028-4677-8953-CB7363D4FDA0}"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a:tcStyle>
        <a:fill>
          <a:solidFill>
            <a:srgbClr val="CAD4EA"/>
          </a:solidFill>
        </a:fill>
      </a:tcStyle>
    </a:band1H>
    <a:band2H>
      <a:tcTxStyle/>
    </a:band2H>
    <a:band1V>
      <a:tcTxStyle/>
      <a:tcStyle>
        <a:fill>
          <a:solidFill>
            <a:srgbClr val="CAD4EA"/>
          </a:solidFill>
        </a:fill>
      </a:tcStyle>
    </a:band1V>
    <a:band2V>
      <a:tcTxStyle/>
    </a:band2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nstantia"/>
          <a:ea typeface="Constantia"/>
          <a:cs typeface="Constant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onstantia-regular.fntdata"/><Relationship Id="rId25" Type="http://schemas.openxmlformats.org/officeDocument/2006/relationships/slide" Target="slides/slide18.xml"/><Relationship Id="rId28" Type="http://schemas.openxmlformats.org/officeDocument/2006/relationships/font" Target="fonts/Constantia-italic.fntdata"/><Relationship Id="rId27" Type="http://schemas.openxmlformats.org/officeDocument/2006/relationships/font" Target="fonts/Constantia-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Constantia-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22"/>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2"/>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3" name="Google Shape;23;p2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7" name="Shape 87"/>
        <p:cNvGrpSpPr/>
        <p:nvPr/>
      </p:nvGrpSpPr>
      <p:grpSpPr>
        <a:xfrm>
          <a:off x="0" y="0"/>
          <a:ext cx="0" cy="0"/>
          <a:chOff x="0" y="0"/>
          <a:chExt cx="0" cy="0"/>
        </a:xfrm>
      </p:grpSpPr>
      <p:sp>
        <p:nvSpPr>
          <p:cNvPr id="88" name="Google Shape;88;p30"/>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9" name="Google Shape;89;p30"/>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90" name="Google Shape;90;p30"/>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0"/>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2" name="Google Shape;92;p3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0"/>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30"/>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6" name="Google Shape;96;p30"/>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7" name="Google Shape;97;p30"/>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3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1"/>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3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4" name="Shape 104"/>
        <p:cNvGrpSpPr/>
        <p:nvPr/>
      </p:nvGrpSpPr>
      <p:grpSpPr>
        <a:xfrm>
          <a:off x="0" y="0"/>
          <a:ext cx="0" cy="0"/>
          <a:chOff x="0" y="0"/>
          <a:chExt cx="0" cy="0"/>
        </a:xfrm>
      </p:grpSpPr>
      <p:sp>
        <p:nvSpPr>
          <p:cNvPr id="105" name="Google Shape;105;p32"/>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2"/>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3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2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4" name="Google Shape;44;p2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439FD7"/>
            </a:gs>
            <a:gs pos="25000">
              <a:srgbClr val="4397CA"/>
            </a:gs>
            <a:gs pos="100000">
              <a:srgbClr val="00466A"/>
            </a:gs>
          </a:gsLst>
          <a:path path="circle">
            <a:fillToRect b="50%" l="50%" r="50%" t="50%"/>
          </a:path>
          <a:tileRect/>
        </a:gradFill>
      </p:bgPr>
    </p:bg>
    <p:spTree>
      <p:nvGrpSpPr>
        <p:cNvPr id="47" name="Shape 47"/>
        <p:cNvGrpSpPr/>
        <p:nvPr/>
      </p:nvGrpSpPr>
      <p:grpSpPr>
        <a:xfrm>
          <a:off x="0" y="0"/>
          <a:ext cx="0" cy="0"/>
          <a:chOff x="0" y="0"/>
          <a:chExt cx="0" cy="0"/>
        </a:xfrm>
      </p:grpSpPr>
      <p:sp>
        <p:nvSpPr>
          <p:cNvPr id="48" name="Google Shape;48;p2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50" name="Google Shape;50;p2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439FD7"/>
            </a:gs>
            <a:gs pos="25000">
              <a:srgbClr val="4397CA"/>
            </a:gs>
            <a:gs pos="100000">
              <a:srgbClr val="00466A"/>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25"/>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6" name="Google Shape;56;p2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2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26"/>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2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2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7"/>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9" name="Google Shape;69;p27"/>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0" name="Google Shape;70;p27"/>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1" name="Google Shape;71;p27"/>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2" name="Google Shape;72;p2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28"/>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9"/>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9"/>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3" name="Google Shape;83;p29"/>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2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9" name="Shape 9"/>
        <p:cNvGrpSpPr/>
        <p:nvPr/>
      </p:nvGrpSpPr>
      <p:grpSpPr>
        <a:xfrm>
          <a:off x="0" y="0"/>
          <a:ext cx="0" cy="0"/>
          <a:chOff x="0" y="0"/>
          <a:chExt cx="0" cy="0"/>
        </a:xfrm>
      </p:grpSpPr>
      <p:sp>
        <p:nvSpPr>
          <p:cNvPr id="10" name="Google Shape;10;p20"/>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1" name="Google Shape;11;p20"/>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12" name="Google Shape;12;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4" name="Google Shape;14;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5" name="Google Shape;15;p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6" name="Google Shape;16;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20"/>
          <p:cNvGrpSpPr/>
          <p:nvPr/>
        </p:nvGrpSpPr>
        <p:grpSpPr>
          <a:xfrm>
            <a:off x="-29294" y="-16113"/>
            <a:ext cx="9198255" cy="1086266"/>
            <a:chOff x="-29322" y="-1971"/>
            <a:chExt cx="9198255" cy="1086266"/>
          </a:xfrm>
        </p:grpSpPr>
        <p:sp>
          <p:nvSpPr>
            <p:cNvPr id="18" name="Google Shape;18;p20"/>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9" name="Google Shape;19;p20"/>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0" ty="0" sy="65000"/>
        </a:blipFill>
      </p:bgPr>
    </p:bg>
    <p:spTree>
      <p:nvGrpSpPr>
        <p:cNvPr id="26" name="Shape 26"/>
        <p:cNvGrpSpPr/>
        <p:nvPr/>
      </p:nvGrpSpPr>
      <p:grpSpPr>
        <a:xfrm>
          <a:off x="0" y="0"/>
          <a:ext cx="0" cy="0"/>
          <a:chOff x="0" y="0"/>
          <a:chExt cx="0" cy="0"/>
        </a:xfrm>
      </p:grpSpPr>
      <p:sp>
        <p:nvSpPr>
          <p:cNvPr id="27" name="Google Shape;27;p19"/>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8" name="Google Shape;28;p19"/>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9" name="Google Shape;29;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31" name="Google Shape;31;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2" name="Google Shape;32;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33" name="Google Shape;33;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4" name="Google Shape;34;p19"/>
          <p:cNvGrpSpPr/>
          <p:nvPr/>
        </p:nvGrpSpPr>
        <p:grpSpPr>
          <a:xfrm>
            <a:off x="-29294" y="-16113"/>
            <a:ext cx="9198255" cy="1086266"/>
            <a:chOff x="-29322" y="-1971"/>
            <a:chExt cx="9198255" cy="1086266"/>
          </a:xfrm>
        </p:grpSpPr>
        <p:sp>
          <p:nvSpPr>
            <p:cNvPr id="35" name="Google Shape;35;p19"/>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6" name="Google Shape;36;p19"/>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fontScale="90000"/>
          </a:bodyPr>
          <a:lstStyle/>
          <a:p>
            <a:pPr indent="0" lvl="0" marL="0" rtl="0" algn="r">
              <a:spcBef>
                <a:spcPts val="0"/>
              </a:spcBef>
              <a:spcAft>
                <a:spcPts val="0"/>
              </a:spcAft>
              <a:buClr>
                <a:srgbClr val="4CE0EA"/>
              </a:buClr>
              <a:buSzPct val="100000"/>
              <a:buFont typeface="Calibri"/>
              <a:buNone/>
            </a:pPr>
            <a:r>
              <a:rPr lang="en-US"/>
              <a:t>Electricity Demand and price Forecasting using Machine Learning Techniques </a:t>
            </a:r>
            <a:endParaRPr/>
          </a:p>
        </p:txBody>
      </p:sp>
      <p:sp>
        <p:nvSpPr>
          <p:cNvPr id="115" name="Google Shape;115;p1"/>
          <p:cNvSpPr txBox="1"/>
          <p:nvPr>
            <p:ph idx="1" type="subTitle"/>
          </p:nvPr>
        </p:nvSpPr>
        <p:spPr>
          <a:xfrm>
            <a:off x="533400" y="3505200"/>
            <a:ext cx="7854696" cy="26670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b="1" lang="en-US">
                <a:solidFill>
                  <a:schemeClr val="dk1"/>
                </a:solidFill>
                <a:latin typeface="Calibri"/>
                <a:ea typeface="Calibri"/>
                <a:cs typeface="Calibri"/>
                <a:sym typeface="Calibri"/>
              </a:rPr>
              <a:t>Presented By</a:t>
            </a:r>
            <a:endParaRPr b="1">
              <a:solidFill>
                <a:schemeClr val="dk1"/>
              </a:solidFill>
              <a:latin typeface="Calibri"/>
              <a:ea typeface="Calibri"/>
              <a:cs typeface="Calibri"/>
              <a:sym typeface="Calibri"/>
            </a:endParaRPr>
          </a:p>
          <a:p>
            <a:pPr indent="0" lvl="0" marL="0" marR="45720" rtl="0" algn="r">
              <a:spcBef>
                <a:spcPts val="520"/>
              </a:spcBef>
              <a:spcAft>
                <a:spcPts val="0"/>
              </a:spcAft>
              <a:buSzPts val="2470"/>
              <a:buNone/>
            </a:pPr>
            <a:r>
              <a:rPr b="1" lang="en-US">
                <a:solidFill>
                  <a:schemeClr val="dk1"/>
                </a:solidFill>
                <a:latin typeface="Calibri"/>
                <a:ea typeface="Calibri"/>
                <a:cs typeface="Calibri"/>
                <a:sym typeface="Calibri"/>
              </a:rPr>
              <a:t>Jetti.Pujitha</a:t>
            </a:r>
            <a:endParaRPr b="1">
              <a:solidFill>
                <a:schemeClr val="dk1"/>
              </a:solidFill>
              <a:latin typeface="Calibri"/>
              <a:ea typeface="Calibri"/>
              <a:cs typeface="Calibri"/>
              <a:sym typeface="Calibri"/>
            </a:endParaRPr>
          </a:p>
          <a:p>
            <a:pPr indent="0" lvl="0" marL="0" marR="45720" rtl="0" algn="r">
              <a:spcBef>
                <a:spcPts val="520"/>
              </a:spcBef>
              <a:spcAft>
                <a:spcPts val="0"/>
              </a:spcAft>
              <a:buSzPts val="2470"/>
              <a:buNone/>
            </a:pPr>
            <a:r>
              <a:rPr b="1" lang="en-US">
                <a:solidFill>
                  <a:schemeClr val="dk1"/>
                </a:solidFill>
                <a:latin typeface="Calibri"/>
                <a:ea typeface="Calibri"/>
                <a:cs typeface="Calibri"/>
                <a:sym typeface="Calibri"/>
              </a:rPr>
              <a:t>REG.NO.22471A4213</a:t>
            </a:r>
            <a:endParaRPr b="1">
              <a:solidFill>
                <a:schemeClr val="dk1"/>
              </a:solidFill>
              <a:latin typeface="Calibri"/>
              <a:ea typeface="Calibri"/>
              <a:cs typeface="Calibri"/>
              <a:sym typeface="Calibri"/>
            </a:endParaRPr>
          </a:p>
          <a:p>
            <a:pPr indent="0" lvl="0" marL="0" marR="45720" rtl="0" algn="r">
              <a:spcBef>
                <a:spcPts val="520"/>
              </a:spcBef>
              <a:spcAft>
                <a:spcPts val="0"/>
              </a:spcAft>
              <a:buSzPts val="2470"/>
              <a:buNone/>
            </a:pPr>
            <a:r>
              <a:rPr b="1" lang="en-US">
                <a:solidFill>
                  <a:schemeClr val="dk1"/>
                </a:solidFill>
                <a:latin typeface="Calibri"/>
                <a:ea typeface="Calibri"/>
                <a:cs typeface="Calibri"/>
                <a:sym typeface="Calibri"/>
              </a:rPr>
              <a:t>DEPT. CSE(AI&amp;ML)</a:t>
            </a:r>
            <a:endParaRPr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idx="4294967295" type="body"/>
          </p:nvPr>
        </p:nvSpPr>
        <p:spPr>
          <a:xfrm>
            <a:off x="609600" y="533400"/>
            <a:ext cx="8305800" cy="5668963"/>
          </a:xfrm>
          <a:prstGeom prst="rect">
            <a:avLst/>
          </a:prstGeom>
          <a:noFill/>
          <a:ln>
            <a:noFill/>
          </a:ln>
        </p:spPr>
        <p:txBody>
          <a:bodyPr anchorCtr="0" anchor="t" bIns="45700" lIns="91425" spcFirstLastPara="1" rIns="91425" wrap="square" tIns="45700">
            <a:normAutofit fontScale="90000" lnSpcReduction="10000"/>
          </a:bodyPr>
          <a:lstStyle/>
          <a:p>
            <a:pPr indent="-274320" lvl="0" marL="274320" rtl="0" algn="l">
              <a:spcBef>
                <a:spcPts val="0"/>
              </a:spcBef>
              <a:spcAft>
                <a:spcPts val="0"/>
              </a:spcAft>
              <a:buSzPct val="95000"/>
              <a:buNone/>
            </a:pPr>
            <a:r>
              <a:t/>
            </a:r>
            <a:endParaRPr/>
          </a:p>
          <a:p>
            <a:pPr indent="-274320" lvl="0" marL="274320" rtl="0" algn="l">
              <a:spcBef>
                <a:spcPts val="504"/>
              </a:spcBef>
              <a:spcAft>
                <a:spcPts val="0"/>
              </a:spcAft>
              <a:buSzPct val="95000"/>
              <a:buNone/>
            </a:pPr>
            <a:r>
              <a:rPr b="1" lang="en-US" sz="2800">
                <a:latin typeface="Calibri"/>
                <a:ea typeface="Calibri"/>
                <a:cs typeface="Calibri"/>
                <a:sym typeface="Calibri"/>
              </a:rPr>
              <a:t>Feature Engineering </a:t>
            </a:r>
            <a:endParaRPr b="1" sz="2800">
              <a:latin typeface="Calibri"/>
              <a:ea typeface="Calibri"/>
              <a:cs typeface="Calibri"/>
              <a:sym typeface="Calibri"/>
            </a:endParaRPr>
          </a:p>
          <a:p>
            <a:pPr indent="-274320" lvl="0" marL="274320" rtl="0" algn="just">
              <a:spcBef>
                <a:spcPts val="432"/>
              </a:spcBef>
              <a:spcAft>
                <a:spcPts val="0"/>
              </a:spcAft>
              <a:buSzPct val="95000"/>
              <a:buNone/>
            </a:pPr>
            <a:r>
              <a:rPr lang="en-US" sz="2400">
                <a:latin typeface="Calibri"/>
                <a:ea typeface="Calibri"/>
                <a:cs typeface="Calibri"/>
                <a:sym typeface="Calibri"/>
              </a:rPr>
              <a:t>   The dataset is split into training and testing sets using the train _ test _ split function from Scikit -learn. </a:t>
            </a:r>
            <a:endParaRPr sz="2400">
              <a:latin typeface="Calibri"/>
              <a:ea typeface="Calibri"/>
              <a:cs typeface="Calibri"/>
              <a:sym typeface="Calibri"/>
            </a:endParaRPr>
          </a:p>
          <a:p>
            <a:pPr indent="-274320" lvl="0" marL="274320" rtl="0" algn="l">
              <a:spcBef>
                <a:spcPts val="432"/>
              </a:spcBef>
              <a:spcAft>
                <a:spcPts val="0"/>
              </a:spcAft>
              <a:buSzPct val="95000"/>
              <a:buNone/>
            </a:pPr>
            <a:r>
              <a:rPr b="1" lang="en-US" sz="2400">
                <a:latin typeface="Calibri"/>
                <a:ea typeface="Calibri"/>
                <a:cs typeface="Calibri"/>
                <a:sym typeface="Calibri"/>
              </a:rPr>
              <a:t>Model Implementation </a:t>
            </a:r>
            <a:endParaRPr b="1" sz="2400">
              <a:latin typeface="Calibri"/>
              <a:ea typeface="Calibri"/>
              <a:cs typeface="Calibri"/>
              <a:sym typeface="Calibri"/>
            </a:endParaRPr>
          </a:p>
          <a:p>
            <a:pPr indent="-274320" lvl="0" marL="274320" rtl="0" algn="just">
              <a:spcBef>
                <a:spcPts val="432"/>
              </a:spcBef>
              <a:spcAft>
                <a:spcPts val="0"/>
              </a:spcAft>
              <a:buSzPct val="95000"/>
              <a:buNone/>
            </a:pPr>
            <a:r>
              <a:rPr lang="en-US" sz="2400">
                <a:latin typeface="Calibri"/>
                <a:ea typeface="Calibri"/>
                <a:cs typeface="Calibri"/>
                <a:sym typeface="Calibri"/>
              </a:rPr>
              <a:t>   Two machine learning models, LSTM and Random Forest, are implemented and compared.</a:t>
            </a:r>
            <a:endParaRPr sz="2400">
              <a:latin typeface="Calibri"/>
              <a:ea typeface="Calibri"/>
              <a:cs typeface="Calibri"/>
              <a:sym typeface="Calibri"/>
            </a:endParaRPr>
          </a:p>
          <a:p>
            <a:pPr indent="0" lvl="0" marL="274320" rtl="0" algn="l">
              <a:spcBef>
                <a:spcPts val="432"/>
              </a:spcBef>
              <a:spcAft>
                <a:spcPts val="0"/>
              </a:spcAft>
              <a:buNone/>
            </a:pPr>
            <a:r>
              <a:rPr b="1" lang="en-US" sz="2400">
                <a:latin typeface="Calibri"/>
                <a:ea typeface="Calibri"/>
                <a:cs typeface="Calibri"/>
                <a:sym typeface="Calibri"/>
              </a:rPr>
              <a:t>LSTM:</a:t>
            </a:r>
            <a:r>
              <a:rPr lang="en-US" sz="2400">
                <a:latin typeface="Calibri"/>
                <a:ea typeface="Calibri"/>
                <a:cs typeface="Calibri"/>
                <a:sym typeface="Calibri"/>
              </a:rPr>
              <a:t> </a:t>
            </a:r>
            <a:endParaRPr sz="2400">
              <a:latin typeface="Calibri"/>
              <a:ea typeface="Calibri"/>
              <a:cs typeface="Calibri"/>
              <a:sym typeface="Calibri"/>
            </a:endParaRPr>
          </a:p>
          <a:p>
            <a:pPr indent="0" lvl="0" marL="274320" rtl="0" algn="l">
              <a:spcBef>
                <a:spcPts val="432"/>
              </a:spcBef>
              <a:spcAft>
                <a:spcPts val="0"/>
              </a:spcAft>
              <a:buNone/>
            </a:pPr>
            <a:r>
              <a:rPr lang="en-US" sz="2400">
                <a:latin typeface="Calibri"/>
                <a:ea typeface="Calibri"/>
                <a:cs typeface="Calibri"/>
                <a:sym typeface="Calibri"/>
              </a:rPr>
              <a:t>LSTM stands for Long Short Term Memory</a:t>
            </a:r>
            <a:endParaRPr sz="2400">
              <a:latin typeface="Calibri"/>
              <a:ea typeface="Calibri"/>
              <a:cs typeface="Calibri"/>
              <a:sym typeface="Calibri"/>
            </a:endParaRPr>
          </a:p>
          <a:p>
            <a:pPr indent="0" lvl="0" marL="274320" rtl="0" algn="l">
              <a:spcBef>
                <a:spcPts val="400"/>
              </a:spcBef>
              <a:spcAft>
                <a:spcPts val="0"/>
              </a:spcAft>
              <a:buNone/>
            </a:pPr>
            <a:r>
              <a:rPr lang="en-US" sz="2220"/>
              <a:t>LSTM is a type of Recurrent Neural Network (RNN) that is designed to handle the vanishing gradient problem in traditional RNNs. LSTMs are particularly well-suited for modeling temporal relationships in data, such as time series data.</a:t>
            </a:r>
            <a:endParaRPr sz="2220"/>
          </a:p>
          <a:p>
            <a:pPr indent="0" lvl="0" marL="274320" rtl="0" algn="l">
              <a:spcBef>
                <a:spcPts val="432"/>
              </a:spcBef>
              <a:spcAft>
                <a:spcPts val="0"/>
              </a:spcAft>
              <a:buNone/>
            </a:pPr>
            <a:r>
              <a:rPr lang="en-US" sz="2400">
                <a:latin typeface="Calibri"/>
                <a:ea typeface="Calibri"/>
                <a:cs typeface="Calibri"/>
                <a:sym typeface="Calibri"/>
              </a:rPr>
              <a:t>The LSTM model is implemented using the Keras library. The model consists of an input layer, a LSTM layer, and an output layer.</a:t>
            </a:r>
            <a:endParaRPr sz="2400">
              <a:latin typeface="Calibri"/>
              <a:ea typeface="Calibri"/>
              <a:cs typeface="Calibri"/>
              <a:sym typeface="Calibri"/>
            </a:endParaRPr>
          </a:p>
          <a:p>
            <a:pPr indent="-144018" lvl="0" marL="274320" rtl="0" algn="l">
              <a:spcBef>
                <a:spcPts val="432"/>
              </a:spcBef>
              <a:spcAft>
                <a:spcPts val="0"/>
              </a:spcAft>
              <a:buSzPct val="95000"/>
              <a:buNone/>
            </a:pPr>
            <a:r>
              <a:t/>
            </a:r>
            <a:endParaRPr sz="24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nvSpPr>
        <p:spPr>
          <a:xfrm>
            <a:off x="609600" y="1447800"/>
            <a:ext cx="7470140" cy="474218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Random Forest: </a:t>
            </a:r>
            <a:endParaRPr b="1" sz="24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Random Forest model is implemented using the Scikit-learn library. The model consists of an ensemble of decision trees.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Random Forest is a supervised learning algorithm that combines multiple decision trees to produce a more accurate and robust prediction model.</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 It is an ensemble learning method that works by constructing multiple decision trees during training and outputting the class that is the mode of the classes (classification) or mean prediction (regression) of the individual trees.</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Random Forest algorithm has several hyperparameters that can be tuned to optimize its performance. </a:t>
            </a:r>
            <a:endParaRPr sz="20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These include the number of decision trees, the maximum depth of each tree, and the number of features to consider at each split.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onstantia"/>
              <a:ea typeface="Constantia"/>
              <a:cs typeface="Constantia"/>
              <a:sym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Result of Random Forest</a:t>
            </a:r>
            <a:endParaRPr/>
          </a:p>
        </p:txBody>
      </p:sp>
      <p:sp>
        <p:nvSpPr>
          <p:cNvPr id="178" name="Google Shape;178;p12"/>
          <p:cNvSpPr txBox="1"/>
          <p:nvPr>
            <p:ph idx="1" type="body"/>
          </p:nvPr>
        </p:nvSpPr>
        <p:spPr>
          <a:xfrm>
            <a:off x="457200" y="1524000"/>
            <a:ext cx="8229600" cy="4724400"/>
          </a:xfrm>
          <a:prstGeom prst="rect">
            <a:avLst/>
          </a:prstGeom>
          <a:noFill/>
          <a:ln>
            <a:noFill/>
          </a:ln>
        </p:spPr>
        <p:txBody>
          <a:bodyPr anchorCtr="0" anchor="t" bIns="45700" lIns="91425" spcFirstLastPara="1" rIns="91425" wrap="square" tIns="45700">
            <a:normAutofit lnSpcReduction="20000"/>
          </a:bodyPr>
          <a:lstStyle/>
          <a:p>
            <a:pPr indent="-274320" lvl="0" marL="274320" rtl="0" algn="l">
              <a:spcBef>
                <a:spcPts val="0"/>
              </a:spcBef>
              <a:spcAft>
                <a:spcPts val="0"/>
              </a:spcAft>
              <a:buSzPts val="2470"/>
              <a:buNone/>
            </a:pPr>
            <a:r>
              <a:rPr b="1" lang="en-US">
                <a:latin typeface="Calibri"/>
                <a:ea typeface="Calibri"/>
                <a:cs typeface="Calibri"/>
                <a:sym typeface="Calibri"/>
              </a:rPr>
              <a:t> </a:t>
            </a:r>
            <a:endParaRPr b="1">
              <a:latin typeface="Calibri"/>
              <a:ea typeface="Calibri"/>
              <a:cs typeface="Calibri"/>
              <a:sym typeface="Calibri"/>
            </a:endParaRPr>
          </a:p>
          <a:p>
            <a:pPr indent="-274320" lvl="0" marL="274320" rtl="0" algn="l">
              <a:spcBef>
                <a:spcPts val="520"/>
              </a:spcBef>
              <a:spcAft>
                <a:spcPts val="0"/>
              </a:spcAft>
              <a:buSzPts val="2470"/>
              <a:buNone/>
            </a:pPr>
            <a:r>
              <a:rPr b="1" lang="en-US">
                <a:latin typeface="Calibri"/>
                <a:ea typeface="Calibri"/>
                <a:cs typeface="Calibri"/>
                <a:sym typeface="Calibri"/>
              </a:rPr>
              <a:t>Evaluation Metrics </a:t>
            </a:r>
            <a:endParaRPr b="1">
              <a:latin typeface="Calibri"/>
              <a:ea typeface="Calibri"/>
              <a:cs typeface="Calibri"/>
              <a:sym typeface="Calibri"/>
            </a:endParaRPr>
          </a:p>
          <a:p>
            <a:pPr indent="-274320" lvl="0" marL="274320" rtl="0" algn="l">
              <a:spcBef>
                <a:spcPts val="560"/>
              </a:spcBef>
              <a:spcAft>
                <a:spcPts val="0"/>
              </a:spcAft>
              <a:buSzPts val="2660"/>
              <a:buNone/>
            </a:pPr>
            <a:r>
              <a:rPr lang="en-US" sz="2800">
                <a:latin typeface="Calibri"/>
                <a:ea typeface="Calibri"/>
                <a:cs typeface="Calibri"/>
                <a:sym typeface="Calibri"/>
              </a:rPr>
              <a:t>Metric Values </a:t>
            </a:r>
            <a:endParaRPr sz="24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MAE-0.009243488</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MAPE-5.597700575</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R^2 -0.97172059217</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RMSE-0.02579103553</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Accuracy:94.40229942  </a:t>
            </a:r>
            <a:endParaRPr sz="2000">
              <a:latin typeface="Calibri"/>
              <a:ea typeface="Calibri"/>
              <a:cs typeface="Calibri"/>
              <a:sym typeface="Calibri"/>
            </a:endParaRPr>
          </a:p>
          <a:p>
            <a:pPr indent="-274320" lvl="0" marL="274320" rtl="0" algn="l">
              <a:spcBef>
                <a:spcPts val="480"/>
              </a:spcBef>
              <a:spcAft>
                <a:spcPts val="0"/>
              </a:spcAft>
              <a:buSzPts val="2280"/>
              <a:buNone/>
            </a:pPr>
            <a:r>
              <a:rPr b="1" lang="en-US" sz="2400">
                <a:latin typeface="Calibri"/>
                <a:ea typeface="Calibri"/>
                <a:cs typeface="Calibri"/>
                <a:sym typeface="Calibri"/>
              </a:rPr>
              <a:t>Actual vs. Predicted Demand </a:t>
            </a:r>
            <a:endParaRPr b="1" sz="2400">
              <a:latin typeface="Calibri"/>
              <a:ea typeface="Calibri"/>
              <a:cs typeface="Calibri"/>
              <a:sym typeface="Calibri"/>
            </a:endParaRPr>
          </a:p>
          <a:p>
            <a:pPr indent="-274320" lvl="0" marL="274320" rtl="0" algn="l">
              <a:spcBef>
                <a:spcPts val="360"/>
              </a:spcBef>
              <a:spcAft>
                <a:spcPts val="0"/>
              </a:spcAft>
              <a:buSzPts val="1710"/>
              <a:buNone/>
            </a:pPr>
            <a:r>
              <a:t/>
            </a:r>
            <a:endParaRPr sz="1800">
              <a:latin typeface="Calibri"/>
              <a:ea typeface="Calibri"/>
              <a:cs typeface="Calibri"/>
              <a:sym typeface="Calibri"/>
            </a:endParaRPr>
          </a:p>
          <a:p>
            <a:pPr indent="0" lvl="0" marL="274320" rtl="0" algn="l">
              <a:spcBef>
                <a:spcPts val="400"/>
              </a:spcBef>
              <a:spcAft>
                <a:spcPts val="0"/>
              </a:spcAft>
              <a:buNone/>
            </a:pPr>
            <a:r>
              <a:rPr lang="en-US" sz="2000">
                <a:latin typeface="Calibri"/>
                <a:ea typeface="Calibri"/>
                <a:cs typeface="Calibri"/>
                <a:sym typeface="Calibri"/>
              </a:rPr>
              <a:t> X-axis: Actual Demand</a:t>
            </a:r>
            <a:endParaRPr sz="2000">
              <a:latin typeface="Calibri"/>
              <a:ea typeface="Calibri"/>
              <a:cs typeface="Calibri"/>
              <a:sym typeface="Calibri"/>
            </a:endParaRPr>
          </a:p>
          <a:p>
            <a:pPr indent="0" lvl="0" marL="274320" rtl="0" algn="l">
              <a:spcBef>
                <a:spcPts val="400"/>
              </a:spcBef>
              <a:spcAft>
                <a:spcPts val="0"/>
              </a:spcAft>
              <a:buNone/>
            </a:pPr>
            <a:r>
              <a:rPr lang="en-US" sz="2000">
                <a:latin typeface="Calibri"/>
                <a:ea typeface="Calibri"/>
                <a:cs typeface="Calibri"/>
                <a:sym typeface="Calibri"/>
              </a:rPr>
              <a:t> Y-axis: Predicted Demand</a:t>
            </a:r>
            <a:endParaRPr sz="2000">
              <a:latin typeface="Calibri"/>
              <a:ea typeface="Calibri"/>
              <a:cs typeface="Calibri"/>
              <a:sym typeface="Calibri"/>
            </a:endParaRPr>
          </a:p>
          <a:p>
            <a:pPr indent="0" lvl="0" marL="274320" rtl="0" algn="l">
              <a:spcBef>
                <a:spcPts val="400"/>
              </a:spcBef>
              <a:spcAft>
                <a:spcPts val="0"/>
              </a:spcAft>
              <a:buNone/>
            </a:pPr>
            <a:r>
              <a:rPr lang="en-US" sz="2000">
                <a:latin typeface="Calibri"/>
                <a:ea typeface="Calibri"/>
                <a:cs typeface="Calibri"/>
                <a:sym typeface="Calibri"/>
              </a:rPr>
              <a:t> Plot Type: Scatter Plot</a:t>
            </a:r>
            <a:endParaRPr sz="2000">
              <a:latin typeface="Calibri"/>
              <a:ea typeface="Calibri"/>
              <a:cs typeface="Calibri"/>
              <a:sym typeface="Calibri"/>
            </a:endParaRPr>
          </a:p>
        </p:txBody>
      </p:sp>
      <p:pic>
        <p:nvPicPr>
          <p:cNvPr descr="C:\Users\WELCOME\Downloads\graph 1.jpg" id="179" name="Google Shape;179;p12"/>
          <p:cNvPicPr preferRelativeResize="0"/>
          <p:nvPr/>
        </p:nvPicPr>
        <p:blipFill rotWithShape="1">
          <a:blip r:embed="rId3">
            <a:alphaModFix/>
          </a:blip>
          <a:srcRect b="0" l="0" r="0" t="0"/>
          <a:stretch/>
        </p:blipFill>
        <p:spPr>
          <a:xfrm>
            <a:off x="3674110" y="4691380"/>
            <a:ext cx="4505325" cy="18370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txBox="1"/>
          <p:nvPr>
            <p:ph idx="4294967295" type="body"/>
          </p:nvPr>
        </p:nvSpPr>
        <p:spPr>
          <a:xfrm>
            <a:off x="152400" y="609600"/>
            <a:ext cx="8458200" cy="59436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660"/>
              <a:buNone/>
            </a:pPr>
            <a:r>
              <a:t/>
            </a:r>
            <a:endParaRPr sz="2800">
              <a:latin typeface="Calibri"/>
              <a:ea typeface="Calibri"/>
              <a:cs typeface="Calibri"/>
              <a:sym typeface="Calibri"/>
            </a:endParaRPr>
          </a:p>
          <a:p>
            <a:pPr indent="-274320" lvl="0" marL="274320" rtl="0" algn="l">
              <a:spcBef>
                <a:spcPts val="560"/>
              </a:spcBef>
              <a:spcAft>
                <a:spcPts val="0"/>
              </a:spcAft>
              <a:buSzPts val="2660"/>
              <a:buNone/>
            </a:pPr>
            <a:r>
              <a:rPr b="1" lang="en-US" sz="2800">
                <a:latin typeface="Calibri"/>
                <a:ea typeface="Calibri"/>
                <a:cs typeface="Calibri"/>
                <a:sym typeface="Calibri"/>
              </a:rPr>
              <a:t>Yearly Demand Trend  </a:t>
            </a:r>
            <a:r>
              <a:rPr lang="en-US" sz="2800">
                <a:latin typeface="Calibri"/>
                <a:ea typeface="Calibri"/>
                <a:cs typeface="Calibri"/>
                <a:sym typeface="Calibri"/>
              </a:rPr>
              <a:t> </a:t>
            </a:r>
            <a:endParaRPr sz="2800">
              <a:latin typeface="Calibri"/>
              <a:ea typeface="Calibri"/>
              <a:cs typeface="Calibri"/>
              <a:sym typeface="Calibri"/>
            </a:endParaRPr>
          </a:p>
          <a:p>
            <a:pPr indent="-274320" lvl="0" marL="274320" rtl="0" algn="l">
              <a:spcBef>
                <a:spcPts val="480"/>
              </a:spcBef>
              <a:spcAft>
                <a:spcPts val="0"/>
              </a:spcAft>
              <a:buSzPts val="2280"/>
              <a:buNone/>
            </a:pPr>
            <a:r>
              <a:rPr lang="en-US" sz="2400">
                <a:latin typeface="Calibri"/>
                <a:ea typeface="Calibri"/>
                <a:cs typeface="Calibri"/>
                <a:sym typeface="Calibri"/>
              </a:rPr>
              <a:t>[Insert Plot: </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X-axis: Year</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Y-axis: Demand</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Plot Type: Line Plot  </a:t>
            </a:r>
            <a:endParaRPr sz="2400">
              <a:latin typeface="Calibri"/>
              <a:ea typeface="Calibri"/>
              <a:cs typeface="Calibri"/>
              <a:sym typeface="Calibri"/>
            </a:endParaRPr>
          </a:p>
          <a:p>
            <a:pPr indent="-274320" lvl="0" marL="274320" rtl="0" algn="l">
              <a:spcBef>
                <a:spcPts val="560"/>
              </a:spcBef>
              <a:spcAft>
                <a:spcPts val="0"/>
              </a:spcAft>
              <a:buSzPts val="2660"/>
              <a:buNone/>
            </a:pPr>
            <a:r>
              <a:rPr lang="en-US" sz="2800">
                <a:latin typeface="Calibri"/>
                <a:ea typeface="Calibri"/>
                <a:cs typeface="Calibri"/>
                <a:sym typeface="Calibri"/>
              </a:rPr>
              <a:t>                   </a:t>
            </a:r>
            <a:endParaRPr sz="2800" u="sng">
              <a:latin typeface="Calibri"/>
              <a:ea typeface="Calibri"/>
              <a:cs typeface="Calibri"/>
              <a:sym typeface="Calibri"/>
            </a:endParaRPr>
          </a:p>
        </p:txBody>
      </p:sp>
      <p:pic>
        <p:nvPicPr>
          <p:cNvPr descr="C:\Users\WELCOME\Downloads\graph 2.jpg" id="185" name="Google Shape;185;p13"/>
          <p:cNvPicPr preferRelativeResize="0"/>
          <p:nvPr/>
        </p:nvPicPr>
        <p:blipFill rotWithShape="1">
          <a:blip r:embed="rId3">
            <a:alphaModFix/>
          </a:blip>
          <a:srcRect b="0" l="0" r="0" t="0"/>
          <a:stretch/>
        </p:blipFill>
        <p:spPr>
          <a:xfrm>
            <a:off x="1676400" y="3505200"/>
            <a:ext cx="5334000" cy="27927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4"/>
          <p:cNvSpPr txBox="1"/>
          <p:nvPr>
            <p:ph idx="4294967295" type="body"/>
          </p:nvPr>
        </p:nvSpPr>
        <p:spPr>
          <a:xfrm>
            <a:off x="457200" y="304800"/>
            <a:ext cx="8686800" cy="62484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None/>
            </a:pPr>
            <a:r>
              <a:rPr lang="en-US"/>
              <a:t>                       </a:t>
            </a:r>
            <a:endParaRPr/>
          </a:p>
          <a:p>
            <a:pPr indent="-274320" lvl="0" marL="274320" rtl="0" algn="l">
              <a:spcBef>
                <a:spcPts val="520"/>
              </a:spcBef>
              <a:spcAft>
                <a:spcPts val="0"/>
              </a:spcAft>
              <a:buSzPts val="2470"/>
              <a:buNone/>
            </a:pPr>
            <a:r>
              <a:rPr b="1" lang="en-US"/>
              <a:t>                                </a:t>
            </a:r>
            <a:r>
              <a:rPr b="1" lang="en-US">
                <a:solidFill>
                  <a:schemeClr val="accent1"/>
                </a:solidFill>
              </a:rPr>
              <a:t>RESULTS OF LSTM</a:t>
            </a:r>
            <a:endParaRPr sz="3200" u="sng">
              <a:solidFill>
                <a:schemeClr val="accent1"/>
              </a:solidFill>
              <a:latin typeface="Calibri"/>
              <a:ea typeface="Calibri"/>
              <a:cs typeface="Calibri"/>
              <a:sym typeface="Calibri"/>
            </a:endParaRPr>
          </a:p>
          <a:p>
            <a:pPr indent="-274320" lvl="0" marL="274320" rtl="0" algn="l">
              <a:spcBef>
                <a:spcPts val="560"/>
              </a:spcBef>
              <a:spcAft>
                <a:spcPts val="0"/>
              </a:spcAft>
              <a:buSzPts val="2660"/>
              <a:buNone/>
            </a:pPr>
            <a:r>
              <a:rPr b="1" lang="en-US" sz="2800">
                <a:latin typeface="Calibri"/>
                <a:ea typeface="Calibri"/>
                <a:cs typeface="Calibri"/>
                <a:sym typeface="Calibri"/>
              </a:rPr>
              <a:t>Evaluation Metrics</a:t>
            </a:r>
            <a:r>
              <a:rPr lang="en-US" sz="2800">
                <a:latin typeface="Calibri"/>
                <a:ea typeface="Calibri"/>
                <a:cs typeface="Calibri"/>
                <a:sym typeface="Calibri"/>
              </a:rPr>
              <a:t>  </a:t>
            </a:r>
            <a:endParaRPr sz="2800">
              <a:latin typeface="Calibri"/>
              <a:ea typeface="Calibri"/>
              <a:cs typeface="Calibri"/>
              <a:sym typeface="Calibri"/>
            </a:endParaRPr>
          </a:p>
          <a:p>
            <a:pPr indent="-274320" lvl="0" marL="274320" rtl="0" algn="l">
              <a:spcBef>
                <a:spcPts val="500"/>
              </a:spcBef>
              <a:spcAft>
                <a:spcPts val="0"/>
              </a:spcAft>
              <a:buSzPts val="2375"/>
              <a:buNone/>
            </a:pPr>
            <a:r>
              <a:rPr b="1" lang="en-US" sz="2500">
                <a:latin typeface="Calibri"/>
                <a:ea typeface="Calibri"/>
                <a:cs typeface="Calibri"/>
                <a:sym typeface="Calibri"/>
              </a:rPr>
              <a:t>Metric values: </a:t>
            </a:r>
            <a:endParaRPr sz="28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MAE-0.0077986844 </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MAPE-3.258611007</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R^2 -0.999366413637</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RMSE-0.0122077755</a:t>
            </a:r>
            <a:endParaRPr sz="2000">
              <a:latin typeface="Calibri"/>
              <a:ea typeface="Calibri"/>
              <a:cs typeface="Calibri"/>
              <a:sym typeface="Calibri"/>
            </a:endParaRPr>
          </a:p>
          <a:p>
            <a:pPr indent="-274320" lvl="0" marL="274320" rtl="0" algn="l">
              <a:spcBef>
                <a:spcPts val="400"/>
              </a:spcBef>
              <a:spcAft>
                <a:spcPts val="0"/>
              </a:spcAft>
              <a:buSzPts val="1900"/>
              <a:buNone/>
            </a:pPr>
            <a:r>
              <a:rPr lang="en-US" sz="2000">
                <a:latin typeface="Calibri"/>
                <a:ea typeface="Calibri"/>
                <a:cs typeface="Calibri"/>
                <a:sym typeface="Calibri"/>
              </a:rPr>
              <a:t>Accuracy:96.741388992  </a:t>
            </a:r>
            <a:endParaRPr sz="2000">
              <a:latin typeface="Calibri"/>
              <a:ea typeface="Calibri"/>
              <a:cs typeface="Calibri"/>
              <a:sym typeface="Calibri"/>
            </a:endParaRPr>
          </a:p>
          <a:p>
            <a:pPr indent="-274320" lvl="0" marL="274320" rtl="0" algn="l">
              <a:spcBef>
                <a:spcPts val="480"/>
              </a:spcBef>
              <a:spcAft>
                <a:spcPts val="0"/>
              </a:spcAft>
              <a:buSzPts val="2280"/>
              <a:buNone/>
            </a:pPr>
            <a:r>
              <a:rPr b="1" lang="en-US" sz="2400">
                <a:latin typeface="Calibri"/>
                <a:ea typeface="Calibri"/>
                <a:cs typeface="Calibri"/>
                <a:sym typeface="Calibri"/>
              </a:rPr>
              <a:t>Actual vs. Predicted Demand </a:t>
            </a:r>
            <a:r>
              <a:rPr lang="en-US" sz="2400">
                <a:latin typeface="Calibri"/>
                <a:ea typeface="Calibri"/>
                <a:cs typeface="Calibri"/>
                <a:sym typeface="Calibri"/>
              </a:rPr>
              <a:t> </a:t>
            </a:r>
            <a:endParaRPr sz="2000">
              <a:latin typeface="Calibri"/>
              <a:ea typeface="Calibri"/>
              <a:cs typeface="Calibri"/>
              <a:sym typeface="Calibri"/>
            </a:endParaRPr>
          </a:p>
          <a:p>
            <a:pPr indent="-274320" lvl="0" marL="274320" rtl="0" algn="l">
              <a:spcBef>
                <a:spcPts val="480"/>
              </a:spcBef>
              <a:spcAft>
                <a:spcPts val="0"/>
              </a:spcAft>
              <a:buSzPts val="2280"/>
              <a:buNone/>
            </a:pPr>
            <a:r>
              <a:rPr lang="en-US" sz="2400">
                <a:latin typeface="Calibri"/>
                <a:ea typeface="Calibri"/>
                <a:cs typeface="Calibri"/>
                <a:sym typeface="Calibri"/>
              </a:rPr>
              <a:t> X-axis: Actual Demand</a:t>
            </a:r>
            <a:endParaRPr sz="2400">
              <a:latin typeface="Calibri"/>
              <a:ea typeface="Calibri"/>
              <a:cs typeface="Calibri"/>
              <a:sym typeface="Calibri"/>
            </a:endParaRPr>
          </a:p>
          <a:p>
            <a:pPr indent="-274320" lvl="0" marL="274320" rtl="0" algn="l">
              <a:spcBef>
                <a:spcPts val="480"/>
              </a:spcBef>
              <a:spcAft>
                <a:spcPts val="0"/>
              </a:spcAft>
              <a:buSzPts val="2280"/>
              <a:buNone/>
            </a:pPr>
            <a:r>
              <a:rPr lang="en-US" sz="2400">
                <a:latin typeface="Calibri"/>
                <a:ea typeface="Calibri"/>
                <a:cs typeface="Calibri"/>
                <a:sym typeface="Calibri"/>
              </a:rPr>
              <a:t> Y-axis: Predicted Demand</a:t>
            </a:r>
            <a:endParaRPr sz="2400">
              <a:latin typeface="Calibri"/>
              <a:ea typeface="Calibri"/>
              <a:cs typeface="Calibri"/>
              <a:sym typeface="Calibri"/>
            </a:endParaRPr>
          </a:p>
          <a:p>
            <a:pPr indent="-274320" lvl="0" marL="274320" rtl="0" algn="l">
              <a:spcBef>
                <a:spcPts val="480"/>
              </a:spcBef>
              <a:spcAft>
                <a:spcPts val="0"/>
              </a:spcAft>
              <a:buSzPts val="2280"/>
              <a:buNone/>
            </a:pPr>
            <a:r>
              <a:rPr lang="en-US" sz="2400">
                <a:latin typeface="Calibri"/>
                <a:ea typeface="Calibri"/>
                <a:cs typeface="Calibri"/>
                <a:sym typeface="Calibri"/>
              </a:rPr>
              <a:t> Plot Type: Scatter Plot</a:t>
            </a:r>
            <a:endParaRPr sz="2000">
              <a:latin typeface="Calibri"/>
              <a:ea typeface="Calibri"/>
              <a:cs typeface="Calibri"/>
              <a:sym typeface="Calibri"/>
            </a:endParaRPr>
          </a:p>
          <a:p>
            <a:pPr indent="-274320" lvl="0" marL="274320" rtl="0" algn="l">
              <a:spcBef>
                <a:spcPts val="400"/>
              </a:spcBef>
              <a:spcAft>
                <a:spcPts val="0"/>
              </a:spcAft>
              <a:buSzPts val="1900"/>
              <a:buNone/>
            </a:pPr>
            <a:r>
              <a:t/>
            </a:r>
            <a:endParaRPr sz="2000">
              <a:latin typeface="Calibri"/>
              <a:ea typeface="Calibri"/>
              <a:cs typeface="Calibri"/>
              <a:sym typeface="Calibri"/>
            </a:endParaRPr>
          </a:p>
        </p:txBody>
      </p:sp>
      <p:pic>
        <p:nvPicPr>
          <p:cNvPr descr="C:\Users\WELCOME\Downloads\graph 3.jpg" id="191" name="Google Shape;191;p14"/>
          <p:cNvPicPr preferRelativeResize="0"/>
          <p:nvPr/>
        </p:nvPicPr>
        <p:blipFill rotWithShape="1">
          <a:blip r:embed="rId3">
            <a:alphaModFix/>
          </a:blip>
          <a:srcRect b="0" l="0" r="0" t="0"/>
          <a:stretch/>
        </p:blipFill>
        <p:spPr>
          <a:xfrm>
            <a:off x="3946525" y="4507230"/>
            <a:ext cx="4389755" cy="1952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idx="4294967295" type="body"/>
          </p:nvPr>
        </p:nvSpPr>
        <p:spPr>
          <a:xfrm>
            <a:off x="609600" y="609600"/>
            <a:ext cx="8534400" cy="5516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None/>
            </a:pPr>
            <a:r>
              <a:t/>
            </a:r>
            <a:endParaRPr sz="2400">
              <a:latin typeface="Calibri"/>
              <a:ea typeface="Calibri"/>
              <a:cs typeface="Calibri"/>
              <a:sym typeface="Calibri"/>
            </a:endParaRPr>
          </a:p>
          <a:p>
            <a:pPr indent="-274320" lvl="0" marL="274320" rtl="0" algn="l">
              <a:spcBef>
                <a:spcPts val="480"/>
              </a:spcBef>
              <a:spcAft>
                <a:spcPts val="0"/>
              </a:spcAft>
              <a:buSzPts val="2280"/>
              <a:buNone/>
            </a:pPr>
            <a:r>
              <a:rPr b="1" lang="en-US" sz="2400">
                <a:latin typeface="Calibri"/>
                <a:ea typeface="Calibri"/>
                <a:cs typeface="Calibri"/>
                <a:sym typeface="Calibri"/>
              </a:rPr>
              <a:t>Yearly Demand Trend   </a:t>
            </a:r>
            <a:endParaRPr b="1" sz="2400">
              <a:latin typeface="Calibri"/>
              <a:ea typeface="Calibri"/>
              <a:cs typeface="Calibri"/>
              <a:sym typeface="Calibri"/>
            </a:endParaRPr>
          </a:p>
          <a:p>
            <a:pPr indent="-274320" lvl="0" marL="274320" rtl="0" algn="l">
              <a:spcBef>
                <a:spcPts val="480"/>
              </a:spcBef>
              <a:spcAft>
                <a:spcPts val="0"/>
              </a:spcAft>
              <a:buSzPts val="2280"/>
              <a:buNone/>
            </a:pPr>
            <a:r>
              <a:rPr lang="en-US" sz="2400">
                <a:latin typeface="Calibri"/>
                <a:ea typeface="Calibri"/>
                <a:cs typeface="Calibri"/>
                <a:sym typeface="Calibri"/>
              </a:rPr>
              <a:t>[Insert Plot: Year vs. Demand</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 X-axis: Year</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 Y-axis: Demand</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 Plot Type: Line Plot</a:t>
            </a:r>
            <a:endParaRPr sz="2400">
              <a:latin typeface="Calibri"/>
              <a:ea typeface="Calibri"/>
              <a:cs typeface="Calibri"/>
              <a:sym typeface="Calibri"/>
            </a:endParaRPr>
          </a:p>
        </p:txBody>
      </p:sp>
      <p:pic>
        <p:nvPicPr>
          <p:cNvPr descr="C:\Users\WELCOME\Downloads\graph 4.jpg" id="197" name="Google Shape;197;p15"/>
          <p:cNvPicPr preferRelativeResize="0"/>
          <p:nvPr/>
        </p:nvPicPr>
        <p:blipFill rotWithShape="1">
          <a:blip r:embed="rId3">
            <a:alphaModFix/>
          </a:blip>
          <a:srcRect b="0" l="0" r="0" t="0"/>
          <a:stretch/>
        </p:blipFill>
        <p:spPr>
          <a:xfrm>
            <a:off x="1981200" y="3686175"/>
            <a:ext cx="5334000" cy="2714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a:t>
            </a:r>
            <a:r>
              <a:rPr lang="en-US" sz="4800"/>
              <a:t> Conclusion</a:t>
            </a:r>
            <a:endParaRPr sz="4800"/>
          </a:p>
        </p:txBody>
      </p:sp>
      <p:sp>
        <p:nvSpPr>
          <p:cNvPr id="203" name="Google Shape;203;p16"/>
          <p:cNvSpPr txBox="1"/>
          <p:nvPr>
            <p:ph idx="1" type="body"/>
          </p:nvPr>
        </p:nvSpPr>
        <p:spPr>
          <a:xfrm>
            <a:off x="533400" y="1828800"/>
            <a:ext cx="8229600" cy="44958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95000"/>
              <a:buNone/>
            </a:pPr>
            <a:r>
              <a:t/>
            </a:r>
            <a:endParaRPr sz="2400">
              <a:latin typeface="Calibri"/>
              <a:ea typeface="Calibri"/>
              <a:cs typeface="Calibri"/>
              <a:sym typeface="Calibri"/>
            </a:endParaRPr>
          </a:p>
          <a:p>
            <a:pPr indent="-274320" lvl="0" marL="274320" rtl="0" algn="l">
              <a:spcBef>
                <a:spcPts val="444"/>
              </a:spcBef>
              <a:spcAft>
                <a:spcPts val="0"/>
              </a:spcAft>
              <a:buSzPct val="95000"/>
              <a:buNone/>
            </a:pPr>
            <a:r>
              <a:t/>
            </a:r>
            <a:endParaRPr sz="2400">
              <a:latin typeface="Calibri"/>
              <a:ea typeface="Calibri"/>
              <a:cs typeface="Calibri"/>
              <a:sym typeface="Calibri"/>
            </a:endParaRPr>
          </a:p>
          <a:p>
            <a:pPr indent="-274320" lvl="0" marL="274320" rtl="0" algn="l">
              <a:spcBef>
                <a:spcPts val="444"/>
              </a:spcBef>
              <a:spcAft>
                <a:spcPts val="0"/>
              </a:spcAft>
              <a:buSzPct val="95000"/>
              <a:buNone/>
            </a:pPr>
            <a:r>
              <a:t/>
            </a:r>
            <a:endParaRPr sz="2400">
              <a:latin typeface="Calibri"/>
              <a:ea typeface="Calibri"/>
              <a:cs typeface="Calibri"/>
              <a:sym typeface="Calibri"/>
            </a:endParaRPr>
          </a:p>
          <a:p>
            <a:pPr indent="-274320" lvl="0" marL="274320" rtl="0" algn="l">
              <a:spcBef>
                <a:spcPts val="444"/>
              </a:spcBef>
              <a:spcAft>
                <a:spcPts val="0"/>
              </a:spcAft>
              <a:buSzPct val="95000"/>
              <a:buNone/>
            </a:pPr>
            <a:r>
              <a:t/>
            </a:r>
            <a:endParaRPr sz="2400">
              <a:latin typeface="Calibri"/>
              <a:ea typeface="Calibri"/>
              <a:cs typeface="Calibri"/>
              <a:sym typeface="Calibri"/>
            </a:endParaRPr>
          </a:p>
          <a:p>
            <a:pPr indent="-274320" lvl="0" marL="274320" rtl="0" algn="l">
              <a:spcBef>
                <a:spcPts val="444"/>
              </a:spcBef>
              <a:spcAft>
                <a:spcPts val="0"/>
              </a:spcAft>
              <a:buSzPct val="95000"/>
              <a:buNone/>
            </a:pPr>
            <a:r>
              <a:t/>
            </a:r>
            <a:endParaRPr sz="2400">
              <a:latin typeface="Calibri"/>
              <a:ea typeface="Calibri"/>
              <a:cs typeface="Calibri"/>
              <a:sym typeface="Calibri"/>
            </a:endParaRPr>
          </a:p>
          <a:p>
            <a:pPr indent="-274320" lvl="0" marL="274320" rtl="0" algn="l">
              <a:spcBef>
                <a:spcPts val="444"/>
              </a:spcBef>
              <a:spcAft>
                <a:spcPts val="0"/>
              </a:spcAft>
              <a:buSzPct val="95000"/>
              <a:buNone/>
            </a:pPr>
            <a:r>
              <a:t/>
            </a:r>
            <a:endParaRPr sz="2400">
              <a:latin typeface="Calibri"/>
              <a:ea typeface="Calibri"/>
              <a:cs typeface="Calibri"/>
              <a:sym typeface="Calibri"/>
            </a:endParaRPr>
          </a:p>
          <a:p>
            <a:pPr indent="-274320" lvl="0" marL="274320" rtl="0" algn="l">
              <a:spcBef>
                <a:spcPts val="444"/>
              </a:spcBef>
              <a:spcAft>
                <a:spcPts val="0"/>
              </a:spcAft>
              <a:buSzPct val="95000"/>
              <a:buNone/>
            </a:pPr>
            <a:r>
              <a:t/>
            </a:r>
            <a:endParaRPr sz="2400">
              <a:latin typeface="Calibri"/>
              <a:ea typeface="Calibri"/>
              <a:cs typeface="Calibri"/>
              <a:sym typeface="Calibri"/>
            </a:endParaRPr>
          </a:p>
          <a:p>
            <a:pPr indent="-274320" lvl="0" marL="274320" rtl="0" algn="l">
              <a:spcBef>
                <a:spcPts val="444"/>
              </a:spcBef>
              <a:spcAft>
                <a:spcPts val="0"/>
              </a:spcAft>
              <a:buSzPct val="95000"/>
              <a:buNone/>
            </a:pPr>
            <a:r>
              <a:rPr lang="en-US" sz="2400">
                <a:latin typeface="Calibri"/>
                <a:ea typeface="Calibri"/>
                <a:cs typeface="Calibri"/>
                <a:sym typeface="Calibri"/>
              </a:rPr>
              <a:t> </a:t>
            </a:r>
            <a:r>
              <a:rPr b="1" lang="en-US" sz="2400">
                <a:latin typeface="Calibri"/>
                <a:ea typeface="Calibri"/>
                <a:cs typeface="Calibri"/>
                <a:sym typeface="Calibri"/>
              </a:rPr>
              <a:t>Summary of key findings:</a:t>
            </a:r>
            <a:endParaRPr b="1" sz="2400">
              <a:latin typeface="Calibri"/>
              <a:ea typeface="Calibri"/>
              <a:cs typeface="Calibri"/>
              <a:sym typeface="Calibri"/>
            </a:endParaRPr>
          </a:p>
          <a:p>
            <a:pPr indent="-274320" lvl="0" marL="274320" rtl="0" algn="just">
              <a:spcBef>
                <a:spcPts val="407"/>
              </a:spcBef>
              <a:spcAft>
                <a:spcPts val="0"/>
              </a:spcAft>
              <a:buSzPct val="95000"/>
              <a:buNone/>
            </a:pPr>
            <a:r>
              <a:rPr lang="en-US" sz="2200">
                <a:latin typeface="Calibri"/>
                <a:ea typeface="Calibri"/>
                <a:cs typeface="Calibri"/>
                <a:sym typeface="Calibri"/>
              </a:rPr>
              <a:t>    The LSTM model achieves an accuracy of 96.74%, outperforming the Random Forest model with an accuracy of 94.4%.Implications and Recommendations. The results of this study have implications for utilities and policymakers. The use of machine learning models, such as LSTM, can improve the accuracy of electricity demand and price forecasting, leading to more efficient resource allocation and pricing.</a:t>
            </a:r>
            <a:endParaRPr sz="2200">
              <a:latin typeface="Calibri"/>
              <a:ea typeface="Calibri"/>
              <a:cs typeface="Calibri"/>
              <a:sym typeface="Calibri"/>
            </a:endParaRPr>
          </a:p>
        </p:txBody>
      </p:sp>
      <p:graphicFrame>
        <p:nvGraphicFramePr>
          <p:cNvPr id="204" name="Google Shape;204;p16"/>
          <p:cNvGraphicFramePr/>
          <p:nvPr/>
        </p:nvGraphicFramePr>
        <p:xfrm>
          <a:off x="1143000" y="1905000"/>
          <a:ext cx="3000000" cy="3000000"/>
        </p:xfrm>
        <a:graphic>
          <a:graphicData uri="http://schemas.openxmlformats.org/drawingml/2006/table">
            <a:tbl>
              <a:tblPr bandRow="1" firstRow="1">
                <a:noFill/>
                <a:tableStyleId>{418FE300-5028-4677-8953-CB7363D4FDA0}</a:tableStyleId>
              </a:tblPr>
              <a:tblGrid>
                <a:gridCol w="2413000"/>
                <a:gridCol w="2413000"/>
                <a:gridCol w="2413000"/>
              </a:tblGrid>
              <a:tr h="3048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Random</a:t>
                      </a:r>
                      <a:r>
                        <a:rPr lang="en-US" sz="1800"/>
                        <a:t> forest</a:t>
                      </a:r>
                      <a:endParaRPr sz="1800"/>
                    </a:p>
                  </a:txBody>
                  <a:tcPr marT="45725" marB="45725" marR="91450" marL="91450"/>
                </a:tc>
                <a:tc>
                  <a:txBody>
                    <a:bodyPr/>
                    <a:lstStyle/>
                    <a:p>
                      <a:pPr indent="0" lvl="0" marL="0" marR="0" rtl="0" algn="l">
                        <a:spcBef>
                          <a:spcPts val="0"/>
                        </a:spcBef>
                        <a:spcAft>
                          <a:spcPts val="0"/>
                        </a:spcAft>
                        <a:buNone/>
                      </a:pPr>
                      <a:r>
                        <a:rPr lang="en-US" sz="1800"/>
                        <a:t>       LSTM</a:t>
                      </a:r>
                      <a:endParaRPr sz="1800"/>
                    </a:p>
                  </a:txBody>
                  <a:tcPr marT="45725" marB="45725" marR="91450" marL="91450"/>
                </a:tc>
              </a:tr>
              <a:tr h="304800">
                <a:tc>
                  <a:txBody>
                    <a:bodyPr/>
                    <a:lstStyle/>
                    <a:p>
                      <a:pPr indent="0" lvl="0" marL="0" marR="0" rtl="0" algn="l">
                        <a:spcBef>
                          <a:spcPts val="0"/>
                        </a:spcBef>
                        <a:spcAft>
                          <a:spcPts val="0"/>
                        </a:spcAft>
                        <a:buNone/>
                      </a:pPr>
                      <a:r>
                        <a:rPr lang="en-US" sz="1800">
                          <a:latin typeface="Calibri"/>
                          <a:ea typeface="Calibri"/>
                          <a:cs typeface="Calibri"/>
                          <a:sym typeface="Calibri"/>
                        </a:rPr>
                        <a:t>                 MAE</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0.0092434</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0.0077986</a:t>
                      </a:r>
                      <a:endParaRPr sz="1800">
                        <a:latin typeface="Calibri"/>
                        <a:ea typeface="Calibri"/>
                        <a:cs typeface="Calibri"/>
                        <a:sym typeface="Calibri"/>
                      </a:endParaRPr>
                    </a:p>
                  </a:txBody>
                  <a:tcPr marT="45725" marB="45725" marR="91450" marL="91450"/>
                </a:tc>
              </a:tr>
              <a:tr h="304800">
                <a:tc>
                  <a:txBody>
                    <a:bodyPr/>
                    <a:lstStyle/>
                    <a:p>
                      <a:pPr indent="0" lvl="0" marL="0" marR="0" rtl="0" algn="l">
                        <a:spcBef>
                          <a:spcPts val="0"/>
                        </a:spcBef>
                        <a:spcAft>
                          <a:spcPts val="0"/>
                        </a:spcAft>
                        <a:buNone/>
                      </a:pPr>
                      <a:r>
                        <a:rPr lang="en-US" sz="1800"/>
                        <a:t>               MAPE</a:t>
                      </a:r>
                      <a:endParaRPr sz="1800"/>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5.597700</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3.258611</a:t>
                      </a:r>
                      <a:endParaRPr sz="1800">
                        <a:latin typeface="Calibri"/>
                        <a:ea typeface="Calibri"/>
                        <a:cs typeface="Calibri"/>
                        <a:sym typeface="Calibri"/>
                      </a:endParaRPr>
                    </a:p>
                  </a:txBody>
                  <a:tcPr marT="45725" marB="45725" marR="91450" marL="91450"/>
                </a:tc>
              </a:tr>
              <a:tr h="304800">
                <a:tc>
                  <a:txBody>
                    <a:bodyPr/>
                    <a:lstStyle/>
                    <a:p>
                      <a:pPr indent="0" lvl="0" marL="0" marR="0" rtl="0" algn="l">
                        <a:spcBef>
                          <a:spcPts val="0"/>
                        </a:spcBef>
                        <a:spcAft>
                          <a:spcPts val="0"/>
                        </a:spcAft>
                        <a:buNone/>
                      </a:pPr>
                      <a:r>
                        <a:rPr lang="en-US" sz="1800"/>
                        <a:t>               R^</a:t>
                      </a:r>
                      <a:r>
                        <a:rPr lang="en-US" sz="1800">
                          <a:latin typeface="Calibri"/>
                          <a:ea typeface="Calibri"/>
                          <a:cs typeface="Calibri"/>
                          <a:sym typeface="Calibri"/>
                        </a:rPr>
                        <a:t>2</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0.9717205</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0.9993664</a:t>
                      </a:r>
                      <a:endParaRPr sz="1800">
                        <a:latin typeface="Calibri"/>
                        <a:ea typeface="Calibri"/>
                        <a:cs typeface="Calibri"/>
                        <a:sym typeface="Calibri"/>
                      </a:endParaRPr>
                    </a:p>
                  </a:txBody>
                  <a:tcPr marT="45725" marB="45725" marR="91450" marL="91450"/>
                </a:tc>
              </a:tr>
              <a:tr h="304800">
                <a:tc>
                  <a:txBody>
                    <a:bodyPr/>
                    <a:lstStyle/>
                    <a:p>
                      <a:pPr indent="0" lvl="0" marL="0" marR="0" rtl="0" algn="l">
                        <a:spcBef>
                          <a:spcPts val="0"/>
                        </a:spcBef>
                        <a:spcAft>
                          <a:spcPts val="0"/>
                        </a:spcAft>
                        <a:buNone/>
                      </a:pPr>
                      <a:r>
                        <a:rPr lang="en-US" sz="1800">
                          <a:latin typeface="Calibri"/>
                          <a:ea typeface="Calibri"/>
                          <a:cs typeface="Calibri"/>
                          <a:sym typeface="Calibri"/>
                        </a:rPr>
                        <a:t>                RMSE</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0.0257910</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0.01220777</a:t>
                      </a:r>
                      <a:endParaRPr sz="1800">
                        <a:latin typeface="Calibri"/>
                        <a:ea typeface="Calibri"/>
                        <a:cs typeface="Calibri"/>
                        <a:sym typeface="Calibri"/>
                      </a:endParaRPr>
                    </a:p>
                  </a:txBody>
                  <a:tcPr marT="45725" marB="45725" marR="91450" marL="91450"/>
                </a:tc>
              </a:tr>
              <a:tr h="304800">
                <a:tc>
                  <a:txBody>
                    <a:bodyPr/>
                    <a:lstStyle/>
                    <a:p>
                      <a:pPr indent="0" lvl="0" marL="0" marR="0" rtl="0" algn="l">
                        <a:spcBef>
                          <a:spcPts val="0"/>
                        </a:spcBef>
                        <a:spcAft>
                          <a:spcPts val="0"/>
                        </a:spcAft>
                        <a:buNone/>
                      </a:pPr>
                      <a:r>
                        <a:rPr lang="en-US" sz="1800"/>
                        <a:t>               Accuracy</a:t>
                      </a:r>
                      <a:endParaRPr sz="1800"/>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94.40229</a:t>
                      </a:r>
                      <a:endParaRPr sz="1800">
                        <a:latin typeface="Calibri"/>
                        <a:ea typeface="Calibri"/>
                        <a:cs typeface="Calibri"/>
                        <a:sym typeface="Calibri"/>
                      </a:endParaRPr>
                    </a:p>
                  </a:txBody>
                  <a:tcPr marT="45725" marB="45725" marR="91450" marL="91450"/>
                </a:tc>
                <a:tc>
                  <a:txBody>
                    <a:bodyPr/>
                    <a:lstStyle/>
                    <a:p>
                      <a:pPr indent="0" lvl="0" marL="0" marR="0" rtl="0" algn="l">
                        <a:spcBef>
                          <a:spcPts val="0"/>
                        </a:spcBef>
                        <a:spcAft>
                          <a:spcPts val="0"/>
                        </a:spcAft>
                        <a:buNone/>
                      </a:pPr>
                      <a:r>
                        <a:rPr lang="en-US" sz="1800">
                          <a:latin typeface="Calibri"/>
                          <a:ea typeface="Calibri"/>
                          <a:cs typeface="Calibri"/>
                          <a:sym typeface="Calibri"/>
                        </a:rPr>
                        <a:t>    96.741388</a:t>
                      </a:r>
                      <a:endParaRPr sz="1800">
                        <a:latin typeface="Calibri"/>
                        <a:ea typeface="Calibri"/>
                        <a:cs typeface="Calibri"/>
                        <a:sym typeface="Calibri"/>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References</a:t>
            </a:r>
            <a:endParaRPr/>
          </a:p>
        </p:txBody>
      </p:sp>
      <p:sp>
        <p:nvSpPr>
          <p:cNvPr id="210" name="Google Shape;210;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514350" lvl="0" marL="514350" rtl="0" algn="l">
              <a:spcBef>
                <a:spcPts val="0"/>
              </a:spcBef>
              <a:spcAft>
                <a:spcPts val="0"/>
              </a:spcAft>
              <a:buSzPts val="2280"/>
              <a:buFont typeface="Calibri"/>
              <a:buAutoNum type="arabicParenR"/>
            </a:pPr>
            <a:r>
              <a:rPr lang="en-US" sz="2400">
                <a:latin typeface="Calibri"/>
                <a:ea typeface="Calibri"/>
                <a:cs typeface="Calibri"/>
                <a:sym typeface="Calibri"/>
              </a:rPr>
              <a:t>S. S. Rao, S. K. Singh, and R. K. Singh, "Electricity Price Forecasting using Machine Learning Models," in IEEE Transactions on Power Systems, vol. 34, no. 2, pp. 1431-1  440, March 2019. </a:t>
            </a:r>
            <a:endParaRPr sz="2400">
              <a:latin typeface="Calibri"/>
              <a:ea typeface="Calibri"/>
              <a:cs typeface="Calibri"/>
              <a:sym typeface="Calibri"/>
            </a:endParaRPr>
          </a:p>
          <a:p>
            <a:pPr indent="-514350" lvl="0" marL="514350" rtl="0" algn="l">
              <a:spcBef>
                <a:spcPts val="480"/>
              </a:spcBef>
              <a:spcAft>
                <a:spcPts val="0"/>
              </a:spcAft>
              <a:buSzPts val="2280"/>
              <a:buFont typeface="Calibri"/>
              <a:buAutoNum type="arabicParenR"/>
            </a:pPr>
            <a:r>
              <a:rPr lang="en-US" sz="2400">
                <a:latin typeface="Calibri"/>
                <a:ea typeface="Calibri"/>
                <a:cs typeface="Calibri"/>
                <a:sym typeface="Calibri"/>
              </a:rPr>
              <a:t>Y. Chen, Y. Zhang, and J. Li, "Short-Term Electricity Demand Forecasting using LSTM Networks," in IEEE Transactions on Neural Networks and Learning Systems, vol. 30, no. 1, pp. 201-212, January 2019.  </a:t>
            </a:r>
            <a:endParaRPr sz="2400">
              <a:latin typeface="Calibri"/>
              <a:ea typeface="Calibri"/>
              <a:cs typeface="Calibri"/>
              <a:sym typeface="Calibri"/>
            </a:endParaRPr>
          </a:p>
          <a:p>
            <a:pPr indent="-514350" lvl="0" marL="514350" rtl="0" algn="l">
              <a:spcBef>
                <a:spcPts val="480"/>
              </a:spcBef>
              <a:spcAft>
                <a:spcPts val="0"/>
              </a:spcAft>
              <a:buSzPts val="2280"/>
              <a:buFont typeface="Calibri"/>
              <a:buAutoNum type="arabicParenR"/>
            </a:pPr>
            <a:r>
              <a:rPr lang="en-US" sz="2400">
                <a:latin typeface="Calibri"/>
                <a:ea typeface="Calibri"/>
                <a:cs typeface="Calibri"/>
                <a:sym typeface="Calibri"/>
              </a:rPr>
              <a:t>S.Raza and R. Khera, "Price and demand forecasting in electricity markets using machine learning techniques," Renewable and Sustainable Energy Reviews, vol. 135, pp. 110256, 2021.</a:t>
            </a:r>
            <a:endParaRPr sz="24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descr="8,600+ Thank You Card Background Stock Illustrations ..." id="215" name="Google Shape;215;p18"/>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pic>
        <p:nvPicPr>
          <p:cNvPr id="216" name="Google Shape;216;p18"/>
          <p:cNvPicPr preferRelativeResize="0"/>
          <p:nvPr/>
        </p:nvPicPr>
        <p:blipFill rotWithShape="1">
          <a:blip r:embed="rId3">
            <a:alphaModFix/>
          </a:blip>
          <a:srcRect b="0" l="0" r="0" t="0"/>
          <a:stretch/>
        </p:blipFill>
        <p:spPr>
          <a:xfrm>
            <a:off x="1600200" y="1654175"/>
            <a:ext cx="5599430" cy="3378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idx="4294967295" type="body"/>
          </p:nvPr>
        </p:nvSpPr>
        <p:spPr>
          <a:xfrm>
            <a:off x="1295400" y="1447800"/>
            <a:ext cx="7848600" cy="46783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Font typeface="Noto Sans Symbols"/>
              <a:buChar char="⮚"/>
            </a:pPr>
            <a:r>
              <a:rPr lang="en-US"/>
              <a:t> Abstract</a:t>
            </a:r>
            <a:endParaRPr/>
          </a:p>
          <a:p>
            <a:pPr indent="-274320" lvl="0" marL="274320" rtl="0" algn="l">
              <a:spcBef>
                <a:spcPts val="520"/>
              </a:spcBef>
              <a:spcAft>
                <a:spcPts val="0"/>
              </a:spcAft>
              <a:buSzPts val="2470"/>
              <a:buFont typeface="Noto Sans Symbols"/>
              <a:buChar char="⮚"/>
            </a:pPr>
            <a:r>
              <a:rPr lang="en-US"/>
              <a:t> Introduction, Objective</a:t>
            </a:r>
            <a:endParaRPr/>
          </a:p>
          <a:p>
            <a:pPr indent="-274320" lvl="0" marL="274320" rtl="0" algn="l">
              <a:spcBef>
                <a:spcPts val="520"/>
              </a:spcBef>
              <a:spcAft>
                <a:spcPts val="0"/>
              </a:spcAft>
              <a:buSzPts val="2470"/>
              <a:buFont typeface="Noto Sans Symbols"/>
              <a:buChar char="⮚"/>
            </a:pPr>
            <a:r>
              <a:rPr lang="en-US"/>
              <a:t> Literature review</a:t>
            </a:r>
            <a:endParaRPr/>
          </a:p>
          <a:p>
            <a:pPr indent="-274320" lvl="0" marL="274320" rtl="0" algn="l">
              <a:spcBef>
                <a:spcPts val="520"/>
              </a:spcBef>
              <a:spcAft>
                <a:spcPts val="0"/>
              </a:spcAft>
              <a:buSzPts val="2470"/>
              <a:buFont typeface="Noto Sans Symbols"/>
              <a:buChar char="⮚"/>
            </a:pPr>
            <a:r>
              <a:rPr lang="en-US"/>
              <a:t> Methodologies</a:t>
            </a:r>
            <a:endParaRPr/>
          </a:p>
          <a:p>
            <a:pPr indent="-274320" lvl="0" marL="274320" rtl="0" algn="l">
              <a:spcBef>
                <a:spcPts val="520"/>
              </a:spcBef>
              <a:spcAft>
                <a:spcPts val="0"/>
              </a:spcAft>
              <a:buSzPts val="2470"/>
              <a:buFont typeface="Noto Sans Symbols"/>
              <a:buChar char="⮚"/>
            </a:pPr>
            <a:r>
              <a:rPr lang="en-US"/>
              <a:t> Result</a:t>
            </a:r>
            <a:endParaRPr/>
          </a:p>
          <a:p>
            <a:pPr indent="-274320" lvl="0" marL="274320" rtl="0" algn="l">
              <a:spcBef>
                <a:spcPts val="520"/>
              </a:spcBef>
              <a:spcAft>
                <a:spcPts val="0"/>
              </a:spcAft>
              <a:buSzPts val="2470"/>
              <a:buFont typeface="Noto Sans Symbols"/>
              <a:buChar char="⮚"/>
            </a:pPr>
            <a:r>
              <a:rPr lang="en-US"/>
              <a:t> Conclusion</a:t>
            </a:r>
            <a:endParaRPr/>
          </a:p>
          <a:p>
            <a:pPr indent="-274320" lvl="0" marL="274320" rtl="0" algn="l">
              <a:spcBef>
                <a:spcPts val="520"/>
              </a:spcBef>
              <a:spcAft>
                <a:spcPts val="0"/>
              </a:spcAft>
              <a:buSzPts val="2470"/>
              <a:buFont typeface="Noto Sans Symbols"/>
              <a:buChar char="⮚"/>
            </a:pPr>
            <a:r>
              <a:rPr lang="en-US"/>
              <a:t> References</a:t>
            </a:r>
            <a:endParaRPr/>
          </a:p>
        </p:txBody>
      </p:sp>
      <p:sp>
        <p:nvSpPr>
          <p:cNvPr id="121" name="Google Shape;121;p2"/>
          <p:cNvSpPr txBox="1"/>
          <p:nvPr/>
        </p:nvSpPr>
        <p:spPr>
          <a:xfrm rot="180000">
            <a:off x="5351780" y="745490"/>
            <a:ext cx="2797175" cy="4400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122" name="Google Shape;122;p2"/>
          <p:cNvSpPr txBox="1"/>
          <p:nvPr/>
        </p:nvSpPr>
        <p:spPr>
          <a:xfrm>
            <a:off x="3642360" y="990600"/>
            <a:ext cx="22320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accent2"/>
                </a:solidFill>
                <a:latin typeface="Constantia"/>
                <a:ea typeface="Constantia"/>
                <a:cs typeface="Constantia"/>
                <a:sym typeface="Constantia"/>
              </a:rPr>
              <a:t>CONTENTS</a:t>
            </a:r>
            <a:endParaRPr b="1" sz="2400">
              <a:solidFill>
                <a:schemeClr val="accent2"/>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Abstract</a:t>
            </a:r>
            <a:endParaRPr/>
          </a:p>
        </p:txBody>
      </p:sp>
      <p:sp>
        <p:nvSpPr>
          <p:cNvPr id="128" name="Google Shape;128;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120000"/>
              </a:lnSpc>
              <a:spcBef>
                <a:spcPts val="0"/>
              </a:spcBef>
              <a:spcAft>
                <a:spcPts val="0"/>
              </a:spcAft>
              <a:buNone/>
            </a:pPr>
            <a:r>
              <a:rPr lang="en-US" sz="2400">
                <a:latin typeface="Calibri"/>
                <a:ea typeface="Calibri"/>
                <a:cs typeface="Calibri"/>
                <a:sym typeface="Calibri"/>
              </a:rPr>
              <a:t>This project presents a comparative study of machine learning techniques for electricity demand and price forecasting. A dataset from Kaggle, covering 2106 days, is used to train and test Long Short-Term Memory (LSTM) and Random Forest models. The results show that the LSTM model achieves an accuracy of 96.74%, outperforming the Random Forest model with an accuracy of 94.4%. This study contributes to the development of accurate and reliable models for electricity demand and price forecasting, with implications for improved power grid management, energy trading, and economic planning.</a:t>
            </a:r>
            <a:endParaRPr sz="2400">
              <a:latin typeface="Calibri"/>
              <a:ea typeface="Calibri"/>
              <a:cs typeface="Calibri"/>
              <a:sym typeface="Calibri"/>
            </a:endParaRPr>
          </a:p>
          <a:p>
            <a:pPr indent="-274320" lvl="0" marL="274320" rtl="0" algn="just">
              <a:spcBef>
                <a:spcPts val="444"/>
              </a:spcBef>
              <a:spcAft>
                <a:spcPts val="0"/>
              </a:spcAft>
              <a:buSzPct val="95000"/>
              <a:buNone/>
            </a:pPr>
            <a:r>
              <a:rPr b="1" lang="en-US" sz="2400">
                <a:latin typeface="Calibri"/>
                <a:ea typeface="Calibri"/>
                <a:cs typeface="Calibri"/>
                <a:sym typeface="Calibri"/>
              </a:rPr>
              <a:t>    Keywords: Electricity demand prediction, Machine learning algorithms, Energy forecasting.</a:t>
            </a:r>
            <a:endParaRPr b="1" sz="2400">
              <a:latin typeface="Calibri"/>
              <a:ea typeface="Calibri"/>
              <a:cs typeface="Calibri"/>
              <a:sym typeface="Calibri"/>
            </a:endParaRPr>
          </a:p>
          <a:p>
            <a:pPr indent="-274320" lvl="0" marL="274320" rtl="0" algn="l">
              <a:spcBef>
                <a:spcPts val="518"/>
              </a:spcBef>
              <a:spcAft>
                <a:spcPts val="0"/>
              </a:spcAft>
              <a:buSzPct val="95000"/>
              <a:buNone/>
            </a:pPr>
            <a:r>
              <a:t/>
            </a:r>
            <a:endParaRPr b="1" sz="2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                   Introduction</a:t>
            </a:r>
            <a:br>
              <a:rPr lang="en-US"/>
            </a:br>
            <a:endParaRPr/>
          </a:p>
        </p:txBody>
      </p:sp>
      <p:sp>
        <p:nvSpPr>
          <p:cNvPr id="134" name="Google Shape;134;p4"/>
          <p:cNvSpPr txBox="1"/>
          <p:nvPr>
            <p:ph idx="1" type="body"/>
          </p:nvPr>
        </p:nvSpPr>
        <p:spPr>
          <a:xfrm>
            <a:off x="457200" y="1066800"/>
            <a:ext cx="8229600" cy="4940491"/>
          </a:xfrm>
          <a:prstGeom prst="rect">
            <a:avLst/>
          </a:prstGeom>
          <a:noFill/>
          <a:ln>
            <a:noFill/>
          </a:ln>
        </p:spPr>
        <p:txBody>
          <a:bodyPr anchorCtr="0" anchor="t" bIns="45700" lIns="91425" spcFirstLastPara="1" rIns="91425" wrap="square" tIns="45700">
            <a:normAutofit fontScale="85000"/>
          </a:bodyPr>
          <a:lstStyle/>
          <a:p>
            <a:pPr indent="-274320" lvl="0" marL="274320" rtl="0" algn="just">
              <a:lnSpc>
                <a:spcPct val="80000"/>
              </a:lnSpc>
              <a:spcBef>
                <a:spcPts val="0"/>
              </a:spcBef>
              <a:spcAft>
                <a:spcPts val="0"/>
              </a:spcAft>
              <a:buSzPct val="95000"/>
              <a:buNone/>
            </a:pPr>
            <a:r>
              <a:rPr lang="en-US" sz="2400">
                <a:latin typeface="Calibri"/>
                <a:ea typeface="Calibri"/>
                <a:cs typeface="Calibri"/>
                <a:sym typeface="Calibri"/>
              </a:rPr>
              <a:t>   “</a:t>
            </a:r>
            <a:r>
              <a:rPr lang="en-US" sz="2600">
                <a:latin typeface="Calibri"/>
                <a:ea typeface="Calibri"/>
                <a:cs typeface="Calibri"/>
                <a:sym typeface="Calibri"/>
              </a:rPr>
              <a:t>Electricity demand and price forecasting is crucial for efficient energy management and trading. With the increasing demand for electricity and the integration of renewable energy sources, accurate forecasting has become a challenging task. Traditional forecasting methods are facing significant challenges due to the complexity of energy markets. This project aims to explore the potential of machine learning techniques in improving the accuracy of electricity demand and price forecasting.“   </a:t>
            </a:r>
            <a:endParaRPr sz="2600">
              <a:latin typeface="Calibri"/>
              <a:ea typeface="Calibri"/>
              <a:cs typeface="Calibri"/>
              <a:sym typeface="Calibri"/>
            </a:endParaRPr>
          </a:p>
          <a:p>
            <a:pPr indent="-274320" lvl="0" marL="274320" rtl="0" algn="l">
              <a:spcBef>
                <a:spcPts val="561"/>
              </a:spcBef>
              <a:spcAft>
                <a:spcPts val="0"/>
              </a:spcAft>
              <a:buSzPct val="95000"/>
              <a:buNone/>
            </a:pPr>
            <a:r>
              <a:rPr b="1" lang="en-US" sz="3300">
                <a:latin typeface="Calibri"/>
                <a:ea typeface="Calibri"/>
                <a:cs typeface="Calibri"/>
                <a:sym typeface="Calibri"/>
              </a:rPr>
              <a:t>Objective:</a:t>
            </a:r>
            <a:endParaRPr sz="3300">
              <a:latin typeface="Calibri"/>
              <a:ea typeface="Calibri"/>
              <a:cs typeface="Calibri"/>
              <a:sym typeface="Calibri"/>
            </a:endParaRPr>
          </a:p>
          <a:p>
            <a:pPr indent="-274320" lvl="0" marL="274320" rtl="0" algn="just">
              <a:spcBef>
                <a:spcPts val="442"/>
              </a:spcBef>
              <a:spcAft>
                <a:spcPts val="0"/>
              </a:spcAft>
              <a:buSzPct val="95000"/>
              <a:buNone/>
            </a:pPr>
            <a:r>
              <a:rPr lang="en-US" sz="2600">
                <a:latin typeface="Calibri"/>
                <a:ea typeface="Calibri"/>
                <a:cs typeface="Calibri"/>
                <a:sym typeface="Calibri"/>
              </a:rPr>
              <a:t>     The objective of this project is to develop an accurate and reliable predictive model for electricity demand and price forecasting using machine learning techniques, specifically Long Short-Term Memory (LSTM) and Random Forest (RF) models, to improve the efficiency of energy management and trading.</a:t>
            </a:r>
            <a:endParaRPr sz="2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914400" y="609600"/>
            <a:ext cx="8610600" cy="6858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         Literature Review</a:t>
            </a:r>
            <a:endParaRPr/>
          </a:p>
        </p:txBody>
      </p:sp>
      <p:sp>
        <p:nvSpPr>
          <p:cNvPr id="140" name="Google Shape;140;p5"/>
          <p:cNvSpPr txBox="1"/>
          <p:nvPr>
            <p:ph idx="1" type="body"/>
          </p:nvPr>
        </p:nvSpPr>
        <p:spPr>
          <a:xfrm>
            <a:off x="304800" y="1219200"/>
            <a:ext cx="8229600" cy="5257800"/>
          </a:xfrm>
          <a:prstGeom prst="rect">
            <a:avLst/>
          </a:prstGeom>
          <a:noFill/>
          <a:ln>
            <a:noFill/>
          </a:ln>
        </p:spPr>
        <p:txBody>
          <a:bodyPr anchorCtr="0" anchor="t" bIns="45700" lIns="91425" spcFirstLastPara="1" rIns="91425" wrap="square" tIns="45700">
            <a:noAutofit/>
          </a:bodyPr>
          <a:lstStyle/>
          <a:p>
            <a:pPr indent="-274320" lvl="0" marL="274320" rtl="0" algn="just">
              <a:spcBef>
                <a:spcPts val="0"/>
              </a:spcBef>
              <a:spcAft>
                <a:spcPts val="0"/>
              </a:spcAft>
              <a:buSzPts val="2280"/>
              <a:buNone/>
            </a:pPr>
            <a:r>
              <a:rPr b="1" lang="en-US" sz="2400"/>
              <a:t>    </a:t>
            </a:r>
            <a:r>
              <a:rPr lang="en-US" sz="2400">
                <a:latin typeface="Calibri"/>
                <a:ea typeface="Calibri"/>
                <a:cs typeface="Calibri"/>
                <a:sym typeface="Calibri"/>
              </a:rPr>
              <a:t>Electricity demand and price forecasting has been an active area of research in recent years. Various studies have explored different approaches to improve the accuracy of forecasting models.  </a:t>
            </a:r>
            <a:endParaRPr sz="2400">
              <a:latin typeface="Calibri"/>
              <a:ea typeface="Calibri"/>
              <a:cs typeface="Calibri"/>
              <a:sym typeface="Calibri"/>
            </a:endParaRPr>
          </a:p>
          <a:p>
            <a:pPr indent="-274320" lvl="0" marL="274320" rtl="0" algn="l">
              <a:spcBef>
                <a:spcPts val="480"/>
              </a:spcBef>
              <a:spcAft>
                <a:spcPts val="0"/>
              </a:spcAft>
              <a:buSzPts val="2280"/>
              <a:buNone/>
            </a:pPr>
            <a:r>
              <a:rPr b="1" lang="en-US" sz="2400">
                <a:latin typeface="Calibri"/>
                <a:ea typeface="Calibri"/>
                <a:cs typeface="Calibri"/>
                <a:sym typeface="Calibri"/>
              </a:rPr>
              <a:t> Traditional Methods:</a:t>
            </a:r>
            <a:endParaRPr b="1" sz="2400">
              <a:latin typeface="Calibri"/>
              <a:ea typeface="Calibri"/>
              <a:cs typeface="Calibri"/>
              <a:sym typeface="Calibri"/>
            </a:endParaRPr>
          </a:p>
          <a:p>
            <a:pPr indent="-274320" lvl="0" marL="274320" rtl="0" algn="just">
              <a:spcBef>
                <a:spcPts val="480"/>
              </a:spcBef>
              <a:spcAft>
                <a:spcPts val="0"/>
              </a:spcAft>
              <a:buSzPts val="2280"/>
              <a:buNone/>
            </a:pPr>
            <a:r>
              <a:rPr lang="en-US" sz="2400">
                <a:latin typeface="Calibri"/>
                <a:ea typeface="Calibri"/>
                <a:cs typeface="Calibri"/>
                <a:sym typeface="Calibri"/>
              </a:rPr>
              <a:t>    Early studies on electricity demand forecasting used traditional methods such as autoregressive integrated moving average (ARIMA) models, exponential smoothing (ES) models, and regression analysis . These methods have been widely used due to their simplicity and ease of implementation. However, they have limitations in handling non-linear relationships and complex patterns in data.   </a:t>
            </a:r>
            <a:endParaRPr sz="2400">
              <a:latin typeface="Calibri"/>
              <a:ea typeface="Calibri"/>
              <a:cs typeface="Calibri"/>
              <a:sym typeface="Calibri"/>
            </a:endParaRPr>
          </a:p>
          <a:p>
            <a:pPr indent="-153670" lvl="0" marL="274320" rtl="0" algn="l">
              <a:spcBef>
                <a:spcPts val="400"/>
              </a:spcBef>
              <a:spcAft>
                <a:spcPts val="0"/>
              </a:spcAft>
              <a:buSzPts val="1900"/>
              <a:buNone/>
            </a:pPr>
            <a:r>
              <a:t/>
            </a:r>
            <a:endParaRPr sz="2000"/>
          </a:p>
          <a:p>
            <a:pPr indent="-274320" lvl="0" marL="274320" rtl="0" algn="l">
              <a:spcBef>
                <a:spcPts val="400"/>
              </a:spcBef>
              <a:spcAft>
                <a:spcPts val="0"/>
              </a:spcAft>
              <a:buSzPts val="1900"/>
              <a:buNone/>
            </a:pPr>
            <a:r>
              <a:t/>
            </a:r>
            <a:endParaRPr b="1" sz="2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idx="4294967295" type="body"/>
          </p:nvPr>
        </p:nvSpPr>
        <p:spPr>
          <a:xfrm>
            <a:off x="0" y="1481138"/>
            <a:ext cx="8229600" cy="4525962"/>
          </a:xfrm>
          <a:prstGeom prst="rect">
            <a:avLst/>
          </a:prstGeom>
          <a:noFill/>
          <a:ln>
            <a:noFill/>
          </a:ln>
        </p:spPr>
        <p:txBody>
          <a:bodyPr anchorCtr="0" anchor="t" bIns="45700" lIns="91425" spcFirstLastPara="1" rIns="91425" wrap="square" tIns="45700">
            <a:normAutofit/>
          </a:bodyPr>
          <a:lstStyle/>
          <a:p>
            <a:pPr indent="-117475" lvl="0" marL="274320" rtl="0" algn="l">
              <a:spcBef>
                <a:spcPts val="0"/>
              </a:spcBef>
              <a:spcAft>
                <a:spcPts val="0"/>
              </a:spcAft>
              <a:buSzPts val="2470"/>
              <a:buNone/>
            </a:pPr>
            <a:r>
              <a:t/>
            </a:r>
            <a:endParaRPr/>
          </a:p>
          <a:p>
            <a:pPr indent="-117475" lvl="0" marL="274320" rtl="0" algn="l">
              <a:spcBef>
                <a:spcPts val="520"/>
              </a:spcBef>
              <a:spcAft>
                <a:spcPts val="0"/>
              </a:spcAft>
              <a:buSzPts val="2470"/>
              <a:buNone/>
            </a:pPr>
            <a:r>
              <a:t/>
            </a:r>
            <a:endParaRPr/>
          </a:p>
        </p:txBody>
      </p:sp>
      <p:sp>
        <p:nvSpPr>
          <p:cNvPr id="146" name="Google Shape;146;p6"/>
          <p:cNvSpPr txBox="1"/>
          <p:nvPr>
            <p:ph idx="4294967295" type="title"/>
          </p:nvPr>
        </p:nvSpPr>
        <p:spPr>
          <a:xfrm>
            <a:off x="762000" y="196850"/>
            <a:ext cx="7543800" cy="643001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1"/>
              </a:buClr>
              <a:buSzPct val="100000"/>
              <a:buFont typeface="Calibri"/>
              <a:buNone/>
            </a:pPr>
            <a:r>
              <a:rPr b="1" lang="en-US" sz="2220">
                <a:solidFill>
                  <a:schemeClr val="dk1"/>
                </a:solidFill>
                <a:latin typeface="Calibri"/>
                <a:ea typeface="Calibri"/>
                <a:cs typeface="Calibri"/>
                <a:sym typeface="Calibri"/>
              </a:rPr>
              <a:t>MACHINE LEARNING METHODS:</a:t>
            </a:r>
            <a:r>
              <a:rPr lang="en-US" sz="2220">
                <a:solidFill>
                  <a:schemeClr val="dk1"/>
                </a:solidFill>
                <a:latin typeface="Calibri"/>
                <a:ea typeface="Calibri"/>
                <a:cs typeface="Calibri"/>
                <a:sym typeface="Calibri"/>
              </a:rPr>
              <a:t> </a:t>
            </a:r>
            <a:br>
              <a:rPr lang="en-US" sz="2220">
                <a:solidFill>
                  <a:schemeClr val="dk1"/>
                </a:solidFill>
                <a:latin typeface="Calibri"/>
                <a:ea typeface="Calibri"/>
                <a:cs typeface="Calibri"/>
                <a:sym typeface="Calibri"/>
              </a:rPr>
            </a:br>
            <a:r>
              <a:rPr lang="en-US" sz="2220">
                <a:solidFill>
                  <a:schemeClr val="dk1"/>
                </a:solidFill>
                <a:latin typeface="Calibri"/>
                <a:ea typeface="Calibri"/>
                <a:cs typeface="Calibri"/>
                <a:sym typeface="Calibri"/>
              </a:rPr>
              <a:t>In recent years, machine learning techniques have gained popularity in electricity demand and price forecasting. Studies have shown that machine learning models such as artificial neural networks (ANNs), support vector machines (SVMs), and random forests (RFs) can outperform traditional methods in terms of accuracy . These models can handle non-linear relationships and complex patterns in data, making them well-suited for electricity demand and price forecasting</a:t>
            </a:r>
            <a:br>
              <a:rPr lang="en-US" sz="2000">
                <a:solidFill>
                  <a:schemeClr val="dk1"/>
                </a:solidFill>
              </a:rPr>
            </a:br>
            <a:br>
              <a:rPr lang="en-US" sz="2000">
                <a:solidFill>
                  <a:schemeClr val="dk1"/>
                </a:solidFill>
              </a:rPr>
            </a:br>
            <a:r>
              <a:rPr b="1" lang="en-US" sz="2000">
                <a:solidFill>
                  <a:schemeClr val="dk1"/>
                </a:solidFill>
              </a:rPr>
              <a:t>CONCLUSION:</a:t>
            </a:r>
            <a:br>
              <a:rPr lang="en-US" sz="2000">
                <a:solidFill>
                  <a:schemeClr val="dk1"/>
                </a:solidFill>
              </a:rPr>
            </a:br>
            <a:r>
              <a:rPr lang="en-US" sz="2220">
                <a:solidFill>
                  <a:schemeClr val="dk1"/>
                </a:solidFill>
              </a:rPr>
              <a:t>The literature review highlights the growing interest in applying machine learning and deep learning techniques to electricity demand and price forecasting. While traditional methods have limitations, machine learning models have shown promising results in improving forecasting accuracy. This study aims to contribute to the existing literature by exploring the potential of LSTM and RF models in electricity demand and price forecasting</a:t>
            </a:r>
            <a:br>
              <a:rPr lang="en-US" sz="2220">
                <a:solidFill>
                  <a:schemeClr val="dk1"/>
                </a:solidFill>
                <a:latin typeface="Calibri"/>
                <a:ea typeface="Calibri"/>
                <a:cs typeface="Calibri"/>
                <a:sym typeface="Calibri"/>
              </a:rPr>
            </a:br>
            <a:br>
              <a:rPr lang="en-US" sz="2220">
                <a:solidFill>
                  <a:schemeClr val="dk1"/>
                </a:solidFill>
                <a:latin typeface="Calibri"/>
                <a:ea typeface="Calibri"/>
                <a:cs typeface="Calibri"/>
                <a:sym typeface="Calibri"/>
              </a:rPr>
            </a:br>
            <a:br>
              <a:rPr lang="en-US" sz="2400">
                <a:solidFill>
                  <a:schemeClr val="dk1"/>
                </a:solidFill>
                <a:latin typeface="Calibri"/>
                <a:ea typeface="Calibri"/>
                <a:cs typeface="Calibri"/>
                <a:sym typeface="Calibri"/>
              </a:rPr>
            </a:br>
            <a:endParaRPr b="0"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7"/>
          <p:cNvSpPr txBox="1"/>
          <p:nvPr>
            <p:ph type="title"/>
          </p:nvPr>
        </p:nvSpPr>
        <p:spPr>
          <a:xfrm>
            <a:off x="3810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                Methodologies        </a:t>
            </a:r>
            <a:endParaRPr/>
          </a:p>
        </p:txBody>
      </p:sp>
      <p:sp>
        <p:nvSpPr>
          <p:cNvPr id="152" name="Google Shape;152;p7"/>
          <p:cNvSpPr txBox="1"/>
          <p:nvPr>
            <p:ph idx="1" type="body"/>
          </p:nvPr>
        </p:nvSpPr>
        <p:spPr>
          <a:xfrm>
            <a:off x="457200" y="1981200"/>
            <a:ext cx="8229600" cy="438912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95000"/>
              <a:buNone/>
            </a:pPr>
            <a:r>
              <a:rPr b="1" lang="en-US" sz="3600">
                <a:latin typeface="Calibri"/>
                <a:ea typeface="Calibri"/>
                <a:cs typeface="Calibri"/>
                <a:sym typeface="Calibri"/>
              </a:rPr>
              <a:t>Data Description</a:t>
            </a:r>
            <a:endParaRPr b="1" sz="3600">
              <a:latin typeface="Calibri"/>
              <a:ea typeface="Calibri"/>
              <a:cs typeface="Calibri"/>
              <a:sym typeface="Calibri"/>
            </a:endParaRPr>
          </a:p>
          <a:p>
            <a:pPr indent="-274320" lvl="0" marL="274320" rtl="0" algn="just">
              <a:spcBef>
                <a:spcPts val="324"/>
              </a:spcBef>
              <a:spcAft>
                <a:spcPts val="0"/>
              </a:spcAft>
              <a:buSzPct val="95000"/>
              <a:buNone/>
            </a:pPr>
            <a:r>
              <a:rPr lang="en-US" sz="2400">
                <a:latin typeface="Calibri"/>
                <a:ea typeface="Calibri"/>
                <a:cs typeface="Calibri"/>
                <a:sym typeface="Calibri"/>
              </a:rPr>
              <a:t>     The dataset used in this project is from Kaggle,covering 2106 days between 1st January 2015 to 6th October 2020. The data set contains 14 columns, including: </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Data</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Demand</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RRP</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Demand _pos _ RRP </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RRP_ negative</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Demand _  neg _ RRP </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RRP _ Positive</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Frac  _at _ neg _RRP</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Min _temperature</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 Max_ temperature</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Solar_exposure</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Rainfall</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School _ day</a:t>
            </a:r>
            <a:endParaRPr sz="2400">
              <a:latin typeface="Calibri"/>
              <a:ea typeface="Calibri"/>
              <a:cs typeface="Calibri"/>
              <a:sym typeface="Calibri"/>
            </a:endParaRPr>
          </a:p>
          <a:p>
            <a:pPr indent="0" lvl="0" marL="274320" rtl="0" algn="l">
              <a:spcBef>
                <a:spcPts val="324"/>
              </a:spcBef>
              <a:spcAft>
                <a:spcPts val="0"/>
              </a:spcAft>
              <a:buNone/>
            </a:pPr>
            <a:r>
              <a:rPr lang="en-US" sz="2400">
                <a:latin typeface="Calibri"/>
                <a:ea typeface="Calibri"/>
                <a:cs typeface="Calibri"/>
                <a:sym typeface="Calibri"/>
              </a:rPr>
              <a:t>Holiday  </a:t>
            </a:r>
            <a:endParaRPr sz="2400">
              <a:latin typeface="Calibri"/>
              <a:ea typeface="Calibri"/>
              <a:cs typeface="Calibri"/>
              <a:sym typeface="Calibri"/>
            </a:endParaRPr>
          </a:p>
          <a:p>
            <a:pPr indent="-176593" lvl="0" marL="274320" rtl="0" algn="l">
              <a:spcBef>
                <a:spcPts val="324"/>
              </a:spcBef>
              <a:spcAft>
                <a:spcPts val="0"/>
              </a:spcAft>
              <a:buSzPct val="950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idx="4294967295" type="body"/>
          </p:nvPr>
        </p:nvSpPr>
        <p:spPr>
          <a:xfrm>
            <a:off x="0" y="533400"/>
            <a:ext cx="7543800" cy="5592763"/>
          </a:xfrm>
          <a:prstGeom prst="rect">
            <a:avLst/>
          </a:prstGeom>
          <a:noFill/>
          <a:ln>
            <a:noFill/>
          </a:ln>
        </p:spPr>
        <p:txBody>
          <a:bodyPr anchorCtr="0" anchor="t" bIns="45700" lIns="91425" spcFirstLastPara="1" rIns="91425" wrap="square" tIns="45700">
            <a:normAutofit lnSpcReduction="10000"/>
          </a:bodyPr>
          <a:lstStyle/>
          <a:p>
            <a:pPr indent="-129540" lvl="0" marL="274320" rtl="0" algn="l">
              <a:spcBef>
                <a:spcPts val="0"/>
              </a:spcBef>
              <a:spcAft>
                <a:spcPts val="0"/>
              </a:spcAft>
              <a:buSzPts val="2280"/>
              <a:buNone/>
            </a:pPr>
            <a:r>
              <a:t/>
            </a:r>
            <a:endParaRPr sz="2400">
              <a:latin typeface="Calibri"/>
              <a:ea typeface="Calibri"/>
              <a:cs typeface="Calibri"/>
              <a:sym typeface="Calibri"/>
            </a:endParaRPr>
          </a:p>
          <a:p>
            <a:pPr indent="-274320" lvl="0" marL="274320" rtl="0" algn="l">
              <a:spcBef>
                <a:spcPts val="480"/>
              </a:spcBef>
              <a:spcAft>
                <a:spcPts val="0"/>
              </a:spcAft>
              <a:buSzPts val="2280"/>
              <a:buChar char="⚫"/>
            </a:pPr>
            <a:r>
              <a:rPr lang="en-US" sz="2400">
                <a:latin typeface="Calibri"/>
                <a:ea typeface="Calibri"/>
                <a:cs typeface="Calibri"/>
                <a:sym typeface="Calibri"/>
              </a:rPr>
              <a:t>  </a:t>
            </a:r>
            <a:endParaRPr sz="2400">
              <a:latin typeface="Calibri"/>
              <a:ea typeface="Calibri"/>
              <a:cs typeface="Calibri"/>
              <a:sym typeface="Calibri"/>
            </a:endParaRPr>
          </a:p>
          <a:p>
            <a:pPr indent="-274320" lvl="0" marL="274320" rtl="0" algn="l">
              <a:spcBef>
                <a:spcPts val="520"/>
              </a:spcBef>
              <a:spcAft>
                <a:spcPts val="0"/>
              </a:spcAft>
              <a:buSzPts val="2470"/>
              <a:buNone/>
            </a:pPr>
            <a:r>
              <a:rPr b="1" lang="en-US">
                <a:latin typeface="Calibri"/>
                <a:ea typeface="Calibri"/>
                <a:cs typeface="Calibri"/>
                <a:sym typeface="Calibri"/>
              </a:rPr>
              <a:t>Data Preprocessing  </a:t>
            </a:r>
            <a:endParaRPr b="1">
              <a:latin typeface="Calibri"/>
              <a:ea typeface="Calibri"/>
              <a:cs typeface="Calibri"/>
              <a:sym typeface="Calibri"/>
            </a:endParaRPr>
          </a:p>
          <a:p>
            <a:pPr indent="-274320" lvl="0" marL="274320" rtl="0" algn="just">
              <a:spcBef>
                <a:spcPts val="480"/>
              </a:spcBef>
              <a:spcAft>
                <a:spcPts val="0"/>
              </a:spcAft>
              <a:buSzPts val="2280"/>
              <a:buNone/>
            </a:pPr>
            <a:r>
              <a:rPr lang="en-US" sz="2400">
                <a:latin typeface="Calibri"/>
                <a:ea typeface="Calibri"/>
                <a:cs typeface="Calibri"/>
                <a:sym typeface="Calibri"/>
              </a:rPr>
              <a:t>    The dataset is preprocessed by converting the date column into day, month, year, and day of the week. The values are then scaled using the Min-Max  Scaler, handled missing values, encoded categorical values. And after preprocessing total number of columns are 18  </a:t>
            </a:r>
            <a:endParaRPr sz="2400">
              <a:latin typeface="Calibri"/>
              <a:ea typeface="Calibri"/>
              <a:cs typeface="Calibri"/>
              <a:sym typeface="Calibri"/>
            </a:endParaRPr>
          </a:p>
          <a:p>
            <a:pPr indent="-274320" lvl="0" marL="274320" rtl="0" algn="l">
              <a:spcBef>
                <a:spcPts val="480"/>
              </a:spcBef>
              <a:spcAft>
                <a:spcPts val="0"/>
              </a:spcAft>
              <a:buSzPts val="2280"/>
              <a:buNone/>
            </a:pPr>
            <a:r>
              <a:t/>
            </a:r>
            <a:endParaRPr b="1" sz="2400">
              <a:latin typeface="Calibri"/>
              <a:ea typeface="Calibri"/>
              <a:cs typeface="Calibri"/>
              <a:sym typeface="Calibri"/>
            </a:endParaRPr>
          </a:p>
          <a:p>
            <a:pPr indent="-274320" lvl="0" marL="274320" rtl="0" algn="l">
              <a:spcBef>
                <a:spcPts val="480"/>
              </a:spcBef>
              <a:spcAft>
                <a:spcPts val="0"/>
              </a:spcAft>
              <a:buSzPts val="2280"/>
              <a:buNone/>
            </a:pPr>
            <a:r>
              <a:rPr b="1" lang="en-US" sz="2400">
                <a:latin typeface="Calibri"/>
                <a:ea typeface="Calibri"/>
                <a:cs typeface="Calibri"/>
                <a:sym typeface="Calibri"/>
              </a:rPr>
              <a:t>Data Visualisation </a:t>
            </a:r>
            <a:endParaRPr b="1" sz="3200">
              <a:latin typeface="Calibri"/>
              <a:ea typeface="Calibri"/>
              <a:cs typeface="Calibri"/>
              <a:sym typeface="Calibri"/>
            </a:endParaRPr>
          </a:p>
          <a:p>
            <a:pPr indent="-274320" lvl="0" marL="274320" rtl="0" algn="just">
              <a:spcBef>
                <a:spcPts val="520"/>
              </a:spcBef>
              <a:spcAft>
                <a:spcPts val="0"/>
              </a:spcAft>
              <a:buSzPts val="2470"/>
              <a:buNone/>
            </a:pPr>
            <a:r>
              <a:rPr lang="en-US" sz="2600">
                <a:latin typeface="Calibri"/>
                <a:ea typeface="Calibri"/>
                <a:cs typeface="Calibri"/>
                <a:sym typeface="Calibri"/>
              </a:rPr>
              <a:t>   To better understand the relationships between variables, I created various plots, including:</a:t>
            </a:r>
            <a:endParaRPr sz="2600">
              <a:latin typeface="Calibri"/>
              <a:ea typeface="Calibri"/>
              <a:cs typeface="Calibri"/>
              <a:sym typeface="Calibri"/>
            </a:endParaRPr>
          </a:p>
          <a:p>
            <a:pPr indent="-274320" lvl="0" marL="274320" rtl="0" algn="l">
              <a:spcBef>
                <a:spcPts val="720"/>
              </a:spcBef>
              <a:spcAft>
                <a:spcPts val="0"/>
              </a:spcAft>
              <a:buSzPts val="3420"/>
              <a:buNone/>
            </a:pPr>
            <a:r>
              <a:t/>
            </a:r>
            <a:endParaRPr sz="3600"/>
          </a:p>
          <a:p>
            <a:pPr indent="-274320" lvl="0" marL="274320" rtl="0" algn="l">
              <a:spcBef>
                <a:spcPts val="720"/>
              </a:spcBef>
              <a:spcAft>
                <a:spcPts val="0"/>
              </a:spcAft>
              <a:buSzPts val="3420"/>
              <a:buNone/>
            </a:pPr>
            <a:r>
              <a:t/>
            </a:r>
            <a:endParaRPr sz="3600"/>
          </a:p>
          <a:p>
            <a:pPr indent="-274320" lvl="0" marL="274320" rtl="0" algn="l">
              <a:spcBef>
                <a:spcPts val="520"/>
              </a:spcBef>
              <a:spcAft>
                <a:spcPts val="0"/>
              </a:spcAft>
              <a:buSzPts val="247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idx="4294967295" type="body"/>
          </p:nvPr>
        </p:nvSpPr>
        <p:spPr>
          <a:xfrm>
            <a:off x="152400" y="1371600"/>
            <a:ext cx="8458200" cy="4754563"/>
          </a:xfrm>
          <a:prstGeom prst="rect">
            <a:avLst/>
          </a:prstGeom>
          <a:noFill/>
          <a:ln>
            <a:noFill/>
          </a:ln>
        </p:spPr>
        <p:txBody>
          <a:bodyPr anchorCtr="0" anchor="t" bIns="45700" lIns="91425" spcFirstLastPara="1" rIns="91425" wrap="square" tIns="45700">
            <a:normAutofit/>
          </a:bodyPr>
          <a:lstStyle/>
          <a:p>
            <a:pPr indent="0" lvl="0" marL="274320" rtl="0" algn="l">
              <a:spcBef>
                <a:spcPts val="0"/>
              </a:spcBef>
              <a:spcAft>
                <a:spcPts val="0"/>
              </a:spcAft>
              <a:buNone/>
            </a:pPr>
            <a:r>
              <a:rPr lang="en-US" sz="2400">
                <a:latin typeface="Calibri"/>
                <a:ea typeface="Calibri"/>
                <a:cs typeface="Calibri"/>
                <a:sym typeface="Calibri"/>
              </a:rPr>
              <a:t> Scatter plots to visualize demand vs. max-temperature and demand vs. RRP, demand vs. solar exposure.</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Box plot to analyze demand by day of a week, demand on school days vs. holidays.</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Joint plots to examine relationship between demand vs. RRP.</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 Histograms to analyze the distribution of demand and temperature values.</a:t>
            </a:r>
            <a:endParaRPr sz="2400">
              <a:latin typeface="Calibri"/>
              <a:ea typeface="Calibri"/>
              <a:cs typeface="Calibri"/>
              <a:sym typeface="Calibri"/>
            </a:endParaRPr>
          </a:p>
          <a:p>
            <a:pPr indent="0" lvl="0" marL="274320" rtl="0" algn="l">
              <a:spcBef>
                <a:spcPts val="480"/>
              </a:spcBef>
              <a:spcAft>
                <a:spcPts val="0"/>
              </a:spcAft>
              <a:buNone/>
            </a:pPr>
            <a:r>
              <a:rPr lang="en-US" sz="2400">
                <a:latin typeface="Calibri"/>
                <a:ea typeface="Calibri"/>
                <a:cs typeface="Calibri"/>
                <a:sym typeface="Calibri"/>
              </a:rPr>
              <a:t>Correlation heat map.   </a:t>
            </a:r>
            <a:endParaRPr sz="2400">
              <a:latin typeface="Calibri"/>
              <a:ea typeface="Calibri"/>
              <a:cs typeface="Calibri"/>
              <a:sym typeface="Calibri"/>
            </a:endParaRPr>
          </a:p>
          <a:p>
            <a:pPr indent="-274320" lvl="0" marL="274320" rtl="0" algn="l">
              <a:spcBef>
                <a:spcPts val="480"/>
              </a:spcBef>
              <a:spcAft>
                <a:spcPts val="0"/>
              </a:spcAft>
              <a:buSzPts val="2280"/>
              <a:buNone/>
            </a:pPr>
            <a:r>
              <a:rPr lang="en-US" sz="2400">
                <a:latin typeface="Calibri"/>
                <a:ea typeface="Calibri"/>
                <a:cs typeface="Calibri"/>
                <a:sym typeface="Calibri"/>
              </a:rPr>
              <a:t>These visualizations provided valuable insights into the data and informed our modeling decisions.</a:t>
            </a:r>
            <a:endParaRPr sz="2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2024-11-24T06:15:00Z</dcterms:created>
  <dc:creator>WELCOME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0FAD46CF0B3D45F99B80AC0686FDBDD2_12</vt:lpwstr>
  </property>
  <property fmtid="{D5CDD505-2E9C-101B-9397-08002B2CF9AE}" pid="3" name="KSOProductBuildVer">
    <vt:lpwstr>1033-12.2.0.18911</vt:lpwstr>
  </property>
</Properties>
</file>