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61" r:id="rId2"/>
    <p:sldId id="903" r:id="rId3"/>
    <p:sldId id="904" r:id="rId4"/>
    <p:sldId id="913" r:id="rId5"/>
    <p:sldId id="911" r:id="rId6"/>
    <p:sldId id="915" r:id="rId7"/>
    <p:sldId id="916" r:id="rId8"/>
    <p:sldId id="917" r:id="rId9"/>
    <p:sldId id="926" r:id="rId10"/>
    <p:sldId id="927" r:id="rId11"/>
    <p:sldId id="928" r:id="rId12"/>
    <p:sldId id="931" r:id="rId13"/>
    <p:sldId id="93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ao, Wei-Lun" initials="CW" lastIdx="5" clrIdx="0">
    <p:extLst>
      <p:ext uri="{19B8F6BF-5375-455C-9EA6-DF929625EA0E}">
        <p15:presenceInfo xmlns:p15="http://schemas.microsoft.com/office/powerpoint/2012/main" userId="S-1-5-21-2978849671-3447107804-1146194034-25559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87" autoAdjust="0"/>
    <p:restoredTop sz="95282" autoAdjust="0"/>
  </p:normalViewPr>
  <p:slideViewPr>
    <p:cSldViewPr snapToGrid="0" snapToObjects="1">
      <p:cViewPr varScale="1">
        <p:scale>
          <a:sx n="89" d="100"/>
          <a:sy n="89" d="100"/>
        </p:scale>
        <p:origin x="30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BE9EA88-CDB8-5740-9EFC-694193B327F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73A175-5696-B54B-8914-C072FC0DB2B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C8AC04-A67D-B24C-8E12-8FB56FC05672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C78DE9-D626-CD46-9744-6BF9484F60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12EA5D-6244-A840-989B-3FF66F3C2CA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50F412-BB42-714A-9F06-5752E0C7A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0007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E3F71F-EE20-0840-B448-C2CC2398DE46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88E0E4-2FF9-D642-903E-D1AE3C9B5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401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900" dirty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1F94F5-58D1-42ED-AB38-DD97D2E49478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8086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8E0E4-2FF9-D642-903E-D1AE3C9B5C1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3533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8E0E4-2FF9-D642-903E-D1AE3C9B5C1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0914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900" dirty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1F94F5-58D1-42ED-AB38-DD97D2E49478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8138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900" dirty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1F94F5-58D1-42ED-AB38-DD97D2E49478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862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53F7F-A249-F443-B60E-AC4643D570C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7200" y="1122363"/>
            <a:ext cx="11350171" cy="1250723"/>
          </a:xfrm>
        </p:spPr>
        <p:txBody>
          <a:bodyPr anchor="b"/>
          <a:lstStyle>
            <a:lvl1pPr algn="ctr">
              <a:defRPr sz="6000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&lt;Topic&gt;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83CFC8-047F-C941-8585-D09B9904EAD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810172" y="5522231"/>
            <a:ext cx="3381828" cy="190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691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5A2A7-066E-9046-8121-95F264DCE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640" y="254000"/>
            <a:ext cx="11724640" cy="915988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1E8D3-1287-3744-8FAF-4A40CD8A8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640" y="1612906"/>
            <a:ext cx="11724640" cy="45640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BB578A5-C01B-5746-8F37-A8507C26D5D1}"/>
              </a:ext>
            </a:extLst>
          </p:cNvPr>
          <p:cNvCxnSpPr/>
          <p:nvPr userDrawn="1"/>
        </p:nvCxnSpPr>
        <p:spPr>
          <a:xfrm>
            <a:off x="296672" y="1348740"/>
            <a:ext cx="11722608" cy="0"/>
          </a:xfrm>
          <a:prstGeom prst="line">
            <a:avLst/>
          </a:prstGeom>
          <a:ln w="3175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1856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523303-7D4B-6B4F-B80C-1ED0C4CFC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4640" y="1681163"/>
            <a:ext cx="5702935" cy="456555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rgbClr val="C0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D4AFBE-D4EB-0E40-8B47-1079AF3A68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4640" y="2505075"/>
            <a:ext cx="5702935" cy="3684588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B0DBDC-D697-2741-A295-168C772A4E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6400" y="1681163"/>
            <a:ext cx="5762879" cy="456544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rgbClr val="C0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3E66BE-92C4-FC4C-AC21-FE8A32C968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6400" y="2505075"/>
            <a:ext cx="5762880" cy="3684588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DC15DA5-5933-2E4C-893D-A908BD329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640" y="254000"/>
            <a:ext cx="11724640" cy="915988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5F5A316-8BF4-6148-A76F-D966A9DBE321}"/>
              </a:ext>
            </a:extLst>
          </p:cNvPr>
          <p:cNvCxnSpPr/>
          <p:nvPr userDrawn="1"/>
        </p:nvCxnSpPr>
        <p:spPr>
          <a:xfrm>
            <a:off x="296672" y="1348740"/>
            <a:ext cx="11722608" cy="0"/>
          </a:xfrm>
          <a:prstGeom prst="line">
            <a:avLst/>
          </a:prstGeom>
          <a:ln w="3175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80FDD41-D99A-A14A-836E-655A91E30D8C}"/>
              </a:ext>
            </a:extLst>
          </p:cNvPr>
          <p:cNvCxnSpPr>
            <a:cxnSpLocks/>
          </p:cNvCxnSpPr>
          <p:nvPr userDrawn="1"/>
        </p:nvCxnSpPr>
        <p:spPr>
          <a:xfrm>
            <a:off x="6145428" y="1681163"/>
            <a:ext cx="0" cy="4508500"/>
          </a:xfrm>
          <a:prstGeom prst="line">
            <a:avLst/>
          </a:prstGeom>
          <a:ln w="22225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8A03C1A-2431-1A4A-8332-630616C534BD}"/>
              </a:ext>
            </a:extLst>
          </p:cNvPr>
          <p:cNvCxnSpPr>
            <a:cxnSpLocks/>
          </p:cNvCxnSpPr>
          <p:nvPr userDrawn="1"/>
        </p:nvCxnSpPr>
        <p:spPr>
          <a:xfrm>
            <a:off x="234696" y="2230186"/>
            <a:ext cx="5762879" cy="0"/>
          </a:xfrm>
          <a:prstGeom prst="line">
            <a:avLst/>
          </a:prstGeom>
          <a:ln w="22225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3D423DE-EE3D-144E-8305-FAD82E00DC73}"/>
              </a:ext>
            </a:extLst>
          </p:cNvPr>
          <p:cNvCxnSpPr>
            <a:cxnSpLocks/>
          </p:cNvCxnSpPr>
          <p:nvPr userDrawn="1"/>
        </p:nvCxnSpPr>
        <p:spPr>
          <a:xfrm>
            <a:off x="6256401" y="2230186"/>
            <a:ext cx="5762879" cy="0"/>
          </a:xfrm>
          <a:prstGeom prst="line">
            <a:avLst/>
          </a:prstGeom>
          <a:ln w="22225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4979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784DFD9-2B07-AE4F-9A3C-2EEFC6FB2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640" y="254000"/>
            <a:ext cx="11724640" cy="915988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72471FE-D852-2441-85E8-46B1B30A4C7F}"/>
              </a:ext>
            </a:extLst>
          </p:cNvPr>
          <p:cNvCxnSpPr/>
          <p:nvPr userDrawn="1"/>
        </p:nvCxnSpPr>
        <p:spPr>
          <a:xfrm>
            <a:off x="296672" y="1348740"/>
            <a:ext cx="11722608" cy="0"/>
          </a:xfrm>
          <a:prstGeom prst="line">
            <a:avLst/>
          </a:prstGeom>
          <a:ln w="3175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7183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8874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6F32A6-A96D-DA45-A47A-D02A0A9FC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8DD3DD-323F-6F4A-9A75-123C3C9D6C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23217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5" r:id="rId4"/>
    <p:sldLayoutId id="2147483656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Ø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ü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/>
          <p:cNvSpPr>
            <a:spLocks noGrp="1" noChangeArrowheads="1"/>
          </p:cNvSpPr>
          <p:nvPr>
            <p:ph type="ctrTitle"/>
          </p:nvPr>
        </p:nvSpPr>
        <p:spPr>
          <a:xfrm>
            <a:off x="0" y="1240696"/>
            <a:ext cx="12192000" cy="2188304"/>
          </a:xfrm>
        </p:spPr>
        <p:txBody>
          <a:bodyPr>
            <a:normAutofit/>
          </a:bodyPr>
          <a:lstStyle/>
          <a:p>
            <a:r>
              <a:rPr lang="en-US" dirty="0"/>
              <a:t>CSE 5523: </a:t>
            </a:r>
            <a:br>
              <a:rPr lang="en-US" dirty="0"/>
            </a:br>
            <a:r>
              <a:rPr lang="en-US" dirty="0"/>
              <a:t>HW2</a:t>
            </a:r>
          </a:p>
        </p:txBody>
      </p:sp>
      <p:sp>
        <p:nvSpPr>
          <p:cNvPr id="5124" name="Text Box 7"/>
          <p:cNvSpPr txBox="1">
            <a:spLocks noChangeArrowheads="1"/>
          </p:cNvSpPr>
          <p:nvPr/>
        </p:nvSpPr>
        <p:spPr bwMode="auto">
          <a:xfrm>
            <a:off x="1524000" y="6248402"/>
            <a:ext cx="5867400" cy="46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9" tIns="45719" rIns="91439" bIns="45719">
            <a:spAutoFit/>
          </a:bodyPr>
          <a:lstStyle/>
          <a:p>
            <a:pPr>
              <a:spcBef>
                <a:spcPct val="50000"/>
              </a:spcBef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1673204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21553-375F-4F52-BA39-A405720FE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GDA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C4F1FE-EA90-4954-84EC-B12D0C971C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4640" y="1612906"/>
                <a:ext cx="11897360" cy="5395701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/>
                  <a:t>Training data: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𝑡𝑟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ℝ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 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y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+1, −1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b="1" dirty="0"/>
                  <a:t>Goal: </a:t>
                </a:r>
                <a:r>
                  <a:rPr lang="en-US" dirty="0"/>
                  <a:t>construct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for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+1, −1</m:t>
                                </m:r>
                              </m:e>
                            </m:d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b="1" dirty="0"/>
                  <a:t>Bayes’ rules: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endParaRPr lang="en-US" b="1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: Bernoulli</a:t>
                </a:r>
                <a:endParaRPr lang="en-US" b="1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p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b="1" dirty="0">
                    <a:solidFill>
                      <a:schemeClr val="tx1"/>
                    </a:solidFill>
                  </a:rPr>
                  <a:t>: </a:t>
                </a:r>
                <a:r>
                  <a:rPr lang="en-US" dirty="0">
                    <a:solidFill>
                      <a:schemeClr val="tx1"/>
                    </a:solidFill>
                  </a:rPr>
                  <a:t>multi-dimensional Gaussian</a:t>
                </a:r>
              </a:p>
              <a:p>
                <a:pPr lvl="1"/>
                <a:endParaRPr lang="en-US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C4F1FE-EA90-4954-84EC-B12D0C971C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4640" y="1612906"/>
                <a:ext cx="11897360" cy="5395701"/>
              </a:xfrm>
              <a:blipFill>
                <a:blip r:embed="rId2"/>
                <a:stretch>
                  <a:fillRect l="-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23338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4C82B-BD66-4F10-BDF3-7DCCDC521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Nonlinear GDA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3701E6-C026-4B59-BD33-63F4B34A69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4640" y="1612906"/>
                <a:ext cx="11897360" cy="4564057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 </m:t>
                        </m:r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=+1</m:t>
                        </m:r>
                      </m:e>
                    </m:d>
                  </m:oMath>
                </a14:m>
                <a:r>
                  <a:rPr lang="en-US" dirty="0"/>
                  <a:t> have their own covariance matrices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𝜮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𝜮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See slides </a:t>
                </a:r>
                <a:r>
                  <a:rPr lang="en-US" dirty="0"/>
                  <a:t>9</a:t>
                </a:r>
                <a:r>
                  <a:rPr lang="en-US" dirty="0">
                    <a:solidFill>
                      <a:schemeClr val="tx1"/>
                    </a:solidFill>
                  </a:rPr>
                  <a:t>, 10 for how to compute them</a:t>
                </a:r>
              </a:p>
              <a:p>
                <a:r>
                  <a:rPr lang="en-US" dirty="0"/>
                  <a:t>See also your homework # 2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3701E6-C026-4B59-BD33-63F4B34A69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4640" y="1612906"/>
                <a:ext cx="11897360" cy="4564057"/>
              </a:xfrm>
              <a:blipFill>
                <a:blip r:embed="rId2"/>
                <a:stretch>
                  <a:fillRect l="-922" t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8607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4C82B-BD66-4F10-BDF3-7DCCDC521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GDA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3701E6-C026-4B59-BD33-63F4B34A69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4640" y="1612906"/>
                <a:ext cx="11897360" cy="4564057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 </m:t>
                        </m:r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=+1</m:t>
                        </m:r>
                      </m:e>
                    </m:d>
                  </m:oMath>
                </a14:m>
                <a:r>
                  <a:rPr lang="en-US" dirty="0"/>
                  <a:t> share the same covariance matrix </a:t>
                </a:r>
                <a14:m>
                  <m:oMath xmlns:m="http://schemas.openxmlformats.org/officeDocument/2006/math">
                    <m:r>
                      <a:rPr lang="el-G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𝜮</m:t>
                    </m:r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endParaRPr lang="en-US" dirty="0"/>
              </a:p>
              <a:p>
                <a:r>
                  <a:rPr lang="en-US" dirty="0"/>
                  <a:t>Built upon the previous slide, 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𝜮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𝜮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 and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 be the number of training examples per class, </a:t>
                </a:r>
                <a14:m>
                  <m:oMath xmlns:m="http://schemas.openxmlformats.org/officeDocument/2006/math">
                    <m:r>
                      <a:rPr lang="el-G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𝜮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𝜮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𝜮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See your homework # 2 for how to compute it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3701E6-C026-4B59-BD33-63F4B34A69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4640" y="1612906"/>
                <a:ext cx="11897360" cy="4564057"/>
              </a:xfrm>
              <a:blipFill>
                <a:blip r:embed="rId2"/>
                <a:stretch>
                  <a:fillRect l="-922" t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41547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D3733-FEA6-4CF8-8B13-CF29B2D2B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 (please do “log” to prevent overflow)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1B6EC9-EDC6-4F44-9449-F7C0AD16F2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+1, −1</m:t>
                                  </m:r>
                                </m:e>
                              </m:d>
                            </m:lim>
                          </m:limLow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func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+1, −1</m:t>
                                  </m:r>
                                </m:e>
                              </m:d>
                            </m:lim>
                          </m:limLow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+1, −1</m:t>
                              </m:r>
                            </m:e>
                          </m:d>
                        </m:lim>
                      </m:limLow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1B6EC9-EDC6-4F44-9449-F7C0AD16F2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6591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E2342-666C-465F-86A6-3457005B9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CA7EA-B231-49E0-A3A2-F15ECEFCE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are to implement:</a:t>
            </a:r>
          </a:p>
          <a:p>
            <a:pPr lvl="1"/>
            <a:r>
              <a:rPr lang="en-US" dirty="0"/>
              <a:t>Pocket algorithm (improved perceptron)</a:t>
            </a:r>
          </a:p>
          <a:p>
            <a:pPr lvl="1"/>
            <a:r>
              <a:rPr lang="en-US" dirty="0"/>
              <a:t>Linear Gaussian discriminative analysis</a:t>
            </a:r>
          </a:p>
          <a:p>
            <a:pPr lvl="1"/>
            <a:r>
              <a:rPr lang="en-US" dirty="0"/>
              <a:t>Nonlinear Gaussian discriminative analysis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525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7D2B0-55EE-4D22-84A0-CC55B7AAD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7E90DB-5E95-48C8-B1F7-7F070FEFA9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4640" y="1612906"/>
                <a:ext cx="11724640" cy="525382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Four data source</a:t>
                </a:r>
              </a:p>
              <a:p>
                <a:pPr lvl="1"/>
                <a:r>
                  <a:rPr lang="en-US" dirty="0"/>
                  <a:t>2D linear </a:t>
                </a:r>
              </a:p>
              <a:p>
                <a:pPr lvl="1"/>
                <a:r>
                  <a:rPr lang="en-US" dirty="0"/>
                  <a:t>2D noisy linear</a:t>
                </a:r>
              </a:p>
              <a:p>
                <a:pPr lvl="1"/>
                <a:r>
                  <a:rPr lang="en-US" dirty="0"/>
                  <a:t>2D quadratic (circle)</a:t>
                </a:r>
              </a:p>
              <a:p>
                <a:pPr lvl="1"/>
                <a:r>
                  <a:rPr lang="en-US" dirty="0"/>
                  <a:t>MNIST (&lt;5 vs. &gt;=5)</a:t>
                </a:r>
              </a:p>
              <a:p>
                <a:pPr lvl="1"/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 </a:t>
                </a:r>
              </a:p>
              <a:p>
                <a:pPr lvl="1"/>
                <a:r>
                  <a:rPr lang="en-US" dirty="0"/>
                  <a:t>A column as an instance</a:t>
                </a:r>
              </a:p>
              <a:p>
                <a:pPr lvl="1"/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+1,−1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7E90DB-5E95-48C8-B1F7-7F070FEFA9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4640" y="1612906"/>
                <a:ext cx="11724640" cy="5253823"/>
              </a:xfrm>
              <a:blipFill>
                <a:blip r:embed="rId3"/>
                <a:stretch>
                  <a:fillRect l="-936" t="-19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795C2DA4-A634-44A1-BF60-C1B81416B1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2387" y="3939229"/>
            <a:ext cx="3903333" cy="2927500"/>
          </a:xfrm>
          <a:prstGeom prst="rect">
            <a:avLst/>
          </a:prstGeom>
        </p:spPr>
      </p:pic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1227F1A2-929E-41B1-8674-8D9193D488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78234" y="1436688"/>
            <a:ext cx="3903333" cy="2927500"/>
          </a:xfrm>
          <a:prstGeom prst="rect">
            <a:avLst/>
          </a:prstGeom>
        </p:spPr>
      </p:pic>
      <p:pic>
        <p:nvPicPr>
          <p:cNvPr id="11" name="Picture 10" descr="Shape, arrow&#10;&#10;Description automatically generated">
            <a:extLst>
              <a:ext uri="{FF2B5EF4-FFF2-40B4-BE49-F238E27FC236}">
                <a16:creationId xmlns:a16="http://schemas.microsoft.com/office/drawing/2014/main" id="{00B0AD7D-A036-47BC-B842-0A018DAD87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92827" y="4435318"/>
            <a:ext cx="3453600" cy="1935319"/>
          </a:xfrm>
          <a:prstGeom prst="rect">
            <a:avLst/>
          </a:prstGeom>
        </p:spPr>
      </p:pic>
      <p:pic>
        <p:nvPicPr>
          <p:cNvPr id="13" name="Picture 12" descr="Chart, scatter chart&#10;&#10;Description automatically generated">
            <a:extLst>
              <a:ext uri="{FF2B5EF4-FFF2-40B4-BE49-F238E27FC236}">
                <a16:creationId xmlns:a16="http://schemas.microsoft.com/office/drawing/2014/main" id="{20B5314A-A38D-4615-BEE2-488CB9A451E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00304" y="1445416"/>
            <a:ext cx="3891696" cy="2918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6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6BF2C-C4C9-4C58-A277-245939140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EC509D-A192-495F-B497-9B9247FDCF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data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are not appended with “1” yet.</a:t>
                </a:r>
              </a:p>
              <a:p>
                <a:r>
                  <a:rPr lang="en-US" dirty="0"/>
                  <a:t>For feature transform for a 2D data instance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, we do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𝝓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p>
                                    <m:sSup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  <m:e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e>
                              </m:eqAr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Again, you need to append “1” to the data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𝝓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dirty="0"/>
                  <a:t> if you want to solve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</m:e>
                    </m:acc>
                  </m:oMath>
                </a14:m>
                <a:r>
                  <a:rPr lang="en-US" dirty="0"/>
                  <a:t> directly</a:t>
                </a:r>
              </a:p>
              <a:p>
                <a:pPr lvl="1"/>
                <a:r>
                  <a:rPr lang="en-US" dirty="0">
                    <a:solidFill>
                      <a:srgbClr val="FF0000"/>
                    </a:solidFill>
                  </a:rPr>
                  <a:t>In the homework, we have done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𝝓</m:t>
                    </m:r>
                    <m:d>
                      <m:dPr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for you!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EC509D-A192-495F-B497-9B9247FDCF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36" t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8926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7D2B0-55EE-4D22-84A0-CC55B7AAD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Accuracy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7E90DB-5E95-48C8-B1F7-7F070FEFA9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4640" y="1612906"/>
                <a:ext cx="11724640" cy="525382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Data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 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+1,−1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</m:oMath>
                </a14:m>
                <a:endParaRPr lang="en-US" dirty="0"/>
              </a:p>
              <a:p>
                <a:r>
                  <a:rPr lang="en-US" dirty="0"/>
                  <a:t>Accuracy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the prediction based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7E90DB-5E95-48C8-B1F7-7F070FEFA9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4640" y="1612906"/>
                <a:ext cx="11724640" cy="5253823"/>
              </a:xfrm>
              <a:blipFill>
                <a:blip r:embed="rId3"/>
                <a:stretch>
                  <a:fillRect l="-936" t="-16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315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/>
          <p:cNvSpPr>
            <a:spLocks noGrp="1" noChangeArrowheads="1"/>
          </p:cNvSpPr>
          <p:nvPr>
            <p:ph type="ctrTitle"/>
          </p:nvPr>
        </p:nvSpPr>
        <p:spPr>
          <a:xfrm>
            <a:off x="0" y="1240696"/>
            <a:ext cx="12192000" cy="2188304"/>
          </a:xfrm>
        </p:spPr>
        <p:txBody>
          <a:bodyPr>
            <a:normAutofit/>
          </a:bodyPr>
          <a:lstStyle/>
          <a:p>
            <a:r>
              <a:rPr lang="en-US" dirty="0"/>
              <a:t>Pocket algorithm</a:t>
            </a:r>
          </a:p>
        </p:txBody>
      </p:sp>
      <p:sp>
        <p:nvSpPr>
          <p:cNvPr id="5124" name="Text Box 7"/>
          <p:cNvSpPr txBox="1">
            <a:spLocks noChangeArrowheads="1"/>
          </p:cNvSpPr>
          <p:nvPr/>
        </p:nvSpPr>
        <p:spPr bwMode="auto">
          <a:xfrm>
            <a:off x="1524000" y="6248402"/>
            <a:ext cx="5867400" cy="46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9" tIns="45719" rIns="91439" bIns="45719">
            <a:spAutoFit/>
          </a:bodyPr>
          <a:lstStyle/>
          <a:p>
            <a:pPr>
              <a:spcBef>
                <a:spcPct val="50000"/>
              </a:spcBef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394854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EF824-CFFB-4790-9A7F-A500BCCE5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Pocket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D66123-20D4-41AC-8938-284DCE5E1A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/>
                  <a:t>Training data:</a:t>
                </a:r>
                <a:r>
                  <a:rPr lang="en-US" b="1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𝑡𝑟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ℝ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 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y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+1, −1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b="1" dirty="0"/>
                  <a:t>Model: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sign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sign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</m:acc>
                          </m:e>
                          <m:sup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acc>
                          <m:accPr>
                            <m:chr m:val="̃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e>
                    </m:d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D66123-20D4-41AC-8938-284DCE5E1A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6386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26BC6-2087-4460-90EC-DCC38E19A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Pocket 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48D07-81F6-44F2-A73F-3A27E95B9A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4640" y="1612906"/>
                <a:ext cx="11724640" cy="5245094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Initialize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</m:e>
                    </m:acc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𝒘</m:t>
                            </m:r>
                          </m:e>
                        </m:acc>
                      </m:e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best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=1: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Loop for all training examples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US" alt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(random order!)</a:t>
                </a:r>
              </a:p>
              <a:p>
                <a:pPr lvl="2"/>
                <a:r>
                  <a:rPr lang="en-US" sz="2400" dirty="0"/>
                  <a:t>Predict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 dirty="0">
                        <a:latin typeface="Cambria Math" panose="02040503050406030204" pitchFamily="18" charset="0"/>
                      </a:rPr>
                      <m:t>sign</m:t>
                    </m:r>
                    <m:d>
                      <m:d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</m:acc>
                          </m:e>
                          <m:sup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en-US" altLang="en-US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en-US" sz="2400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e>
                    </m:d>
                  </m:oMath>
                </a14:m>
                <a:endParaRPr lang="en-US" sz="2400" dirty="0"/>
              </a:p>
              <a:p>
                <a:pPr lvl="2"/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2400" dirty="0">
                  <a:ea typeface="Cambria Math" panose="02040503050406030204" pitchFamily="18" charset="0"/>
                </a:endParaRPr>
              </a:p>
              <a:p>
                <a:pPr lvl="3" defTabSz="256031">
                  <a:spcBef>
                    <a:spcPts val="400"/>
                  </a:spcBef>
                  <a:defRPr sz="1792"/>
                </a:pPr>
                <a:r>
                  <a:rPr lang="en-US" sz="2400" dirty="0"/>
                  <a:t>Update: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acc>
                    <m:r>
                      <a:rPr lang="en-US" sz="2400" dirty="0">
                        <a:latin typeface="Cambria Math" panose="02040503050406030204" pitchFamily="18" charset="0"/>
                      </a:rPr>
                      <m:t>←</m:t>
                    </m:r>
                    <m:acc>
                      <m:accPr>
                        <m:chr m:val="̃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acc>
                    <m:r>
                      <a:rPr lang="en-US" sz="2400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dirty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sz="2400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US" altLang="en-US" sz="240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sz="2400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dirty="0">
                    <a:solidFill>
                      <a:srgbClr val="FF0000"/>
                    </a:solidFill>
                  </a:rPr>
                  <a:t>Evaluate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on the “training data” and calculate the training accuracy</a:t>
                </a:r>
              </a:p>
              <a:p>
                <a:pPr lvl="2"/>
                <a:r>
                  <a:rPr lang="en-US" dirty="0">
                    <a:solidFill>
                      <a:srgbClr val="FF0000"/>
                    </a:solidFill>
                  </a:rPr>
                  <a:t>If training accuracy by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is “higher” than the training accuracy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𝒘</m:t>
                            </m:r>
                          </m:e>
                        </m:acc>
                      </m:e>
                      <m:sup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best</m:t>
                        </m:r>
                      </m:sup>
                    </m:sSup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𝒘</m:t>
                            </m:r>
                          </m:e>
                        </m:acc>
                      </m:e>
                      <m:sup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best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acc>
                      <m:accPr>
                        <m:chr m:val="̃"/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Output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𝒘</m:t>
                            </m:r>
                          </m:e>
                        </m:acc>
                      </m:e>
                      <m:sup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best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48D07-81F6-44F2-A73F-3A27E95B9A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4640" y="1612906"/>
                <a:ext cx="11724640" cy="5245094"/>
              </a:xfrm>
              <a:blipFill>
                <a:blip r:embed="rId2"/>
                <a:stretch>
                  <a:fillRect l="-936" t="-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83EA20E0-8CF2-45AB-A581-F119A90189B5}"/>
              </a:ext>
            </a:extLst>
          </p:cNvPr>
          <p:cNvSpPr/>
          <p:nvPr/>
        </p:nvSpPr>
        <p:spPr>
          <a:xfrm>
            <a:off x="223284" y="1531088"/>
            <a:ext cx="11795996" cy="4423270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F48097-2812-4DE2-9494-6BB1DBE61F1A}"/>
              </a:ext>
            </a:extLst>
          </p:cNvPr>
          <p:cNvSpPr txBox="1"/>
          <p:nvPr/>
        </p:nvSpPr>
        <p:spPr>
          <a:xfrm>
            <a:off x="294640" y="6115722"/>
            <a:ext cx="5181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See lecture 7 for extra details</a:t>
            </a:r>
          </a:p>
        </p:txBody>
      </p:sp>
    </p:spTree>
    <p:extLst>
      <p:ext uri="{BB962C8B-B14F-4D97-AF65-F5344CB8AC3E}">
        <p14:creationId xmlns:p14="http://schemas.microsoft.com/office/powerpoint/2010/main" val="2177137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/>
          <p:cNvSpPr>
            <a:spLocks noGrp="1" noChangeArrowheads="1"/>
          </p:cNvSpPr>
          <p:nvPr>
            <p:ph type="ctrTitle"/>
          </p:nvPr>
        </p:nvSpPr>
        <p:spPr>
          <a:xfrm>
            <a:off x="0" y="1240696"/>
            <a:ext cx="12192000" cy="2188304"/>
          </a:xfrm>
        </p:spPr>
        <p:txBody>
          <a:bodyPr>
            <a:normAutofit/>
          </a:bodyPr>
          <a:lstStyle/>
          <a:p>
            <a:r>
              <a:rPr lang="en-US" dirty="0"/>
              <a:t>Gaussian discriminant analysis</a:t>
            </a:r>
          </a:p>
        </p:txBody>
      </p:sp>
      <p:sp>
        <p:nvSpPr>
          <p:cNvPr id="5124" name="Text Box 7"/>
          <p:cNvSpPr txBox="1">
            <a:spLocks noChangeArrowheads="1"/>
          </p:cNvSpPr>
          <p:nvPr/>
        </p:nvSpPr>
        <p:spPr bwMode="auto">
          <a:xfrm>
            <a:off x="1524000" y="6248402"/>
            <a:ext cx="5867400" cy="46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9" tIns="45719" rIns="91439" bIns="45719">
            <a:spAutoFit/>
          </a:bodyPr>
          <a:lstStyle/>
          <a:p>
            <a:pPr>
              <a:spcBef>
                <a:spcPct val="50000"/>
              </a:spcBef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797764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7458</TotalTime>
  <Words>387</Words>
  <Application>Microsoft Office PowerPoint</Application>
  <PresentationFormat>Widescreen</PresentationFormat>
  <Paragraphs>74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Courier New</vt:lpstr>
      <vt:lpstr>Wingdings</vt:lpstr>
      <vt:lpstr>Office Theme</vt:lpstr>
      <vt:lpstr>CSE 5523:  HW2</vt:lpstr>
      <vt:lpstr>Outline</vt:lpstr>
      <vt:lpstr>Data</vt:lpstr>
      <vt:lpstr>Data</vt:lpstr>
      <vt:lpstr>Accuracy</vt:lpstr>
      <vt:lpstr>Pocket algorithm</vt:lpstr>
      <vt:lpstr>Pocket algorithm</vt:lpstr>
      <vt:lpstr>Pocket algorithm</vt:lpstr>
      <vt:lpstr>Gaussian discriminant analysis</vt:lpstr>
      <vt:lpstr>GDA</vt:lpstr>
      <vt:lpstr>Nonlinear GDA</vt:lpstr>
      <vt:lpstr>Linear GDA</vt:lpstr>
      <vt:lpstr>Prediction (please do “log” to prevent overflow)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Chao, Wei-Lun</cp:lastModifiedBy>
  <cp:revision>584</cp:revision>
  <dcterms:created xsi:type="dcterms:W3CDTF">2020-06-25T19:45:53Z</dcterms:created>
  <dcterms:modified xsi:type="dcterms:W3CDTF">2022-09-17T04:04:40Z</dcterms:modified>
</cp:coreProperties>
</file>