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handoutMasterIdLst>
    <p:handoutMasterId r:id="rId23"/>
  </p:handoutMasterIdLst>
  <p:sldIdLst>
    <p:sldId id="261" r:id="rId2"/>
    <p:sldId id="6111" r:id="rId3"/>
    <p:sldId id="6200" r:id="rId4"/>
    <p:sldId id="6201" r:id="rId5"/>
    <p:sldId id="6202" r:id="rId6"/>
    <p:sldId id="6203" r:id="rId7"/>
    <p:sldId id="6125" r:id="rId8"/>
    <p:sldId id="6204" r:id="rId9"/>
    <p:sldId id="6205" r:id="rId10"/>
    <p:sldId id="6165" r:id="rId11"/>
    <p:sldId id="6140" r:id="rId12"/>
    <p:sldId id="6166" r:id="rId13"/>
    <p:sldId id="6169" r:id="rId14"/>
    <p:sldId id="6170" r:id="rId15"/>
    <p:sldId id="6167" r:id="rId16"/>
    <p:sldId id="6171" r:id="rId17"/>
    <p:sldId id="6152" r:id="rId18"/>
    <p:sldId id="6206" r:id="rId19"/>
    <p:sldId id="6164" r:id="rId20"/>
    <p:sldId id="620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o, Wei-Lun" initials="CW" lastIdx="4" clrIdx="0">
    <p:extLst>
      <p:ext uri="{19B8F6BF-5375-455C-9EA6-DF929625EA0E}">
        <p15:presenceInfo xmlns:p15="http://schemas.microsoft.com/office/powerpoint/2012/main" userId="S-1-5-21-2978849671-3447107804-1146194034-25559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79184"/>
  </p:normalViewPr>
  <p:slideViewPr>
    <p:cSldViewPr snapToGrid="0" snapToObjects="1">
      <p:cViewPr varScale="1">
        <p:scale>
          <a:sx n="66" d="100"/>
          <a:sy n="66" d="100"/>
        </p:scale>
        <p:origin x="78" y="171"/>
      </p:cViewPr>
      <p:guideLst/>
    </p:cSldViewPr>
  </p:slid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E9EA88-CDB8-5740-9EFC-694193B327F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873A175-5696-B54B-8914-C072FC0DB2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C8AC04-A67D-B24C-8E12-8FB56FC05672}" type="datetimeFigureOut">
              <a:rPr lang="en-US" smtClean="0"/>
              <a:t>9/5/2025</a:t>
            </a:fld>
            <a:endParaRPr lang="en-US"/>
          </a:p>
        </p:txBody>
      </p:sp>
      <p:sp>
        <p:nvSpPr>
          <p:cNvPr id="4" name="Footer Placeholder 3">
            <a:extLst>
              <a:ext uri="{FF2B5EF4-FFF2-40B4-BE49-F238E27FC236}">
                <a16:creationId xmlns:a16="http://schemas.microsoft.com/office/drawing/2014/main" id="{51C78DE9-D626-CD46-9744-6BF9484F60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212EA5D-6244-A840-989B-3FF66F3C2C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50F412-BB42-714A-9F06-5752E0C7AD5F}" type="slidenum">
              <a:rPr lang="en-US" smtClean="0"/>
              <a:t>‹#›</a:t>
            </a:fld>
            <a:endParaRPr lang="en-US"/>
          </a:p>
        </p:txBody>
      </p:sp>
    </p:spTree>
    <p:extLst>
      <p:ext uri="{BB962C8B-B14F-4D97-AF65-F5344CB8AC3E}">
        <p14:creationId xmlns:p14="http://schemas.microsoft.com/office/powerpoint/2010/main" val="18180007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3F71F-EE20-0840-B448-C2CC2398DE46}" type="datetimeFigureOut">
              <a:rPr lang="en-US" smtClean="0"/>
              <a:t>9/5/2025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8E0E4-2FF9-D642-903E-D1AE3C9B5C14}" type="slidenum">
              <a:rPr lang="en-US" smtClean="0"/>
              <a:t>‹#›</a:t>
            </a:fld>
            <a:endParaRPr lang="en-US"/>
          </a:p>
        </p:txBody>
      </p:sp>
    </p:spTree>
    <p:extLst>
      <p:ext uri="{BB962C8B-B14F-4D97-AF65-F5344CB8AC3E}">
        <p14:creationId xmlns:p14="http://schemas.microsoft.com/office/powerpoint/2010/main" val="1075401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900" dirty="0">
              <a:latin typeface="Calibri"/>
              <a:cs typeface="Calibri"/>
            </a:endParaRPr>
          </a:p>
        </p:txBody>
      </p:sp>
      <p:sp>
        <p:nvSpPr>
          <p:cNvPr id="4" name="Slide Number Placeholder 3"/>
          <p:cNvSpPr>
            <a:spLocks noGrp="1"/>
          </p:cNvSpPr>
          <p:nvPr>
            <p:ph type="sldNum" sz="quarter" idx="10"/>
          </p:nvPr>
        </p:nvSpPr>
        <p:spPr/>
        <p:txBody>
          <a:bodyPr/>
          <a:lstStyle/>
          <a:p>
            <a:pPr>
              <a:defRPr/>
            </a:pPr>
            <a:fld id="{951F94F5-58D1-42ED-AB38-DD97D2E49478}" type="slidenum">
              <a:rPr lang="en-US" smtClean="0"/>
              <a:pPr>
                <a:defRPr/>
              </a:pPr>
              <a:t>1</a:t>
            </a:fld>
            <a:endParaRPr lang="en-US"/>
          </a:p>
        </p:txBody>
      </p:sp>
    </p:spTree>
    <p:extLst>
      <p:ext uri="{BB962C8B-B14F-4D97-AF65-F5344CB8AC3E}">
        <p14:creationId xmlns:p14="http://schemas.microsoft.com/office/powerpoint/2010/main" val="945808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13</a:t>
            </a:fld>
            <a:endParaRPr lang="en-US"/>
          </a:p>
        </p:txBody>
      </p:sp>
    </p:spTree>
    <p:extLst>
      <p:ext uri="{BB962C8B-B14F-4D97-AF65-F5344CB8AC3E}">
        <p14:creationId xmlns:p14="http://schemas.microsoft.com/office/powerpoint/2010/main" val="4000721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14</a:t>
            </a:fld>
            <a:endParaRPr lang="en-US"/>
          </a:p>
        </p:txBody>
      </p:sp>
    </p:spTree>
    <p:extLst>
      <p:ext uri="{BB962C8B-B14F-4D97-AF65-F5344CB8AC3E}">
        <p14:creationId xmlns:p14="http://schemas.microsoft.com/office/powerpoint/2010/main" val="3968331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15</a:t>
            </a:fld>
            <a:endParaRPr lang="en-US"/>
          </a:p>
        </p:txBody>
      </p:sp>
    </p:spTree>
    <p:extLst>
      <p:ext uri="{BB962C8B-B14F-4D97-AF65-F5344CB8AC3E}">
        <p14:creationId xmlns:p14="http://schemas.microsoft.com/office/powerpoint/2010/main" val="3353765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16</a:t>
            </a:fld>
            <a:endParaRPr lang="en-US"/>
          </a:p>
        </p:txBody>
      </p:sp>
    </p:spTree>
    <p:extLst>
      <p:ext uri="{BB962C8B-B14F-4D97-AF65-F5344CB8AC3E}">
        <p14:creationId xmlns:p14="http://schemas.microsoft.com/office/powerpoint/2010/main" val="3495080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17</a:t>
            </a:fld>
            <a:endParaRPr lang="en-US"/>
          </a:p>
        </p:txBody>
      </p:sp>
    </p:spTree>
    <p:extLst>
      <p:ext uri="{BB962C8B-B14F-4D97-AF65-F5344CB8AC3E}">
        <p14:creationId xmlns:p14="http://schemas.microsoft.com/office/powerpoint/2010/main" val="3574654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19</a:t>
            </a:fld>
            <a:endParaRPr lang="en-US"/>
          </a:p>
        </p:txBody>
      </p:sp>
    </p:spTree>
    <p:extLst>
      <p:ext uri="{BB962C8B-B14F-4D97-AF65-F5344CB8AC3E}">
        <p14:creationId xmlns:p14="http://schemas.microsoft.com/office/powerpoint/2010/main" val="456173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2</a:t>
            </a:fld>
            <a:endParaRPr lang="en-US"/>
          </a:p>
        </p:txBody>
      </p:sp>
    </p:spTree>
    <p:extLst>
      <p:ext uri="{BB962C8B-B14F-4D97-AF65-F5344CB8AC3E}">
        <p14:creationId xmlns:p14="http://schemas.microsoft.com/office/powerpoint/2010/main" val="2052783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5</a:t>
            </a:fld>
            <a:endParaRPr lang="en-US"/>
          </a:p>
        </p:txBody>
      </p:sp>
    </p:spTree>
    <p:extLst>
      <p:ext uri="{BB962C8B-B14F-4D97-AF65-F5344CB8AC3E}">
        <p14:creationId xmlns:p14="http://schemas.microsoft.com/office/powerpoint/2010/main" val="3702168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6</a:t>
            </a:fld>
            <a:endParaRPr lang="en-US"/>
          </a:p>
        </p:txBody>
      </p:sp>
    </p:spTree>
    <p:extLst>
      <p:ext uri="{BB962C8B-B14F-4D97-AF65-F5344CB8AC3E}">
        <p14:creationId xmlns:p14="http://schemas.microsoft.com/office/powerpoint/2010/main" val="982172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7</a:t>
            </a:fld>
            <a:endParaRPr lang="en-US"/>
          </a:p>
        </p:txBody>
      </p:sp>
    </p:spTree>
    <p:extLst>
      <p:ext uri="{BB962C8B-B14F-4D97-AF65-F5344CB8AC3E}">
        <p14:creationId xmlns:p14="http://schemas.microsoft.com/office/powerpoint/2010/main" val="2609064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9</a:t>
            </a:fld>
            <a:endParaRPr lang="en-US"/>
          </a:p>
        </p:txBody>
      </p:sp>
    </p:spTree>
    <p:extLst>
      <p:ext uri="{BB962C8B-B14F-4D97-AF65-F5344CB8AC3E}">
        <p14:creationId xmlns:p14="http://schemas.microsoft.com/office/powerpoint/2010/main" val="4144118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10</a:t>
            </a:fld>
            <a:endParaRPr lang="en-US"/>
          </a:p>
        </p:txBody>
      </p:sp>
    </p:spTree>
    <p:extLst>
      <p:ext uri="{BB962C8B-B14F-4D97-AF65-F5344CB8AC3E}">
        <p14:creationId xmlns:p14="http://schemas.microsoft.com/office/powerpoint/2010/main" val="2051143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11</a:t>
            </a:fld>
            <a:endParaRPr lang="en-US"/>
          </a:p>
        </p:txBody>
      </p:sp>
    </p:spTree>
    <p:extLst>
      <p:ext uri="{BB962C8B-B14F-4D97-AF65-F5344CB8AC3E}">
        <p14:creationId xmlns:p14="http://schemas.microsoft.com/office/powerpoint/2010/main" val="3294760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8E0E4-2FF9-D642-903E-D1AE3C9B5C14}" type="slidenum">
              <a:rPr lang="en-US" smtClean="0"/>
              <a:t>12</a:t>
            </a:fld>
            <a:endParaRPr lang="en-US"/>
          </a:p>
        </p:txBody>
      </p:sp>
    </p:spTree>
    <p:extLst>
      <p:ext uri="{BB962C8B-B14F-4D97-AF65-F5344CB8AC3E}">
        <p14:creationId xmlns:p14="http://schemas.microsoft.com/office/powerpoint/2010/main" val="16692286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53F7F-A249-F443-B60E-AC4643D570C8}"/>
              </a:ext>
            </a:extLst>
          </p:cNvPr>
          <p:cNvSpPr>
            <a:spLocks noGrp="1"/>
          </p:cNvSpPr>
          <p:nvPr>
            <p:ph type="ctrTitle" hasCustomPrompt="1"/>
          </p:nvPr>
        </p:nvSpPr>
        <p:spPr>
          <a:xfrm>
            <a:off x="457200" y="1122363"/>
            <a:ext cx="11350171" cy="1250723"/>
          </a:xfrm>
        </p:spPr>
        <p:txBody>
          <a:bodyPr anchor="b"/>
          <a:lstStyle>
            <a:lvl1pPr algn="ctr">
              <a:defRPr sz="6000">
                <a:solidFill>
                  <a:srgbClr val="C00000"/>
                </a:solidFill>
              </a:defRPr>
            </a:lvl1pPr>
          </a:lstStyle>
          <a:p>
            <a:r>
              <a:rPr lang="en-US" dirty="0"/>
              <a:t>&lt;Topic&gt;</a:t>
            </a:r>
          </a:p>
        </p:txBody>
      </p:sp>
      <p:pic>
        <p:nvPicPr>
          <p:cNvPr id="7" name="Picture 6">
            <a:extLst>
              <a:ext uri="{FF2B5EF4-FFF2-40B4-BE49-F238E27FC236}">
                <a16:creationId xmlns:a16="http://schemas.microsoft.com/office/drawing/2014/main" id="{7483CFC8-047F-C941-8585-D09B9904EADB}"/>
              </a:ext>
            </a:extLst>
          </p:cNvPr>
          <p:cNvPicPr>
            <a:picLocks noChangeAspect="1"/>
          </p:cNvPicPr>
          <p:nvPr userDrawn="1"/>
        </p:nvPicPr>
        <p:blipFill>
          <a:blip r:embed="rId2"/>
          <a:stretch>
            <a:fillRect/>
          </a:stretch>
        </p:blipFill>
        <p:spPr>
          <a:xfrm>
            <a:off x="8810172" y="5522231"/>
            <a:ext cx="3381828" cy="1902278"/>
          </a:xfrm>
          <a:prstGeom prst="rect">
            <a:avLst/>
          </a:prstGeom>
        </p:spPr>
      </p:pic>
      <p:sp>
        <p:nvSpPr>
          <p:cNvPr id="4" name="Slide Number Placeholder 3">
            <a:extLst>
              <a:ext uri="{FF2B5EF4-FFF2-40B4-BE49-F238E27FC236}">
                <a16:creationId xmlns:a16="http://schemas.microsoft.com/office/drawing/2014/main" id="{C73D2412-531C-47CA-BAA6-B0177AE1C8B5}"/>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A3243490-EAF7-49C2-8B66-E0B5250955BB}" type="slidenum">
              <a:rPr lang="en-US" smtClean="0"/>
              <a:pPr/>
              <a:t>‹#›</a:t>
            </a:fld>
            <a:endParaRPr lang="en-US"/>
          </a:p>
        </p:txBody>
      </p:sp>
    </p:spTree>
    <p:extLst>
      <p:ext uri="{BB962C8B-B14F-4D97-AF65-F5344CB8AC3E}">
        <p14:creationId xmlns:p14="http://schemas.microsoft.com/office/powerpoint/2010/main" val="404369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A2A7-066E-9046-8121-95F264DCE62A}"/>
              </a:ext>
            </a:extLst>
          </p:cNvPr>
          <p:cNvSpPr>
            <a:spLocks noGrp="1"/>
          </p:cNvSpPr>
          <p:nvPr>
            <p:ph type="title"/>
          </p:nvPr>
        </p:nvSpPr>
        <p:spPr>
          <a:xfrm>
            <a:off x="294640" y="254000"/>
            <a:ext cx="11724640" cy="915988"/>
          </a:xfrm>
        </p:spPr>
        <p:txBody>
          <a:bodyPr/>
          <a:lstStyle>
            <a:lvl1pPr>
              <a:defRPr>
                <a:solidFill>
                  <a:srgbClr val="C00000"/>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5A01E8D3-1287-3744-8FAF-4A40CD8A89BD}"/>
              </a:ext>
            </a:extLst>
          </p:cNvPr>
          <p:cNvSpPr>
            <a:spLocks noGrp="1"/>
          </p:cNvSpPr>
          <p:nvPr>
            <p:ph idx="1"/>
          </p:nvPr>
        </p:nvSpPr>
        <p:spPr>
          <a:xfrm>
            <a:off x="294640" y="1612906"/>
            <a:ext cx="11724640" cy="45640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EBB578A5-C01B-5746-8F37-A8507C26D5D1}"/>
              </a:ext>
            </a:extLst>
          </p:cNvPr>
          <p:cNvCxnSpPr/>
          <p:nvPr userDrawn="1"/>
        </p:nvCxnSpPr>
        <p:spPr>
          <a:xfrm>
            <a:off x="296672" y="1348740"/>
            <a:ext cx="11722608"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6" name="Slide Number Placeholder 3">
            <a:extLst>
              <a:ext uri="{FF2B5EF4-FFF2-40B4-BE49-F238E27FC236}">
                <a16:creationId xmlns:a16="http://schemas.microsoft.com/office/drawing/2014/main" id="{5FE24F2A-9AF9-4D2F-B130-85F6F5C0EDD3}"/>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A3243490-EAF7-49C2-8B66-E0B5250955BB}" type="slidenum">
              <a:rPr lang="en-US" smtClean="0"/>
              <a:pPr/>
              <a:t>‹#›</a:t>
            </a:fld>
            <a:endParaRPr lang="en-US"/>
          </a:p>
        </p:txBody>
      </p:sp>
    </p:spTree>
    <p:extLst>
      <p:ext uri="{BB962C8B-B14F-4D97-AF65-F5344CB8AC3E}">
        <p14:creationId xmlns:p14="http://schemas.microsoft.com/office/powerpoint/2010/main" val="169185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3523303-7D4B-6B4F-B80C-1ED0C4CFCAE7}"/>
              </a:ext>
            </a:extLst>
          </p:cNvPr>
          <p:cNvSpPr>
            <a:spLocks noGrp="1"/>
          </p:cNvSpPr>
          <p:nvPr>
            <p:ph type="body" idx="1"/>
          </p:nvPr>
        </p:nvSpPr>
        <p:spPr>
          <a:xfrm>
            <a:off x="294640" y="1681163"/>
            <a:ext cx="5702935" cy="456555"/>
          </a:xfrm>
        </p:spPr>
        <p:txBody>
          <a:bodyPr anchor="b">
            <a:normAutofit/>
          </a:bodyPr>
          <a:lstStyle>
            <a:lvl1pPr marL="0" indent="0">
              <a:buNone/>
              <a:defRPr sz="2800" b="0">
                <a:solidFill>
                  <a:srgbClr val="C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AD4AFBE-D4EB-0E40-8B47-1079AF3A68BD}"/>
              </a:ext>
            </a:extLst>
          </p:cNvPr>
          <p:cNvSpPr>
            <a:spLocks noGrp="1"/>
          </p:cNvSpPr>
          <p:nvPr>
            <p:ph sz="half" idx="2"/>
          </p:nvPr>
        </p:nvSpPr>
        <p:spPr>
          <a:xfrm>
            <a:off x="294640" y="2505075"/>
            <a:ext cx="5702935" cy="368458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2B0DBDC-D697-2741-A295-168C772A4E0D}"/>
              </a:ext>
            </a:extLst>
          </p:cNvPr>
          <p:cNvSpPr>
            <a:spLocks noGrp="1"/>
          </p:cNvSpPr>
          <p:nvPr>
            <p:ph type="body" sz="quarter" idx="3"/>
          </p:nvPr>
        </p:nvSpPr>
        <p:spPr>
          <a:xfrm>
            <a:off x="6256400" y="1681163"/>
            <a:ext cx="5762879" cy="456544"/>
          </a:xfrm>
        </p:spPr>
        <p:txBody>
          <a:bodyPr anchor="b">
            <a:normAutofit/>
          </a:bodyPr>
          <a:lstStyle>
            <a:lvl1pPr marL="0" indent="0">
              <a:buNone/>
              <a:defRPr sz="2800" b="0">
                <a:solidFill>
                  <a:srgbClr val="C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63E66BE-92C4-FC4C-AC21-FE8A32C96851}"/>
              </a:ext>
            </a:extLst>
          </p:cNvPr>
          <p:cNvSpPr>
            <a:spLocks noGrp="1"/>
          </p:cNvSpPr>
          <p:nvPr>
            <p:ph sz="quarter" idx="4"/>
          </p:nvPr>
        </p:nvSpPr>
        <p:spPr>
          <a:xfrm>
            <a:off x="6256400" y="2505075"/>
            <a:ext cx="5762880" cy="368458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9DC15DA5-5933-2E4C-893D-A908BD329087}"/>
              </a:ext>
            </a:extLst>
          </p:cNvPr>
          <p:cNvSpPr>
            <a:spLocks noGrp="1"/>
          </p:cNvSpPr>
          <p:nvPr>
            <p:ph type="title"/>
          </p:nvPr>
        </p:nvSpPr>
        <p:spPr>
          <a:xfrm>
            <a:off x="294640" y="254000"/>
            <a:ext cx="11724640" cy="915988"/>
          </a:xfrm>
        </p:spPr>
        <p:txBody>
          <a:bodyPr/>
          <a:lstStyle>
            <a:lvl1pPr>
              <a:defRPr>
                <a:solidFill>
                  <a:srgbClr val="C00000"/>
                </a:solidFill>
              </a:defRPr>
            </a:lvl1pPr>
          </a:lstStyle>
          <a:p>
            <a:r>
              <a:rPr lang="en-US" dirty="0"/>
              <a:t>Click to edit Master title style</a:t>
            </a:r>
          </a:p>
        </p:txBody>
      </p:sp>
      <p:cxnSp>
        <p:nvCxnSpPr>
          <p:cNvPr id="8" name="Straight Connector 7">
            <a:extLst>
              <a:ext uri="{FF2B5EF4-FFF2-40B4-BE49-F238E27FC236}">
                <a16:creationId xmlns:a16="http://schemas.microsoft.com/office/drawing/2014/main" id="{B5F5A316-8BF4-6148-A76F-D966A9DBE321}"/>
              </a:ext>
            </a:extLst>
          </p:cNvPr>
          <p:cNvCxnSpPr/>
          <p:nvPr userDrawn="1"/>
        </p:nvCxnSpPr>
        <p:spPr>
          <a:xfrm>
            <a:off x="296672" y="1348740"/>
            <a:ext cx="11722608"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80FDD41-D99A-A14A-836E-655A91E30D8C}"/>
              </a:ext>
            </a:extLst>
          </p:cNvPr>
          <p:cNvCxnSpPr>
            <a:cxnSpLocks/>
          </p:cNvCxnSpPr>
          <p:nvPr userDrawn="1"/>
        </p:nvCxnSpPr>
        <p:spPr>
          <a:xfrm>
            <a:off x="6145428" y="1681163"/>
            <a:ext cx="0" cy="4508500"/>
          </a:xfrm>
          <a:prstGeom prst="line">
            <a:avLst/>
          </a:prstGeom>
          <a:ln w="22225">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8A03C1A-2431-1A4A-8332-630616C534BD}"/>
              </a:ext>
            </a:extLst>
          </p:cNvPr>
          <p:cNvCxnSpPr>
            <a:cxnSpLocks/>
          </p:cNvCxnSpPr>
          <p:nvPr userDrawn="1"/>
        </p:nvCxnSpPr>
        <p:spPr>
          <a:xfrm>
            <a:off x="234696" y="2230186"/>
            <a:ext cx="5762879" cy="0"/>
          </a:xfrm>
          <a:prstGeom prst="line">
            <a:avLst/>
          </a:prstGeom>
          <a:ln w="22225">
            <a:solidFill>
              <a:srgbClr val="C00000"/>
            </a:solidFill>
            <a:prstDash val="soli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3D423DE-EE3D-144E-8305-FAD82E00DC73}"/>
              </a:ext>
            </a:extLst>
          </p:cNvPr>
          <p:cNvCxnSpPr>
            <a:cxnSpLocks/>
          </p:cNvCxnSpPr>
          <p:nvPr userDrawn="1"/>
        </p:nvCxnSpPr>
        <p:spPr>
          <a:xfrm>
            <a:off x="6256401" y="2230186"/>
            <a:ext cx="5762879" cy="0"/>
          </a:xfrm>
          <a:prstGeom prst="line">
            <a:avLst/>
          </a:prstGeom>
          <a:ln w="22225">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11" name="Slide Number Placeholder 3">
            <a:extLst>
              <a:ext uri="{FF2B5EF4-FFF2-40B4-BE49-F238E27FC236}">
                <a16:creationId xmlns:a16="http://schemas.microsoft.com/office/drawing/2014/main" id="{3BB81EB3-84B1-40B7-B5B3-C510BB122C27}"/>
              </a:ext>
            </a:extLst>
          </p:cNvPr>
          <p:cNvSpPr>
            <a:spLocks noGrp="1"/>
          </p:cNvSpPr>
          <p:nvPr>
            <p:ph type="sldNum" sz="quarter" idx="10"/>
          </p:nvPr>
        </p:nvSpPr>
        <p:spPr>
          <a:xfrm>
            <a:off x="9448800" y="6492875"/>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A3243490-EAF7-49C2-8B66-E0B5250955BB}" type="slidenum">
              <a:rPr lang="en-US" smtClean="0"/>
              <a:pPr/>
              <a:t>‹#›</a:t>
            </a:fld>
            <a:endParaRPr lang="en-US"/>
          </a:p>
        </p:txBody>
      </p:sp>
    </p:spTree>
    <p:extLst>
      <p:ext uri="{BB962C8B-B14F-4D97-AF65-F5344CB8AC3E}">
        <p14:creationId xmlns:p14="http://schemas.microsoft.com/office/powerpoint/2010/main" val="1824979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84DFD9-2B07-AE4F-9A3C-2EEFC6FB239C}"/>
              </a:ext>
            </a:extLst>
          </p:cNvPr>
          <p:cNvSpPr>
            <a:spLocks noGrp="1"/>
          </p:cNvSpPr>
          <p:nvPr>
            <p:ph type="title"/>
          </p:nvPr>
        </p:nvSpPr>
        <p:spPr>
          <a:xfrm>
            <a:off x="294640" y="254000"/>
            <a:ext cx="11724640" cy="915988"/>
          </a:xfrm>
        </p:spPr>
        <p:txBody>
          <a:bodyPr/>
          <a:lstStyle>
            <a:lvl1pPr>
              <a:defRPr>
                <a:solidFill>
                  <a:srgbClr val="C00000"/>
                </a:solidFill>
              </a:defRPr>
            </a:lvl1pPr>
          </a:lstStyle>
          <a:p>
            <a:r>
              <a:rPr lang="en-US" dirty="0"/>
              <a:t>Click to edit Master title style</a:t>
            </a:r>
          </a:p>
        </p:txBody>
      </p:sp>
      <p:cxnSp>
        <p:nvCxnSpPr>
          <p:cNvPr id="4" name="Straight Connector 3">
            <a:extLst>
              <a:ext uri="{FF2B5EF4-FFF2-40B4-BE49-F238E27FC236}">
                <a16:creationId xmlns:a16="http://schemas.microsoft.com/office/drawing/2014/main" id="{C72471FE-D852-2441-85E8-46B1B30A4C7F}"/>
              </a:ext>
            </a:extLst>
          </p:cNvPr>
          <p:cNvCxnSpPr/>
          <p:nvPr userDrawn="1"/>
        </p:nvCxnSpPr>
        <p:spPr>
          <a:xfrm>
            <a:off x="296672" y="1348740"/>
            <a:ext cx="11722608" cy="0"/>
          </a:xfrm>
          <a:prstGeom prst="line">
            <a:avLst/>
          </a:prstGeom>
          <a:ln w="31750">
            <a:solidFill>
              <a:srgbClr val="C00000"/>
            </a:solidFill>
            <a:prstDash val="solid"/>
          </a:ln>
        </p:spPr>
        <p:style>
          <a:lnRef idx="1">
            <a:schemeClr val="accent1"/>
          </a:lnRef>
          <a:fillRef idx="0">
            <a:schemeClr val="accent1"/>
          </a:fillRef>
          <a:effectRef idx="0">
            <a:schemeClr val="accent1"/>
          </a:effectRef>
          <a:fontRef idx="minor">
            <a:schemeClr val="tx1"/>
          </a:fontRef>
        </p:style>
      </p:cxnSp>
      <p:sp>
        <p:nvSpPr>
          <p:cNvPr id="5" name="Slide Number Placeholder 3">
            <a:extLst>
              <a:ext uri="{FF2B5EF4-FFF2-40B4-BE49-F238E27FC236}">
                <a16:creationId xmlns:a16="http://schemas.microsoft.com/office/drawing/2014/main" id="{07F2685E-9D30-4DC1-B8A3-10EB2BA420AE}"/>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A3243490-EAF7-49C2-8B66-E0B5250955BB}" type="slidenum">
              <a:rPr lang="en-US" smtClean="0"/>
              <a:pPr/>
              <a:t>‹#›</a:t>
            </a:fld>
            <a:endParaRPr lang="en-US"/>
          </a:p>
        </p:txBody>
      </p:sp>
    </p:spTree>
    <p:extLst>
      <p:ext uri="{BB962C8B-B14F-4D97-AF65-F5344CB8AC3E}">
        <p14:creationId xmlns:p14="http://schemas.microsoft.com/office/powerpoint/2010/main" val="3867183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90DA5206-89D9-47A3-9F61-D86373E6CAFC}"/>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A3243490-EAF7-49C2-8B66-E0B5250955BB}" type="slidenum">
              <a:rPr lang="en-US" smtClean="0"/>
              <a:pPr/>
              <a:t>‹#›</a:t>
            </a:fld>
            <a:endParaRPr lang="en-US"/>
          </a:p>
        </p:txBody>
      </p:sp>
    </p:spTree>
    <p:extLst>
      <p:ext uri="{BB962C8B-B14F-4D97-AF65-F5344CB8AC3E}">
        <p14:creationId xmlns:p14="http://schemas.microsoft.com/office/powerpoint/2010/main" val="22488740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6F32A6-A96D-DA45-A47A-D02A0A9FC6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98DD3DD-323F-6F4A-9A75-123C3C9D6C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F323FDFF-5A01-4986-9381-2785733933F3}"/>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A3243490-EAF7-49C2-8B66-E0B5250955BB}" type="slidenum">
              <a:rPr lang="en-US" smtClean="0"/>
              <a:pPr/>
              <a:t>‹#›</a:t>
            </a:fld>
            <a:endParaRPr lang="en-US"/>
          </a:p>
        </p:txBody>
      </p:sp>
    </p:spTree>
    <p:extLst>
      <p:ext uri="{BB962C8B-B14F-4D97-AF65-F5344CB8AC3E}">
        <p14:creationId xmlns:p14="http://schemas.microsoft.com/office/powerpoint/2010/main" val="2323217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5" r:id="rId4"/>
    <p:sldLayoutId id="2147483656" r:id="rId5"/>
  </p:sldLayoutIdLst>
  <p:txStyles>
    <p:titleStyle>
      <a:lvl1pPr algn="l" defTabSz="914400" rtl="0" eaLnBrk="1" latinLnBrk="0" hangingPunct="1">
        <a:lnSpc>
          <a:spcPct val="90000"/>
        </a:lnSpc>
        <a:spcBef>
          <a:spcPct val="0"/>
        </a:spcBef>
        <a:buNone/>
        <a:defRPr sz="44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itchFamily="2" charset="2"/>
        <a:buChar char="ü"/>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png"/><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ctrTitle"/>
          </p:nvPr>
        </p:nvSpPr>
        <p:spPr>
          <a:xfrm>
            <a:off x="0" y="1240696"/>
            <a:ext cx="12192000" cy="2188304"/>
          </a:xfrm>
        </p:spPr>
        <p:txBody>
          <a:bodyPr>
            <a:normAutofit/>
          </a:bodyPr>
          <a:lstStyle/>
          <a:p>
            <a:r>
              <a:rPr lang="en-US" dirty="0"/>
              <a:t>HW1</a:t>
            </a:r>
          </a:p>
        </p:txBody>
      </p:sp>
      <p:sp>
        <p:nvSpPr>
          <p:cNvPr id="5124" name="Text Box 7"/>
          <p:cNvSpPr txBox="1">
            <a:spLocks noChangeArrowheads="1"/>
          </p:cNvSpPr>
          <p:nvPr/>
        </p:nvSpPr>
        <p:spPr bwMode="auto">
          <a:xfrm>
            <a:off x="1524000" y="6248402"/>
            <a:ext cx="5867400" cy="461663"/>
          </a:xfrm>
          <a:prstGeom prst="rect">
            <a:avLst/>
          </a:prstGeom>
          <a:noFill/>
          <a:ln w="9525">
            <a:noFill/>
            <a:miter lim="800000"/>
            <a:headEnd/>
            <a:tailEnd/>
          </a:ln>
        </p:spPr>
        <p:txBody>
          <a:bodyPr lIns="91439" tIns="45719" rIns="91439" bIns="45719">
            <a:spAutoFit/>
          </a:bodyPr>
          <a:lstStyle/>
          <a:p>
            <a:pPr>
              <a:spcBef>
                <a:spcPct val="50000"/>
              </a:spcBef>
            </a:pPr>
            <a:endParaRPr lang="en-US" sz="2400"/>
          </a:p>
        </p:txBody>
      </p:sp>
    </p:spTree>
    <p:extLst>
      <p:ext uri="{BB962C8B-B14F-4D97-AF65-F5344CB8AC3E}">
        <p14:creationId xmlns:p14="http://schemas.microsoft.com/office/powerpoint/2010/main" val="4167320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F56D-68FE-30A2-ACB3-2AC237176A8C}"/>
              </a:ext>
            </a:extLst>
          </p:cNvPr>
          <p:cNvSpPr>
            <a:spLocks noGrp="1"/>
          </p:cNvSpPr>
          <p:nvPr>
            <p:ph type="title"/>
          </p:nvPr>
        </p:nvSpPr>
        <p:spPr/>
        <p:txBody>
          <a:bodyPr/>
          <a:lstStyle/>
          <a:p>
            <a:r>
              <a:rPr lang="en-US" dirty="0"/>
              <a:t>Cue 2: Surfaces &amp; Cue 3: properties from 3D to 2D  </a:t>
            </a:r>
          </a:p>
        </p:txBody>
      </p:sp>
      <p:sp>
        <p:nvSpPr>
          <p:cNvPr id="3" name="Content Placeholder 2">
            <a:extLst>
              <a:ext uri="{FF2B5EF4-FFF2-40B4-BE49-F238E27FC236}">
                <a16:creationId xmlns:a16="http://schemas.microsoft.com/office/drawing/2014/main" id="{3FE3B44E-D212-C662-5B9A-A013B176629F}"/>
              </a:ext>
            </a:extLst>
          </p:cNvPr>
          <p:cNvSpPr>
            <a:spLocks noGrp="1"/>
          </p:cNvSpPr>
          <p:nvPr>
            <p:ph idx="1"/>
          </p:nvPr>
        </p:nvSpPr>
        <p:spPr>
          <a:xfrm>
            <a:off x="294640" y="1612906"/>
            <a:ext cx="11724640" cy="4991094"/>
          </a:xfrm>
        </p:spPr>
        <p:txBody>
          <a:bodyPr>
            <a:normAutofit/>
          </a:bodyPr>
          <a:lstStyle/>
          <a:p>
            <a:r>
              <a:rPr lang="en-US" dirty="0"/>
              <a:t>Separate into </a:t>
            </a:r>
            <a:r>
              <a:rPr lang="en-US" b="1" dirty="0"/>
              <a:t>foregrounds (figures)/backgrounds</a:t>
            </a:r>
          </a:p>
          <a:p>
            <a:endParaRPr lang="en-US" b="1" dirty="0"/>
          </a:p>
          <a:p>
            <a:endParaRPr lang="en-US" b="1" dirty="0"/>
          </a:p>
          <a:p>
            <a:endParaRPr lang="en-US" b="1" dirty="0"/>
          </a:p>
          <a:p>
            <a:endParaRPr lang="en-US" b="1" dirty="0"/>
          </a:p>
          <a:p>
            <a:endParaRPr lang="en-US" b="1" dirty="0"/>
          </a:p>
          <a:p>
            <a:endParaRPr lang="en-US" b="1" dirty="0"/>
          </a:p>
          <a:p>
            <a:r>
              <a:rPr lang="en-US" b="1" dirty="0">
                <a:solidFill>
                  <a:srgbClr val="FF0000"/>
                </a:solidFill>
              </a:rPr>
              <a:t>Not always true</a:t>
            </a:r>
            <a:r>
              <a:rPr lang="en-US" b="1" dirty="0"/>
              <a:t>, but let’s assume it is true</a:t>
            </a:r>
          </a:p>
          <a:p>
            <a:pPr lvl="1"/>
            <a:r>
              <a:rPr lang="en-US" dirty="0"/>
              <a:t>Vertical edges in 2D mean vertical in 3D</a:t>
            </a:r>
          </a:p>
          <a:p>
            <a:pPr lvl="1"/>
            <a:r>
              <a:rPr lang="en-US" dirty="0"/>
              <a:t>Non-vertical edges in 2D means horizontal in 3D</a:t>
            </a:r>
          </a:p>
          <a:p>
            <a:endParaRPr lang="en-US" dirty="0"/>
          </a:p>
          <a:p>
            <a:pPr lvl="1"/>
            <a:endParaRPr lang="en-US" dirty="0"/>
          </a:p>
          <a:p>
            <a:endParaRPr lang="en-US" dirty="0"/>
          </a:p>
          <a:p>
            <a:endParaRPr lang="en-US" dirty="0"/>
          </a:p>
          <a:p>
            <a:endParaRPr lang="en-US" dirty="0"/>
          </a:p>
          <a:p>
            <a:endParaRPr lang="en-US" dirty="0"/>
          </a:p>
          <a:p>
            <a:endParaRPr lang="en-US" dirty="0"/>
          </a:p>
          <a:p>
            <a:endParaRPr lang="en-US" dirty="0"/>
          </a:p>
        </p:txBody>
      </p:sp>
      <p:pic>
        <p:nvPicPr>
          <p:cNvPr id="6" name="Picture 5" descr="A black square with white text&#10;&#10;Description automatically generated">
            <a:extLst>
              <a:ext uri="{FF2B5EF4-FFF2-40B4-BE49-F238E27FC236}">
                <a16:creationId xmlns:a16="http://schemas.microsoft.com/office/drawing/2014/main" id="{E5B4197F-79E7-CDA0-5D0F-20B23E405687}"/>
              </a:ext>
            </a:extLst>
          </p:cNvPr>
          <p:cNvPicPr>
            <a:picLocks noChangeAspect="1"/>
          </p:cNvPicPr>
          <p:nvPr/>
        </p:nvPicPr>
        <p:blipFill>
          <a:blip r:embed="rId3"/>
          <a:stretch>
            <a:fillRect/>
          </a:stretch>
        </p:blipFill>
        <p:spPr>
          <a:xfrm>
            <a:off x="3493470" y="2131256"/>
            <a:ext cx="3699808" cy="2774856"/>
          </a:xfrm>
          <a:prstGeom prst="rect">
            <a:avLst/>
          </a:prstGeom>
        </p:spPr>
      </p:pic>
    </p:spTree>
    <p:extLst>
      <p:ext uri="{BB962C8B-B14F-4D97-AF65-F5344CB8AC3E}">
        <p14:creationId xmlns:p14="http://schemas.microsoft.com/office/powerpoint/2010/main" val="424429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CF4B-77CD-052F-A42E-4018C4C69103}"/>
              </a:ext>
            </a:extLst>
          </p:cNvPr>
          <p:cNvSpPr>
            <a:spLocks noGrp="1"/>
          </p:cNvSpPr>
          <p:nvPr>
            <p:ph type="title"/>
          </p:nvPr>
        </p:nvSpPr>
        <p:spPr/>
        <p:txBody>
          <a:bodyPr/>
          <a:lstStyle/>
          <a:p>
            <a:r>
              <a:rPr lang="en-US" dirty="0"/>
              <a:t>Recall (from lectures)</a:t>
            </a:r>
          </a:p>
        </p:txBody>
      </p:sp>
      <p:pic>
        <p:nvPicPr>
          <p:cNvPr id="4" name="Picture 3">
            <a:extLst>
              <a:ext uri="{FF2B5EF4-FFF2-40B4-BE49-F238E27FC236}">
                <a16:creationId xmlns:a16="http://schemas.microsoft.com/office/drawing/2014/main" id="{8A509E7D-0EE0-62AC-701A-64A2C518E63D}"/>
              </a:ext>
            </a:extLst>
          </p:cNvPr>
          <p:cNvPicPr>
            <a:picLocks noChangeAspect="1"/>
          </p:cNvPicPr>
          <p:nvPr/>
        </p:nvPicPr>
        <p:blipFill>
          <a:blip r:embed="rId3"/>
          <a:stretch>
            <a:fillRect/>
          </a:stretch>
        </p:blipFill>
        <p:spPr>
          <a:xfrm>
            <a:off x="2002665" y="1529193"/>
            <a:ext cx="8508375" cy="2759473"/>
          </a:xfrm>
          <a:prstGeom prst="rect">
            <a:avLst/>
          </a:prstGeom>
        </p:spPr>
      </p:pic>
      <p:sp>
        <p:nvSpPr>
          <p:cNvPr id="5" name="Content Placeholder 2">
            <a:extLst>
              <a:ext uri="{FF2B5EF4-FFF2-40B4-BE49-F238E27FC236}">
                <a16:creationId xmlns:a16="http://schemas.microsoft.com/office/drawing/2014/main" id="{F57B9BF5-1AE4-10C4-E483-D55C939043CF}"/>
              </a:ext>
            </a:extLst>
          </p:cNvPr>
          <p:cNvSpPr>
            <a:spLocks noGrp="1"/>
          </p:cNvSpPr>
          <p:nvPr>
            <p:ph idx="1"/>
          </p:nvPr>
        </p:nvSpPr>
        <p:spPr>
          <a:xfrm>
            <a:off x="329960" y="4659894"/>
            <a:ext cx="11724640" cy="2015543"/>
          </a:xfrm>
        </p:spPr>
        <p:txBody>
          <a:bodyPr/>
          <a:lstStyle/>
          <a:p>
            <a:pPr marL="0" indent="0">
              <a:buNone/>
            </a:pPr>
            <a:r>
              <a:rPr lang="en-US" dirty="0"/>
              <a:t>We want to know </a:t>
            </a:r>
            <a:r>
              <a:rPr lang="en-US" dirty="0">
                <a:solidFill>
                  <a:srgbClr val="C00000"/>
                </a:solidFill>
              </a:rPr>
              <a:t>X(x, y)</a:t>
            </a:r>
            <a:r>
              <a:rPr lang="en-US" dirty="0"/>
              <a:t>, </a:t>
            </a:r>
            <a:r>
              <a:rPr lang="en-US" dirty="0">
                <a:solidFill>
                  <a:srgbClr val="C00000"/>
                </a:solidFill>
              </a:rPr>
              <a:t>Y(x, y)</a:t>
            </a:r>
            <a:r>
              <a:rPr lang="en-US" dirty="0"/>
              <a:t>, and </a:t>
            </a:r>
            <a:r>
              <a:rPr lang="en-US" dirty="0">
                <a:solidFill>
                  <a:srgbClr val="C00000"/>
                </a:solidFill>
              </a:rPr>
              <a:t>Z(x, y) </a:t>
            </a:r>
            <a:r>
              <a:rPr lang="en-US" dirty="0"/>
              <a:t>from the given image!</a:t>
            </a:r>
          </a:p>
          <a:p>
            <a:endParaRPr lang="en-US" dirty="0"/>
          </a:p>
          <a:p>
            <a:endParaRPr lang="en-US" dirty="0"/>
          </a:p>
          <a:p>
            <a:endParaRPr lang="en-US" dirty="0"/>
          </a:p>
          <a:p>
            <a:endParaRPr lang="en-US" dirty="0"/>
          </a:p>
        </p:txBody>
      </p:sp>
      <p:sp>
        <p:nvSpPr>
          <p:cNvPr id="6" name="Slide Number Placeholder 3">
            <a:extLst>
              <a:ext uri="{FF2B5EF4-FFF2-40B4-BE49-F238E27FC236}">
                <a16:creationId xmlns:a16="http://schemas.microsoft.com/office/drawing/2014/main" id="{0E954133-FE56-9CB9-9CDB-324CF93FB481}"/>
              </a:ext>
            </a:extLst>
          </p:cNvPr>
          <p:cNvSpPr>
            <a:spLocks noGrp="1"/>
          </p:cNvSpPr>
          <p:nvPr>
            <p:ph type="sldNum" sz="quarter" idx="4"/>
          </p:nvPr>
        </p:nvSpPr>
        <p:spPr>
          <a:xfrm>
            <a:off x="9448800" y="6492875"/>
            <a:ext cx="2743200" cy="365125"/>
          </a:xfrm>
        </p:spPr>
        <p:txBody>
          <a:bodyPr/>
          <a:lstStyle/>
          <a:p>
            <a:fld id="{481EDF6A-2111-452F-9A47-3C2107E109BA}" type="slidenum">
              <a:rPr lang="en-US" smtClean="0"/>
              <a:pPr/>
              <a:t>11</a:t>
            </a:fld>
            <a:endParaRPr lang="en-US" dirty="0"/>
          </a:p>
        </p:txBody>
      </p:sp>
      <p:pic>
        <p:nvPicPr>
          <p:cNvPr id="7" name="Picture 6">
            <a:extLst>
              <a:ext uri="{FF2B5EF4-FFF2-40B4-BE49-F238E27FC236}">
                <a16:creationId xmlns:a16="http://schemas.microsoft.com/office/drawing/2014/main" id="{AA0A50AA-D50E-6D0C-78AC-320CBB362F90}"/>
              </a:ext>
            </a:extLst>
          </p:cNvPr>
          <p:cNvPicPr>
            <a:picLocks noChangeAspect="1"/>
          </p:cNvPicPr>
          <p:nvPr/>
        </p:nvPicPr>
        <p:blipFill>
          <a:blip r:embed="rId4"/>
          <a:stretch>
            <a:fillRect/>
          </a:stretch>
        </p:blipFill>
        <p:spPr>
          <a:xfrm>
            <a:off x="406750" y="5183755"/>
            <a:ext cx="3016597" cy="1177018"/>
          </a:xfrm>
          <a:prstGeom prst="rect">
            <a:avLst/>
          </a:prstGeom>
        </p:spPr>
      </p:pic>
      <p:grpSp>
        <p:nvGrpSpPr>
          <p:cNvPr id="11" name="Group 10">
            <a:extLst>
              <a:ext uri="{FF2B5EF4-FFF2-40B4-BE49-F238E27FC236}">
                <a16:creationId xmlns:a16="http://schemas.microsoft.com/office/drawing/2014/main" id="{CB3525A5-773B-979B-2D0E-A4544EE3DEBE}"/>
              </a:ext>
            </a:extLst>
          </p:cNvPr>
          <p:cNvGrpSpPr/>
          <p:nvPr/>
        </p:nvGrpSpPr>
        <p:grpSpPr>
          <a:xfrm>
            <a:off x="3886200" y="5523625"/>
            <a:ext cx="7746555" cy="584775"/>
            <a:chOff x="3886200" y="5794540"/>
            <a:chExt cx="7746555" cy="584775"/>
          </a:xfrm>
        </p:grpSpPr>
        <p:sp>
          <p:nvSpPr>
            <p:cNvPr id="9" name="Arrow: Right 8">
              <a:extLst>
                <a:ext uri="{FF2B5EF4-FFF2-40B4-BE49-F238E27FC236}">
                  <a16:creationId xmlns:a16="http://schemas.microsoft.com/office/drawing/2014/main" id="{91429E10-0406-F755-033F-2005D9472289}"/>
                </a:ext>
              </a:extLst>
            </p:cNvPr>
            <p:cNvSpPr/>
            <p:nvPr/>
          </p:nvSpPr>
          <p:spPr>
            <a:xfrm>
              <a:off x="3886200" y="5903355"/>
              <a:ext cx="976745" cy="367146"/>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7144060-DE1F-D294-423D-A3B4FCDBC3C4}"/>
                </a:ext>
              </a:extLst>
            </p:cNvPr>
            <p:cNvSpPr txBox="1"/>
            <p:nvPr/>
          </p:nvSpPr>
          <p:spPr>
            <a:xfrm>
              <a:off x="5402588" y="5794540"/>
              <a:ext cx="6230167" cy="584775"/>
            </a:xfrm>
            <a:prstGeom prst="rect">
              <a:avLst/>
            </a:prstGeom>
            <a:solidFill>
              <a:schemeClr val="tx1"/>
            </a:solidFill>
            <a:ln>
              <a:noFill/>
            </a:ln>
          </p:spPr>
          <p:txBody>
            <a:bodyPr wrap="square" rtlCol="0">
              <a:spAutoFit/>
            </a:bodyPr>
            <a:lstStyle/>
            <a:p>
              <a:pPr algn="ctr"/>
              <a:r>
                <a:rPr lang="en-US" sz="3200" dirty="0">
                  <a:solidFill>
                    <a:srgbClr val="FFFF00"/>
                  </a:solidFill>
                </a:rPr>
                <a:t>If we know Y(x, y), we know Z(x, y)</a:t>
              </a:r>
            </a:p>
          </p:txBody>
        </p:sp>
      </p:grpSp>
      <p:sp>
        <p:nvSpPr>
          <p:cNvPr id="3" name="TextBox 2">
            <a:extLst>
              <a:ext uri="{FF2B5EF4-FFF2-40B4-BE49-F238E27FC236}">
                <a16:creationId xmlns:a16="http://schemas.microsoft.com/office/drawing/2014/main" id="{6170A515-14A7-8C43-7D04-30C8CF19EC0F}"/>
              </a:ext>
            </a:extLst>
          </p:cNvPr>
          <p:cNvSpPr txBox="1"/>
          <p:nvPr/>
        </p:nvSpPr>
        <p:spPr>
          <a:xfrm>
            <a:off x="1" y="6488668"/>
            <a:ext cx="8596647" cy="369332"/>
          </a:xfrm>
          <a:prstGeom prst="rect">
            <a:avLst/>
          </a:prstGeom>
          <a:noFill/>
        </p:spPr>
        <p:txBody>
          <a:bodyPr wrap="square">
            <a:spAutoFit/>
          </a:bodyPr>
          <a:lstStyle/>
          <a:p>
            <a:r>
              <a:rPr lang="en-US" sz="1800" dirty="0"/>
              <a:t>[</a:t>
            </a:r>
            <a:r>
              <a:rPr lang="en-US" dirty="0"/>
              <a:t>Figure c</a:t>
            </a:r>
            <a:r>
              <a:rPr lang="en-US" sz="1800" dirty="0"/>
              <a:t>redit: A. Torralba, P. Isola, and W. T. Freeman, Foundations of Computer Vision.]</a:t>
            </a:r>
          </a:p>
        </p:txBody>
      </p:sp>
    </p:spTree>
    <p:extLst>
      <p:ext uri="{BB962C8B-B14F-4D97-AF65-F5344CB8AC3E}">
        <p14:creationId xmlns:p14="http://schemas.microsoft.com/office/powerpoint/2010/main" val="224530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BD97-E4DC-A67E-8E1A-53C4A668AEB9}"/>
              </a:ext>
            </a:extLst>
          </p:cNvPr>
          <p:cNvSpPr>
            <a:spLocks noGrp="1"/>
          </p:cNvSpPr>
          <p:nvPr>
            <p:ph type="title"/>
          </p:nvPr>
        </p:nvSpPr>
        <p:spPr/>
        <p:txBody>
          <a:bodyPr/>
          <a:lstStyle/>
          <a:p>
            <a:r>
              <a:rPr lang="en-US" dirty="0"/>
              <a:t>Estimating Y[I, j]: cues from the background</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F7823212-EF35-5E93-101D-5D3C263A5C38}"/>
                  </a:ext>
                </a:extLst>
              </p:cNvPr>
              <p:cNvSpPr txBox="1"/>
              <p:nvPr/>
            </p:nvSpPr>
            <p:spPr>
              <a:xfrm>
                <a:off x="2024841" y="4069839"/>
                <a:ext cx="1461746" cy="2733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smtClean="0">
                              <a:latin typeface="Cambria Math" panose="02040503050406030204" pitchFamily="18" charset="0"/>
                            </a:rPr>
                            <m:t>𝑌</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1,1</m:t>
                                  </m:r>
                                </m:e>
                              </m:d>
                            </m:e>
                            <m:e>
                              <m:r>
                                <a:rPr lang="en-US" b="0" i="1" smtClean="0">
                                  <a:latin typeface="Cambria Math" panose="02040503050406030204" pitchFamily="18" charset="0"/>
                                </a:rPr>
                                <m:t>𝑌</m:t>
                              </m:r>
                              <m:r>
                                <a:rPr lang="en-US" b="0" i="1" smtClean="0">
                                  <a:latin typeface="Cambria Math" panose="02040503050406030204" pitchFamily="18" charset="0"/>
                                </a:rPr>
                                <m:t>(1, 2)</m:t>
                              </m:r>
                            </m:e>
                            <m:e>
                              <m:r>
                                <a:rPr lang="en-US" b="0" i="1" smtClean="0">
                                  <a:latin typeface="Cambria Math" panose="02040503050406030204" pitchFamily="18" charset="0"/>
                                </a:rPr>
                                <m:t>…</m:t>
                              </m:r>
                            </m:e>
                            <m:e>
                              <m:r>
                                <a:rPr lang="en-US" b="0" i="1" smtClean="0">
                                  <a:latin typeface="Cambria Math" panose="02040503050406030204" pitchFamily="18" charset="0"/>
                                </a:rPr>
                                <m:t>𝑌</m:t>
                              </m:r>
                              <m:r>
                                <a:rPr lang="en-US" b="0" i="1" smtClean="0">
                                  <a:latin typeface="Cambria Math" panose="02040503050406030204" pitchFamily="18" charset="0"/>
                                </a:rPr>
                                <m:t>(1,</m:t>
                              </m:r>
                              <m:r>
                                <a:rPr lang="en-US" b="0" i="1" smtClean="0">
                                  <a:latin typeface="Cambria Math" panose="02040503050406030204" pitchFamily="18" charset="0"/>
                                </a:rPr>
                                <m:t>𝑁</m:t>
                              </m:r>
                              <m:r>
                                <a:rPr lang="en-US" b="0" i="1" smtClean="0">
                                  <a:latin typeface="Cambria Math" panose="02040503050406030204" pitchFamily="18" charset="0"/>
                                </a:rPr>
                                <m:t>)</m:t>
                              </m:r>
                            </m:e>
                            <m:e>
                              <m:r>
                                <a:rPr lang="en-US" b="0" i="1" smtClean="0">
                                  <a:latin typeface="Cambria Math" panose="02040503050406030204" pitchFamily="18" charset="0"/>
                                </a:rPr>
                                <m:t>𝑌</m:t>
                              </m:r>
                              <m:r>
                                <a:rPr lang="en-US" b="0" i="1" smtClean="0">
                                  <a:latin typeface="Cambria Math" panose="02040503050406030204" pitchFamily="18" charset="0"/>
                                </a:rPr>
                                <m:t>(2, 1)</m:t>
                              </m:r>
                            </m:e>
                            <m:e>
                              <m:r>
                                <a:rPr lang="en-US" b="0" i="1" smtClean="0">
                                  <a:latin typeface="Cambria Math" panose="02040503050406030204" pitchFamily="18" charset="0"/>
                                </a:rPr>
                                <m:t>𝑌</m:t>
                              </m:r>
                              <m:r>
                                <a:rPr lang="en-US" b="0" i="1" smtClean="0">
                                  <a:latin typeface="Cambria Math" panose="02040503050406030204" pitchFamily="18" charset="0"/>
                                </a:rPr>
                                <m:t>(2, 2)</m:t>
                              </m:r>
                            </m:e>
                            <m:e>
                              <m:r>
                                <a:rPr lang="en-US" b="0" i="1" smtClean="0">
                                  <a:latin typeface="Cambria Math" panose="02040503050406030204" pitchFamily="18" charset="0"/>
                                </a:rPr>
                                <m:t>…</m:t>
                              </m:r>
                            </m:e>
                            <m:e>
                              <m:r>
                                <a:rPr lang="en-US" b="0" i="1" smtClean="0">
                                  <a:latin typeface="Cambria Math" panose="02040503050406030204" pitchFamily="18" charset="0"/>
                                </a:rPr>
                                <m:t>𝑌</m:t>
                              </m:r>
                              <m:r>
                                <a:rPr lang="en-US" b="0" i="1" smtClean="0">
                                  <a:latin typeface="Cambria Math" panose="02040503050406030204" pitchFamily="18" charset="0"/>
                                </a:rPr>
                                <m:t>(2, </m:t>
                              </m:r>
                              <m:r>
                                <a:rPr lang="en-US" b="0" i="1" smtClean="0">
                                  <a:latin typeface="Cambria Math" panose="02040503050406030204" pitchFamily="18" charset="0"/>
                                </a:rPr>
                                <m:t>𝑁</m:t>
                              </m:r>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m:t>
                              </m:r>
                            </m:e>
                          </m:eqArr>
                        </m:e>
                      </m:d>
                    </m:oMath>
                  </m:oMathPara>
                </a14:m>
                <a:endParaRPr lang="en-US" dirty="0"/>
              </a:p>
            </p:txBody>
          </p:sp>
        </mc:Choice>
        <mc:Fallback xmlns="">
          <p:sp>
            <p:nvSpPr>
              <p:cNvPr id="55" name="TextBox 54">
                <a:extLst>
                  <a:ext uri="{FF2B5EF4-FFF2-40B4-BE49-F238E27FC236}">
                    <a16:creationId xmlns:a16="http://schemas.microsoft.com/office/drawing/2014/main" id="{F7823212-EF35-5E93-101D-5D3C263A5C38}"/>
                  </a:ext>
                </a:extLst>
              </p:cNvPr>
              <p:cNvSpPr txBox="1">
                <a:spLocks noRot="1" noChangeAspect="1" noMove="1" noResize="1" noEditPoints="1" noAdjustHandles="1" noChangeArrowheads="1" noChangeShapeType="1" noTextEdit="1"/>
              </p:cNvSpPr>
              <p:nvPr/>
            </p:nvSpPr>
            <p:spPr>
              <a:xfrm>
                <a:off x="2024841" y="4069839"/>
                <a:ext cx="1461746" cy="2733890"/>
              </a:xfrm>
              <a:prstGeom prst="rect">
                <a:avLst/>
              </a:prstGeom>
              <a:blipFill>
                <a:blip r:embed="rId3"/>
                <a:stretch>
                  <a:fillRect/>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1995ADF6-E6F6-61BC-91E6-3671D7FA10A4}"/>
              </a:ext>
            </a:extLst>
          </p:cNvPr>
          <p:cNvGrpSpPr/>
          <p:nvPr/>
        </p:nvGrpSpPr>
        <p:grpSpPr>
          <a:xfrm>
            <a:off x="4229100" y="4020097"/>
            <a:ext cx="5507328" cy="3103222"/>
            <a:chOff x="4229100" y="4020097"/>
            <a:chExt cx="5507328" cy="3103222"/>
          </a:xfrm>
        </p:grpSpPr>
        <p:sp>
          <p:nvSpPr>
            <p:cNvPr id="56" name="Arrow: Right 55">
              <a:extLst>
                <a:ext uri="{FF2B5EF4-FFF2-40B4-BE49-F238E27FC236}">
                  <a16:creationId xmlns:a16="http://schemas.microsoft.com/office/drawing/2014/main" id="{760E8B73-342E-ED27-6AAC-26484FE1398A}"/>
                </a:ext>
              </a:extLst>
            </p:cNvPr>
            <p:cNvSpPr/>
            <p:nvPr/>
          </p:nvSpPr>
          <p:spPr>
            <a:xfrm>
              <a:off x="4229100" y="5214719"/>
              <a:ext cx="1461747" cy="403860"/>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04A0ADA-777E-08E6-991E-AD124B3BF5FC}"/>
                    </a:ext>
                  </a:extLst>
                </p:cNvPr>
                <p:cNvSpPr txBox="1"/>
                <p:nvPr/>
              </p:nvSpPr>
              <p:spPr>
                <a:xfrm>
                  <a:off x="6164580" y="4020097"/>
                  <a:ext cx="3571848" cy="31032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 …, 0, </m:t>
                            </m:r>
                            <m:r>
                              <a:rPr lang="en-US" b="0" i="1" smtClean="0">
                                <a:solidFill>
                                  <a:srgbClr val="FF0000"/>
                                </a:solidFill>
                                <a:latin typeface="Cambria Math" panose="02040503050406030204" pitchFamily="18" charset="0"/>
                              </a:rPr>
                              <m:t>1</m:t>
                            </m:r>
                            <m:r>
                              <a:rPr lang="en-US" b="0" i="1" smtClean="0">
                                <a:latin typeface="Cambria Math" panose="02040503050406030204" pitchFamily="18" charset="0"/>
                              </a:rPr>
                              <m:t>,…, 0</m:t>
                            </m:r>
                          </m:e>
                        </m:d>
                        <m:d>
                          <m:dPr>
                            <m:begChr m:val="["/>
                            <m:endChr m:val="]"/>
                            <m:ctrlPr>
                              <a:rPr lang="en-US" i="1" smtClean="0">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1,1</m:t>
                                    </m:r>
                                  </m:e>
                                </m:d>
                              </m:e>
                              <m:e>
                                <m:r>
                                  <a:rPr lang="en-US" i="1">
                                    <a:latin typeface="Cambria Math" panose="02040503050406030204" pitchFamily="18" charset="0"/>
                                  </a:rPr>
                                  <m:t>𝑌</m:t>
                                </m:r>
                                <m:r>
                                  <a:rPr lang="en-US" i="1">
                                    <a:latin typeface="Cambria Math" panose="02040503050406030204" pitchFamily="18" charset="0"/>
                                  </a:rPr>
                                  <m:t>(1, 2)</m:t>
                                </m:r>
                              </m:e>
                              <m:e>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𝑁</m:t>
                                </m:r>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(2, 1)</m:t>
                                </m:r>
                              </m:e>
                              <m:e>
                                <m:r>
                                  <a:rPr lang="en-US" i="1">
                                    <a:latin typeface="Cambria Math" panose="02040503050406030204" pitchFamily="18" charset="0"/>
                                  </a:rPr>
                                  <m:t>𝑌</m:t>
                                </m:r>
                                <m:r>
                                  <a:rPr lang="en-US" i="1">
                                    <a:latin typeface="Cambria Math" panose="02040503050406030204" pitchFamily="18" charset="0"/>
                                  </a:rPr>
                                  <m:t>(2, 2)</m:t>
                                </m:r>
                              </m:e>
                              <m:e>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(2, </m:t>
                                </m:r>
                                <m:r>
                                  <a:rPr lang="en-US" i="1">
                                    <a:latin typeface="Cambria Math" panose="02040503050406030204" pitchFamily="18" charset="0"/>
                                  </a:rPr>
                                  <m:t>𝑁</m:t>
                                </m:r>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 </m:t>
                                </m:r>
                                <m:r>
                                  <a:rPr lang="en-US" i="1">
                                    <a:latin typeface="Cambria Math" panose="02040503050406030204" pitchFamily="18" charset="0"/>
                                  </a:rPr>
                                  <m:t>𝑁</m:t>
                                </m:r>
                                <m:r>
                                  <a:rPr lang="en-US" i="1">
                                    <a:latin typeface="Cambria Math" panose="02040503050406030204" pitchFamily="18" charset="0"/>
                                  </a:rPr>
                                  <m:t>)</m:t>
                                </m:r>
                              </m:e>
                            </m:eqArr>
                          </m:e>
                        </m:d>
                        <m:r>
                          <a:rPr lang="en-US" b="0" i="1" smtClean="0">
                            <a:latin typeface="Cambria Math" panose="02040503050406030204" pitchFamily="18" charset="0"/>
                          </a:rPr>
                          <m:t>=0</m:t>
                        </m:r>
                      </m:oMath>
                    </m:oMathPara>
                  </a14:m>
                  <a:endParaRPr lang="en-US" sz="2400" dirty="0"/>
                </a:p>
                <a:p>
                  <a:endParaRPr lang="en-US" dirty="0"/>
                </a:p>
              </p:txBody>
            </p:sp>
          </mc:Choice>
          <mc:Fallback xmlns="">
            <p:sp>
              <p:nvSpPr>
                <p:cNvPr id="58" name="TextBox 57">
                  <a:extLst>
                    <a:ext uri="{FF2B5EF4-FFF2-40B4-BE49-F238E27FC236}">
                      <a16:creationId xmlns:a16="http://schemas.microsoft.com/office/drawing/2014/main" id="{A04A0ADA-777E-08E6-991E-AD124B3BF5FC}"/>
                    </a:ext>
                  </a:extLst>
                </p:cNvPr>
                <p:cNvSpPr txBox="1">
                  <a:spLocks noRot="1" noChangeAspect="1" noMove="1" noResize="1" noEditPoints="1" noAdjustHandles="1" noChangeArrowheads="1" noChangeShapeType="1" noTextEdit="1"/>
                </p:cNvSpPr>
                <p:nvPr/>
              </p:nvSpPr>
              <p:spPr>
                <a:xfrm>
                  <a:off x="6164580" y="4020097"/>
                  <a:ext cx="3571848" cy="3103222"/>
                </a:xfrm>
                <a:prstGeom prst="rect">
                  <a:avLst/>
                </a:prstGeom>
                <a:blipFill>
                  <a:blip r:embed="rId4"/>
                  <a:stretch>
                    <a:fillRect/>
                  </a:stretch>
                </a:blipFill>
              </p:spPr>
              <p:txBody>
                <a:bodyPr/>
                <a:lstStyle/>
                <a:p>
                  <a:r>
                    <a:rPr lang="en-US">
                      <a:noFill/>
                    </a:rPr>
                    <a:t> </a:t>
                  </a:r>
                </a:p>
              </p:txBody>
            </p:sp>
          </mc:Fallback>
        </mc:AlternateContent>
      </p:grpSp>
      <p:pic>
        <p:nvPicPr>
          <p:cNvPr id="4" name="Picture 3" descr="A graph of a cube&#10;&#10;Description automatically generated">
            <a:extLst>
              <a:ext uri="{FF2B5EF4-FFF2-40B4-BE49-F238E27FC236}">
                <a16:creationId xmlns:a16="http://schemas.microsoft.com/office/drawing/2014/main" id="{9D65E0D2-412C-AC47-A0D7-B491D5B08CFB}"/>
              </a:ext>
            </a:extLst>
          </p:cNvPr>
          <p:cNvPicPr>
            <a:picLocks noChangeAspect="1"/>
          </p:cNvPicPr>
          <p:nvPr/>
        </p:nvPicPr>
        <p:blipFill>
          <a:blip r:embed="rId5"/>
          <a:stretch>
            <a:fillRect/>
          </a:stretch>
        </p:blipFill>
        <p:spPr>
          <a:xfrm>
            <a:off x="1438140" y="1399559"/>
            <a:ext cx="3102097" cy="2326573"/>
          </a:xfrm>
          <a:prstGeom prst="rect">
            <a:avLst/>
          </a:prstGeom>
        </p:spPr>
      </p:pic>
      <p:pic>
        <p:nvPicPr>
          <p:cNvPr id="7" name="Picture 6" descr="A black square with white text&#10;&#10;Description automatically generated">
            <a:extLst>
              <a:ext uri="{FF2B5EF4-FFF2-40B4-BE49-F238E27FC236}">
                <a16:creationId xmlns:a16="http://schemas.microsoft.com/office/drawing/2014/main" id="{190D7070-6F55-476C-4B85-B5D38AD71431}"/>
              </a:ext>
            </a:extLst>
          </p:cNvPr>
          <p:cNvPicPr>
            <a:picLocks noChangeAspect="1"/>
          </p:cNvPicPr>
          <p:nvPr/>
        </p:nvPicPr>
        <p:blipFill>
          <a:blip r:embed="rId6"/>
          <a:stretch>
            <a:fillRect/>
          </a:stretch>
        </p:blipFill>
        <p:spPr>
          <a:xfrm>
            <a:off x="6669647" y="1367361"/>
            <a:ext cx="3187956" cy="2390967"/>
          </a:xfrm>
          <a:prstGeom prst="rect">
            <a:avLst/>
          </a:prstGeom>
        </p:spPr>
      </p:pic>
      <p:sp>
        <p:nvSpPr>
          <p:cNvPr id="8" name="TextBox 7">
            <a:extLst>
              <a:ext uri="{FF2B5EF4-FFF2-40B4-BE49-F238E27FC236}">
                <a16:creationId xmlns:a16="http://schemas.microsoft.com/office/drawing/2014/main" id="{C9669462-A374-17E2-69A7-9E80BD60F294}"/>
              </a:ext>
            </a:extLst>
          </p:cNvPr>
          <p:cNvSpPr txBox="1"/>
          <p:nvPr/>
        </p:nvSpPr>
        <p:spPr>
          <a:xfrm>
            <a:off x="9799648" y="4082607"/>
            <a:ext cx="2015543" cy="1754326"/>
          </a:xfrm>
          <a:prstGeom prst="rect">
            <a:avLst/>
          </a:prstGeom>
          <a:noFill/>
        </p:spPr>
        <p:txBody>
          <a:bodyPr wrap="square" rtlCol="0">
            <a:spAutoFit/>
          </a:bodyPr>
          <a:lstStyle/>
          <a:p>
            <a:r>
              <a:rPr lang="en-US" dirty="0">
                <a:solidFill>
                  <a:srgbClr val="FF0000"/>
                </a:solidFill>
              </a:rPr>
              <a:t>One row for each background pixel</a:t>
            </a:r>
          </a:p>
          <a:p>
            <a:endParaRPr lang="en-US" dirty="0">
              <a:solidFill>
                <a:srgbClr val="FF0000"/>
              </a:solidFill>
            </a:endParaRPr>
          </a:p>
          <a:p>
            <a:r>
              <a:rPr lang="en-US" dirty="0">
                <a:solidFill>
                  <a:srgbClr val="FF0000"/>
                </a:solidFill>
              </a:rPr>
              <a:t>Meaning: these locations have height 0</a:t>
            </a:r>
          </a:p>
        </p:txBody>
      </p:sp>
    </p:spTree>
    <p:extLst>
      <p:ext uri="{BB962C8B-B14F-4D97-AF65-F5344CB8AC3E}">
        <p14:creationId xmlns:p14="http://schemas.microsoft.com/office/powerpoint/2010/main" val="159372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wipe(left)">
                                      <p:cBhvr>
                                        <p:cTn id="1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BD97-E4DC-A67E-8E1A-53C4A668AEB9}"/>
              </a:ext>
            </a:extLst>
          </p:cNvPr>
          <p:cNvSpPr>
            <a:spLocks noGrp="1"/>
          </p:cNvSpPr>
          <p:nvPr>
            <p:ph type="title"/>
          </p:nvPr>
        </p:nvSpPr>
        <p:spPr/>
        <p:txBody>
          <a:bodyPr/>
          <a:lstStyle/>
          <a:p>
            <a:r>
              <a:rPr lang="en-US" dirty="0"/>
              <a:t>Estimating Y[I, j]: cues from contact edges</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F7823212-EF35-5E93-101D-5D3C263A5C38}"/>
                  </a:ext>
                </a:extLst>
              </p:cNvPr>
              <p:cNvSpPr txBox="1"/>
              <p:nvPr/>
            </p:nvSpPr>
            <p:spPr>
              <a:xfrm>
                <a:off x="2024841" y="4069839"/>
                <a:ext cx="1461747" cy="27338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1,1</m:t>
                                  </m:r>
                                </m:e>
                              </m:d>
                            </m:e>
                            <m:e>
                              <m:r>
                                <a:rPr lang="en-US" b="0" i="1" smtClean="0">
                                  <a:latin typeface="Cambria Math" panose="02040503050406030204" pitchFamily="18" charset="0"/>
                                </a:rPr>
                                <m:t>𝑌</m:t>
                              </m:r>
                              <m:r>
                                <a:rPr lang="en-US" b="0" i="1" smtClean="0">
                                  <a:latin typeface="Cambria Math" panose="02040503050406030204" pitchFamily="18" charset="0"/>
                                </a:rPr>
                                <m:t>(1, 2)</m:t>
                              </m:r>
                            </m:e>
                            <m:e>
                              <m:r>
                                <a:rPr lang="en-US" b="0" i="1" smtClean="0">
                                  <a:latin typeface="Cambria Math" panose="02040503050406030204" pitchFamily="18" charset="0"/>
                                </a:rPr>
                                <m:t>…</m:t>
                              </m:r>
                            </m:e>
                            <m:e>
                              <m:r>
                                <a:rPr lang="en-US" b="0" i="1" smtClean="0">
                                  <a:latin typeface="Cambria Math" panose="02040503050406030204" pitchFamily="18" charset="0"/>
                                </a:rPr>
                                <m:t>𝑌</m:t>
                              </m:r>
                              <m:r>
                                <a:rPr lang="en-US" b="0" i="1" smtClean="0">
                                  <a:latin typeface="Cambria Math" panose="02040503050406030204" pitchFamily="18" charset="0"/>
                                </a:rPr>
                                <m:t>(1,</m:t>
                              </m:r>
                              <m:r>
                                <a:rPr lang="en-US" b="0" i="1" smtClean="0">
                                  <a:latin typeface="Cambria Math" panose="02040503050406030204" pitchFamily="18" charset="0"/>
                                </a:rPr>
                                <m:t>𝑁</m:t>
                              </m:r>
                              <m:r>
                                <a:rPr lang="en-US" b="0" i="1" smtClean="0">
                                  <a:latin typeface="Cambria Math" panose="02040503050406030204" pitchFamily="18" charset="0"/>
                                </a:rPr>
                                <m:t>)</m:t>
                              </m:r>
                            </m:e>
                            <m:e>
                              <m:r>
                                <a:rPr lang="en-US" b="0" i="1" smtClean="0">
                                  <a:latin typeface="Cambria Math" panose="02040503050406030204" pitchFamily="18" charset="0"/>
                                </a:rPr>
                                <m:t>𝑌</m:t>
                              </m:r>
                              <m:r>
                                <a:rPr lang="en-US" b="0" i="1" smtClean="0">
                                  <a:latin typeface="Cambria Math" panose="02040503050406030204" pitchFamily="18" charset="0"/>
                                </a:rPr>
                                <m:t>(2, 1)</m:t>
                              </m:r>
                            </m:e>
                            <m:e>
                              <m:r>
                                <a:rPr lang="en-US" b="0" i="1" smtClean="0">
                                  <a:latin typeface="Cambria Math" panose="02040503050406030204" pitchFamily="18" charset="0"/>
                                </a:rPr>
                                <m:t>𝑌</m:t>
                              </m:r>
                              <m:r>
                                <a:rPr lang="en-US" b="0" i="1" smtClean="0">
                                  <a:latin typeface="Cambria Math" panose="02040503050406030204" pitchFamily="18" charset="0"/>
                                </a:rPr>
                                <m:t>(2, 2)</m:t>
                              </m:r>
                            </m:e>
                            <m:e>
                              <m:r>
                                <a:rPr lang="en-US" b="0" i="1" smtClean="0">
                                  <a:latin typeface="Cambria Math" panose="02040503050406030204" pitchFamily="18" charset="0"/>
                                </a:rPr>
                                <m:t>…</m:t>
                              </m:r>
                            </m:e>
                            <m:e>
                              <m:r>
                                <a:rPr lang="en-US" b="0" i="1" smtClean="0">
                                  <a:latin typeface="Cambria Math" panose="02040503050406030204" pitchFamily="18" charset="0"/>
                                </a:rPr>
                                <m:t>𝑌</m:t>
                              </m:r>
                              <m:r>
                                <a:rPr lang="en-US" b="0" i="1" smtClean="0">
                                  <a:latin typeface="Cambria Math" panose="02040503050406030204" pitchFamily="18" charset="0"/>
                                </a:rPr>
                                <m:t>(2, </m:t>
                              </m:r>
                              <m:r>
                                <a:rPr lang="en-US" b="0" i="1" smtClean="0">
                                  <a:latin typeface="Cambria Math" panose="02040503050406030204" pitchFamily="18" charset="0"/>
                                </a:rPr>
                                <m:t>𝑁</m:t>
                              </m:r>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m:t>
                              </m:r>
                            </m:e>
                          </m:eqArr>
                        </m:e>
                      </m:d>
                    </m:oMath>
                  </m:oMathPara>
                </a14:m>
                <a:endParaRPr lang="en-US" dirty="0"/>
              </a:p>
            </p:txBody>
          </p:sp>
        </mc:Choice>
        <mc:Fallback xmlns="">
          <p:sp>
            <p:nvSpPr>
              <p:cNvPr id="55" name="TextBox 54">
                <a:extLst>
                  <a:ext uri="{FF2B5EF4-FFF2-40B4-BE49-F238E27FC236}">
                    <a16:creationId xmlns:a16="http://schemas.microsoft.com/office/drawing/2014/main" id="{F7823212-EF35-5E93-101D-5D3C263A5C38}"/>
                  </a:ext>
                </a:extLst>
              </p:cNvPr>
              <p:cNvSpPr txBox="1">
                <a:spLocks noRot="1" noChangeAspect="1" noMove="1" noResize="1" noEditPoints="1" noAdjustHandles="1" noChangeArrowheads="1" noChangeShapeType="1" noTextEdit="1"/>
              </p:cNvSpPr>
              <p:nvPr/>
            </p:nvSpPr>
            <p:spPr>
              <a:xfrm>
                <a:off x="2024841" y="4069839"/>
                <a:ext cx="1461747" cy="2733890"/>
              </a:xfrm>
              <a:prstGeom prst="rect">
                <a:avLst/>
              </a:prstGeom>
              <a:blipFill>
                <a:blip r:embed="rId3"/>
                <a:stretch>
                  <a:fillRect/>
                </a:stretch>
              </a:blipFill>
            </p:spPr>
            <p:txBody>
              <a:bodyPr/>
              <a:lstStyle/>
              <a:p>
                <a:r>
                  <a:rPr lang="en-US">
                    <a:noFill/>
                  </a:rPr>
                  <a:t> </a:t>
                </a:r>
              </a:p>
            </p:txBody>
          </p:sp>
        </mc:Fallback>
      </mc:AlternateContent>
      <p:pic>
        <p:nvPicPr>
          <p:cNvPr id="3" name="Picture 2" descr="A graph of a cube&#10;&#10;Description automatically generated">
            <a:extLst>
              <a:ext uri="{FF2B5EF4-FFF2-40B4-BE49-F238E27FC236}">
                <a16:creationId xmlns:a16="http://schemas.microsoft.com/office/drawing/2014/main" id="{5EA9A5AF-3514-7FC6-6E30-54C61E65F4D2}"/>
              </a:ext>
            </a:extLst>
          </p:cNvPr>
          <p:cNvPicPr>
            <a:picLocks noChangeAspect="1"/>
          </p:cNvPicPr>
          <p:nvPr/>
        </p:nvPicPr>
        <p:blipFill>
          <a:blip r:embed="rId4"/>
          <a:stretch>
            <a:fillRect/>
          </a:stretch>
        </p:blipFill>
        <p:spPr>
          <a:xfrm>
            <a:off x="1438140" y="1399559"/>
            <a:ext cx="3102097" cy="2326573"/>
          </a:xfrm>
          <a:prstGeom prst="rect">
            <a:avLst/>
          </a:prstGeom>
        </p:spPr>
      </p:pic>
      <p:pic>
        <p:nvPicPr>
          <p:cNvPr id="4" name="Picture 3" descr="A black square with white lines&#10;&#10;Description automatically generated">
            <a:extLst>
              <a:ext uri="{FF2B5EF4-FFF2-40B4-BE49-F238E27FC236}">
                <a16:creationId xmlns:a16="http://schemas.microsoft.com/office/drawing/2014/main" id="{9809D8CD-2DBD-1D9A-7DAB-642F17BD2365}"/>
              </a:ext>
            </a:extLst>
          </p:cNvPr>
          <p:cNvPicPr>
            <a:picLocks noChangeAspect="1"/>
          </p:cNvPicPr>
          <p:nvPr/>
        </p:nvPicPr>
        <p:blipFill>
          <a:blip r:embed="rId5"/>
          <a:stretch>
            <a:fillRect/>
          </a:stretch>
        </p:blipFill>
        <p:spPr>
          <a:xfrm>
            <a:off x="6697932" y="1453799"/>
            <a:ext cx="3123034" cy="2342276"/>
          </a:xfrm>
          <a:prstGeom prst="rect">
            <a:avLst/>
          </a:prstGeom>
        </p:spPr>
      </p:pic>
      <p:grpSp>
        <p:nvGrpSpPr>
          <p:cNvPr id="6" name="Group 5">
            <a:extLst>
              <a:ext uri="{FF2B5EF4-FFF2-40B4-BE49-F238E27FC236}">
                <a16:creationId xmlns:a16="http://schemas.microsoft.com/office/drawing/2014/main" id="{E3128A0B-2779-AA65-D0B8-960190136A75}"/>
              </a:ext>
            </a:extLst>
          </p:cNvPr>
          <p:cNvGrpSpPr/>
          <p:nvPr/>
        </p:nvGrpSpPr>
        <p:grpSpPr>
          <a:xfrm>
            <a:off x="4229100" y="4020097"/>
            <a:ext cx="5507328" cy="3103222"/>
            <a:chOff x="4229100" y="4020097"/>
            <a:chExt cx="5507328" cy="3103222"/>
          </a:xfrm>
        </p:grpSpPr>
        <p:sp>
          <p:nvSpPr>
            <p:cNvPr id="7" name="Arrow: Right 6">
              <a:extLst>
                <a:ext uri="{FF2B5EF4-FFF2-40B4-BE49-F238E27FC236}">
                  <a16:creationId xmlns:a16="http://schemas.microsoft.com/office/drawing/2014/main" id="{A62B92CD-F483-0C1B-B741-9730AAC97F8B}"/>
                </a:ext>
              </a:extLst>
            </p:cNvPr>
            <p:cNvSpPr/>
            <p:nvPr/>
          </p:nvSpPr>
          <p:spPr>
            <a:xfrm>
              <a:off x="4229100" y="5214719"/>
              <a:ext cx="1461747" cy="403860"/>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734A7D5-39FC-E178-963C-EB9E5BE49713}"/>
                    </a:ext>
                  </a:extLst>
                </p:cNvPr>
                <p:cNvSpPr txBox="1"/>
                <p:nvPr/>
              </p:nvSpPr>
              <p:spPr>
                <a:xfrm>
                  <a:off x="6164580" y="4020097"/>
                  <a:ext cx="3571848" cy="31032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 …, 0, </m:t>
                            </m:r>
                            <m:r>
                              <a:rPr lang="en-US" b="0" i="1" smtClean="0">
                                <a:solidFill>
                                  <a:srgbClr val="FF0000"/>
                                </a:solidFill>
                                <a:latin typeface="Cambria Math" panose="02040503050406030204" pitchFamily="18" charset="0"/>
                              </a:rPr>
                              <m:t>1</m:t>
                            </m:r>
                            <m:r>
                              <a:rPr lang="en-US" b="0" i="1" smtClean="0">
                                <a:latin typeface="Cambria Math" panose="02040503050406030204" pitchFamily="18" charset="0"/>
                              </a:rPr>
                              <m:t>,…, 0</m:t>
                            </m:r>
                          </m:e>
                        </m:d>
                        <m:d>
                          <m:dPr>
                            <m:begChr m:val="["/>
                            <m:endChr m:val="]"/>
                            <m:ctrlPr>
                              <a:rPr lang="en-US" i="1" smtClean="0">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1,1</m:t>
                                    </m:r>
                                  </m:e>
                                </m:d>
                              </m:e>
                              <m:e>
                                <m:r>
                                  <a:rPr lang="en-US" i="1">
                                    <a:latin typeface="Cambria Math" panose="02040503050406030204" pitchFamily="18" charset="0"/>
                                  </a:rPr>
                                  <m:t>𝑌</m:t>
                                </m:r>
                                <m:r>
                                  <a:rPr lang="en-US" i="1">
                                    <a:latin typeface="Cambria Math" panose="02040503050406030204" pitchFamily="18" charset="0"/>
                                  </a:rPr>
                                  <m:t>(1, 2)</m:t>
                                </m:r>
                              </m:e>
                              <m:e>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𝑁</m:t>
                                </m:r>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(2, 1)</m:t>
                                </m:r>
                              </m:e>
                              <m:e>
                                <m:r>
                                  <a:rPr lang="en-US" i="1">
                                    <a:latin typeface="Cambria Math" panose="02040503050406030204" pitchFamily="18" charset="0"/>
                                  </a:rPr>
                                  <m:t>𝑌</m:t>
                                </m:r>
                                <m:r>
                                  <a:rPr lang="en-US" i="1">
                                    <a:latin typeface="Cambria Math" panose="02040503050406030204" pitchFamily="18" charset="0"/>
                                  </a:rPr>
                                  <m:t>(2, 2)</m:t>
                                </m:r>
                              </m:e>
                              <m:e>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(2, </m:t>
                                </m:r>
                                <m:r>
                                  <a:rPr lang="en-US" i="1">
                                    <a:latin typeface="Cambria Math" panose="02040503050406030204" pitchFamily="18" charset="0"/>
                                  </a:rPr>
                                  <m:t>𝑁</m:t>
                                </m:r>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 </m:t>
                                </m:r>
                                <m:r>
                                  <a:rPr lang="en-US" i="1">
                                    <a:latin typeface="Cambria Math" panose="02040503050406030204" pitchFamily="18" charset="0"/>
                                  </a:rPr>
                                  <m:t>𝑁</m:t>
                                </m:r>
                                <m:r>
                                  <a:rPr lang="en-US" i="1">
                                    <a:latin typeface="Cambria Math" panose="02040503050406030204" pitchFamily="18" charset="0"/>
                                  </a:rPr>
                                  <m:t>)</m:t>
                                </m:r>
                              </m:e>
                            </m:eqArr>
                          </m:e>
                        </m:d>
                        <m:r>
                          <a:rPr lang="en-US" b="0" i="1" smtClean="0">
                            <a:latin typeface="Cambria Math" panose="02040503050406030204" pitchFamily="18" charset="0"/>
                          </a:rPr>
                          <m:t>=0</m:t>
                        </m:r>
                      </m:oMath>
                    </m:oMathPara>
                  </a14:m>
                  <a:endParaRPr lang="en-US" sz="2400" dirty="0"/>
                </a:p>
                <a:p>
                  <a:endParaRPr lang="en-US" dirty="0"/>
                </a:p>
              </p:txBody>
            </p:sp>
          </mc:Choice>
          <mc:Fallback xmlns="">
            <p:sp>
              <p:nvSpPr>
                <p:cNvPr id="8" name="TextBox 7">
                  <a:extLst>
                    <a:ext uri="{FF2B5EF4-FFF2-40B4-BE49-F238E27FC236}">
                      <a16:creationId xmlns:a16="http://schemas.microsoft.com/office/drawing/2014/main" id="{8734A7D5-39FC-E178-963C-EB9E5BE49713}"/>
                    </a:ext>
                  </a:extLst>
                </p:cNvPr>
                <p:cNvSpPr txBox="1">
                  <a:spLocks noRot="1" noChangeAspect="1" noMove="1" noResize="1" noEditPoints="1" noAdjustHandles="1" noChangeArrowheads="1" noChangeShapeType="1" noTextEdit="1"/>
                </p:cNvSpPr>
                <p:nvPr/>
              </p:nvSpPr>
              <p:spPr>
                <a:xfrm>
                  <a:off x="6164580" y="4020097"/>
                  <a:ext cx="3571848" cy="3103222"/>
                </a:xfrm>
                <a:prstGeom prst="rect">
                  <a:avLst/>
                </a:prstGeom>
                <a:blipFill>
                  <a:blip r:embed="rId6"/>
                  <a:stretch>
                    <a:fillRect/>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7BB2680D-8D84-0603-3151-C0E245A68649}"/>
              </a:ext>
            </a:extLst>
          </p:cNvPr>
          <p:cNvSpPr txBox="1"/>
          <p:nvPr/>
        </p:nvSpPr>
        <p:spPr>
          <a:xfrm>
            <a:off x="9799648" y="4082607"/>
            <a:ext cx="2015543" cy="1754326"/>
          </a:xfrm>
          <a:prstGeom prst="rect">
            <a:avLst/>
          </a:prstGeom>
          <a:noFill/>
        </p:spPr>
        <p:txBody>
          <a:bodyPr wrap="square" rtlCol="0">
            <a:spAutoFit/>
          </a:bodyPr>
          <a:lstStyle/>
          <a:p>
            <a:r>
              <a:rPr lang="en-US" dirty="0">
                <a:solidFill>
                  <a:srgbClr val="FF0000"/>
                </a:solidFill>
              </a:rPr>
              <a:t>One row for each contact edge pixel</a:t>
            </a:r>
          </a:p>
          <a:p>
            <a:endParaRPr lang="en-US" dirty="0">
              <a:solidFill>
                <a:srgbClr val="FF0000"/>
              </a:solidFill>
            </a:endParaRPr>
          </a:p>
          <a:p>
            <a:r>
              <a:rPr lang="en-US" dirty="0">
                <a:solidFill>
                  <a:srgbClr val="FF0000"/>
                </a:solidFill>
              </a:rPr>
              <a:t>Meaning: these locations have height 0</a:t>
            </a:r>
          </a:p>
        </p:txBody>
      </p:sp>
    </p:spTree>
    <p:extLst>
      <p:ext uri="{BB962C8B-B14F-4D97-AF65-F5344CB8AC3E}">
        <p14:creationId xmlns:p14="http://schemas.microsoft.com/office/powerpoint/2010/main" val="365367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BD97-E4DC-A67E-8E1A-53C4A668AEB9}"/>
              </a:ext>
            </a:extLst>
          </p:cNvPr>
          <p:cNvSpPr>
            <a:spLocks noGrp="1"/>
          </p:cNvSpPr>
          <p:nvPr>
            <p:ph type="title"/>
          </p:nvPr>
        </p:nvSpPr>
        <p:spPr/>
        <p:txBody>
          <a:bodyPr/>
          <a:lstStyle/>
          <a:p>
            <a:r>
              <a:rPr lang="en-US" dirty="0"/>
              <a:t>Estimating Y[I, j]: cues from vertical edges</a:t>
            </a:r>
          </a:p>
        </p:txBody>
      </p:sp>
      <p:grpSp>
        <p:nvGrpSpPr>
          <p:cNvPr id="17" name="Group 16">
            <a:extLst>
              <a:ext uri="{FF2B5EF4-FFF2-40B4-BE49-F238E27FC236}">
                <a16:creationId xmlns:a16="http://schemas.microsoft.com/office/drawing/2014/main" id="{951221EC-1DD7-1F14-AAD7-11969C8D323A}"/>
              </a:ext>
            </a:extLst>
          </p:cNvPr>
          <p:cNvGrpSpPr/>
          <p:nvPr/>
        </p:nvGrpSpPr>
        <p:grpSpPr>
          <a:xfrm>
            <a:off x="4229101" y="4020097"/>
            <a:ext cx="5378537" cy="2826223"/>
            <a:chOff x="4229101" y="4020097"/>
            <a:chExt cx="5378537" cy="2826223"/>
          </a:xfrm>
        </p:grpSpPr>
        <p:sp>
          <p:nvSpPr>
            <p:cNvPr id="56" name="Arrow: Right 55">
              <a:extLst>
                <a:ext uri="{FF2B5EF4-FFF2-40B4-BE49-F238E27FC236}">
                  <a16:creationId xmlns:a16="http://schemas.microsoft.com/office/drawing/2014/main" id="{760E8B73-342E-ED27-6AAC-26484FE1398A}"/>
                </a:ext>
              </a:extLst>
            </p:cNvPr>
            <p:cNvSpPr/>
            <p:nvPr/>
          </p:nvSpPr>
          <p:spPr>
            <a:xfrm>
              <a:off x="4229101" y="5214719"/>
              <a:ext cx="784860" cy="403860"/>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478E820-97C0-D4A3-C958-F784C74C4F0F}"/>
                    </a:ext>
                  </a:extLst>
                </p:cNvPr>
                <p:cNvSpPr txBox="1"/>
                <p:nvPr/>
              </p:nvSpPr>
              <p:spPr>
                <a:xfrm>
                  <a:off x="5170867" y="4020097"/>
                  <a:ext cx="4436771" cy="28262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0, …, 0, </m:t>
                            </m:r>
                            <m:r>
                              <a:rPr lang="en-US" b="0"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rPr>
                              <m:t>1, 1</m:t>
                            </m:r>
                            <m:r>
                              <a:rPr lang="en-US" i="1">
                                <a:latin typeface="Cambria Math" panose="02040503050406030204" pitchFamily="18" charset="0"/>
                              </a:rPr>
                              <m:t>, …, 0</m:t>
                            </m:r>
                          </m:e>
                        </m:d>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1,1</m:t>
                                    </m:r>
                                  </m:e>
                                </m:d>
                              </m:e>
                              <m:e>
                                <m:r>
                                  <a:rPr lang="en-US" i="1">
                                    <a:latin typeface="Cambria Math" panose="02040503050406030204" pitchFamily="18" charset="0"/>
                                  </a:rPr>
                                  <m:t>𝑌</m:t>
                                </m:r>
                                <m:r>
                                  <a:rPr lang="en-US" i="1">
                                    <a:latin typeface="Cambria Math" panose="02040503050406030204" pitchFamily="18" charset="0"/>
                                  </a:rPr>
                                  <m:t>(1, 2)</m:t>
                                </m:r>
                              </m:e>
                              <m:e>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(1,</m:t>
                                </m:r>
                                <m:r>
                                  <a:rPr lang="en-US" i="1">
                                    <a:latin typeface="Cambria Math" panose="02040503050406030204" pitchFamily="18" charset="0"/>
                                  </a:rPr>
                                  <m:t>𝑁</m:t>
                                </m:r>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(2, 1)</m:t>
                                </m:r>
                              </m:e>
                              <m:e>
                                <m:r>
                                  <a:rPr lang="en-US" i="1">
                                    <a:latin typeface="Cambria Math" panose="02040503050406030204" pitchFamily="18" charset="0"/>
                                  </a:rPr>
                                  <m:t>𝑌</m:t>
                                </m:r>
                                <m:r>
                                  <a:rPr lang="en-US" i="1">
                                    <a:latin typeface="Cambria Math" panose="02040503050406030204" pitchFamily="18" charset="0"/>
                                  </a:rPr>
                                  <m:t>(2, 2)</m:t>
                                </m:r>
                              </m:e>
                              <m:e>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(2, </m:t>
                                </m:r>
                                <m:r>
                                  <a:rPr lang="en-US" i="1">
                                    <a:latin typeface="Cambria Math" panose="02040503050406030204" pitchFamily="18" charset="0"/>
                                  </a:rPr>
                                  <m:t>𝑁</m:t>
                                </m:r>
                                <m:r>
                                  <a:rPr lang="en-US" i="1">
                                    <a:latin typeface="Cambria Math" panose="02040503050406030204" pitchFamily="18" charset="0"/>
                                  </a:rPr>
                                  <m:t>)</m:t>
                                </m:r>
                              </m:e>
                              <m:e>
                                <m:r>
                                  <a:rPr lang="en-US" i="1">
                                    <a:latin typeface="Cambria Math" panose="02040503050406030204" pitchFamily="18" charset="0"/>
                                  </a:rPr>
                                  <m:t>…</m:t>
                                </m:r>
                              </m:e>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 </m:t>
                                </m:r>
                                <m:r>
                                  <a:rPr lang="en-US" i="1">
                                    <a:latin typeface="Cambria Math" panose="02040503050406030204" pitchFamily="18" charset="0"/>
                                  </a:rPr>
                                  <m:t>𝑁</m:t>
                                </m:r>
                                <m:r>
                                  <a:rPr lang="en-US" i="1">
                                    <a:latin typeface="Cambria Math" panose="02040503050406030204" pitchFamily="18" charset="0"/>
                                  </a:rPr>
                                  <m:t>)</m:t>
                                </m:r>
                              </m:e>
                            </m:eqArr>
                          </m:e>
                        </m:d>
                        <m:r>
                          <a:rPr lang="en-US" i="1">
                            <a:latin typeface="Cambria Math" panose="02040503050406030204" pitchFamily="18" charset="0"/>
                          </a:rPr>
                          <m:t>=1/</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rPr>
                              <m:t>)</m:t>
                            </m:r>
                          </m:e>
                        </m:func>
                      </m:oMath>
                    </m:oMathPara>
                  </a14:m>
                  <a:endParaRPr lang="en-US" sz="2400" dirty="0"/>
                </a:p>
              </p:txBody>
            </p:sp>
          </mc:Choice>
          <mc:Fallback xmlns="">
            <p:sp>
              <p:nvSpPr>
                <p:cNvPr id="12" name="TextBox 11">
                  <a:extLst>
                    <a:ext uri="{FF2B5EF4-FFF2-40B4-BE49-F238E27FC236}">
                      <a16:creationId xmlns:a16="http://schemas.microsoft.com/office/drawing/2014/main" id="{B478E820-97C0-D4A3-C958-F784C74C4F0F}"/>
                    </a:ext>
                  </a:extLst>
                </p:cNvPr>
                <p:cNvSpPr txBox="1">
                  <a:spLocks noRot="1" noChangeAspect="1" noMove="1" noResize="1" noEditPoints="1" noAdjustHandles="1" noChangeArrowheads="1" noChangeShapeType="1" noTextEdit="1"/>
                </p:cNvSpPr>
                <p:nvPr/>
              </p:nvSpPr>
              <p:spPr>
                <a:xfrm>
                  <a:off x="5170867" y="4020097"/>
                  <a:ext cx="4436771" cy="2826223"/>
                </a:xfrm>
                <a:prstGeom prst="rect">
                  <a:avLst/>
                </a:prstGeom>
                <a:blipFill>
                  <a:blip r:embed="rId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CBD970C-8047-5EEA-2330-4E63F80C589B}"/>
                  </a:ext>
                </a:extLst>
              </p:cNvPr>
              <p:cNvSpPr txBox="1"/>
              <p:nvPr/>
            </p:nvSpPr>
            <p:spPr>
              <a:xfrm>
                <a:off x="421838" y="5214719"/>
                <a:ext cx="308885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𝑌</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1/</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rPr>
                            <m:t>)</m:t>
                          </m:r>
                        </m:e>
                      </m:func>
                    </m:oMath>
                  </m:oMathPara>
                </a14:m>
                <a:endParaRPr lang="en-US" dirty="0"/>
              </a:p>
            </p:txBody>
          </p:sp>
        </mc:Choice>
        <mc:Fallback xmlns="">
          <p:sp>
            <p:nvSpPr>
              <p:cNvPr id="3" name="TextBox 2">
                <a:extLst>
                  <a:ext uri="{FF2B5EF4-FFF2-40B4-BE49-F238E27FC236}">
                    <a16:creationId xmlns:a16="http://schemas.microsoft.com/office/drawing/2014/main" id="{BCBD970C-8047-5EEA-2330-4E63F80C589B}"/>
                  </a:ext>
                </a:extLst>
              </p:cNvPr>
              <p:cNvSpPr txBox="1">
                <a:spLocks noRot="1" noChangeAspect="1" noMove="1" noResize="1" noEditPoints="1" noAdjustHandles="1" noChangeArrowheads="1" noChangeShapeType="1" noTextEdit="1"/>
              </p:cNvSpPr>
              <p:nvPr/>
            </p:nvSpPr>
            <p:spPr>
              <a:xfrm>
                <a:off x="421838" y="5214719"/>
                <a:ext cx="3088859" cy="276999"/>
              </a:xfrm>
              <a:prstGeom prst="rect">
                <a:avLst/>
              </a:prstGeom>
              <a:blipFill>
                <a:blip r:embed="rId4"/>
                <a:stretch>
                  <a:fillRect l="-1183" t="-2174" r="-2170" b="-326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0EDC2E5-E895-569F-6A8D-30675C45E4E6}"/>
                  </a:ext>
                </a:extLst>
              </p:cNvPr>
              <p:cNvSpPr txBox="1"/>
              <p:nvPr/>
            </p:nvSpPr>
            <p:spPr>
              <a:xfrm>
                <a:off x="9799648" y="4082607"/>
                <a:ext cx="2312932" cy="2031325"/>
              </a:xfrm>
              <a:prstGeom prst="rect">
                <a:avLst/>
              </a:prstGeom>
              <a:noFill/>
            </p:spPr>
            <p:txBody>
              <a:bodyPr wrap="square" rtlCol="0">
                <a:spAutoFit/>
              </a:bodyPr>
              <a:lstStyle/>
              <a:p>
                <a:r>
                  <a:rPr lang="en-US" dirty="0">
                    <a:solidFill>
                      <a:srgbClr val="FF0000"/>
                    </a:solidFill>
                  </a:rPr>
                  <a:t>One row for each vertical edge pixel</a:t>
                </a:r>
              </a:p>
              <a:p>
                <a:endParaRPr lang="en-US" dirty="0">
                  <a:solidFill>
                    <a:srgbClr val="FF0000"/>
                  </a:solidFill>
                </a:endParaRPr>
              </a:p>
              <a:p>
                <a:r>
                  <a:rPr lang="en-US" dirty="0">
                    <a:solidFill>
                      <a:srgbClr val="FF0000"/>
                    </a:solidFill>
                  </a:rPr>
                  <a:t>Meaning: two vertically consecutive pixels have 3D height difference </a:t>
                </a:r>
                <a14:m>
                  <m:oMath xmlns:m="http://schemas.openxmlformats.org/officeDocument/2006/math">
                    <m:r>
                      <a:rPr lang="en-US" i="1" smtClean="0">
                        <a:solidFill>
                          <a:srgbClr val="FF0000"/>
                        </a:solidFill>
                        <a:latin typeface="Cambria Math" panose="02040503050406030204" pitchFamily="18" charset="0"/>
                      </a:rPr>
                      <m:t>1/</m:t>
                    </m:r>
                    <m:func>
                      <m:funcPr>
                        <m:ctrlPr>
                          <a:rPr lang="en-US" i="1">
                            <a:solidFill>
                              <a:srgbClr val="FF0000"/>
                            </a:solidFill>
                            <a:latin typeface="Cambria Math" panose="02040503050406030204" pitchFamily="18" charset="0"/>
                          </a:rPr>
                        </m:ctrlPr>
                      </m:funcPr>
                      <m:fName>
                        <m:r>
                          <m:rPr>
                            <m:sty m:val="p"/>
                          </m:rPr>
                          <a:rPr lang="en-US">
                            <a:solidFill>
                              <a:srgbClr val="FF0000"/>
                            </a:solidFill>
                            <a:latin typeface="Cambria Math" panose="02040503050406030204" pitchFamily="18" charset="0"/>
                          </a:rPr>
                          <m:t>cos</m:t>
                        </m:r>
                      </m:fName>
                      <m:e>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ea typeface="Cambria Math" panose="02040503050406030204" pitchFamily="18" charset="0"/>
                          </a:rPr>
                          <m:t>𝜃</m:t>
                        </m:r>
                        <m:r>
                          <a:rPr lang="en-US" i="1">
                            <a:solidFill>
                              <a:srgbClr val="FF0000"/>
                            </a:solidFill>
                            <a:latin typeface="Cambria Math" panose="02040503050406030204" pitchFamily="18" charset="0"/>
                          </a:rPr>
                          <m:t>)</m:t>
                        </m:r>
                      </m:e>
                    </m:func>
                  </m:oMath>
                </a14:m>
                <a:r>
                  <a:rPr lang="en-US" dirty="0">
                    <a:solidFill>
                      <a:srgbClr val="FF0000"/>
                    </a:solidFill>
                  </a:rPr>
                  <a:t> </a:t>
                </a:r>
              </a:p>
            </p:txBody>
          </p:sp>
        </mc:Choice>
        <mc:Fallback xmlns="">
          <p:sp>
            <p:nvSpPr>
              <p:cNvPr id="4" name="TextBox 3">
                <a:extLst>
                  <a:ext uri="{FF2B5EF4-FFF2-40B4-BE49-F238E27FC236}">
                    <a16:creationId xmlns:a16="http://schemas.microsoft.com/office/drawing/2014/main" id="{20EDC2E5-E895-569F-6A8D-30675C45E4E6}"/>
                  </a:ext>
                </a:extLst>
              </p:cNvPr>
              <p:cNvSpPr txBox="1">
                <a:spLocks noRot="1" noChangeAspect="1" noMove="1" noResize="1" noEditPoints="1" noAdjustHandles="1" noChangeArrowheads="1" noChangeShapeType="1" noTextEdit="1"/>
              </p:cNvSpPr>
              <p:nvPr/>
            </p:nvSpPr>
            <p:spPr>
              <a:xfrm>
                <a:off x="9799648" y="4082607"/>
                <a:ext cx="2312932" cy="2031325"/>
              </a:xfrm>
              <a:prstGeom prst="rect">
                <a:avLst/>
              </a:prstGeom>
              <a:blipFill>
                <a:blip r:embed="rId5"/>
                <a:stretch>
                  <a:fillRect l="-2375" t="-1802" b="-3904"/>
                </a:stretch>
              </a:blipFill>
            </p:spPr>
            <p:txBody>
              <a:bodyPr/>
              <a:lstStyle/>
              <a:p>
                <a:r>
                  <a:rPr lang="en-US">
                    <a:noFill/>
                  </a:rPr>
                  <a:t> </a:t>
                </a:r>
              </a:p>
            </p:txBody>
          </p:sp>
        </mc:Fallback>
      </mc:AlternateContent>
      <p:pic>
        <p:nvPicPr>
          <p:cNvPr id="6" name="Picture 5" descr="A graph of a cube&#10;&#10;Description automatically generated">
            <a:extLst>
              <a:ext uri="{FF2B5EF4-FFF2-40B4-BE49-F238E27FC236}">
                <a16:creationId xmlns:a16="http://schemas.microsoft.com/office/drawing/2014/main" id="{3355F586-A340-1939-4A53-4EA1FC794CEE}"/>
              </a:ext>
            </a:extLst>
          </p:cNvPr>
          <p:cNvPicPr>
            <a:picLocks noChangeAspect="1"/>
          </p:cNvPicPr>
          <p:nvPr/>
        </p:nvPicPr>
        <p:blipFill>
          <a:blip r:embed="rId6"/>
          <a:stretch>
            <a:fillRect/>
          </a:stretch>
        </p:blipFill>
        <p:spPr>
          <a:xfrm>
            <a:off x="1438140" y="1399559"/>
            <a:ext cx="3102097" cy="2326573"/>
          </a:xfrm>
          <a:prstGeom prst="rect">
            <a:avLst/>
          </a:prstGeom>
        </p:spPr>
      </p:pic>
      <p:pic>
        <p:nvPicPr>
          <p:cNvPr id="8" name="Picture 7" descr="A black square with white lines&#10;&#10;Description automatically generated">
            <a:extLst>
              <a:ext uri="{FF2B5EF4-FFF2-40B4-BE49-F238E27FC236}">
                <a16:creationId xmlns:a16="http://schemas.microsoft.com/office/drawing/2014/main" id="{4D302D9F-B928-90AE-0F25-EDB64C929E68}"/>
              </a:ext>
            </a:extLst>
          </p:cNvPr>
          <p:cNvPicPr>
            <a:picLocks noChangeAspect="1"/>
          </p:cNvPicPr>
          <p:nvPr/>
        </p:nvPicPr>
        <p:blipFill>
          <a:blip r:embed="rId7"/>
          <a:stretch>
            <a:fillRect/>
          </a:stretch>
        </p:blipFill>
        <p:spPr>
          <a:xfrm>
            <a:off x="6230318" y="1435332"/>
            <a:ext cx="3092560" cy="2319420"/>
          </a:xfrm>
          <a:prstGeom prst="rect">
            <a:avLst/>
          </a:prstGeom>
        </p:spPr>
      </p:pic>
    </p:spTree>
    <p:extLst>
      <p:ext uri="{BB962C8B-B14F-4D97-AF65-F5344CB8AC3E}">
        <p14:creationId xmlns:p14="http://schemas.microsoft.com/office/powerpoint/2010/main" val="38616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BD97-E4DC-A67E-8E1A-53C4A668AEB9}"/>
              </a:ext>
            </a:extLst>
          </p:cNvPr>
          <p:cNvSpPr>
            <a:spLocks noGrp="1"/>
          </p:cNvSpPr>
          <p:nvPr>
            <p:ph type="title"/>
          </p:nvPr>
        </p:nvSpPr>
        <p:spPr/>
        <p:txBody>
          <a:bodyPr/>
          <a:lstStyle/>
          <a:p>
            <a:r>
              <a:rPr lang="en-US" dirty="0"/>
              <a:t>Estimating Y[I, j]: cues from horizontal edges</a:t>
            </a:r>
          </a:p>
        </p:txBody>
      </p:sp>
      <p:sp>
        <p:nvSpPr>
          <p:cNvPr id="12" name="TextBox 11">
            <a:extLst>
              <a:ext uri="{FF2B5EF4-FFF2-40B4-BE49-F238E27FC236}">
                <a16:creationId xmlns:a16="http://schemas.microsoft.com/office/drawing/2014/main" id="{30DEE193-4403-4966-7CFC-5FCDE105B589}"/>
              </a:ext>
            </a:extLst>
          </p:cNvPr>
          <p:cNvSpPr txBox="1"/>
          <p:nvPr/>
        </p:nvSpPr>
        <p:spPr>
          <a:xfrm>
            <a:off x="385426" y="3772132"/>
            <a:ext cx="6421755" cy="461665"/>
          </a:xfrm>
          <a:prstGeom prst="rect">
            <a:avLst/>
          </a:prstGeom>
          <a:noFill/>
        </p:spPr>
        <p:txBody>
          <a:bodyPr wrap="square">
            <a:spAutoFit/>
          </a:bodyPr>
          <a:lstStyle/>
          <a:p>
            <a:r>
              <a:rPr lang="en-US" sz="2400" b="1" dirty="0"/>
              <a:t>Horizontal edges: </a:t>
            </a:r>
            <a:r>
              <a:rPr lang="en-US" sz="2400" dirty="0"/>
              <a:t>Y won’t change along the edge </a:t>
            </a:r>
          </a:p>
        </p:txBody>
      </p:sp>
      <p:pic>
        <p:nvPicPr>
          <p:cNvPr id="14" name="Picture 13">
            <a:extLst>
              <a:ext uri="{FF2B5EF4-FFF2-40B4-BE49-F238E27FC236}">
                <a16:creationId xmlns:a16="http://schemas.microsoft.com/office/drawing/2014/main" id="{AD3FC7D7-CAB0-B9FC-8410-7AA32B352F5E}"/>
              </a:ext>
            </a:extLst>
          </p:cNvPr>
          <p:cNvPicPr>
            <a:picLocks noChangeAspect="1"/>
          </p:cNvPicPr>
          <p:nvPr/>
        </p:nvPicPr>
        <p:blipFill>
          <a:blip r:embed="rId3"/>
          <a:stretch>
            <a:fillRect/>
          </a:stretch>
        </p:blipFill>
        <p:spPr>
          <a:xfrm>
            <a:off x="658074" y="5351493"/>
            <a:ext cx="2331114" cy="1417188"/>
          </a:xfrm>
          <a:prstGeom prst="rect">
            <a:avLst/>
          </a:prstGeom>
        </p:spPr>
      </p:pic>
      <p:grpSp>
        <p:nvGrpSpPr>
          <p:cNvPr id="32" name="Group 31">
            <a:extLst>
              <a:ext uri="{FF2B5EF4-FFF2-40B4-BE49-F238E27FC236}">
                <a16:creationId xmlns:a16="http://schemas.microsoft.com/office/drawing/2014/main" id="{0A8346BD-2FE8-6A9F-1637-8BB1D048773D}"/>
              </a:ext>
            </a:extLst>
          </p:cNvPr>
          <p:cNvGrpSpPr/>
          <p:nvPr/>
        </p:nvGrpSpPr>
        <p:grpSpPr>
          <a:xfrm>
            <a:off x="4621531" y="4002964"/>
            <a:ext cx="7439069" cy="2826223"/>
            <a:chOff x="4621531" y="4002964"/>
            <a:chExt cx="7439069" cy="2826223"/>
          </a:xfrm>
        </p:grpSpPr>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04A0ADA-777E-08E6-991E-AD124B3BF5FC}"/>
                    </a:ext>
                  </a:extLst>
                </p:cNvPr>
                <p:cNvSpPr txBox="1"/>
                <p:nvPr/>
              </p:nvSpPr>
              <p:spPr>
                <a:xfrm>
                  <a:off x="5553120" y="4002964"/>
                  <a:ext cx="6507480" cy="282622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m:t>
                            </m:r>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𝑛</m:t>
                                </m:r>
                              </m:e>
                              <m:sub>
                                <m:r>
                                  <a:rPr lang="en-US" i="1">
                                    <a:solidFill>
                                      <a:srgbClr val="FF0000"/>
                                    </a:solidFill>
                                    <a:latin typeface="Cambria Math" panose="02040503050406030204" pitchFamily="18" charset="0"/>
                                  </a:rPr>
                                  <m:t>𝑥</m:t>
                                </m:r>
                              </m:sub>
                            </m:sSub>
                            <m:r>
                              <a:rPr lang="en-US" i="1">
                                <a:latin typeface="Cambria Math" panose="02040503050406030204" pitchFamily="18" charset="0"/>
                              </a:rPr>
                              <m:t>, </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𝑛</m:t>
                                    </m:r>
                                  </m:e>
                                  <m:sub>
                                    <m:r>
                                      <a:rPr lang="en-US" b="0" i="1" smtClean="0">
                                        <a:solidFill>
                                          <a:srgbClr val="FF0000"/>
                                        </a:solidFill>
                                        <a:latin typeface="Cambria Math" panose="02040503050406030204" pitchFamily="18" charset="0"/>
                                      </a:rPr>
                                      <m:t>𝑦</m:t>
                                    </m:r>
                                  </m:sub>
                                </m:sSub>
                                <m:r>
                                  <a:rPr lang="en-US" b="0" i="1" smtClean="0">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𝑛</m:t>
                                    </m:r>
                                  </m:e>
                                  <m:sub>
                                    <m:r>
                                      <a:rPr lang="en-US" b="0" i="1" smtClean="0">
                                        <a:solidFill>
                                          <a:srgbClr val="FF0000"/>
                                        </a:solidFill>
                                        <a:latin typeface="Cambria Math" panose="02040503050406030204" pitchFamily="18" charset="0"/>
                                      </a:rPr>
                                      <m:t>𝑥</m:t>
                                    </m:r>
                                  </m:sub>
                                </m:sSub>
                              </m:e>
                            </m:d>
                            <m:r>
                              <a:rPr lang="en-US" b="0" i="1" smtClean="0">
                                <a:solidFill>
                                  <a:schemeClr val="tx1"/>
                                </a:solidFill>
                                <a:latin typeface="Cambria Math" panose="02040503050406030204" pitchFamily="18" charset="0"/>
                              </a:rPr>
                              <m:t>, 0…0,</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𝑛</m:t>
                                </m:r>
                              </m:e>
                              <m:sub>
                                <m:r>
                                  <a:rPr lang="en-US" i="1">
                                    <a:solidFill>
                                      <a:srgbClr val="FF0000"/>
                                    </a:solidFill>
                                    <a:latin typeface="Cambria Math" panose="02040503050406030204" pitchFamily="18" charset="0"/>
                                  </a:rPr>
                                  <m:t>𝑦</m:t>
                                </m:r>
                              </m:sub>
                            </m:sSub>
                            <m:r>
                              <a:rPr lang="en-US" i="1">
                                <a:latin typeface="Cambria Math" panose="02040503050406030204" pitchFamily="18" charset="0"/>
                              </a:rPr>
                              <m:t>, …, 0</m:t>
                            </m:r>
                          </m:e>
                        </m:d>
                        <m:d>
                          <m:dPr>
                            <m:begChr m:val="["/>
                            <m:endChr m:val="]"/>
                            <m:ctrlPr>
                              <a:rPr lang="en-US" i="1">
                                <a:latin typeface="Cambria Math" panose="02040503050406030204" pitchFamily="18" charset="0"/>
                              </a:rPr>
                            </m:ctrlPr>
                          </m:dPr>
                          <m:e>
                            <m:eqArr>
                              <m:eqArrPr>
                                <m:ctrlPr>
                                  <a:rPr lang="en-US" i="1" smtClean="0">
                                    <a:solidFill>
                                      <a:schemeClr val="tx1"/>
                                    </a:solidFill>
                                    <a:latin typeface="Cambria Math" panose="02040503050406030204" pitchFamily="18" charset="0"/>
                                  </a:rPr>
                                </m:ctrlPr>
                              </m:eqArrPr>
                              <m:e>
                                <m:r>
                                  <a:rPr lang="en-US" i="1" smtClean="0">
                                    <a:solidFill>
                                      <a:schemeClr val="tx1"/>
                                    </a:solidFill>
                                    <a:latin typeface="Cambria Math" panose="02040503050406030204" pitchFamily="18" charset="0"/>
                                  </a:rPr>
                                  <m:t>𝑌</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1,1</m:t>
                                    </m:r>
                                  </m:e>
                                </m:d>
                              </m:e>
                              <m:e>
                                <m:r>
                                  <a:rPr lang="en-US" i="1" smtClean="0">
                                    <a:solidFill>
                                      <a:schemeClr val="tx1"/>
                                    </a:solidFill>
                                    <a:latin typeface="Cambria Math" panose="02040503050406030204" pitchFamily="18" charset="0"/>
                                  </a:rPr>
                                  <m:t>𝑌</m:t>
                                </m:r>
                                <m:r>
                                  <a:rPr lang="en-US" i="1" smtClean="0">
                                    <a:solidFill>
                                      <a:schemeClr val="tx1"/>
                                    </a:solidFill>
                                    <a:latin typeface="Cambria Math" panose="02040503050406030204" pitchFamily="18" charset="0"/>
                                  </a:rPr>
                                  <m:t>(1, 2)</m:t>
                                </m:r>
                              </m:e>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𝑌</m:t>
                                </m:r>
                                <m:r>
                                  <a:rPr lang="en-US" i="1">
                                    <a:solidFill>
                                      <a:schemeClr val="tx1"/>
                                    </a:solidFill>
                                    <a:latin typeface="Cambria Math" panose="02040503050406030204" pitchFamily="18" charset="0"/>
                                  </a:rPr>
                                  <m:t>(1,</m:t>
                                </m:r>
                                <m:r>
                                  <a:rPr lang="en-US" i="1">
                                    <a:solidFill>
                                      <a:schemeClr val="tx1"/>
                                    </a:solidFill>
                                    <a:latin typeface="Cambria Math" panose="02040503050406030204" pitchFamily="18" charset="0"/>
                                  </a:rPr>
                                  <m:t>𝑁</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𝑌</m:t>
                                </m:r>
                                <m:r>
                                  <a:rPr lang="en-US" i="1">
                                    <a:solidFill>
                                      <a:schemeClr val="tx1"/>
                                    </a:solidFill>
                                    <a:latin typeface="Cambria Math" panose="02040503050406030204" pitchFamily="18" charset="0"/>
                                  </a:rPr>
                                  <m:t>(2, 1)</m:t>
                                </m:r>
                              </m:e>
                              <m:e>
                                <m:r>
                                  <a:rPr lang="en-US" i="1" smtClean="0">
                                    <a:solidFill>
                                      <a:schemeClr val="tx1"/>
                                    </a:solidFill>
                                    <a:latin typeface="Cambria Math" panose="02040503050406030204" pitchFamily="18" charset="0"/>
                                  </a:rPr>
                                  <m:t>𝑌</m:t>
                                </m:r>
                                <m:r>
                                  <a:rPr lang="en-US" i="1" smtClean="0">
                                    <a:solidFill>
                                      <a:schemeClr val="tx1"/>
                                    </a:solidFill>
                                    <a:latin typeface="Cambria Math" panose="02040503050406030204" pitchFamily="18" charset="0"/>
                                  </a:rPr>
                                  <m:t>(2, 2)</m:t>
                                </m:r>
                              </m:e>
                              <m:e>
                                <m:r>
                                  <a:rPr lang="en-US" i="1">
                                    <a:solidFill>
                                      <a:schemeClr val="tx1"/>
                                    </a:solidFill>
                                    <a:latin typeface="Cambria Math" panose="02040503050406030204" pitchFamily="18" charset="0"/>
                                  </a:rPr>
                                  <m:t>…</m:t>
                                </m:r>
                              </m:e>
                              <m:e>
                                <m:r>
                                  <a:rPr lang="en-US" i="1" smtClean="0">
                                    <a:solidFill>
                                      <a:schemeClr val="tx1"/>
                                    </a:solidFill>
                                    <a:latin typeface="Cambria Math" panose="02040503050406030204" pitchFamily="18" charset="0"/>
                                  </a:rPr>
                                  <m:t>𝑌</m:t>
                                </m:r>
                                <m:r>
                                  <a:rPr lang="en-US" i="1" smtClean="0">
                                    <a:solidFill>
                                      <a:schemeClr val="tx1"/>
                                    </a:solidFill>
                                    <a:latin typeface="Cambria Math" panose="02040503050406030204" pitchFamily="18" charset="0"/>
                                  </a:rPr>
                                  <m:t>(2, </m:t>
                                </m:r>
                                <m:r>
                                  <a:rPr lang="en-US" i="1" smtClean="0">
                                    <a:solidFill>
                                      <a:schemeClr val="tx1"/>
                                    </a:solidFill>
                                    <a:latin typeface="Cambria Math" panose="02040503050406030204" pitchFamily="18" charset="0"/>
                                  </a:rPr>
                                  <m:t>𝑁</m:t>
                                </m:r>
                                <m:r>
                                  <a:rPr lang="en-US" i="1" smtClean="0">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𝑌</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𝑀</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𝑁</m:t>
                                </m:r>
                                <m:r>
                                  <a:rPr lang="en-US" i="1">
                                    <a:solidFill>
                                      <a:schemeClr val="tx1"/>
                                    </a:solidFill>
                                    <a:latin typeface="Cambria Math" panose="02040503050406030204" pitchFamily="18" charset="0"/>
                                  </a:rPr>
                                  <m:t>)</m:t>
                                </m:r>
                              </m:e>
                            </m:eqArr>
                          </m:e>
                        </m:d>
                        <m:r>
                          <a:rPr lang="en-US" i="1">
                            <a:latin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xmlns="">
            <p:sp>
              <p:nvSpPr>
                <p:cNvPr id="58" name="TextBox 57">
                  <a:extLst>
                    <a:ext uri="{FF2B5EF4-FFF2-40B4-BE49-F238E27FC236}">
                      <a16:creationId xmlns:a16="http://schemas.microsoft.com/office/drawing/2014/main" id="{A04A0ADA-777E-08E6-991E-AD124B3BF5FC}"/>
                    </a:ext>
                  </a:extLst>
                </p:cNvPr>
                <p:cNvSpPr txBox="1">
                  <a:spLocks noRot="1" noChangeAspect="1" noMove="1" noResize="1" noEditPoints="1" noAdjustHandles="1" noChangeArrowheads="1" noChangeShapeType="1" noTextEdit="1"/>
                </p:cNvSpPr>
                <p:nvPr/>
              </p:nvSpPr>
              <p:spPr>
                <a:xfrm>
                  <a:off x="5553120" y="4002964"/>
                  <a:ext cx="6507480" cy="2826223"/>
                </a:xfrm>
                <a:prstGeom prst="rect">
                  <a:avLst/>
                </a:prstGeom>
                <a:blipFill>
                  <a:blip r:embed="rId4"/>
                  <a:stretch>
                    <a:fillRect/>
                  </a:stretch>
                </a:blipFill>
              </p:spPr>
              <p:txBody>
                <a:bodyPr/>
                <a:lstStyle/>
                <a:p>
                  <a:r>
                    <a:rPr lang="en-US">
                      <a:noFill/>
                    </a:rPr>
                    <a:t> </a:t>
                  </a:r>
                </a:p>
              </p:txBody>
            </p:sp>
          </mc:Fallback>
        </mc:AlternateContent>
        <p:sp>
          <p:nvSpPr>
            <p:cNvPr id="17" name="Arrow: Right 16">
              <a:extLst>
                <a:ext uri="{FF2B5EF4-FFF2-40B4-BE49-F238E27FC236}">
                  <a16:creationId xmlns:a16="http://schemas.microsoft.com/office/drawing/2014/main" id="{45075D21-A6A6-F25E-A4EC-E6239286015D}"/>
                </a:ext>
              </a:extLst>
            </p:cNvPr>
            <p:cNvSpPr/>
            <p:nvPr/>
          </p:nvSpPr>
          <p:spPr>
            <a:xfrm>
              <a:off x="4621531" y="5485001"/>
              <a:ext cx="784860" cy="403860"/>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graph of a cube&#10;&#10;Description automatically generated">
            <a:extLst>
              <a:ext uri="{FF2B5EF4-FFF2-40B4-BE49-F238E27FC236}">
                <a16:creationId xmlns:a16="http://schemas.microsoft.com/office/drawing/2014/main" id="{589ACF9C-4FE5-0ACE-8F09-EC14EAD1116C}"/>
              </a:ext>
            </a:extLst>
          </p:cNvPr>
          <p:cNvPicPr>
            <a:picLocks noChangeAspect="1"/>
          </p:cNvPicPr>
          <p:nvPr/>
        </p:nvPicPr>
        <p:blipFill>
          <a:blip r:embed="rId5"/>
          <a:stretch>
            <a:fillRect/>
          </a:stretch>
        </p:blipFill>
        <p:spPr>
          <a:xfrm>
            <a:off x="1438140" y="1399559"/>
            <a:ext cx="3102097" cy="2326573"/>
          </a:xfrm>
          <a:prstGeom prst="rect">
            <a:avLst/>
          </a:prstGeom>
        </p:spPr>
      </p:pic>
      <p:pic>
        <p:nvPicPr>
          <p:cNvPr id="7" name="Picture 6" descr="A black square with white lines&#10;&#10;Description automatically generated">
            <a:extLst>
              <a:ext uri="{FF2B5EF4-FFF2-40B4-BE49-F238E27FC236}">
                <a16:creationId xmlns:a16="http://schemas.microsoft.com/office/drawing/2014/main" id="{3F56EEBF-6CBC-FA1F-10FA-74D8A172FC16}"/>
              </a:ext>
            </a:extLst>
          </p:cNvPr>
          <p:cNvPicPr>
            <a:picLocks noChangeAspect="1"/>
          </p:cNvPicPr>
          <p:nvPr/>
        </p:nvPicPr>
        <p:blipFill>
          <a:blip r:embed="rId6"/>
          <a:stretch>
            <a:fillRect/>
          </a:stretch>
        </p:blipFill>
        <p:spPr>
          <a:xfrm>
            <a:off x="7090951" y="1399559"/>
            <a:ext cx="3259023" cy="244426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B237786-5227-B2E0-6DDD-21FFD37CD514}"/>
                  </a:ext>
                </a:extLst>
              </p:cNvPr>
              <p:cNvSpPr txBox="1"/>
              <p:nvPr/>
            </p:nvSpPr>
            <p:spPr>
              <a:xfrm>
                <a:off x="507444" y="4360957"/>
                <a:ext cx="6254789"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𝑛</m:t>
                              </m:r>
                            </m:e>
                            <m:sub>
                              <m:r>
                                <a:rPr lang="en-US" b="0" i="1" smtClean="0">
                                  <a:latin typeface="Cambria Math" panose="02040503050406030204" pitchFamily="18" charset="0"/>
                                </a:rPr>
                                <m:t>𝑦</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e>
                          </m:d>
                          <m:d>
                            <m:dPr>
                              <m:ctrlPr>
                                <a:rPr lang="en-US" i="1">
                                  <a:latin typeface="Cambria Math" panose="02040503050406030204" pitchFamily="18" charset="0"/>
                                </a:rPr>
                              </m:ctrlPr>
                            </m:dPr>
                            <m:e>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e>
                              </m:d>
                              <m:r>
                                <a:rPr lang="en-US" i="1">
                                  <a:latin typeface="Cambria Math" panose="02040503050406030204" pitchFamily="18" charset="0"/>
                                </a:rPr>
                                <m:t>−</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𝑗</m:t>
                                  </m:r>
                                </m:e>
                              </m:d>
                            </m:e>
                          </m:d>
                          <m:r>
                            <a:rPr lang="en-US" b="0" i="1" smtClean="0">
                              <a:latin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𝑥</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𝑗</m:t>
                          </m:r>
                        </m:e>
                      </m:d>
                      <m:r>
                        <a:rPr lang="en-US" i="1">
                          <a:latin typeface="Cambria Math" panose="02040503050406030204" pitchFamily="18" charset="0"/>
                        </a:rPr>
                        <m:t>(</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e>
                      </m:d>
                      <m:r>
                        <a:rPr lang="en-US" i="1">
                          <a:latin typeface="Cambria Math" panose="02040503050406030204" pitchFamily="18" charset="0"/>
                        </a:rPr>
                        <m:t>−</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−1</m:t>
                          </m:r>
                        </m:e>
                      </m:d>
                      <m:r>
                        <a:rPr lang="en-US" i="1">
                          <a:latin typeface="Cambria Math" panose="02040503050406030204" pitchFamily="18" charset="0"/>
                        </a:rPr>
                        <m:t>)=0</m:t>
                      </m:r>
                    </m:oMath>
                  </m:oMathPara>
                </a14:m>
                <a:endParaRPr lang="en-US" dirty="0"/>
              </a:p>
            </p:txBody>
          </p:sp>
        </mc:Choice>
        <mc:Fallback xmlns="">
          <p:sp>
            <p:nvSpPr>
              <p:cNvPr id="8" name="TextBox 7">
                <a:extLst>
                  <a:ext uri="{FF2B5EF4-FFF2-40B4-BE49-F238E27FC236}">
                    <a16:creationId xmlns:a16="http://schemas.microsoft.com/office/drawing/2014/main" id="{3B237786-5227-B2E0-6DDD-21FFD37CD514}"/>
                  </a:ext>
                </a:extLst>
              </p:cNvPr>
              <p:cNvSpPr txBox="1">
                <a:spLocks noRot="1" noChangeAspect="1" noMove="1" noResize="1" noEditPoints="1" noAdjustHandles="1" noChangeArrowheads="1" noChangeShapeType="1" noTextEdit="1"/>
              </p:cNvSpPr>
              <p:nvPr/>
            </p:nvSpPr>
            <p:spPr>
              <a:xfrm>
                <a:off x="507444" y="4360957"/>
                <a:ext cx="6254789" cy="298928"/>
              </a:xfrm>
              <a:prstGeom prst="rect">
                <a:avLst/>
              </a:prstGeom>
              <a:blipFill>
                <a:blip r:embed="rId7"/>
                <a:stretch>
                  <a:fillRect r="-487"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A1CEF20-9877-D992-3280-FBE0162992B2}"/>
                  </a:ext>
                </a:extLst>
              </p:cNvPr>
              <p:cNvSpPr txBox="1"/>
              <p:nvPr/>
            </p:nvSpPr>
            <p:spPr>
              <a:xfrm>
                <a:off x="385426" y="4855515"/>
                <a:ext cx="5020965" cy="391261"/>
              </a:xfrm>
              <a:prstGeom prst="rect">
                <a:avLst/>
              </a:prstGeom>
              <a:noFill/>
            </p:spPr>
            <p:txBody>
              <a:bodyPr wrap="square" rtlCol="0">
                <a:spAutoFit/>
              </a:bodyPr>
              <a:lstStyle/>
              <a:p>
                <a:r>
                  <a:rPr lang="en-US" dirty="0">
                    <a:solidFill>
                      <a:srgbClr val="FF0000"/>
                    </a:solidFill>
                  </a:rPr>
                  <a:t>In the code, we have computed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𝑛</m:t>
                        </m:r>
                      </m:e>
                      <m:sub>
                        <m:r>
                          <a:rPr lang="en-US" b="0" i="1" smtClean="0">
                            <a:solidFill>
                              <a:srgbClr val="FF0000"/>
                            </a:solidFill>
                            <a:latin typeface="Cambria Math" panose="02040503050406030204" pitchFamily="18" charset="0"/>
                          </a:rPr>
                          <m:t>𝑦</m:t>
                        </m:r>
                      </m:sub>
                    </m:sSub>
                  </m:oMath>
                </a14:m>
                <a:r>
                  <a:rPr lang="en-US" dirty="0">
                    <a:solidFill>
                      <a:srgbClr val="FF0000"/>
                    </a:solidFill>
                  </a:rPr>
                  <a:t> and </a:t>
                </a:r>
                <a14:m>
                  <m:oMath xmlns:m="http://schemas.openxmlformats.org/officeDocument/2006/math">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𝑛</m:t>
                        </m:r>
                      </m:e>
                      <m:sub>
                        <m:r>
                          <a:rPr lang="en-US" b="0" i="1" smtClean="0">
                            <a:solidFill>
                              <a:srgbClr val="FF0000"/>
                            </a:solidFill>
                            <a:latin typeface="Cambria Math" panose="02040503050406030204" pitchFamily="18" charset="0"/>
                          </a:rPr>
                          <m:t>𝑥</m:t>
                        </m:r>
                      </m:sub>
                    </m:sSub>
                  </m:oMath>
                </a14:m>
                <a:r>
                  <a:rPr lang="en-US" dirty="0">
                    <a:solidFill>
                      <a:srgbClr val="FF0000"/>
                    </a:solidFill>
                  </a:rPr>
                  <a:t> for you! </a:t>
                </a:r>
              </a:p>
            </p:txBody>
          </p:sp>
        </mc:Choice>
        <mc:Fallback xmlns="">
          <p:sp>
            <p:nvSpPr>
              <p:cNvPr id="10" name="TextBox 9">
                <a:extLst>
                  <a:ext uri="{FF2B5EF4-FFF2-40B4-BE49-F238E27FC236}">
                    <a16:creationId xmlns:a16="http://schemas.microsoft.com/office/drawing/2014/main" id="{5A1CEF20-9877-D992-3280-FBE0162992B2}"/>
                  </a:ext>
                </a:extLst>
              </p:cNvPr>
              <p:cNvSpPr txBox="1">
                <a:spLocks noRot="1" noChangeAspect="1" noMove="1" noResize="1" noEditPoints="1" noAdjustHandles="1" noChangeArrowheads="1" noChangeShapeType="1" noTextEdit="1"/>
              </p:cNvSpPr>
              <p:nvPr/>
            </p:nvSpPr>
            <p:spPr>
              <a:xfrm>
                <a:off x="385426" y="4855515"/>
                <a:ext cx="5020965" cy="391261"/>
              </a:xfrm>
              <a:prstGeom prst="rect">
                <a:avLst/>
              </a:prstGeom>
              <a:blipFill>
                <a:blip r:embed="rId8"/>
                <a:stretch>
                  <a:fillRect l="-971" t="-7813" b="-20313"/>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E3D9C9C7-C3CD-197C-ED31-7EE736B84607}"/>
              </a:ext>
            </a:extLst>
          </p:cNvPr>
          <p:cNvSpPr txBox="1"/>
          <p:nvPr/>
        </p:nvSpPr>
        <p:spPr>
          <a:xfrm>
            <a:off x="7090951" y="5969105"/>
            <a:ext cx="2312932" cy="646331"/>
          </a:xfrm>
          <a:prstGeom prst="rect">
            <a:avLst/>
          </a:prstGeom>
          <a:noFill/>
        </p:spPr>
        <p:txBody>
          <a:bodyPr wrap="square" rtlCol="0">
            <a:spAutoFit/>
          </a:bodyPr>
          <a:lstStyle/>
          <a:p>
            <a:r>
              <a:rPr lang="en-US" dirty="0">
                <a:solidFill>
                  <a:srgbClr val="FF0000"/>
                </a:solidFill>
              </a:rPr>
              <a:t>One row for each horizontal edge pixel</a:t>
            </a:r>
          </a:p>
        </p:txBody>
      </p:sp>
    </p:spTree>
    <p:extLst>
      <p:ext uri="{BB962C8B-B14F-4D97-AF65-F5344CB8AC3E}">
        <p14:creationId xmlns:p14="http://schemas.microsoft.com/office/powerpoint/2010/main" val="327858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BD97-E4DC-A67E-8E1A-53C4A668AEB9}"/>
              </a:ext>
            </a:extLst>
          </p:cNvPr>
          <p:cNvSpPr>
            <a:spLocks noGrp="1"/>
          </p:cNvSpPr>
          <p:nvPr>
            <p:ph type="title"/>
          </p:nvPr>
        </p:nvSpPr>
        <p:spPr/>
        <p:txBody>
          <a:bodyPr/>
          <a:lstStyle/>
          <a:p>
            <a:r>
              <a:rPr lang="en-US" dirty="0"/>
              <a:t>Estimating Y[I, j]: cues from surfaces</a:t>
            </a:r>
          </a:p>
        </p:txBody>
      </p:sp>
      <p:sp>
        <p:nvSpPr>
          <p:cNvPr id="12" name="TextBox 11">
            <a:extLst>
              <a:ext uri="{FF2B5EF4-FFF2-40B4-BE49-F238E27FC236}">
                <a16:creationId xmlns:a16="http://schemas.microsoft.com/office/drawing/2014/main" id="{30DEE193-4403-4966-7CFC-5FCDE105B589}"/>
              </a:ext>
            </a:extLst>
          </p:cNvPr>
          <p:cNvSpPr txBox="1"/>
          <p:nvPr/>
        </p:nvSpPr>
        <p:spPr>
          <a:xfrm>
            <a:off x="466725" y="4225603"/>
            <a:ext cx="6421755" cy="461665"/>
          </a:xfrm>
          <a:prstGeom prst="rect">
            <a:avLst/>
          </a:prstGeom>
          <a:noFill/>
        </p:spPr>
        <p:txBody>
          <a:bodyPr wrap="square">
            <a:spAutoFit/>
          </a:bodyPr>
          <a:lstStyle/>
          <a:p>
            <a:r>
              <a:rPr lang="en-US" sz="2400" b="1" dirty="0"/>
              <a:t>Surfaces: </a:t>
            </a:r>
            <a:r>
              <a:rPr lang="en-US" sz="2400" dirty="0"/>
              <a:t>flat, not curved</a:t>
            </a:r>
          </a:p>
        </p:txBody>
      </p:sp>
      <p:grpSp>
        <p:nvGrpSpPr>
          <p:cNvPr id="54" name="Group 53">
            <a:extLst>
              <a:ext uri="{FF2B5EF4-FFF2-40B4-BE49-F238E27FC236}">
                <a16:creationId xmlns:a16="http://schemas.microsoft.com/office/drawing/2014/main" id="{447AA04B-CF24-24AE-93CB-1257F6EAB156}"/>
              </a:ext>
            </a:extLst>
          </p:cNvPr>
          <p:cNvGrpSpPr/>
          <p:nvPr/>
        </p:nvGrpSpPr>
        <p:grpSpPr>
          <a:xfrm>
            <a:off x="4430225" y="4001081"/>
            <a:ext cx="5847116" cy="1555437"/>
            <a:chOff x="4836967" y="4020097"/>
            <a:chExt cx="5847116" cy="1555437"/>
          </a:xfrm>
        </p:grpSpPr>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04A0ADA-777E-08E6-991E-AD124B3BF5FC}"/>
                    </a:ext>
                  </a:extLst>
                </p:cNvPr>
                <p:cNvSpPr txBox="1"/>
                <p:nvPr/>
              </p:nvSpPr>
              <p:spPr>
                <a:xfrm>
                  <a:off x="5753100" y="4020097"/>
                  <a:ext cx="4930983" cy="3742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m:t>
                            </m:r>
                            <m:r>
                              <a:rPr lang="en-US" b="0" i="1" smtClean="0">
                                <a:solidFill>
                                  <a:srgbClr val="FF0000"/>
                                </a:solidFill>
                                <a:latin typeface="Cambria Math" panose="02040503050406030204" pitchFamily="18" charset="0"/>
                              </a:rPr>
                              <m:t>−1</m:t>
                            </m:r>
                            <m:r>
                              <a:rPr lang="en-US" b="0" i="1" smtClean="0">
                                <a:solidFill>
                                  <a:schemeClr val="tx1"/>
                                </a:solidFill>
                                <a:latin typeface="Cambria Math" panose="02040503050406030204" pitchFamily="18" charset="0"/>
                              </a:rPr>
                              <m:t>, 0…,</m:t>
                            </m:r>
                            <m:r>
                              <a:rPr lang="en-US" b="0" i="1" smtClean="0">
                                <a:solidFill>
                                  <a:srgbClr val="FF0000"/>
                                </a:solidFill>
                                <a:latin typeface="Cambria Math" panose="02040503050406030204" pitchFamily="18" charset="0"/>
                              </a:rPr>
                              <m:t>2</m:t>
                            </m:r>
                            <m:r>
                              <a:rPr lang="en-US" b="0" i="1" smtClean="0">
                                <a:solidFill>
                                  <a:schemeClr val="tx1"/>
                                </a:solidFill>
                                <a:latin typeface="Cambria Math" panose="02040503050406030204" pitchFamily="18" charset="0"/>
                              </a:rPr>
                              <m:t>,0</m:t>
                            </m:r>
                            <m:r>
                              <a:rPr lang="en-US" i="1">
                                <a:latin typeface="Cambria Math" panose="02040503050406030204" pitchFamily="18" charset="0"/>
                              </a:rPr>
                              <m:t>, …</m:t>
                            </m:r>
                            <m:r>
                              <a:rPr lang="en-US" b="0" i="1" smtClean="0">
                                <a:solidFill>
                                  <a:srgbClr val="FF0000"/>
                                </a:solidFill>
                                <a:latin typeface="Cambria Math" panose="02040503050406030204" pitchFamily="18" charset="0"/>
                              </a:rPr>
                              <m:t>−1</m:t>
                            </m:r>
                            <m:r>
                              <a:rPr lang="en-US" i="1">
                                <a:latin typeface="Cambria Math" panose="02040503050406030204" pitchFamily="18" charset="0"/>
                              </a:rPr>
                              <m:t>, 0</m:t>
                            </m:r>
                            <m:r>
                              <a:rPr lang="en-US" b="0" i="1" smtClean="0">
                                <a:latin typeface="Cambria Math" panose="02040503050406030204" pitchFamily="18" charset="0"/>
                              </a:rPr>
                              <m:t>, …</m:t>
                            </m:r>
                          </m:e>
                        </m:d>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i="1">
                            <a:latin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xmlns="">
            <p:sp>
              <p:nvSpPr>
                <p:cNvPr id="58" name="TextBox 57">
                  <a:extLst>
                    <a:ext uri="{FF2B5EF4-FFF2-40B4-BE49-F238E27FC236}">
                      <a16:creationId xmlns:a16="http://schemas.microsoft.com/office/drawing/2014/main" id="{A04A0ADA-777E-08E6-991E-AD124B3BF5FC}"/>
                    </a:ext>
                  </a:extLst>
                </p:cNvPr>
                <p:cNvSpPr txBox="1">
                  <a:spLocks noRot="1" noChangeAspect="1" noMove="1" noResize="1" noEditPoints="1" noAdjustHandles="1" noChangeArrowheads="1" noChangeShapeType="1" noTextEdit="1"/>
                </p:cNvSpPr>
                <p:nvPr/>
              </p:nvSpPr>
              <p:spPr>
                <a:xfrm>
                  <a:off x="5753100" y="4020097"/>
                  <a:ext cx="4930983" cy="374270"/>
                </a:xfrm>
                <a:prstGeom prst="rect">
                  <a:avLst/>
                </a:prstGeom>
                <a:blipFill>
                  <a:blip r:embed="rId3"/>
                  <a:stretch>
                    <a:fillRect t="-4839"/>
                  </a:stretch>
                </a:blipFill>
              </p:spPr>
              <p:txBody>
                <a:bodyPr/>
                <a:lstStyle/>
                <a:p>
                  <a:r>
                    <a:rPr lang="en-US">
                      <a:noFill/>
                    </a:rPr>
                    <a:t> </a:t>
                  </a:r>
                </a:p>
              </p:txBody>
            </p:sp>
          </mc:Fallback>
        </mc:AlternateContent>
        <p:sp>
          <p:nvSpPr>
            <p:cNvPr id="52" name="Arrow: Right 51">
              <a:extLst>
                <a:ext uri="{FF2B5EF4-FFF2-40B4-BE49-F238E27FC236}">
                  <a16:creationId xmlns:a16="http://schemas.microsoft.com/office/drawing/2014/main" id="{86176D02-8962-9C09-29CD-57F8670CE6EA}"/>
                </a:ext>
              </a:extLst>
            </p:cNvPr>
            <p:cNvSpPr/>
            <p:nvPr/>
          </p:nvSpPr>
          <p:spPr>
            <a:xfrm>
              <a:off x="4836967" y="5171674"/>
              <a:ext cx="784860" cy="403860"/>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 graph of a cube&#10;&#10;Description automatically generated">
            <a:extLst>
              <a:ext uri="{FF2B5EF4-FFF2-40B4-BE49-F238E27FC236}">
                <a16:creationId xmlns:a16="http://schemas.microsoft.com/office/drawing/2014/main" id="{77564452-B408-DC75-7BDB-AE189901267E}"/>
              </a:ext>
            </a:extLst>
          </p:cNvPr>
          <p:cNvPicPr>
            <a:picLocks noChangeAspect="1"/>
          </p:cNvPicPr>
          <p:nvPr/>
        </p:nvPicPr>
        <p:blipFill>
          <a:blip r:embed="rId4"/>
          <a:stretch>
            <a:fillRect/>
          </a:stretch>
        </p:blipFill>
        <p:spPr>
          <a:xfrm>
            <a:off x="1438140" y="1399559"/>
            <a:ext cx="3102097" cy="2326573"/>
          </a:xfrm>
          <a:prstGeom prst="rect">
            <a:avLst/>
          </a:prstGeom>
        </p:spPr>
      </p:pic>
      <p:pic>
        <p:nvPicPr>
          <p:cNvPr id="8" name="Picture 7" descr="A black and white image of a cube&#10;&#10;Description automatically generated">
            <a:extLst>
              <a:ext uri="{FF2B5EF4-FFF2-40B4-BE49-F238E27FC236}">
                <a16:creationId xmlns:a16="http://schemas.microsoft.com/office/drawing/2014/main" id="{9656794D-4752-6157-FE25-309F752DD44E}"/>
              </a:ext>
            </a:extLst>
          </p:cNvPr>
          <p:cNvPicPr>
            <a:picLocks noChangeAspect="1"/>
          </p:cNvPicPr>
          <p:nvPr/>
        </p:nvPicPr>
        <p:blipFill>
          <a:blip r:embed="rId5"/>
          <a:stretch>
            <a:fillRect/>
          </a:stretch>
        </p:blipFill>
        <p:spPr>
          <a:xfrm>
            <a:off x="6888480" y="1386497"/>
            <a:ext cx="3102097" cy="2326573"/>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4EB41F4-C3BC-B34B-4C69-01F3C1AB7672}"/>
                  </a:ext>
                </a:extLst>
              </p:cNvPr>
              <p:cNvSpPr txBox="1"/>
              <p:nvPr/>
            </p:nvSpPr>
            <p:spPr>
              <a:xfrm>
                <a:off x="584717" y="5004840"/>
                <a:ext cx="37062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e>
                      </m:d>
                      <m:r>
                        <a:rPr lang="en-US" b="0" i="1" smtClean="0">
                          <a:latin typeface="Cambria Math" panose="02040503050406030204" pitchFamily="18" charset="0"/>
                        </a:rPr>
                        <m:t>−</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𝑗</m:t>
                          </m:r>
                        </m:e>
                      </m:d>
                      <m:r>
                        <a:rPr lang="en-US" b="0" i="1" smtClean="0">
                          <a:latin typeface="Cambria Math" panose="02040503050406030204" pitchFamily="18" charset="0"/>
                        </a:rPr>
                        <m:t>−</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𝑗</m:t>
                          </m:r>
                        </m:e>
                      </m:d>
                      <m:r>
                        <a:rPr lang="en-US" b="0" i="1" smtClean="0">
                          <a:latin typeface="Cambria Math" panose="02040503050406030204" pitchFamily="18" charset="0"/>
                        </a:rPr>
                        <m:t>=</m:t>
                      </m:r>
                      <m:r>
                        <a:rPr lang="en-US" i="1">
                          <a:latin typeface="Cambria Math" panose="02040503050406030204" pitchFamily="18" charset="0"/>
                        </a:rPr>
                        <m:t> 0</m:t>
                      </m:r>
                    </m:oMath>
                  </m:oMathPara>
                </a14:m>
                <a:endParaRPr lang="en-US" dirty="0"/>
              </a:p>
            </p:txBody>
          </p:sp>
        </mc:Choice>
        <mc:Fallback xmlns="">
          <p:sp>
            <p:nvSpPr>
              <p:cNvPr id="10" name="TextBox 9">
                <a:extLst>
                  <a:ext uri="{FF2B5EF4-FFF2-40B4-BE49-F238E27FC236}">
                    <a16:creationId xmlns:a16="http://schemas.microsoft.com/office/drawing/2014/main" id="{24EB41F4-C3BC-B34B-4C69-01F3C1AB7672}"/>
                  </a:ext>
                </a:extLst>
              </p:cNvPr>
              <p:cNvSpPr txBox="1">
                <a:spLocks noRot="1" noChangeAspect="1" noMove="1" noResize="1" noEditPoints="1" noAdjustHandles="1" noChangeArrowheads="1" noChangeShapeType="1" noTextEdit="1"/>
              </p:cNvSpPr>
              <p:nvPr/>
            </p:nvSpPr>
            <p:spPr>
              <a:xfrm>
                <a:off x="584717" y="5004840"/>
                <a:ext cx="3706271" cy="276999"/>
              </a:xfrm>
              <a:prstGeom prst="rect">
                <a:avLst/>
              </a:prstGeom>
              <a:blipFill>
                <a:blip r:embed="rId6"/>
                <a:stretch>
                  <a:fillRect l="-1151" t="-2222" r="-987"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BC38617-DD8F-F58B-38E5-7D8D799654A8}"/>
                  </a:ext>
                </a:extLst>
              </p:cNvPr>
              <p:cNvSpPr txBox="1"/>
              <p:nvPr/>
            </p:nvSpPr>
            <p:spPr>
              <a:xfrm>
                <a:off x="584717" y="5460911"/>
                <a:ext cx="370627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e>
                      </m:d>
                      <m:r>
                        <a:rPr lang="en-US" b="0" i="1" smtClean="0">
                          <a:latin typeface="Cambria Math" panose="02040503050406030204" pitchFamily="18" charset="0"/>
                        </a:rPr>
                        <m:t>−</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b="0" i="1" smtClean="0">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b="0" i="1" smtClean="0">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 0</m:t>
                      </m:r>
                    </m:oMath>
                  </m:oMathPara>
                </a14:m>
                <a:endParaRPr lang="en-US" dirty="0"/>
              </a:p>
            </p:txBody>
          </p:sp>
        </mc:Choice>
        <mc:Fallback xmlns="">
          <p:sp>
            <p:nvSpPr>
              <p:cNvPr id="13" name="TextBox 12">
                <a:extLst>
                  <a:ext uri="{FF2B5EF4-FFF2-40B4-BE49-F238E27FC236}">
                    <a16:creationId xmlns:a16="http://schemas.microsoft.com/office/drawing/2014/main" id="{8BC38617-DD8F-F58B-38E5-7D8D799654A8}"/>
                  </a:ext>
                </a:extLst>
              </p:cNvPr>
              <p:cNvSpPr txBox="1">
                <a:spLocks noRot="1" noChangeAspect="1" noMove="1" noResize="1" noEditPoints="1" noAdjustHandles="1" noChangeArrowheads="1" noChangeShapeType="1" noTextEdit="1"/>
              </p:cNvSpPr>
              <p:nvPr/>
            </p:nvSpPr>
            <p:spPr>
              <a:xfrm>
                <a:off x="584717" y="5460911"/>
                <a:ext cx="3706271" cy="276999"/>
              </a:xfrm>
              <a:prstGeom prst="rect">
                <a:avLst/>
              </a:prstGeom>
              <a:blipFill>
                <a:blip r:embed="rId7"/>
                <a:stretch>
                  <a:fillRect l="-1151" t="-2222" r="-987" b="-3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202A379-67E2-3122-70DF-F3C61884FFA1}"/>
                  </a:ext>
                </a:extLst>
              </p:cNvPr>
              <p:cNvSpPr txBox="1"/>
              <p:nvPr/>
            </p:nvSpPr>
            <p:spPr>
              <a:xfrm>
                <a:off x="584716" y="5929001"/>
                <a:ext cx="52232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e>
                      </m:d>
                      <m:r>
                        <a:rPr lang="en-US" b="0" i="1" smtClean="0">
                          <a:latin typeface="Cambria Math" panose="02040503050406030204" pitchFamily="18" charset="0"/>
                        </a:rPr>
                        <m:t>−</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r>
                            <a:rPr lang="en-US" b="0" i="1" smtClean="0">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𝑗</m:t>
                          </m:r>
                        </m:e>
                      </m:d>
                      <m:r>
                        <a:rPr lang="en-US" b="0" i="1" smtClean="0">
                          <a:latin typeface="Cambria Math" panose="02040503050406030204" pitchFamily="18" charset="0"/>
                        </a:rPr>
                        <m:t>+</m:t>
                      </m:r>
                      <m:r>
                        <a:rPr lang="en-US" i="1">
                          <a:latin typeface="Cambria Math" panose="02040503050406030204" pitchFamily="18" charset="0"/>
                        </a:rPr>
                        <m:t>𝑌</m:t>
                      </m:r>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b="0" i="1" smtClean="0">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rPr>
                            <m:t>−1</m:t>
                          </m:r>
                        </m:e>
                      </m:d>
                      <m:r>
                        <a:rPr lang="en-US" b="0" i="1" smtClean="0">
                          <a:latin typeface="Cambria Math" panose="02040503050406030204" pitchFamily="18" charset="0"/>
                        </a:rPr>
                        <m:t>=</m:t>
                      </m:r>
                      <m:r>
                        <a:rPr lang="en-US" i="1">
                          <a:latin typeface="Cambria Math" panose="02040503050406030204" pitchFamily="18" charset="0"/>
                        </a:rPr>
                        <m:t> 0</m:t>
                      </m:r>
                    </m:oMath>
                  </m:oMathPara>
                </a14:m>
                <a:endParaRPr lang="en-US" dirty="0"/>
              </a:p>
            </p:txBody>
          </p:sp>
        </mc:Choice>
        <mc:Fallback xmlns="">
          <p:sp>
            <p:nvSpPr>
              <p:cNvPr id="14" name="TextBox 13">
                <a:extLst>
                  <a:ext uri="{FF2B5EF4-FFF2-40B4-BE49-F238E27FC236}">
                    <a16:creationId xmlns:a16="http://schemas.microsoft.com/office/drawing/2014/main" id="{D202A379-67E2-3122-70DF-F3C61884FFA1}"/>
                  </a:ext>
                </a:extLst>
              </p:cNvPr>
              <p:cNvSpPr txBox="1">
                <a:spLocks noRot="1" noChangeAspect="1" noMove="1" noResize="1" noEditPoints="1" noAdjustHandles="1" noChangeArrowheads="1" noChangeShapeType="1" noTextEdit="1"/>
              </p:cNvSpPr>
              <p:nvPr/>
            </p:nvSpPr>
            <p:spPr>
              <a:xfrm>
                <a:off x="584716" y="5929001"/>
                <a:ext cx="5223289" cy="276999"/>
              </a:xfrm>
              <a:prstGeom prst="rect">
                <a:avLst/>
              </a:prstGeom>
              <a:blipFill>
                <a:blip r:embed="rId8"/>
                <a:stretch>
                  <a:fillRect l="-700" t="-4444" r="-583" b="-35556"/>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653D15E-86E3-A10F-A5CA-A2E09CDA5BAC}"/>
              </a:ext>
            </a:extLst>
          </p:cNvPr>
          <p:cNvSpPr txBox="1"/>
          <p:nvPr/>
        </p:nvSpPr>
        <p:spPr>
          <a:xfrm>
            <a:off x="9756878" y="2210588"/>
            <a:ext cx="2312932" cy="646331"/>
          </a:xfrm>
          <a:prstGeom prst="rect">
            <a:avLst/>
          </a:prstGeom>
          <a:noFill/>
        </p:spPr>
        <p:txBody>
          <a:bodyPr wrap="square" rtlCol="0">
            <a:spAutoFit/>
          </a:bodyPr>
          <a:lstStyle/>
          <a:p>
            <a:r>
              <a:rPr lang="en-US" b="1" dirty="0">
                <a:solidFill>
                  <a:srgbClr val="FF0000"/>
                </a:solidFill>
              </a:rPr>
              <a:t>Three</a:t>
            </a:r>
            <a:r>
              <a:rPr lang="en-US" dirty="0">
                <a:solidFill>
                  <a:srgbClr val="FF0000"/>
                </a:solidFill>
              </a:rPr>
              <a:t> rows for each surface pixel</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69EF51E-102F-0254-C376-12B356A88689}"/>
                  </a:ext>
                </a:extLst>
              </p:cNvPr>
              <p:cNvSpPr txBox="1"/>
              <p:nvPr/>
            </p:nvSpPr>
            <p:spPr>
              <a:xfrm>
                <a:off x="5346357" y="4558230"/>
                <a:ext cx="4930983" cy="3742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m:t>
                          </m:r>
                          <m:r>
                            <a:rPr lang="en-US" b="0" i="1" smtClean="0">
                              <a:solidFill>
                                <a:srgbClr val="FF0000"/>
                              </a:solidFill>
                              <a:latin typeface="Cambria Math" panose="02040503050406030204" pitchFamily="18" charset="0"/>
                            </a:rPr>
                            <m:t>−1</m:t>
                          </m:r>
                          <m:r>
                            <a:rPr lang="en-US" b="0" i="1" smtClean="0">
                              <a:solidFill>
                                <a:schemeClr val="tx1"/>
                              </a:solidFill>
                              <a:latin typeface="Cambria Math" panose="02040503050406030204" pitchFamily="18" charset="0"/>
                            </a:rPr>
                            <m:t>, 0…,</m:t>
                          </m:r>
                          <m:r>
                            <a:rPr lang="en-US" b="0" i="1" smtClean="0">
                              <a:solidFill>
                                <a:srgbClr val="FF0000"/>
                              </a:solidFill>
                              <a:latin typeface="Cambria Math" panose="02040503050406030204" pitchFamily="18" charset="0"/>
                            </a:rPr>
                            <m:t>2</m:t>
                          </m:r>
                          <m:r>
                            <a:rPr lang="en-US" b="0" i="1" smtClean="0">
                              <a:solidFill>
                                <a:schemeClr val="tx1"/>
                              </a:solidFill>
                              <a:latin typeface="Cambria Math" panose="02040503050406030204" pitchFamily="18" charset="0"/>
                            </a:rPr>
                            <m:t>,0</m:t>
                          </m:r>
                          <m:r>
                            <a:rPr lang="en-US" i="1">
                              <a:latin typeface="Cambria Math" panose="02040503050406030204" pitchFamily="18" charset="0"/>
                            </a:rPr>
                            <m:t>, …</m:t>
                          </m:r>
                          <m:r>
                            <a:rPr lang="en-US" b="0" i="1" smtClean="0">
                              <a:solidFill>
                                <a:srgbClr val="FF0000"/>
                              </a:solidFill>
                              <a:latin typeface="Cambria Math" panose="02040503050406030204" pitchFamily="18" charset="0"/>
                            </a:rPr>
                            <m:t>−1</m:t>
                          </m:r>
                          <m:r>
                            <a:rPr lang="en-US" i="1">
                              <a:latin typeface="Cambria Math" panose="02040503050406030204" pitchFamily="18" charset="0"/>
                            </a:rPr>
                            <m:t>, 0</m:t>
                          </m:r>
                          <m:r>
                            <a:rPr lang="en-US" b="0" i="1" smtClean="0">
                              <a:latin typeface="Cambria Math" panose="02040503050406030204" pitchFamily="18" charset="0"/>
                            </a:rPr>
                            <m:t>, …</m:t>
                          </m:r>
                        </m:e>
                      </m:d>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i="1">
                          <a:latin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xmlns="">
          <p:sp>
            <p:nvSpPr>
              <p:cNvPr id="17" name="TextBox 16">
                <a:extLst>
                  <a:ext uri="{FF2B5EF4-FFF2-40B4-BE49-F238E27FC236}">
                    <a16:creationId xmlns:a16="http://schemas.microsoft.com/office/drawing/2014/main" id="{E69EF51E-102F-0254-C376-12B356A88689}"/>
                  </a:ext>
                </a:extLst>
              </p:cNvPr>
              <p:cNvSpPr txBox="1">
                <a:spLocks noRot="1" noChangeAspect="1" noMove="1" noResize="1" noEditPoints="1" noAdjustHandles="1" noChangeArrowheads="1" noChangeShapeType="1" noTextEdit="1"/>
              </p:cNvSpPr>
              <p:nvPr/>
            </p:nvSpPr>
            <p:spPr>
              <a:xfrm>
                <a:off x="5346357" y="4558230"/>
                <a:ext cx="4930983" cy="374270"/>
              </a:xfrm>
              <a:prstGeom prst="rect">
                <a:avLst/>
              </a:prstGeom>
              <a:blipFill>
                <a:blip r:embed="rId9"/>
                <a:stretch>
                  <a:fillRect t="-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2B7FB78-8EC8-0B00-C666-56ECD3E30AB4}"/>
                  </a:ext>
                </a:extLst>
              </p:cNvPr>
              <p:cNvSpPr txBox="1"/>
              <p:nvPr/>
            </p:nvSpPr>
            <p:spPr>
              <a:xfrm>
                <a:off x="5752040" y="5143339"/>
                <a:ext cx="4930983" cy="3742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m:t>
                          </m:r>
                          <m:r>
                            <a:rPr lang="en-US" b="0" i="1" smtClean="0">
                              <a:solidFill>
                                <a:srgbClr val="FF0000"/>
                              </a:solidFill>
                              <a:latin typeface="Cambria Math" panose="02040503050406030204" pitchFamily="18" charset="0"/>
                            </a:rPr>
                            <m:t>−1</m:t>
                          </m:r>
                          <m:r>
                            <a:rPr lang="en-US" b="0" i="1" smtClean="0">
                              <a:solidFill>
                                <a:schemeClr val="tx1"/>
                              </a:solidFill>
                              <a:latin typeface="Cambria Math" panose="02040503050406030204" pitchFamily="18" charset="0"/>
                            </a:rPr>
                            <m:t>, 0…,</m:t>
                          </m:r>
                          <m:r>
                            <a:rPr lang="en-US" b="0" i="1" smtClean="0">
                              <a:solidFill>
                                <a:srgbClr val="FF0000"/>
                              </a:solidFill>
                              <a:latin typeface="Cambria Math" panose="02040503050406030204" pitchFamily="18" charset="0"/>
                            </a:rPr>
                            <m:t>1</m:t>
                          </m:r>
                          <m:r>
                            <a:rPr lang="en-US" b="0" i="1" smtClean="0">
                              <a:solidFill>
                                <a:schemeClr val="tx1"/>
                              </a:solidFill>
                              <a:latin typeface="Cambria Math" panose="02040503050406030204" pitchFamily="18" charset="0"/>
                            </a:rPr>
                            <m:t>, …0,…</m:t>
                          </m:r>
                          <m:r>
                            <a:rPr lang="en-US" b="0" i="1" smtClean="0">
                              <a:solidFill>
                                <a:srgbClr val="FF0000"/>
                              </a:solidFill>
                              <a:latin typeface="Cambria Math" panose="02040503050406030204" pitchFamily="18" charset="0"/>
                            </a:rPr>
                            <m:t>1</m:t>
                          </m:r>
                          <m:r>
                            <a:rPr lang="en-US" b="0" i="1" smtClean="0">
                              <a:solidFill>
                                <a:schemeClr val="tx1"/>
                              </a:solidFill>
                              <a:latin typeface="Cambria Math" panose="02040503050406030204" pitchFamily="18" charset="0"/>
                            </a:rPr>
                            <m:t>, 0</m:t>
                          </m:r>
                          <m:r>
                            <a:rPr lang="en-US" i="1">
                              <a:latin typeface="Cambria Math" panose="02040503050406030204" pitchFamily="18" charset="0"/>
                            </a:rPr>
                            <m:t>, …</m:t>
                          </m:r>
                          <m:r>
                            <a:rPr lang="en-US" b="0" i="1" smtClean="0">
                              <a:solidFill>
                                <a:srgbClr val="FF0000"/>
                              </a:solidFill>
                              <a:latin typeface="Cambria Math" panose="02040503050406030204" pitchFamily="18" charset="0"/>
                            </a:rPr>
                            <m:t>−1</m:t>
                          </m:r>
                          <m:r>
                            <a:rPr lang="en-US" i="1">
                              <a:latin typeface="Cambria Math" panose="02040503050406030204" pitchFamily="18" charset="0"/>
                            </a:rPr>
                            <m:t>, 0</m:t>
                          </m:r>
                          <m:r>
                            <a:rPr lang="en-US" b="0" i="1" smtClean="0">
                              <a:latin typeface="Cambria Math" panose="02040503050406030204" pitchFamily="18" charset="0"/>
                            </a:rPr>
                            <m:t>, …</m:t>
                          </m:r>
                        </m:e>
                      </m:d>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i="1">
                          <a:latin typeface="Cambria Math" panose="02040503050406030204" pitchFamily="18" charset="0"/>
                        </a:rPr>
                        <m:t>=</m:t>
                      </m:r>
                      <m:r>
                        <a:rPr lang="en-US" b="0" i="1" smtClean="0">
                          <a:latin typeface="Cambria Math" panose="02040503050406030204" pitchFamily="18" charset="0"/>
                        </a:rPr>
                        <m:t>0</m:t>
                      </m:r>
                    </m:oMath>
                  </m:oMathPara>
                </a14:m>
                <a:endParaRPr lang="en-US" dirty="0"/>
              </a:p>
            </p:txBody>
          </p:sp>
        </mc:Choice>
        <mc:Fallback xmlns="">
          <p:sp>
            <p:nvSpPr>
              <p:cNvPr id="18" name="TextBox 17">
                <a:extLst>
                  <a:ext uri="{FF2B5EF4-FFF2-40B4-BE49-F238E27FC236}">
                    <a16:creationId xmlns:a16="http://schemas.microsoft.com/office/drawing/2014/main" id="{92B7FB78-8EC8-0B00-C666-56ECD3E30AB4}"/>
                  </a:ext>
                </a:extLst>
              </p:cNvPr>
              <p:cNvSpPr txBox="1">
                <a:spLocks noRot="1" noChangeAspect="1" noMove="1" noResize="1" noEditPoints="1" noAdjustHandles="1" noChangeArrowheads="1" noChangeShapeType="1" noTextEdit="1"/>
              </p:cNvSpPr>
              <p:nvPr/>
            </p:nvSpPr>
            <p:spPr>
              <a:xfrm>
                <a:off x="5752040" y="5143339"/>
                <a:ext cx="4930983" cy="374270"/>
              </a:xfrm>
              <a:prstGeom prst="rect">
                <a:avLst/>
              </a:prstGeom>
              <a:blipFill>
                <a:blip r:embed="rId10"/>
                <a:stretch>
                  <a:fillRect t="-4918"/>
                </a:stretch>
              </a:blipFill>
            </p:spPr>
            <p:txBody>
              <a:bodyPr/>
              <a:lstStyle/>
              <a:p>
                <a:r>
                  <a:rPr lang="en-US">
                    <a:noFill/>
                  </a:rPr>
                  <a:t> </a:t>
                </a:r>
              </a:p>
            </p:txBody>
          </p:sp>
        </mc:Fallback>
      </mc:AlternateContent>
    </p:spTree>
    <p:extLst>
      <p:ext uri="{BB962C8B-B14F-4D97-AF65-F5344CB8AC3E}">
        <p14:creationId xmlns:p14="http://schemas.microsoft.com/office/powerpoint/2010/main" val="415578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left)">
                                      <p:cBhvr>
                                        <p:cTn id="1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CE182-2F7B-49D7-DC7D-79D3E855F49C}"/>
              </a:ext>
            </a:extLst>
          </p:cNvPr>
          <p:cNvSpPr>
            <a:spLocks noGrp="1"/>
          </p:cNvSpPr>
          <p:nvPr>
            <p:ph type="title"/>
          </p:nvPr>
        </p:nvSpPr>
        <p:spPr/>
        <p:txBody>
          <a:bodyPr/>
          <a:lstStyle/>
          <a:p>
            <a:r>
              <a:rPr lang="en-US" dirty="0"/>
              <a:t>Put all the constraints together</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99F5CEC-7159-8FBA-25A3-D1DD0CA89406}"/>
                  </a:ext>
                </a:extLst>
              </p:cNvPr>
              <p:cNvSpPr txBox="1"/>
              <p:nvPr/>
            </p:nvSpPr>
            <p:spPr>
              <a:xfrm>
                <a:off x="-655271" y="1829871"/>
                <a:ext cx="6097190" cy="8116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1" i="1" smtClean="0">
                                            <a:latin typeface="Cambria Math" panose="02040503050406030204" pitchFamily="18" charset="0"/>
                                          </a:rPr>
                                          <m:t>𝒂</m:t>
                                        </m:r>
                                      </m:e>
                                      <m:sub>
                                        <m:r>
                                          <a:rPr lang="en-US" b="0" i="1" smtClean="0">
                                            <a:latin typeface="Cambria Math" panose="02040503050406030204" pitchFamily="18" charset="0"/>
                                          </a:rPr>
                                          <m:t>1</m:t>
                                        </m:r>
                                      </m:sub>
                                    </m:sSub>
                                  </m:e>
                                  <m:e>
                                    <m:r>
                                      <a:rPr lang="en-US" b="0" i="1" smtClean="0">
                                        <a:latin typeface="Cambria Math" panose="02040503050406030204" pitchFamily="18" charset="0"/>
                                      </a:rPr>
                                      <m:t>−</m:t>
                                    </m:r>
                                  </m:e>
                                </m:mr>
                              </m:m>
                            </m:e>
                            <m:e>
                              <m:m>
                                <m:mPr>
                                  <m:mcs>
                                    <m:mc>
                                      <m:mcPr>
                                        <m:count m:val="3"/>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m:t>
                                    </m:r>
                                  </m:e>
                                  <m:e>
                                    <m:sSub>
                                      <m:sSubPr>
                                        <m:ctrlPr>
                                          <a:rPr lang="en-US" i="1">
                                            <a:latin typeface="Cambria Math" panose="02040503050406030204" pitchFamily="18" charset="0"/>
                                          </a:rPr>
                                        </m:ctrlPr>
                                      </m:sSubPr>
                                      <m:e>
                                        <m:r>
                                          <a:rPr lang="en-US" b="1" i="1">
                                            <a:latin typeface="Cambria Math" panose="02040503050406030204" pitchFamily="18" charset="0"/>
                                          </a:rPr>
                                          <m:t>𝒂</m:t>
                                        </m:r>
                                      </m:e>
                                      <m:sub>
                                        <m:r>
                                          <a:rPr lang="en-US" b="0" i="1" smtClean="0">
                                            <a:latin typeface="Cambria Math" panose="02040503050406030204" pitchFamily="18" charset="0"/>
                                          </a:rPr>
                                          <m:t>2</m:t>
                                        </m:r>
                                      </m:sub>
                                    </m:sSub>
                                  </m:e>
                                  <m:e>
                                    <m:r>
                                      <a:rPr lang="en-US" i="1">
                                        <a:latin typeface="Cambria Math" panose="02040503050406030204" pitchFamily="18" charset="0"/>
                                      </a:rPr>
                                      <m:t>−</m:t>
                                    </m:r>
                                  </m:e>
                                </m:mr>
                              </m:m>
                            </m:e>
                            <m:e>
                              <m:r>
                                <a:rPr lang="en-US" b="0" i="1" smtClean="0">
                                  <a:latin typeface="Cambria Math" panose="02040503050406030204" pitchFamily="18" charset="0"/>
                                </a:rPr>
                                <m:t>…</m:t>
                              </m:r>
                            </m:e>
                          </m:eqArr>
                        </m:e>
                      </m:d>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b="1" i="1" smtClean="0">
                          <a:latin typeface="Cambria Math" panose="02040503050406030204" pitchFamily="18" charset="0"/>
                        </a:rPr>
                        <m:t>=</m:t>
                      </m:r>
                      <m:r>
                        <a:rPr lang="en-US" b="1" i="1" smtClean="0">
                          <a:latin typeface="Cambria Math" panose="02040503050406030204" pitchFamily="18" charset="0"/>
                        </a:rPr>
                        <m:t>𝒃</m:t>
                      </m:r>
                    </m:oMath>
                  </m:oMathPara>
                </a14:m>
                <a:endParaRPr lang="en-US" b="1" dirty="0"/>
              </a:p>
            </p:txBody>
          </p:sp>
        </mc:Choice>
        <mc:Fallback xmlns="">
          <p:sp>
            <p:nvSpPr>
              <p:cNvPr id="5" name="TextBox 4">
                <a:extLst>
                  <a:ext uri="{FF2B5EF4-FFF2-40B4-BE49-F238E27FC236}">
                    <a16:creationId xmlns:a16="http://schemas.microsoft.com/office/drawing/2014/main" id="{A99F5CEC-7159-8FBA-25A3-D1DD0CA89406}"/>
                  </a:ext>
                </a:extLst>
              </p:cNvPr>
              <p:cNvSpPr txBox="1">
                <a:spLocks noRot="1" noChangeAspect="1" noMove="1" noResize="1" noEditPoints="1" noAdjustHandles="1" noChangeArrowheads="1" noChangeShapeType="1" noTextEdit="1"/>
              </p:cNvSpPr>
              <p:nvPr/>
            </p:nvSpPr>
            <p:spPr>
              <a:xfrm>
                <a:off x="-655271" y="1829871"/>
                <a:ext cx="6097190" cy="811697"/>
              </a:xfrm>
              <a:prstGeom prst="rect">
                <a:avLst/>
              </a:prstGeom>
              <a:blipFill>
                <a:blip r:embed="rId3"/>
                <a:stretch>
                  <a:fillRect/>
                </a:stretch>
              </a:blipFill>
            </p:spPr>
            <p:txBody>
              <a:bodyPr/>
              <a:lstStyle/>
              <a:p>
                <a:r>
                  <a:rPr lang="en-US">
                    <a:noFill/>
                  </a:rPr>
                  <a:t> </a:t>
                </a:r>
              </a:p>
            </p:txBody>
          </p:sp>
        </mc:Fallback>
      </mc:AlternateContent>
      <p:sp>
        <p:nvSpPr>
          <p:cNvPr id="6" name="Arrow: Right 5">
            <a:extLst>
              <a:ext uri="{FF2B5EF4-FFF2-40B4-BE49-F238E27FC236}">
                <a16:creationId xmlns:a16="http://schemas.microsoft.com/office/drawing/2014/main" id="{11D19186-3286-88F6-AD1C-6DA1F34D9914}"/>
              </a:ext>
            </a:extLst>
          </p:cNvPr>
          <p:cNvSpPr/>
          <p:nvPr/>
        </p:nvSpPr>
        <p:spPr>
          <a:xfrm rot="5400000">
            <a:off x="1659203" y="3245427"/>
            <a:ext cx="976745" cy="367146"/>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7F4AFB23-F9FD-B5FC-3F24-3D0144FA1BDB}"/>
              </a:ext>
            </a:extLst>
          </p:cNvPr>
          <p:cNvSpPr/>
          <p:nvPr/>
        </p:nvSpPr>
        <p:spPr>
          <a:xfrm rot="5400000">
            <a:off x="1659203" y="5103097"/>
            <a:ext cx="976745" cy="367146"/>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4398FAC-5E14-9AF9-6ACD-24DB6E92FB2B}"/>
              </a:ext>
            </a:extLst>
          </p:cNvPr>
          <p:cNvSpPr txBox="1"/>
          <p:nvPr/>
        </p:nvSpPr>
        <p:spPr>
          <a:xfrm>
            <a:off x="2778617" y="5028900"/>
            <a:ext cx="3493294" cy="461665"/>
          </a:xfrm>
          <a:prstGeom prst="rect">
            <a:avLst/>
          </a:prstGeom>
          <a:noFill/>
        </p:spPr>
        <p:txBody>
          <a:bodyPr wrap="square" rtlCol="0">
            <a:spAutoFit/>
          </a:bodyPr>
          <a:lstStyle/>
          <a:p>
            <a:r>
              <a:rPr lang="en-US" sz="2400" b="1" dirty="0">
                <a:solidFill>
                  <a:srgbClr val="C00000"/>
                </a:solidFill>
              </a:rPr>
              <a:t>Least square solution!</a:t>
            </a:r>
          </a:p>
        </p:txBody>
      </p:sp>
      <p:sp>
        <p:nvSpPr>
          <p:cNvPr id="3" name="TextBox 2">
            <a:extLst>
              <a:ext uri="{FF2B5EF4-FFF2-40B4-BE49-F238E27FC236}">
                <a16:creationId xmlns:a16="http://schemas.microsoft.com/office/drawing/2014/main" id="{5596F6A6-7C54-9359-654C-831950528958}"/>
              </a:ext>
            </a:extLst>
          </p:cNvPr>
          <p:cNvSpPr txBox="1"/>
          <p:nvPr/>
        </p:nvSpPr>
        <p:spPr>
          <a:xfrm>
            <a:off x="4759602" y="2007394"/>
            <a:ext cx="1397358" cy="369332"/>
          </a:xfrm>
          <a:prstGeom prst="rect">
            <a:avLst/>
          </a:prstGeom>
          <a:noFill/>
        </p:spPr>
        <p:txBody>
          <a:bodyPr wrap="square" rtlCol="0">
            <a:spAutoFit/>
          </a:bodyPr>
          <a:lstStyle/>
          <a:p>
            <a:r>
              <a:rPr lang="en-US" dirty="0"/>
              <a:t>For example,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8504697-BDD8-DD42-4A1C-4FB2A7C5D56E}"/>
                  </a:ext>
                </a:extLst>
              </p:cNvPr>
              <p:cNvSpPr txBox="1"/>
              <p:nvPr/>
            </p:nvSpPr>
            <p:spPr>
              <a:xfrm>
                <a:off x="1268568" y="4171156"/>
                <a:ext cx="1890833" cy="3742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m:t>
                      </m:r>
                      <m:acc>
                        <m:accPr>
                          <m:chr m:val="̃"/>
                          <m:ctrlPr>
                            <a:rPr lang="en-US" i="1">
                              <a:latin typeface="Cambria Math" panose="02040503050406030204" pitchFamily="18" charset="0"/>
                            </a:rPr>
                          </m:ctrlPr>
                        </m:accPr>
                        <m:e>
                          <m:r>
                            <a:rPr lang="en-US" i="1">
                              <a:latin typeface="Cambria Math" panose="02040503050406030204" pitchFamily="18" charset="0"/>
                            </a:rPr>
                            <m:t>𝑌</m:t>
                          </m:r>
                        </m:e>
                      </m:acc>
                      <m:r>
                        <a:rPr lang="en-US" b="1" i="1" smtClean="0">
                          <a:latin typeface="Cambria Math" panose="02040503050406030204" pitchFamily="18" charset="0"/>
                        </a:rPr>
                        <m:t>=</m:t>
                      </m:r>
                      <m:r>
                        <a:rPr lang="en-US" b="1" i="1" smtClean="0">
                          <a:latin typeface="Cambria Math" panose="02040503050406030204" pitchFamily="18" charset="0"/>
                        </a:rPr>
                        <m:t>𝒃</m:t>
                      </m:r>
                    </m:oMath>
                  </m:oMathPara>
                </a14:m>
                <a:endParaRPr lang="en-US" b="1" dirty="0"/>
              </a:p>
            </p:txBody>
          </p:sp>
        </mc:Choice>
        <mc:Fallback xmlns="">
          <p:sp>
            <p:nvSpPr>
              <p:cNvPr id="4" name="TextBox 3">
                <a:extLst>
                  <a:ext uri="{FF2B5EF4-FFF2-40B4-BE49-F238E27FC236}">
                    <a16:creationId xmlns:a16="http://schemas.microsoft.com/office/drawing/2014/main" id="{D8504697-BDD8-DD42-4A1C-4FB2A7C5D56E}"/>
                  </a:ext>
                </a:extLst>
              </p:cNvPr>
              <p:cNvSpPr txBox="1">
                <a:spLocks noRot="1" noChangeAspect="1" noMove="1" noResize="1" noEditPoints="1" noAdjustHandles="1" noChangeArrowheads="1" noChangeShapeType="1" noTextEdit="1"/>
              </p:cNvSpPr>
              <p:nvPr/>
            </p:nvSpPr>
            <p:spPr>
              <a:xfrm>
                <a:off x="1268568" y="4171156"/>
                <a:ext cx="1890833" cy="374270"/>
              </a:xfrm>
              <a:prstGeom prst="rect">
                <a:avLst/>
              </a:prstGeom>
              <a:blipFill>
                <a:blip r:embed="rId4"/>
                <a:stretch>
                  <a:fillRect t="-48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7BD1A61-0BCA-3978-A3BA-DF7DB1E5AE9D}"/>
                  </a:ext>
                </a:extLst>
              </p:cNvPr>
              <p:cNvSpPr txBox="1"/>
              <p:nvPr/>
            </p:nvSpPr>
            <p:spPr>
              <a:xfrm>
                <a:off x="1150511" y="6104519"/>
                <a:ext cx="2771106" cy="459100"/>
              </a:xfrm>
              <a:prstGeom prst="rect">
                <a:avLst/>
              </a:prstGeom>
              <a:noFill/>
            </p:spPr>
            <p:txBody>
              <a:bodyPr wrap="square">
                <a:spAutoFit/>
              </a:bodyPr>
              <a:lstStyle/>
              <a:p>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𝑌</m:t>
                        </m:r>
                      </m:e>
                    </m:acc>
                    <m:r>
                      <a:rPr lang="en-US" b="1" i="1" smtClean="0">
                        <a:latin typeface="Cambria Math" panose="02040503050406030204" pitchFamily="18" charset="0"/>
                      </a:rPr>
                      <m:t>=</m:t>
                    </m:r>
                    <m:sSup>
                      <m:sSupPr>
                        <m:ctrlPr>
                          <a:rPr lang="en-US"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𝑨</m:t>
                                </m:r>
                              </m:e>
                              <m:sup>
                                <m:r>
                                  <m:rPr>
                                    <m:sty m:val="p"/>
                                  </m:rPr>
                                  <a:rPr lang="en-US">
                                    <a:latin typeface="Cambria Math" panose="02040503050406030204" pitchFamily="18" charset="0"/>
                                  </a:rPr>
                                  <m:t>T</m:t>
                                </m:r>
                              </m:sup>
                            </m:sSup>
                            <m:r>
                              <a:rPr lang="en-US" b="1" i="1">
                                <a:latin typeface="Cambria Math" panose="02040503050406030204" pitchFamily="18" charset="0"/>
                              </a:rPr>
                              <m:t>𝑨</m:t>
                            </m:r>
                          </m:e>
                        </m:d>
                      </m:e>
                      <m:sup>
                        <m:r>
                          <a:rPr lang="en-US" b="0" i="1" smtClean="0">
                            <a:latin typeface="Cambria Math" panose="02040503050406030204" pitchFamily="18" charset="0"/>
                          </a:rPr>
                          <m:t>−1</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𝑨</m:t>
                        </m:r>
                      </m:e>
                      <m:sup>
                        <m:r>
                          <m:rPr>
                            <m:sty m:val="p"/>
                          </m:rPr>
                          <a:rPr lang="en-US" b="0" i="0" smtClean="0">
                            <a:latin typeface="Cambria Math" panose="02040503050406030204" pitchFamily="18" charset="0"/>
                          </a:rPr>
                          <m:t>T</m:t>
                        </m:r>
                      </m:sup>
                    </m:sSup>
                  </m:oMath>
                </a14:m>
                <a:r>
                  <a:rPr lang="en-US" b="1" dirty="0"/>
                  <a:t> </a:t>
                </a:r>
                <a14:m>
                  <m:oMath xmlns:m="http://schemas.openxmlformats.org/officeDocument/2006/math">
                    <m:r>
                      <a:rPr lang="en-US" b="1" i="1">
                        <a:latin typeface="Cambria Math" panose="02040503050406030204" pitchFamily="18" charset="0"/>
                      </a:rPr>
                      <m:t>𝒃</m:t>
                    </m:r>
                  </m:oMath>
                </a14:m>
                <a:endParaRPr lang="en-US" b="1" dirty="0"/>
              </a:p>
            </p:txBody>
          </p:sp>
        </mc:Choice>
        <mc:Fallback xmlns="">
          <p:sp>
            <p:nvSpPr>
              <p:cNvPr id="7" name="TextBox 6">
                <a:extLst>
                  <a:ext uri="{FF2B5EF4-FFF2-40B4-BE49-F238E27FC236}">
                    <a16:creationId xmlns:a16="http://schemas.microsoft.com/office/drawing/2014/main" id="{C7BD1A61-0BCA-3978-A3BA-DF7DB1E5AE9D}"/>
                  </a:ext>
                </a:extLst>
              </p:cNvPr>
              <p:cNvSpPr txBox="1">
                <a:spLocks noRot="1" noChangeAspect="1" noMove="1" noResize="1" noEditPoints="1" noAdjustHandles="1" noChangeArrowheads="1" noChangeShapeType="1" noTextEdit="1"/>
              </p:cNvSpPr>
              <p:nvPr/>
            </p:nvSpPr>
            <p:spPr>
              <a:xfrm>
                <a:off x="1150511" y="6104519"/>
                <a:ext cx="2771106" cy="45910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64A4612-992E-5A62-32BD-ACE36F2748B9}"/>
                  </a:ext>
                </a:extLst>
              </p:cNvPr>
              <p:cNvSpPr txBox="1"/>
              <p:nvPr/>
            </p:nvSpPr>
            <p:spPr>
              <a:xfrm>
                <a:off x="5441919" y="1685248"/>
                <a:ext cx="6423338" cy="19126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𝑨</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eqArr>
                                <m:eqArrPr>
                                  <m:ctrlPr>
                                    <a:rPr lang="en-US" b="0" i="1" smtClean="0">
                                      <a:latin typeface="Cambria Math" panose="02040503050406030204" pitchFamily="18" charset="0"/>
                                      <a:ea typeface="Cambria Math" panose="02040503050406030204" pitchFamily="18" charset="0"/>
                                    </a:rPr>
                                  </m:ctrlPr>
                                </m:eqArrPr>
                                <m:e>
                                  <m:r>
                                    <a:rPr lang="en-US" i="1">
                                      <a:latin typeface="Cambria Math" panose="02040503050406030204" pitchFamily="18" charset="0"/>
                                      <a:ea typeface="Cambria Math" panose="02040503050406030204" pitchFamily="18" charset="0"/>
                                    </a:rPr>
                                    <m:t>⋮</m:t>
                                  </m:r>
                                </m:e>
                                <m:e>
                                  <m:r>
                                    <a:rPr lang="en-US" i="1">
                                      <a:latin typeface="Cambria Math" panose="02040503050406030204" pitchFamily="18" charset="0"/>
                                    </a:rPr>
                                    <m:t>0,…</m:t>
                                  </m:r>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𝑛</m:t>
                                      </m:r>
                                    </m:e>
                                    <m:sub>
                                      <m:r>
                                        <a:rPr lang="en-US" i="1">
                                          <a:solidFill>
                                            <a:srgbClr val="FF0000"/>
                                          </a:solidFill>
                                          <a:latin typeface="Cambria Math" panose="02040503050406030204" pitchFamily="18" charset="0"/>
                                        </a:rPr>
                                        <m:t>𝑥</m:t>
                                      </m:r>
                                    </m:sub>
                                  </m:sSub>
                                  <m:r>
                                    <a:rPr lang="en-US" i="1">
                                      <a:latin typeface="Cambria Math" panose="02040503050406030204" pitchFamily="18" charset="0"/>
                                    </a:rPr>
                                    <m:t>, </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𝑛</m:t>
                                          </m:r>
                                        </m:e>
                                        <m:sub>
                                          <m:r>
                                            <a:rPr lang="en-US" i="1">
                                              <a:solidFill>
                                                <a:srgbClr val="FF0000"/>
                                              </a:solidFill>
                                              <a:latin typeface="Cambria Math" panose="02040503050406030204" pitchFamily="18" charset="0"/>
                                            </a:rPr>
                                            <m:t>𝑦</m:t>
                                          </m:r>
                                        </m:sub>
                                      </m:sSub>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𝑛</m:t>
                                          </m:r>
                                        </m:e>
                                        <m:sub>
                                          <m:r>
                                            <a:rPr lang="en-US" i="1">
                                              <a:solidFill>
                                                <a:srgbClr val="FF0000"/>
                                              </a:solidFill>
                                              <a:latin typeface="Cambria Math" panose="02040503050406030204" pitchFamily="18" charset="0"/>
                                            </a:rPr>
                                            <m:t>𝑥</m:t>
                                          </m:r>
                                        </m:sub>
                                      </m:sSub>
                                    </m:e>
                                  </m:d>
                                  <m:r>
                                    <a:rPr lang="en-US" i="1">
                                      <a:latin typeface="Cambria Math" panose="02040503050406030204" pitchFamily="18" charset="0"/>
                                    </a:rPr>
                                    <m:t>, 0…0,</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𝑛</m:t>
                                      </m:r>
                                    </m:e>
                                    <m:sub>
                                      <m:r>
                                        <a:rPr lang="en-US" i="1">
                                          <a:solidFill>
                                            <a:srgbClr val="FF0000"/>
                                          </a:solidFill>
                                          <a:latin typeface="Cambria Math" panose="02040503050406030204" pitchFamily="18" charset="0"/>
                                        </a:rPr>
                                        <m:t>𝑦</m:t>
                                      </m:r>
                                    </m:sub>
                                  </m:sSub>
                                  <m:r>
                                    <a:rPr lang="en-US" i="1">
                                      <a:latin typeface="Cambria Math" panose="02040503050406030204" pitchFamily="18" charset="0"/>
                                    </a:rPr>
                                    <m:t>, …, 0</m:t>
                                  </m:r>
                                </m:e>
                                <m:e>
                                  <m:r>
                                    <a:rPr lang="en-US" b="0" i="1" smtClean="0">
                                      <a:latin typeface="Cambria Math" panose="02040503050406030204" pitchFamily="18" charset="0"/>
                                      <a:ea typeface="Cambria Math" panose="02040503050406030204" pitchFamily="18" charset="0"/>
                                    </a:rPr>
                                    <m:t>⋮</m:t>
                                  </m:r>
                                </m:e>
                                <m:e>
                                  <m:r>
                                    <a:rPr lang="en-US" i="1">
                                      <a:latin typeface="Cambria Math" panose="02040503050406030204" pitchFamily="18" charset="0"/>
                                    </a:rPr>
                                    <m:t>0, …, 0, </m:t>
                                  </m:r>
                                  <m:r>
                                    <a:rPr lang="en-US" i="1">
                                      <a:solidFill>
                                        <a:srgbClr val="FF0000"/>
                                      </a:solidFill>
                                      <a:latin typeface="Cambria Math" panose="02040503050406030204" pitchFamily="18" charset="0"/>
                                    </a:rPr>
                                    <m:t>−1, 1</m:t>
                                  </m:r>
                                  <m:r>
                                    <a:rPr lang="en-US" i="1">
                                      <a:latin typeface="Cambria Math" panose="02040503050406030204" pitchFamily="18" charset="0"/>
                                    </a:rPr>
                                    <m:t>, …, 0</m:t>
                                  </m:r>
                                </m:e>
                                <m:e>
                                  <m:r>
                                    <a:rPr lang="en-US" i="1">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0,…</m:t>
                                  </m:r>
                                  <m:r>
                                    <a:rPr lang="en-US" i="1">
                                      <a:latin typeface="Cambria Math" panose="02040503050406030204" pitchFamily="18" charset="0"/>
                                    </a:rPr>
                                    <m:t>,</m:t>
                                  </m:r>
                                  <m:r>
                                    <a:rPr lang="en-US" b="0" i="1" smtClean="0">
                                      <a:solidFill>
                                        <a:srgbClr val="FF0000"/>
                                      </a:solidFill>
                                      <a:latin typeface="Cambria Math" panose="02040503050406030204" pitchFamily="18" charset="0"/>
                                    </a:rPr>
                                    <m:t>−1</m:t>
                                  </m:r>
                                  <m:r>
                                    <a:rPr lang="en-US" b="0" i="1" smtClean="0">
                                      <a:solidFill>
                                        <a:schemeClr val="tx1"/>
                                      </a:solidFill>
                                      <a:latin typeface="Cambria Math" panose="02040503050406030204" pitchFamily="18" charset="0"/>
                                    </a:rPr>
                                    <m:t>, 0…,</m:t>
                                  </m:r>
                                  <m:r>
                                    <a:rPr lang="en-US" b="0" i="1" smtClean="0">
                                      <a:solidFill>
                                        <a:srgbClr val="FF0000"/>
                                      </a:solidFill>
                                      <a:latin typeface="Cambria Math" panose="02040503050406030204" pitchFamily="18" charset="0"/>
                                    </a:rPr>
                                    <m:t>2</m:t>
                                  </m:r>
                                  <m:r>
                                    <a:rPr lang="en-US" b="0" i="1" smtClean="0">
                                      <a:solidFill>
                                        <a:schemeClr val="tx1"/>
                                      </a:solidFill>
                                      <a:latin typeface="Cambria Math" panose="02040503050406030204" pitchFamily="18" charset="0"/>
                                    </a:rPr>
                                    <m:t>,0</m:t>
                                  </m:r>
                                  <m:r>
                                    <a:rPr lang="en-US" i="1">
                                      <a:latin typeface="Cambria Math" panose="02040503050406030204" pitchFamily="18" charset="0"/>
                                    </a:rPr>
                                    <m:t>, …</m:t>
                                  </m:r>
                                  <m:r>
                                    <a:rPr lang="en-US" b="0" i="1" smtClean="0">
                                      <a:solidFill>
                                        <a:srgbClr val="FF0000"/>
                                      </a:solidFill>
                                      <a:latin typeface="Cambria Math" panose="02040503050406030204" pitchFamily="18" charset="0"/>
                                    </a:rPr>
                                    <m:t>−1</m:t>
                                  </m:r>
                                  <m:r>
                                    <a:rPr lang="en-US" i="1">
                                      <a:latin typeface="Cambria Math" panose="02040503050406030204" pitchFamily="18" charset="0"/>
                                    </a:rPr>
                                    <m:t>, 0</m:t>
                                  </m:r>
                                  <m:r>
                                    <a:rPr lang="en-US" b="0" i="1" smtClean="0">
                                      <a:latin typeface="Cambria Math" panose="02040503050406030204" pitchFamily="18" charset="0"/>
                                    </a:rPr>
                                    <m:t>, …</m:t>
                                  </m:r>
                                </m:e>
                              </m:eqArr>
                            </m:e>
                            <m:e>
                              <m:r>
                                <a:rPr lang="en-US" i="1">
                                  <a:latin typeface="Cambria Math" panose="02040503050406030204" pitchFamily="18" charset="0"/>
                                  <a:ea typeface="Cambria Math" panose="02040503050406030204" pitchFamily="18" charset="0"/>
                                </a:rPr>
                                <m:t>⋮</m:t>
                              </m:r>
                            </m:e>
                          </m:eqArr>
                        </m:e>
                      </m:d>
                    </m:oMath>
                  </m:oMathPara>
                </a14:m>
                <a:endParaRPr lang="en-US" dirty="0"/>
              </a:p>
            </p:txBody>
          </p:sp>
        </mc:Choice>
        <mc:Fallback xmlns="">
          <p:sp>
            <p:nvSpPr>
              <p:cNvPr id="13" name="TextBox 12">
                <a:extLst>
                  <a:ext uri="{FF2B5EF4-FFF2-40B4-BE49-F238E27FC236}">
                    <a16:creationId xmlns:a16="http://schemas.microsoft.com/office/drawing/2014/main" id="{F64A4612-992E-5A62-32BD-ACE36F2748B9}"/>
                  </a:ext>
                </a:extLst>
              </p:cNvPr>
              <p:cNvSpPr txBox="1">
                <a:spLocks noRot="1" noChangeAspect="1" noMove="1" noResize="1" noEditPoints="1" noAdjustHandles="1" noChangeArrowheads="1" noChangeShapeType="1" noTextEdit="1"/>
              </p:cNvSpPr>
              <p:nvPr/>
            </p:nvSpPr>
            <p:spPr>
              <a:xfrm>
                <a:off x="5441919" y="1685248"/>
                <a:ext cx="6423338" cy="191263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B7FF99C-85B0-C8A5-7663-FC7C1AB7E863}"/>
                  </a:ext>
                </a:extLst>
              </p:cNvPr>
              <p:cNvSpPr txBox="1"/>
              <p:nvPr/>
            </p:nvSpPr>
            <p:spPr>
              <a:xfrm>
                <a:off x="5458281" y="4018985"/>
                <a:ext cx="6423338" cy="19126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𝒃</m:t>
                      </m:r>
                      <m:r>
                        <a:rPr lang="en-US" b="0" i="1" smtClean="0">
                          <a:latin typeface="Cambria Math" panose="02040503050406030204" pitchFamily="18" charset="0"/>
                        </a:rPr>
                        <m:t>= </m:t>
                      </m:r>
                      <m:d>
                        <m:dPr>
                          <m:begChr m:val="["/>
                          <m:endChr m:val="]"/>
                          <m:ctrlPr>
                            <a:rPr lang="en-US" i="1" smtClean="0">
                              <a:latin typeface="Cambria Math" panose="02040503050406030204" pitchFamily="18" charset="0"/>
                            </a:rPr>
                          </m:ctrlPr>
                        </m:dPr>
                        <m:e>
                          <m:eqArr>
                            <m:eqArrPr>
                              <m:ctrlPr>
                                <a:rPr lang="en-US" b="0" i="1" smtClean="0">
                                  <a:latin typeface="Cambria Math" panose="02040503050406030204" pitchFamily="18" charset="0"/>
                                </a:rPr>
                              </m:ctrlPr>
                            </m:eqArrPr>
                            <m:e>
                              <m:eqArr>
                                <m:eqArrPr>
                                  <m:ctrlPr>
                                    <a:rPr lang="en-US" b="0" i="1" smtClean="0">
                                      <a:latin typeface="Cambria Math" panose="02040503050406030204" pitchFamily="18" charset="0"/>
                                      <a:ea typeface="Cambria Math" panose="02040503050406030204" pitchFamily="18" charset="0"/>
                                    </a:rPr>
                                  </m:ctrlPr>
                                </m:eqArrPr>
                                <m:e>
                                  <m:r>
                                    <a:rPr lang="en-US" i="1">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0</m:t>
                                  </m:r>
                                </m:e>
                                <m:e>
                                  <m:r>
                                    <a:rPr lang="en-US" b="0" i="1" smtClean="0">
                                      <a:latin typeface="Cambria Math" panose="02040503050406030204" pitchFamily="18" charset="0"/>
                                      <a:ea typeface="Cambria Math" panose="02040503050406030204" pitchFamily="18" charset="0"/>
                                    </a:rPr>
                                    <m:t>⋮</m:t>
                                  </m:r>
                                </m:e>
                                <m:e>
                                  <m:r>
                                    <a:rPr lang="en-US" i="1">
                                      <a:latin typeface="Cambria Math" panose="02040503050406030204" pitchFamily="18" charset="0"/>
                                    </a:rPr>
                                    <m:t>1/</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rPr>
                                        <m:t>)</m:t>
                                      </m:r>
                                    </m:e>
                                  </m:func>
                                </m:e>
                                <m:e>
                                  <m:r>
                                    <a:rPr lang="en-US" i="1">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0</m:t>
                                  </m:r>
                                </m:e>
                              </m:eqArr>
                            </m:e>
                            <m:e>
                              <m:r>
                                <a:rPr lang="en-US" i="1">
                                  <a:latin typeface="Cambria Math" panose="02040503050406030204" pitchFamily="18" charset="0"/>
                                  <a:ea typeface="Cambria Math" panose="02040503050406030204" pitchFamily="18" charset="0"/>
                                </a:rPr>
                                <m:t>⋮</m:t>
                              </m:r>
                            </m:e>
                          </m:eqArr>
                        </m:e>
                      </m:d>
                    </m:oMath>
                  </m:oMathPara>
                </a14:m>
                <a:endParaRPr lang="en-US" dirty="0"/>
              </a:p>
            </p:txBody>
          </p:sp>
        </mc:Choice>
        <mc:Fallback xmlns="">
          <p:sp>
            <p:nvSpPr>
              <p:cNvPr id="14" name="TextBox 13">
                <a:extLst>
                  <a:ext uri="{FF2B5EF4-FFF2-40B4-BE49-F238E27FC236}">
                    <a16:creationId xmlns:a16="http://schemas.microsoft.com/office/drawing/2014/main" id="{4B7FF99C-85B0-C8A5-7663-FC7C1AB7E863}"/>
                  </a:ext>
                </a:extLst>
              </p:cNvPr>
              <p:cNvSpPr txBox="1">
                <a:spLocks noRot="1" noChangeAspect="1" noMove="1" noResize="1" noEditPoints="1" noAdjustHandles="1" noChangeArrowheads="1" noChangeShapeType="1" noTextEdit="1"/>
              </p:cNvSpPr>
              <p:nvPr/>
            </p:nvSpPr>
            <p:spPr>
              <a:xfrm>
                <a:off x="5458281" y="4018985"/>
                <a:ext cx="6423338" cy="1912639"/>
              </a:xfrm>
              <a:prstGeom prst="rect">
                <a:avLst/>
              </a:prstGeom>
              <a:blipFill>
                <a:blip r:embed="rId7"/>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75A71309-C559-BAA6-197D-BB6DC7E4168E}"/>
              </a:ext>
            </a:extLst>
          </p:cNvPr>
          <p:cNvSpPr/>
          <p:nvPr/>
        </p:nvSpPr>
        <p:spPr>
          <a:xfrm>
            <a:off x="6748530" y="6162541"/>
            <a:ext cx="3947375" cy="58924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A is like 2300-by-1681</a:t>
            </a:r>
          </a:p>
        </p:txBody>
      </p:sp>
    </p:spTree>
    <p:extLst>
      <p:ext uri="{BB962C8B-B14F-4D97-AF65-F5344CB8AC3E}">
        <p14:creationId xmlns:p14="http://schemas.microsoft.com/office/powerpoint/2010/main" val="230692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anim calcmode="lin" valueType="num">
                                      <p:cBhvr additive="base">
                                        <p:cTn id="1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3390E-D0AA-C193-20C7-DDAB5AE48E80}"/>
              </a:ext>
            </a:extLst>
          </p:cNvPr>
          <p:cNvSpPr>
            <a:spLocks noGrp="1"/>
          </p:cNvSpPr>
          <p:nvPr>
            <p:ph type="title"/>
          </p:nvPr>
        </p:nvSpPr>
        <p:spPr/>
        <p:txBody>
          <a:bodyPr/>
          <a:lstStyle/>
          <a:p>
            <a:r>
              <a:rPr lang="en-US" dirty="0"/>
              <a:t>Estimating Z from Y and y</a:t>
            </a:r>
          </a:p>
        </p:txBody>
      </p:sp>
      <p:pic>
        <p:nvPicPr>
          <p:cNvPr id="4" name="Picture 3">
            <a:extLst>
              <a:ext uri="{FF2B5EF4-FFF2-40B4-BE49-F238E27FC236}">
                <a16:creationId xmlns:a16="http://schemas.microsoft.com/office/drawing/2014/main" id="{1DEE34C7-0A6A-751B-88A7-301531281C29}"/>
              </a:ext>
            </a:extLst>
          </p:cNvPr>
          <p:cNvPicPr>
            <a:picLocks noChangeAspect="1"/>
          </p:cNvPicPr>
          <p:nvPr/>
        </p:nvPicPr>
        <p:blipFill>
          <a:blip r:embed="rId2"/>
          <a:stretch>
            <a:fillRect/>
          </a:stretch>
        </p:blipFill>
        <p:spPr>
          <a:xfrm>
            <a:off x="561296" y="2717916"/>
            <a:ext cx="3016597" cy="1177018"/>
          </a:xfrm>
          <a:prstGeom prst="rect">
            <a:avLst/>
          </a:prstGeom>
        </p:spPr>
      </p:pic>
      <p:sp>
        <p:nvSpPr>
          <p:cNvPr id="6" name="Arrow: Right 5">
            <a:extLst>
              <a:ext uri="{FF2B5EF4-FFF2-40B4-BE49-F238E27FC236}">
                <a16:creationId xmlns:a16="http://schemas.microsoft.com/office/drawing/2014/main" id="{55526D61-53BB-2811-96E0-B80C614CD7C5}"/>
              </a:ext>
            </a:extLst>
          </p:cNvPr>
          <p:cNvSpPr/>
          <p:nvPr/>
        </p:nvSpPr>
        <p:spPr>
          <a:xfrm>
            <a:off x="4201732" y="3122852"/>
            <a:ext cx="976745" cy="367146"/>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85C923E-EBC2-47CC-BACA-79F97A69B4F7}"/>
                  </a:ext>
                </a:extLst>
              </p:cNvPr>
              <p:cNvSpPr txBox="1"/>
              <p:nvPr/>
            </p:nvSpPr>
            <p:spPr>
              <a:xfrm>
                <a:off x="5075886" y="3120666"/>
                <a:ext cx="609492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𝑦</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𝑗</m:t>
                          </m:r>
                        </m:e>
                      </m:d>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cos</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𝜃</m:t>
                              </m:r>
                            </m:e>
                          </m:d>
                          <m:r>
                            <a:rPr lang="en-US" sz="1800" b="0" i="1" smtClean="0">
                              <a:latin typeface="Cambria Math" panose="02040503050406030204" pitchFamily="18" charset="0"/>
                            </a:rPr>
                            <m:t>𝑌</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𝑗</m:t>
                              </m:r>
                            </m:e>
                          </m:d>
                          <m:r>
                            <a:rPr lang="en-US" sz="1800" b="0" i="1" smtClean="0">
                              <a:latin typeface="Cambria Math" panose="02040503050406030204" pitchFamily="18" charset="0"/>
                            </a:rPr>
                            <m:t>−</m:t>
                          </m:r>
                          <m:func>
                            <m:funcPr>
                              <m:ctrlPr>
                                <a:rPr lang="en-US" sz="1800" i="1" smtClean="0">
                                  <a:latin typeface="Cambria Math" panose="02040503050406030204" pitchFamily="18" charset="0"/>
                                </a:rPr>
                              </m:ctrlPr>
                            </m:funcPr>
                            <m:fName>
                              <m:r>
                                <m:rPr>
                                  <m:sty m:val="p"/>
                                </m:rPr>
                                <a:rPr lang="en-US" sz="1800" b="0" i="0" smtClean="0">
                                  <a:latin typeface="Cambria Math" panose="02040503050406030204" pitchFamily="18" charset="0"/>
                                </a:rPr>
                                <m:t>sin</m:t>
                              </m:r>
                            </m:fName>
                            <m:e>
                              <m:d>
                                <m:dPr>
                                  <m:ctrlPr>
                                    <a:rPr lang="en-US" sz="1800" i="1">
                                      <a:latin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𝜃</m:t>
                                  </m:r>
                                </m:e>
                              </m:d>
                              <m:r>
                                <a:rPr lang="en-US" sz="1800" b="0" i="1" smtClean="0">
                                  <a:latin typeface="Cambria Math" panose="02040503050406030204" pitchFamily="18" charset="0"/>
                                  <a:ea typeface="Cambria Math" panose="02040503050406030204" pitchFamily="18" charset="0"/>
                                </a:rPr>
                                <m:t>𝑍</m:t>
                              </m:r>
                              <m:d>
                                <m:dPr>
                                  <m:begChr m:val="["/>
                                  <m:endChr m:val="]"/>
                                  <m:ctrlPr>
                                    <a:rPr lang="en-US" sz="1800" i="1">
                                      <a:latin typeface="Cambria Math" panose="02040503050406030204" pitchFamily="18" charset="0"/>
                                    </a:rPr>
                                  </m:ctrlPr>
                                </m:dPr>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𝑗</m:t>
                                  </m:r>
                                </m:e>
                              </m:d>
                            </m:e>
                          </m:func>
                        </m:e>
                      </m:func>
                    </m:oMath>
                  </m:oMathPara>
                </a14:m>
                <a:endParaRPr lang="en-US" dirty="0"/>
              </a:p>
            </p:txBody>
          </p:sp>
        </mc:Choice>
        <mc:Fallback xmlns="">
          <p:sp>
            <p:nvSpPr>
              <p:cNvPr id="9" name="TextBox 8">
                <a:extLst>
                  <a:ext uri="{FF2B5EF4-FFF2-40B4-BE49-F238E27FC236}">
                    <a16:creationId xmlns:a16="http://schemas.microsoft.com/office/drawing/2014/main" id="{D85C923E-EBC2-47CC-BACA-79F97A69B4F7}"/>
                  </a:ext>
                </a:extLst>
              </p:cNvPr>
              <p:cNvSpPr txBox="1">
                <a:spLocks noRot="1" noChangeAspect="1" noMove="1" noResize="1" noEditPoints="1" noAdjustHandles="1" noChangeArrowheads="1" noChangeShapeType="1" noTextEdit="1"/>
              </p:cNvSpPr>
              <p:nvPr/>
            </p:nvSpPr>
            <p:spPr>
              <a:xfrm>
                <a:off x="5075886" y="3120666"/>
                <a:ext cx="6094926" cy="369332"/>
              </a:xfrm>
              <a:prstGeom prst="rect">
                <a:avLst/>
              </a:prstGeom>
              <a:blipFill>
                <a:blip r:embed="rId3"/>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1157877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1E2A-0329-B5D5-EAB8-EB3B937B05BB}"/>
              </a:ext>
            </a:extLst>
          </p:cNvPr>
          <p:cNvSpPr>
            <a:spLocks noGrp="1"/>
          </p:cNvSpPr>
          <p:nvPr>
            <p:ph type="title"/>
          </p:nvPr>
        </p:nvSpPr>
        <p:spPr/>
        <p:txBody>
          <a:bodyPr/>
          <a:lstStyle/>
          <a:p>
            <a:r>
              <a:rPr lang="en-US" dirty="0"/>
              <a:t>Why linear system? Try </a:t>
            </a:r>
            <a:r>
              <a:rPr lang="en-US"/>
              <a:t>this toy example</a:t>
            </a:r>
            <a:endParaRPr lang="en-US" dirty="0"/>
          </a:p>
        </p:txBody>
      </p:sp>
      <p:sp>
        <p:nvSpPr>
          <p:cNvPr id="9" name="Rectangle 8">
            <a:extLst>
              <a:ext uri="{FF2B5EF4-FFF2-40B4-BE49-F238E27FC236}">
                <a16:creationId xmlns:a16="http://schemas.microsoft.com/office/drawing/2014/main" id="{DA514643-F4D2-D273-8140-FB1ECF3D9CF5}"/>
              </a:ext>
            </a:extLst>
          </p:cNvPr>
          <p:cNvSpPr/>
          <p:nvPr/>
        </p:nvSpPr>
        <p:spPr>
          <a:xfrm>
            <a:off x="877768" y="2113673"/>
            <a:ext cx="429491" cy="4294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10" name="Rectangle 9">
            <a:extLst>
              <a:ext uri="{FF2B5EF4-FFF2-40B4-BE49-F238E27FC236}">
                <a16:creationId xmlns:a16="http://schemas.microsoft.com/office/drawing/2014/main" id="{118E0208-EF30-1587-107E-6E4995300367}"/>
              </a:ext>
            </a:extLst>
          </p:cNvPr>
          <p:cNvSpPr/>
          <p:nvPr/>
        </p:nvSpPr>
        <p:spPr>
          <a:xfrm>
            <a:off x="877768" y="2556591"/>
            <a:ext cx="429491" cy="4294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1" name="Rectangle 10">
            <a:extLst>
              <a:ext uri="{FF2B5EF4-FFF2-40B4-BE49-F238E27FC236}">
                <a16:creationId xmlns:a16="http://schemas.microsoft.com/office/drawing/2014/main" id="{490D45D9-7D11-4B61-D299-9916701F11B9}"/>
              </a:ext>
            </a:extLst>
          </p:cNvPr>
          <p:cNvSpPr/>
          <p:nvPr/>
        </p:nvSpPr>
        <p:spPr>
          <a:xfrm>
            <a:off x="877768" y="2999509"/>
            <a:ext cx="429491" cy="4294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7</a:t>
            </a:r>
          </a:p>
        </p:txBody>
      </p:sp>
      <p:sp>
        <p:nvSpPr>
          <p:cNvPr id="12" name="Rectangle 11">
            <a:extLst>
              <a:ext uri="{FF2B5EF4-FFF2-40B4-BE49-F238E27FC236}">
                <a16:creationId xmlns:a16="http://schemas.microsoft.com/office/drawing/2014/main" id="{A90F4083-77FF-F3CA-B96A-80C2D75A9FF1}"/>
              </a:ext>
            </a:extLst>
          </p:cNvPr>
          <p:cNvSpPr/>
          <p:nvPr/>
        </p:nvSpPr>
        <p:spPr>
          <a:xfrm>
            <a:off x="1317000" y="2113673"/>
            <a:ext cx="429491" cy="4294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13" name="Rectangle 12">
            <a:extLst>
              <a:ext uri="{FF2B5EF4-FFF2-40B4-BE49-F238E27FC236}">
                <a16:creationId xmlns:a16="http://schemas.microsoft.com/office/drawing/2014/main" id="{6ECA0746-1FC0-1DAC-53DB-D7E466D5382D}"/>
              </a:ext>
            </a:extLst>
          </p:cNvPr>
          <p:cNvSpPr/>
          <p:nvPr/>
        </p:nvSpPr>
        <p:spPr>
          <a:xfrm>
            <a:off x="1317000" y="2556591"/>
            <a:ext cx="429491" cy="4294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a:t>
            </a:r>
          </a:p>
        </p:txBody>
      </p:sp>
      <p:sp>
        <p:nvSpPr>
          <p:cNvPr id="14" name="Rectangle 13">
            <a:extLst>
              <a:ext uri="{FF2B5EF4-FFF2-40B4-BE49-F238E27FC236}">
                <a16:creationId xmlns:a16="http://schemas.microsoft.com/office/drawing/2014/main" id="{66B7ED75-7147-38BC-4F22-69826253BB54}"/>
              </a:ext>
            </a:extLst>
          </p:cNvPr>
          <p:cNvSpPr/>
          <p:nvPr/>
        </p:nvSpPr>
        <p:spPr>
          <a:xfrm>
            <a:off x="1317000" y="2999509"/>
            <a:ext cx="429491" cy="4294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a:t>
            </a:r>
          </a:p>
        </p:txBody>
      </p:sp>
      <p:sp>
        <p:nvSpPr>
          <p:cNvPr id="15" name="Rectangle 14">
            <a:extLst>
              <a:ext uri="{FF2B5EF4-FFF2-40B4-BE49-F238E27FC236}">
                <a16:creationId xmlns:a16="http://schemas.microsoft.com/office/drawing/2014/main" id="{F0375165-4A8D-74DE-1247-C755ECFF5EBD}"/>
              </a:ext>
            </a:extLst>
          </p:cNvPr>
          <p:cNvSpPr/>
          <p:nvPr/>
        </p:nvSpPr>
        <p:spPr>
          <a:xfrm>
            <a:off x="1766623" y="2113673"/>
            <a:ext cx="429491" cy="4294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6" name="Rectangle 15">
            <a:extLst>
              <a:ext uri="{FF2B5EF4-FFF2-40B4-BE49-F238E27FC236}">
                <a16:creationId xmlns:a16="http://schemas.microsoft.com/office/drawing/2014/main" id="{BB7117A7-7A11-B489-DDE9-A9DB3A93EDEF}"/>
              </a:ext>
            </a:extLst>
          </p:cNvPr>
          <p:cNvSpPr/>
          <p:nvPr/>
        </p:nvSpPr>
        <p:spPr>
          <a:xfrm>
            <a:off x="1766623" y="2556591"/>
            <a:ext cx="429491" cy="4294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17" name="Rectangle 16">
            <a:extLst>
              <a:ext uri="{FF2B5EF4-FFF2-40B4-BE49-F238E27FC236}">
                <a16:creationId xmlns:a16="http://schemas.microsoft.com/office/drawing/2014/main" id="{D74ADD5C-8B45-F7E6-8AE6-DDC55FC08C44}"/>
              </a:ext>
            </a:extLst>
          </p:cNvPr>
          <p:cNvSpPr/>
          <p:nvPr/>
        </p:nvSpPr>
        <p:spPr>
          <a:xfrm>
            <a:off x="1766623" y="2999509"/>
            <a:ext cx="429491" cy="4294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a:t>
            </a:r>
          </a:p>
        </p:txBody>
      </p:sp>
      <p:sp>
        <p:nvSpPr>
          <p:cNvPr id="5" name="Arrow: Right 4">
            <a:extLst>
              <a:ext uri="{FF2B5EF4-FFF2-40B4-BE49-F238E27FC236}">
                <a16:creationId xmlns:a16="http://schemas.microsoft.com/office/drawing/2014/main" id="{F75A974F-5C14-9956-3315-A4BC1B9F906A}"/>
              </a:ext>
            </a:extLst>
          </p:cNvPr>
          <p:cNvSpPr/>
          <p:nvPr/>
        </p:nvSpPr>
        <p:spPr>
          <a:xfrm>
            <a:off x="2509209" y="2587763"/>
            <a:ext cx="575282" cy="367146"/>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2EB8025-4346-11B1-9A06-3199A575CA66}"/>
                  </a:ext>
                </a:extLst>
              </p:cNvPr>
              <p:cNvSpPr txBox="1"/>
              <p:nvPr/>
            </p:nvSpPr>
            <p:spPr>
              <a:xfrm>
                <a:off x="734368" y="3973247"/>
                <a:ext cx="1302216" cy="25472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i="1" smtClean="0">
                              <a:latin typeface="Cambria Math" panose="02040503050406030204" pitchFamily="18" charset="0"/>
                            </a:rPr>
                            <m:t>𝑌</m:t>
                          </m:r>
                        </m:e>
                      </m:acc>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1,1</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1,2</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1,3</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2,1</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2,2</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2,3</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3,1</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3,2</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3,3</m:t>
                                  </m:r>
                                </m:e>
                              </m:d>
                            </m:e>
                          </m:eqArr>
                        </m:e>
                      </m:d>
                    </m:oMath>
                  </m:oMathPara>
                </a14:m>
                <a:endParaRPr lang="en-US" dirty="0"/>
              </a:p>
            </p:txBody>
          </p:sp>
        </mc:Choice>
        <mc:Fallback xmlns="">
          <p:sp>
            <p:nvSpPr>
              <p:cNvPr id="6" name="TextBox 5">
                <a:extLst>
                  <a:ext uri="{FF2B5EF4-FFF2-40B4-BE49-F238E27FC236}">
                    <a16:creationId xmlns:a16="http://schemas.microsoft.com/office/drawing/2014/main" id="{E2EB8025-4346-11B1-9A06-3199A575CA66}"/>
                  </a:ext>
                </a:extLst>
              </p:cNvPr>
              <p:cNvSpPr txBox="1">
                <a:spLocks noRot="1" noChangeAspect="1" noMove="1" noResize="1" noEditPoints="1" noAdjustHandles="1" noChangeArrowheads="1" noChangeShapeType="1" noTextEdit="1"/>
              </p:cNvSpPr>
              <p:nvPr/>
            </p:nvSpPr>
            <p:spPr>
              <a:xfrm>
                <a:off x="734368" y="3973247"/>
                <a:ext cx="1302216" cy="254723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2E2BF75-66CB-0FE8-3E0B-E85710C38BAC}"/>
                  </a:ext>
                </a:extLst>
              </p:cNvPr>
              <p:cNvSpPr txBox="1"/>
              <p:nvPr/>
            </p:nvSpPr>
            <p:spPr>
              <a:xfrm>
                <a:off x="4883131" y="1953038"/>
                <a:ext cx="5915803" cy="30194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1,0,0,0,0,0,0,0,0</m:t>
                              </m:r>
                            </m:e>
                            <m:e>
                              <m:r>
                                <a:rPr lang="en-US" i="1">
                                  <a:latin typeface="Cambria Math" panose="02040503050406030204" pitchFamily="18" charset="0"/>
                                </a:rPr>
                                <m:t>0,</m:t>
                              </m:r>
                              <m:r>
                                <a:rPr lang="en-US" b="0" i="1" smtClean="0">
                                  <a:latin typeface="Cambria Math" panose="02040503050406030204" pitchFamily="18" charset="0"/>
                                </a:rPr>
                                <m:t>1,</m:t>
                              </m:r>
                              <m:r>
                                <a:rPr lang="en-US" i="1">
                                  <a:latin typeface="Cambria Math" panose="02040503050406030204" pitchFamily="18" charset="0"/>
                                </a:rPr>
                                <m:t>0,0,0,0,0,0,0</m:t>
                              </m:r>
                            </m:e>
                            <m:e>
                              <m:r>
                                <a:rPr lang="en-US" i="1">
                                  <a:latin typeface="Cambria Math" panose="02040503050406030204" pitchFamily="18" charset="0"/>
                                </a:rPr>
                                <m:t>0,0,</m:t>
                              </m:r>
                              <m:r>
                                <a:rPr lang="en-US" b="0" i="1" smtClean="0">
                                  <a:latin typeface="Cambria Math" panose="02040503050406030204" pitchFamily="18" charset="0"/>
                                </a:rPr>
                                <m:t>1,</m:t>
                              </m:r>
                              <m:r>
                                <a:rPr lang="en-US" i="1">
                                  <a:latin typeface="Cambria Math" panose="02040503050406030204" pitchFamily="18" charset="0"/>
                                </a:rPr>
                                <m:t>0,0,0,0,0,0</m:t>
                              </m:r>
                            </m:e>
                            <m:e>
                              <m:r>
                                <a:rPr lang="en-US" i="1">
                                  <a:latin typeface="Cambria Math" panose="02040503050406030204" pitchFamily="18" charset="0"/>
                                </a:rPr>
                                <m:t>0,0,0,</m:t>
                              </m:r>
                              <m:r>
                                <a:rPr lang="en-US" b="0" i="1" smtClean="0">
                                  <a:latin typeface="Cambria Math" panose="02040503050406030204" pitchFamily="18" charset="0"/>
                                </a:rPr>
                                <m:t>1,</m:t>
                              </m:r>
                              <m:r>
                                <a:rPr lang="en-US" i="1">
                                  <a:latin typeface="Cambria Math" panose="02040503050406030204" pitchFamily="18" charset="0"/>
                                </a:rPr>
                                <m:t>0,0,0,0,0</m:t>
                              </m:r>
                            </m:e>
                            <m:e>
                              <m:r>
                                <a:rPr lang="en-US" i="1">
                                  <a:latin typeface="Cambria Math" panose="02040503050406030204" pitchFamily="18" charset="0"/>
                                </a:rPr>
                                <m:t>0,0,</m:t>
                              </m:r>
                              <m:r>
                                <a:rPr lang="en-US" b="0" i="1" smtClean="0">
                                  <a:latin typeface="Cambria Math" panose="02040503050406030204" pitchFamily="18" charset="0"/>
                                </a:rPr>
                                <m:t>0</m:t>
                              </m:r>
                              <m:r>
                                <a:rPr lang="en-US" i="1">
                                  <a:latin typeface="Cambria Math" panose="02040503050406030204" pitchFamily="18" charset="0"/>
                                </a:rPr>
                                <m:t>,0,0,</m:t>
                              </m:r>
                              <m:r>
                                <a:rPr lang="en-US" b="0" i="1" smtClean="0">
                                  <a:latin typeface="Cambria Math" panose="02040503050406030204" pitchFamily="18" charset="0"/>
                                </a:rPr>
                                <m:t>1</m:t>
                              </m:r>
                              <m:r>
                                <a:rPr lang="en-US" i="1">
                                  <a:latin typeface="Cambria Math" panose="02040503050406030204" pitchFamily="18" charset="0"/>
                                </a:rPr>
                                <m:t>,0,0,0</m:t>
                              </m:r>
                            </m:e>
                            <m:e>
                              <m:r>
                                <a:rPr lang="en-US" i="1">
                                  <a:latin typeface="Cambria Math" panose="02040503050406030204" pitchFamily="18" charset="0"/>
                                </a:rPr>
                                <m:t>0,0,0,0,0,</m:t>
                              </m:r>
                              <m:r>
                                <a:rPr lang="en-US" b="0" i="1" smtClean="0">
                                  <a:latin typeface="Cambria Math" panose="02040503050406030204" pitchFamily="18" charset="0"/>
                                </a:rPr>
                                <m:t>0,</m:t>
                              </m:r>
                              <m:r>
                                <a:rPr lang="en-US" i="1">
                                  <a:latin typeface="Cambria Math" panose="02040503050406030204" pitchFamily="18" charset="0"/>
                                </a:rPr>
                                <m:t>1,0,0</m:t>
                              </m:r>
                            </m:e>
                            <m:e>
                              <m:r>
                                <a:rPr lang="en-US" i="1">
                                  <a:latin typeface="Cambria Math" panose="02040503050406030204" pitchFamily="18" charset="0"/>
                                </a:rPr>
                                <m:t>0,0,0,0,0,0,</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,0</m:t>
                              </m:r>
                            </m:e>
                            <m:e>
                              <m:r>
                                <a:rPr lang="en-US" i="1">
                                  <a:latin typeface="Cambria Math" panose="02040503050406030204" pitchFamily="18" charset="0"/>
                                </a:rPr>
                                <m:t>0,0,0,0,0,0,</m:t>
                              </m:r>
                              <m:r>
                                <a:rPr lang="en-US" b="0" i="1" smtClean="0">
                                  <a:latin typeface="Cambria Math" panose="02040503050406030204" pitchFamily="18" charset="0"/>
                                </a:rPr>
                                <m:t>0</m:t>
                              </m:r>
                              <m:r>
                                <a:rPr lang="en-US" i="1">
                                  <a:latin typeface="Cambria Math" panose="02040503050406030204" pitchFamily="18" charset="0"/>
                                </a:rPr>
                                <m:t>,0,</m:t>
                              </m:r>
                              <m:r>
                                <a:rPr lang="en-US" b="0" i="1" smtClean="0">
                                  <a:latin typeface="Cambria Math" panose="02040503050406030204" pitchFamily="18" charset="0"/>
                                </a:rPr>
                                <m:t>1</m:t>
                              </m:r>
                            </m:e>
                            <m:e>
                              <m:r>
                                <a:rPr lang="en-US" i="1">
                                  <a:latin typeface="Cambria Math" panose="02040503050406030204" pitchFamily="18" charset="0"/>
                                </a:rPr>
                                <m:t>0,0,0,</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1,0,0,0</m:t>
                              </m:r>
                            </m:e>
                            <m:e>
                              <m:r>
                                <a:rPr lang="en-US" b="0" i="1" smtClean="0">
                                  <a:latin typeface="Cambria Math" panose="02040503050406030204" pitchFamily="18" charset="0"/>
                                </a:rPr>
                                <m:t>0,−1,0,0,2,0,0,−1,0</m:t>
                              </m:r>
                            </m:e>
                            <m:e>
                              <m:r>
                                <a:rPr lang="en-US" b="0" i="1" smtClean="0">
                                  <a:latin typeface="Cambria Math" panose="02040503050406030204" pitchFamily="18" charset="0"/>
                                </a:rPr>
                                <m:t>1,−1,0,−1,1,0,0,0,0</m:t>
                              </m:r>
                            </m:e>
                          </m:eqArr>
                        </m:e>
                      </m:d>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1,1</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1,2</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1,3</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2,1</m:t>
                                  </m:r>
                                </m:e>
                              </m:d>
                            </m:e>
                            <m:e>
                              <m:r>
                                <a:rPr lang="en-US" i="1" smtClean="0">
                                  <a:solidFill>
                                    <a:srgbClr val="FF0000"/>
                                  </a:solidFill>
                                  <a:latin typeface="Cambria Math" panose="02040503050406030204" pitchFamily="18" charset="0"/>
                                </a:rPr>
                                <m:t>𝑌</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2,2</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2,3</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3,1</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3,2</m:t>
                                  </m:r>
                                </m:e>
                              </m:d>
                            </m:e>
                            <m:e>
                              <m:r>
                                <a:rPr lang="en-US" i="1">
                                  <a:latin typeface="Cambria Math" panose="02040503050406030204" pitchFamily="18" charset="0"/>
                                </a:rPr>
                                <m:t>𝑌</m:t>
                              </m:r>
                              <m:d>
                                <m:dPr>
                                  <m:ctrlPr>
                                    <a:rPr lang="en-US" i="1">
                                      <a:latin typeface="Cambria Math" panose="02040503050406030204" pitchFamily="18" charset="0"/>
                                    </a:rPr>
                                  </m:ctrlPr>
                                </m:dPr>
                                <m:e>
                                  <m:r>
                                    <a:rPr lang="en-US" i="1">
                                      <a:latin typeface="Cambria Math" panose="02040503050406030204" pitchFamily="18" charset="0"/>
                                    </a:rPr>
                                    <m:t>3,3</m:t>
                                  </m:r>
                                </m:e>
                              </m:d>
                            </m:e>
                          </m:eqArr>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b="0" i="1">
                                  <a:latin typeface="Cambria Math" panose="02040503050406030204" pitchFamily="18" charset="0"/>
                                </a:rPr>
                              </m:ctrlPr>
                            </m:eqArrPr>
                            <m:e>
                              <m:r>
                                <a:rPr lang="en-US" b="0" i="1" smtClean="0">
                                  <a:latin typeface="Cambria Math" panose="02040503050406030204" pitchFamily="18" charset="0"/>
                                </a:rPr>
                                <m:t>7</m:t>
                              </m:r>
                            </m:e>
                            <m:e>
                              <m:r>
                                <a:rPr lang="en-US" b="0" i="1" smtClean="0">
                                  <a:latin typeface="Cambria Math" panose="02040503050406030204" pitchFamily="18" charset="0"/>
                                </a:rPr>
                                <m:t>8</m:t>
                              </m:r>
                            </m:e>
                            <m:e>
                              <m:r>
                                <a:rPr lang="en-US" b="0" i="1" smtClean="0">
                                  <a:latin typeface="Cambria Math" panose="02040503050406030204" pitchFamily="18" charset="0"/>
                                </a:rPr>
                                <m:t>9</m:t>
                              </m:r>
                            </m:e>
                            <m:e>
                              <m:r>
                                <a:rPr lang="en-US" b="0" i="1" smtClean="0">
                                  <a:latin typeface="Cambria Math" panose="02040503050406030204" pitchFamily="18" charset="0"/>
                                </a:rPr>
                                <m:t>4</m:t>
                              </m:r>
                            </m:e>
                            <m:e>
                              <m:r>
                                <a:rPr lang="en-US" b="0" i="1" smtClean="0">
                                  <a:latin typeface="Cambria Math" panose="02040503050406030204" pitchFamily="18" charset="0"/>
                                </a:rPr>
                                <m:t>6</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eqArr>
                        </m:e>
                      </m:d>
                    </m:oMath>
                  </m:oMathPara>
                </a14:m>
                <a:endParaRPr lang="en-US" dirty="0"/>
              </a:p>
            </p:txBody>
          </p:sp>
        </mc:Choice>
        <mc:Fallback xmlns="">
          <p:sp>
            <p:nvSpPr>
              <p:cNvPr id="7" name="TextBox 6">
                <a:extLst>
                  <a:ext uri="{FF2B5EF4-FFF2-40B4-BE49-F238E27FC236}">
                    <a16:creationId xmlns:a16="http://schemas.microsoft.com/office/drawing/2014/main" id="{42E2BF75-66CB-0FE8-3E0B-E85710C38BAC}"/>
                  </a:ext>
                </a:extLst>
              </p:cNvPr>
              <p:cNvSpPr txBox="1">
                <a:spLocks noRot="1" noChangeAspect="1" noMove="1" noResize="1" noEditPoints="1" noAdjustHandles="1" noChangeArrowheads="1" noChangeShapeType="1" noTextEdit="1"/>
              </p:cNvSpPr>
              <p:nvPr/>
            </p:nvSpPr>
            <p:spPr>
              <a:xfrm>
                <a:off x="4883131" y="1953038"/>
                <a:ext cx="5915803" cy="301941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E60FAA1-DB96-E005-DC86-C4DB0FF80ECA}"/>
                  </a:ext>
                </a:extLst>
              </p:cNvPr>
              <p:cNvSpPr txBox="1"/>
              <p:nvPr/>
            </p:nvSpPr>
            <p:spPr>
              <a:xfrm>
                <a:off x="5853448" y="5776175"/>
                <a:ext cx="4398135" cy="736099"/>
              </a:xfrm>
              <a:prstGeom prst="rect">
                <a:avLst/>
              </a:prstGeom>
              <a:noFill/>
            </p:spPr>
            <p:txBody>
              <a:bodyPr wrap="square" rtlCol="0">
                <a:spAutoFit/>
              </a:bodyPr>
              <a:lstStyle/>
              <a:p>
                <a:r>
                  <a:rPr lang="en-US" dirty="0"/>
                  <a:t>By solving it through </a:t>
                </a:r>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𝑌</m:t>
                        </m:r>
                      </m:e>
                    </m:acc>
                    <m:r>
                      <a:rPr lang="en-US" b="1" i="1" smtClean="0">
                        <a:latin typeface="Cambria Math" panose="02040503050406030204" pitchFamily="18" charset="0"/>
                      </a:rPr>
                      <m:t>=</m:t>
                    </m:r>
                    <m:sSup>
                      <m:sSupPr>
                        <m:ctrlPr>
                          <a:rPr lang="en-US" i="1" smtClean="0">
                            <a:latin typeface="Cambria Math" panose="02040503050406030204" pitchFamily="18" charset="0"/>
                          </a:rPr>
                        </m:ctrlPr>
                      </m:sSupPr>
                      <m:e>
                        <m:d>
                          <m:dPr>
                            <m:ctrlPr>
                              <a:rPr lang="en-US" b="0" i="1" smtClean="0">
                                <a:latin typeface="Cambria Math" panose="02040503050406030204" pitchFamily="18" charset="0"/>
                              </a:rPr>
                            </m:ctrlPr>
                          </m:dPr>
                          <m:e>
                            <m:sSup>
                              <m:sSupPr>
                                <m:ctrlPr>
                                  <a:rPr lang="en-US" b="1" i="1">
                                    <a:latin typeface="Cambria Math" panose="02040503050406030204" pitchFamily="18" charset="0"/>
                                  </a:rPr>
                                </m:ctrlPr>
                              </m:sSupPr>
                              <m:e>
                                <m:r>
                                  <a:rPr lang="en-US" b="1" i="1">
                                    <a:latin typeface="Cambria Math" panose="02040503050406030204" pitchFamily="18" charset="0"/>
                                  </a:rPr>
                                  <m:t>𝑨</m:t>
                                </m:r>
                              </m:e>
                              <m:sup>
                                <m:r>
                                  <m:rPr>
                                    <m:sty m:val="p"/>
                                  </m:rPr>
                                  <a:rPr lang="en-US">
                                    <a:latin typeface="Cambria Math" panose="02040503050406030204" pitchFamily="18" charset="0"/>
                                  </a:rPr>
                                  <m:t>T</m:t>
                                </m:r>
                              </m:sup>
                            </m:sSup>
                            <m:r>
                              <a:rPr lang="en-US" b="1" i="1">
                                <a:latin typeface="Cambria Math" panose="02040503050406030204" pitchFamily="18" charset="0"/>
                              </a:rPr>
                              <m:t>𝑨</m:t>
                            </m:r>
                          </m:e>
                        </m:d>
                      </m:e>
                      <m:sup>
                        <m:r>
                          <a:rPr lang="en-US" b="0" i="1" smtClean="0">
                            <a:latin typeface="Cambria Math" panose="02040503050406030204" pitchFamily="18" charset="0"/>
                          </a:rPr>
                          <m:t>−1</m:t>
                        </m:r>
                      </m:sup>
                    </m:sSup>
                    <m:r>
                      <a:rPr lang="en-US" b="0" i="1" smtClean="0">
                        <a:latin typeface="Cambria Math" panose="02040503050406030204" pitchFamily="18" charset="0"/>
                      </a:rPr>
                      <m:t> </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𝑨</m:t>
                        </m:r>
                      </m:e>
                      <m:sup>
                        <m:r>
                          <m:rPr>
                            <m:sty m:val="p"/>
                          </m:rPr>
                          <a:rPr lang="en-US" b="0" i="0" smtClean="0">
                            <a:latin typeface="Cambria Math" panose="02040503050406030204" pitchFamily="18" charset="0"/>
                          </a:rPr>
                          <m:t>T</m:t>
                        </m:r>
                      </m:sup>
                    </m:sSup>
                  </m:oMath>
                </a14:m>
                <a:r>
                  <a:rPr lang="en-US" b="1" dirty="0"/>
                  <a:t> </a:t>
                </a:r>
                <a14:m>
                  <m:oMath xmlns:m="http://schemas.openxmlformats.org/officeDocument/2006/math">
                    <m:r>
                      <a:rPr lang="en-US" b="1" i="1">
                        <a:latin typeface="Cambria Math" panose="02040503050406030204" pitchFamily="18" charset="0"/>
                      </a:rPr>
                      <m:t>𝒃</m:t>
                    </m:r>
                  </m:oMath>
                </a14:m>
                <a:r>
                  <a:rPr lang="en-US" dirty="0"/>
                  <a:t>, </a:t>
                </a:r>
                <a14:m>
                  <m:oMath xmlns:m="http://schemas.openxmlformats.org/officeDocument/2006/math">
                    <m:r>
                      <a:rPr lang="en-US" i="1">
                        <a:solidFill>
                          <a:srgbClr val="FF0000"/>
                        </a:solidFill>
                        <a:latin typeface="Cambria Math" panose="02040503050406030204" pitchFamily="18" charset="0"/>
                      </a:rPr>
                      <m:t>𝑌</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2,2</m:t>
                        </m:r>
                      </m:e>
                    </m:d>
                    <m:r>
                      <a:rPr lang="en-US"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5</m:t>
                    </m:r>
                  </m:oMath>
                </a14:m>
                <a:endParaRPr lang="en-US" dirty="0"/>
              </a:p>
            </p:txBody>
          </p:sp>
        </mc:Choice>
        <mc:Fallback xmlns="">
          <p:sp>
            <p:nvSpPr>
              <p:cNvPr id="8" name="TextBox 7">
                <a:extLst>
                  <a:ext uri="{FF2B5EF4-FFF2-40B4-BE49-F238E27FC236}">
                    <a16:creationId xmlns:a16="http://schemas.microsoft.com/office/drawing/2014/main" id="{8E60FAA1-DB96-E005-DC86-C4DB0FF80ECA}"/>
                  </a:ext>
                </a:extLst>
              </p:cNvPr>
              <p:cNvSpPr txBox="1">
                <a:spLocks noRot="1" noChangeAspect="1" noMove="1" noResize="1" noEditPoints="1" noAdjustHandles="1" noChangeArrowheads="1" noChangeShapeType="1" noTextEdit="1"/>
              </p:cNvSpPr>
              <p:nvPr/>
            </p:nvSpPr>
            <p:spPr>
              <a:xfrm>
                <a:off x="5853448" y="5776175"/>
                <a:ext cx="4398135" cy="736099"/>
              </a:xfrm>
              <a:prstGeom prst="rect">
                <a:avLst/>
              </a:prstGeom>
              <a:blipFill>
                <a:blip r:embed="rId5"/>
                <a:stretch>
                  <a:fillRect l="-1108"/>
                </a:stretch>
              </a:blipFill>
            </p:spPr>
            <p:txBody>
              <a:bodyPr/>
              <a:lstStyle/>
              <a:p>
                <a:r>
                  <a:rPr lang="en-US">
                    <a:noFill/>
                  </a:rPr>
                  <a:t> </a:t>
                </a:r>
              </a:p>
            </p:txBody>
          </p:sp>
        </mc:Fallback>
      </mc:AlternateContent>
    </p:spTree>
    <p:extLst>
      <p:ext uri="{BB962C8B-B14F-4D97-AF65-F5344CB8AC3E}">
        <p14:creationId xmlns:p14="http://schemas.microsoft.com/office/powerpoint/2010/main" val="371058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7229-F118-73B0-75CC-FA0CC51160B4}"/>
              </a:ext>
            </a:extLst>
          </p:cNvPr>
          <p:cNvSpPr>
            <a:spLocks noGrp="1"/>
          </p:cNvSpPr>
          <p:nvPr>
            <p:ph type="title"/>
          </p:nvPr>
        </p:nvSpPr>
        <p:spPr/>
        <p:txBody>
          <a:bodyPr/>
          <a:lstStyle/>
          <a:p>
            <a:r>
              <a:rPr lang="en-US" dirty="0"/>
              <a:t>Preparation</a:t>
            </a:r>
          </a:p>
        </p:txBody>
      </p:sp>
      <p:sp>
        <p:nvSpPr>
          <p:cNvPr id="3" name="Content Placeholder 2">
            <a:extLst>
              <a:ext uri="{FF2B5EF4-FFF2-40B4-BE49-F238E27FC236}">
                <a16:creationId xmlns:a16="http://schemas.microsoft.com/office/drawing/2014/main" id="{85806E11-FAB8-9015-415A-3C9DCD1AC8B4}"/>
              </a:ext>
            </a:extLst>
          </p:cNvPr>
          <p:cNvSpPr>
            <a:spLocks noGrp="1"/>
          </p:cNvSpPr>
          <p:nvPr>
            <p:ph idx="1"/>
          </p:nvPr>
        </p:nvSpPr>
        <p:spPr/>
        <p:txBody>
          <a:bodyPr/>
          <a:lstStyle/>
          <a:p>
            <a:pPr marL="0" indent="0">
              <a:buNone/>
            </a:pPr>
            <a:r>
              <a:rPr lang="en-US" dirty="0"/>
              <a:t>Please make sure you have read Lectures 2 &amp; 3 slides</a:t>
            </a:r>
          </a:p>
          <a:p>
            <a:pPr marL="0" indent="0">
              <a:buNone/>
            </a:pPr>
            <a:endParaRPr lang="en-US" dirty="0"/>
          </a:p>
          <a:p>
            <a:pPr marL="0" indent="0">
              <a:buNone/>
            </a:pPr>
            <a:r>
              <a:rPr lang="en-US" dirty="0"/>
              <a:t>Please make sure you have read the Textbook chapter 2</a:t>
            </a:r>
          </a:p>
          <a:p>
            <a:pPr marL="0" indent="0">
              <a:buNone/>
            </a:pPr>
            <a:endParaRPr lang="en-US" dirty="0"/>
          </a:p>
          <a:p>
            <a:pPr marL="0" indent="0">
              <a:buNone/>
            </a:pPr>
            <a:r>
              <a:rPr lang="en-US" dirty="0"/>
              <a:t>Please make sure you check page 20 of this PPT.</a:t>
            </a:r>
          </a:p>
          <a:p>
            <a:pPr marL="0" indent="0">
              <a:buNone/>
            </a:pPr>
            <a:endParaRPr lang="en-US" dirty="0"/>
          </a:p>
          <a:p>
            <a:pPr marL="0" indent="0">
              <a:buNone/>
            </a:pPr>
            <a:r>
              <a:rPr lang="en-US" dirty="0">
                <a:solidFill>
                  <a:srgbClr val="FF0000"/>
                </a:solidFill>
              </a:rPr>
              <a:t>The notations in this slide deck are a bit different from the lecture slides! The goal is to make implementation easier.</a:t>
            </a:r>
          </a:p>
          <a:p>
            <a:endParaRPr lang="en-US" dirty="0"/>
          </a:p>
          <a:p>
            <a:pPr marL="0" indent="0">
              <a:buNone/>
            </a:pPr>
            <a:endParaRPr lang="en-US" b="1" dirty="0"/>
          </a:p>
          <a:p>
            <a:pPr marL="0" indent="0">
              <a:buNone/>
            </a:pPr>
            <a:endParaRPr lang="en-US" b="1" dirty="0"/>
          </a:p>
          <a:p>
            <a:endParaRPr lang="en-US" sz="2800" dirty="0"/>
          </a:p>
          <a:p>
            <a:endParaRPr lang="en-US" sz="2800" dirty="0"/>
          </a:p>
          <a:p>
            <a:endParaRPr lang="en-US" sz="1800" b="1" dirty="0"/>
          </a:p>
          <a:p>
            <a:endParaRPr lang="en-US" dirty="0"/>
          </a:p>
          <a:p>
            <a:pPr marL="0" indent="0">
              <a:buNone/>
            </a:pPr>
            <a:endParaRPr lang="en-US" dirty="0"/>
          </a:p>
        </p:txBody>
      </p:sp>
      <p:sp>
        <p:nvSpPr>
          <p:cNvPr id="6" name="Slide Number Placeholder 3">
            <a:extLst>
              <a:ext uri="{FF2B5EF4-FFF2-40B4-BE49-F238E27FC236}">
                <a16:creationId xmlns:a16="http://schemas.microsoft.com/office/drawing/2014/main" id="{9E97B1CD-BC79-32CB-E115-B432C32B08C2}"/>
              </a:ext>
            </a:extLst>
          </p:cNvPr>
          <p:cNvSpPr>
            <a:spLocks noGrp="1"/>
          </p:cNvSpPr>
          <p:nvPr>
            <p:ph type="sldNum" sz="quarter" idx="4"/>
          </p:nvPr>
        </p:nvSpPr>
        <p:spPr>
          <a:xfrm>
            <a:off x="9448800" y="6492875"/>
            <a:ext cx="2743200" cy="365125"/>
          </a:xfrm>
        </p:spPr>
        <p:txBody>
          <a:bodyPr/>
          <a:lstStyle/>
          <a:p>
            <a:fld id="{481EDF6A-2111-452F-9A47-3C2107E109BA}" type="slidenum">
              <a:rPr lang="en-US" smtClean="0"/>
              <a:pPr/>
              <a:t>2</a:t>
            </a:fld>
            <a:endParaRPr lang="en-US" dirty="0"/>
          </a:p>
        </p:txBody>
      </p:sp>
    </p:spTree>
    <p:extLst>
      <p:ext uri="{BB962C8B-B14F-4D97-AF65-F5344CB8AC3E}">
        <p14:creationId xmlns:p14="http://schemas.microsoft.com/office/powerpoint/2010/main" val="3024788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4190-5B0F-3195-BB38-9A6862A9E2C3}"/>
              </a:ext>
            </a:extLst>
          </p:cNvPr>
          <p:cNvSpPr>
            <a:spLocks noGrp="1"/>
          </p:cNvSpPr>
          <p:nvPr>
            <p:ph type="title"/>
          </p:nvPr>
        </p:nvSpPr>
        <p:spPr/>
        <p:txBody>
          <a:bodyPr/>
          <a:lstStyle/>
          <a:p>
            <a:r>
              <a:rPr lang="en-US" dirty="0"/>
              <a:t>Additional hints on Part 4</a:t>
            </a:r>
          </a:p>
        </p:txBody>
      </p:sp>
      <p:sp>
        <p:nvSpPr>
          <p:cNvPr id="3" name="Content Placeholder 2">
            <a:extLst>
              <a:ext uri="{FF2B5EF4-FFF2-40B4-BE49-F238E27FC236}">
                <a16:creationId xmlns:a16="http://schemas.microsoft.com/office/drawing/2014/main" id="{696F2BF3-B12C-81C7-069A-6E96B6C2F467}"/>
              </a:ext>
            </a:extLst>
          </p:cNvPr>
          <p:cNvSpPr>
            <a:spLocks noGrp="1"/>
          </p:cNvSpPr>
          <p:nvPr>
            <p:ph idx="1"/>
          </p:nvPr>
        </p:nvSpPr>
        <p:spPr/>
        <p:txBody>
          <a:bodyPr>
            <a:normAutofit/>
          </a:bodyPr>
          <a:lstStyle/>
          <a:p>
            <a:r>
              <a:rPr lang="en-US" sz="2000" dirty="0"/>
              <a:t>See an example implementation for including rows corresponding to the background pixels below. I've also implemented the least square solution at the end. What you need to do is to fill in similar for loops for the vertical, horizontal, and contact edges, as well as the surface pixels.</a:t>
            </a:r>
          </a:p>
        </p:txBody>
      </p:sp>
      <p:pic>
        <p:nvPicPr>
          <p:cNvPr id="6" name="Picture 5" descr="A computer screen shot of a black screen&#10;&#10;AI-generated content may be incorrect.">
            <a:extLst>
              <a:ext uri="{FF2B5EF4-FFF2-40B4-BE49-F238E27FC236}">
                <a16:creationId xmlns:a16="http://schemas.microsoft.com/office/drawing/2014/main" id="{EC425CBF-C14B-48D0-E41E-6B97E0C94006}"/>
              </a:ext>
            </a:extLst>
          </p:cNvPr>
          <p:cNvPicPr>
            <a:picLocks noChangeAspect="1"/>
          </p:cNvPicPr>
          <p:nvPr/>
        </p:nvPicPr>
        <p:blipFill>
          <a:blip r:embed="rId2"/>
          <a:stretch>
            <a:fillRect/>
          </a:stretch>
        </p:blipFill>
        <p:spPr>
          <a:xfrm>
            <a:off x="0" y="2699488"/>
            <a:ext cx="12192000" cy="4158512"/>
          </a:xfrm>
          <a:prstGeom prst="rect">
            <a:avLst/>
          </a:prstGeom>
        </p:spPr>
      </p:pic>
    </p:spTree>
    <p:extLst>
      <p:ext uri="{BB962C8B-B14F-4D97-AF65-F5344CB8AC3E}">
        <p14:creationId xmlns:p14="http://schemas.microsoft.com/office/powerpoint/2010/main" val="2969785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093F-465B-0941-6B41-661157195D01}"/>
              </a:ext>
            </a:extLst>
          </p:cNvPr>
          <p:cNvSpPr>
            <a:spLocks noGrp="1"/>
          </p:cNvSpPr>
          <p:nvPr>
            <p:ph type="title"/>
          </p:nvPr>
        </p:nvSpPr>
        <p:spPr/>
        <p:txBody>
          <a:bodyPr/>
          <a:lstStyle/>
          <a:p>
            <a:r>
              <a:rPr lang="en-US" dirty="0"/>
              <a:t>Problem overview</a:t>
            </a:r>
          </a:p>
        </p:txBody>
      </p:sp>
      <p:pic>
        <p:nvPicPr>
          <p:cNvPr id="5" name="Picture 4" descr="A graph of a cube&#10;&#10;Description automatically generated">
            <a:extLst>
              <a:ext uri="{FF2B5EF4-FFF2-40B4-BE49-F238E27FC236}">
                <a16:creationId xmlns:a16="http://schemas.microsoft.com/office/drawing/2014/main" id="{F5886714-D55B-0A26-B6E8-9923A47BCE71}"/>
              </a:ext>
            </a:extLst>
          </p:cNvPr>
          <p:cNvPicPr>
            <a:picLocks noChangeAspect="1"/>
          </p:cNvPicPr>
          <p:nvPr/>
        </p:nvPicPr>
        <p:blipFill>
          <a:blip r:embed="rId2"/>
          <a:stretch>
            <a:fillRect/>
          </a:stretch>
        </p:blipFill>
        <p:spPr>
          <a:xfrm>
            <a:off x="0" y="2128859"/>
            <a:ext cx="3879123" cy="2909342"/>
          </a:xfrm>
          <a:prstGeom prst="rect">
            <a:avLst/>
          </a:prstGeom>
        </p:spPr>
      </p:pic>
      <p:sp>
        <p:nvSpPr>
          <p:cNvPr id="6" name="TextBox 5">
            <a:extLst>
              <a:ext uri="{FF2B5EF4-FFF2-40B4-BE49-F238E27FC236}">
                <a16:creationId xmlns:a16="http://schemas.microsoft.com/office/drawing/2014/main" id="{BC8B3007-220A-18BE-EF0C-F3F1043506A9}"/>
              </a:ext>
            </a:extLst>
          </p:cNvPr>
          <p:cNvSpPr txBox="1"/>
          <p:nvPr/>
        </p:nvSpPr>
        <p:spPr>
          <a:xfrm>
            <a:off x="346364" y="1530927"/>
            <a:ext cx="2805546" cy="461665"/>
          </a:xfrm>
          <a:prstGeom prst="rect">
            <a:avLst/>
          </a:prstGeom>
          <a:noFill/>
        </p:spPr>
        <p:txBody>
          <a:bodyPr wrap="square" rtlCol="0">
            <a:spAutoFit/>
          </a:bodyPr>
          <a:lstStyle/>
          <a:p>
            <a:pPr algn="ctr"/>
            <a:r>
              <a:rPr lang="en-US" sz="2400" b="1" dirty="0"/>
              <a:t>Given</a:t>
            </a:r>
          </a:p>
        </p:txBody>
      </p:sp>
    </p:spTree>
    <p:extLst>
      <p:ext uri="{BB962C8B-B14F-4D97-AF65-F5344CB8AC3E}">
        <p14:creationId xmlns:p14="http://schemas.microsoft.com/office/powerpoint/2010/main" val="976535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093F-465B-0941-6B41-661157195D01}"/>
              </a:ext>
            </a:extLst>
          </p:cNvPr>
          <p:cNvSpPr>
            <a:spLocks noGrp="1"/>
          </p:cNvSpPr>
          <p:nvPr>
            <p:ph type="title"/>
          </p:nvPr>
        </p:nvSpPr>
        <p:spPr/>
        <p:txBody>
          <a:bodyPr/>
          <a:lstStyle/>
          <a:p>
            <a:r>
              <a:rPr lang="en-US" dirty="0"/>
              <a:t>Problem overview</a:t>
            </a:r>
          </a:p>
        </p:txBody>
      </p:sp>
      <p:pic>
        <p:nvPicPr>
          <p:cNvPr id="5" name="Picture 4" descr="A graph of a cube&#10;&#10;Description automatically generated">
            <a:extLst>
              <a:ext uri="{FF2B5EF4-FFF2-40B4-BE49-F238E27FC236}">
                <a16:creationId xmlns:a16="http://schemas.microsoft.com/office/drawing/2014/main" id="{F5886714-D55B-0A26-B6E8-9923A47BCE71}"/>
              </a:ext>
            </a:extLst>
          </p:cNvPr>
          <p:cNvPicPr>
            <a:picLocks noChangeAspect="1"/>
          </p:cNvPicPr>
          <p:nvPr/>
        </p:nvPicPr>
        <p:blipFill>
          <a:blip r:embed="rId2"/>
          <a:stretch>
            <a:fillRect/>
          </a:stretch>
        </p:blipFill>
        <p:spPr>
          <a:xfrm>
            <a:off x="0" y="2128859"/>
            <a:ext cx="3879123" cy="2909342"/>
          </a:xfrm>
          <a:prstGeom prst="rect">
            <a:avLst/>
          </a:prstGeom>
        </p:spPr>
      </p:pic>
      <p:sp>
        <p:nvSpPr>
          <p:cNvPr id="6" name="TextBox 5">
            <a:extLst>
              <a:ext uri="{FF2B5EF4-FFF2-40B4-BE49-F238E27FC236}">
                <a16:creationId xmlns:a16="http://schemas.microsoft.com/office/drawing/2014/main" id="{BC8B3007-220A-18BE-EF0C-F3F1043506A9}"/>
              </a:ext>
            </a:extLst>
          </p:cNvPr>
          <p:cNvSpPr txBox="1"/>
          <p:nvPr/>
        </p:nvSpPr>
        <p:spPr>
          <a:xfrm>
            <a:off x="346364" y="1530927"/>
            <a:ext cx="2805546" cy="461665"/>
          </a:xfrm>
          <a:prstGeom prst="rect">
            <a:avLst/>
          </a:prstGeom>
          <a:noFill/>
        </p:spPr>
        <p:txBody>
          <a:bodyPr wrap="square" rtlCol="0">
            <a:spAutoFit/>
          </a:bodyPr>
          <a:lstStyle/>
          <a:p>
            <a:pPr algn="ctr"/>
            <a:r>
              <a:rPr lang="en-US" sz="2400" b="1" dirty="0"/>
              <a:t>Given</a:t>
            </a:r>
          </a:p>
        </p:txBody>
      </p:sp>
      <p:sp>
        <p:nvSpPr>
          <p:cNvPr id="3" name="TextBox 2">
            <a:extLst>
              <a:ext uri="{FF2B5EF4-FFF2-40B4-BE49-F238E27FC236}">
                <a16:creationId xmlns:a16="http://schemas.microsoft.com/office/drawing/2014/main" id="{6BDCAD2C-B04D-4DDC-67E0-88918AE26C36}"/>
              </a:ext>
            </a:extLst>
          </p:cNvPr>
          <p:cNvSpPr txBox="1"/>
          <p:nvPr/>
        </p:nvSpPr>
        <p:spPr>
          <a:xfrm>
            <a:off x="6867367" y="1534772"/>
            <a:ext cx="2805546" cy="461665"/>
          </a:xfrm>
          <a:prstGeom prst="rect">
            <a:avLst/>
          </a:prstGeom>
          <a:noFill/>
        </p:spPr>
        <p:txBody>
          <a:bodyPr wrap="square" rtlCol="0">
            <a:spAutoFit/>
          </a:bodyPr>
          <a:lstStyle/>
          <a:p>
            <a:pPr algn="ctr"/>
            <a:r>
              <a:rPr lang="en-US" sz="2400" b="1" dirty="0"/>
              <a:t>Goal: Generate</a:t>
            </a:r>
          </a:p>
        </p:txBody>
      </p:sp>
      <p:pic>
        <p:nvPicPr>
          <p:cNvPr id="9" name="Picture 8" descr="A black and white gradient&#10;&#10;Description automatically generated">
            <a:extLst>
              <a:ext uri="{FF2B5EF4-FFF2-40B4-BE49-F238E27FC236}">
                <a16:creationId xmlns:a16="http://schemas.microsoft.com/office/drawing/2014/main" id="{0751601F-7E7F-547A-1B80-0C4451EC3330}"/>
              </a:ext>
            </a:extLst>
          </p:cNvPr>
          <p:cNvPicPr>
            <a:picLocks noChangeAspect="1"/>
          </p:cNvPicPr>
          <p:nvPr/>
        </p:nvPicPr>
        <p:blipFill>
          <a:blip r:embed="rId3"/>
          <a:stretch>
            <a:fillRect/>
          </a:stretch>
        </p:blipFill>
        <p:spPr>
          <a:xfrm>
            <a:off x="3813238" y="2185206"/>
            <a:ext cx="3728862" cy="2796647"/>
          </a:xfrm>
          <a:prstGeom prst="rect">
            <a:avLst/>
          </a:prstGeom>
        </p:spPr>
      </p:pic>
      <p:pic>
        <p:nvPicPr>
          <p:cNvPr id="11" name="Picture 10" descr="A graph of a sample&#10;&#10;Description automatically generated with medium confidence">
            <a:extLst>
              <a:ext uri="{FF2B5EF4-FFF2-40B4-BE49-F238E27FC236}">
                <a16:creationId xmlns:a16="http://schemas.microsoft.com/office/drawing/2014/main" id="{FB569706-3B21-5C18-A7B6-D66ECB72E1AA}"/>
              </a:ext>
            </a:extLst>
          </p:cNvPr>
          <p:cNvPicPr>
            <a:picLocks noChangeAspect="1"/>
          </p:cNvPicPr>
          <p:nvPr/>
        </p:nvPicPr>
        <p:blipFill>
          <a:blip r:embed="rId4"/>
          <a:stretch>
            <a:fillRect/>
          </a:stretch>
        </p:blipFill>
        <p:spPr>
          <a:xfrm>
            <a:off x="7476214" y="2294140"/>
            <a:ext cx="3658748" cy="2744061"/>
          </a:xfrm>
          <a:prstGeom prst="rect">
            <a:avLst/>
          </a:prstGeom>
        </p:spPr>
      </p:pic>
      <p:sp>
        <p:nvSpPr>
          <p:cNvPr id="12" name="TextBox 11">
            <a:extLst>
              <a:ext uri="{FF2B5EF4-FFF2-40B4-BE49-F238E27FC236}">
                <a16:creationId xmlns:a16="http://schemas.microsoft.com/office/drawing/2014/main" id="{A555FA53-4D3D-F996-BE4C-56567723200F}"/>
              </a:ext>
            </a:extLst>
          </p:cNvPr>
          <p:cNvSpPr txBox="1"/>
          <p:nvPr/>
        </p:nvSpPr>
        <p:spPr>
          <a:xfrm>
            <a:off x="4861775" y="4932608"/>
            <a:ext cx="1448873" cy="369332"/>
          </a:xfrm>
          <a:prstGeom prst="rect">
            <a:avLst/>
          </a:prstGeom>
          <a:noFill/>
        </p:spPr>
        <p:txBody>
          <a:bodyPr wrap="square" rtlCol="0">
            <a:spAutoFit/>
          </a:bodyPr>
          <a:lstStyle/>
          <a:p>
            <a:pPr algn="ctr"/>
            <a:r>
              <a:rPr lang="en-US" dirty="0"/>
              <a:t>Y: 3D height</a:t>
            </a:r>
          </a:p>
        </p:txBody>
      </p:sp>
      <p:sp>
        <p:nvSpPr>
          <p:cNvPr id="13" name="TextBox 12">
            <a:extLst>
              <a:ext uri="{FF2B5EF4-FFF2-40B4-BE49-F238E27FC236}">
                <a16:creationId xmlns:a16="http://schemas.microsoft.com/office/drawing/2014/main" id="{545BFB4C-8C71-9217-4A04-42748B1ED540}"/>
              </a:ext>
            </a:extLst>
          </p:cNvPr>
          <p:cNvSpPr txBox="1"/>
          <p:nvPr/>
        </p:nvSpPr>
        <p:spPr>
          <a:xfrm>
            <a:off x="8581151" y="4932608"/>
            <a:ext cx="1448873" cy="369332"/>
          </a:xfrm>
          <a:prstGeom prst="rect">
            <a:avLst/>
          </a:prstGeom>
          <a:noFill/>
        </p:spPr>
        <p:txBody>
          <a:bodyPr wrap="square" rtlCol="0">
            <a:spAutoFit/>
          </a:bodyPr>
          <a:lstStyle/>
          <a:p>
            <a:pPr algn="ctr"/>
            <a:r>
              <a:rPr lang="en-US" dirty="0"/>
              <a:t>Z: 3D depth</a:t>
            </a:r>
          </a:p>
        </p:txBody>
      </p:sp>
    </p:spTree>
    <p:extLst>
      <p:ext uri="{BB962C8B-B14F-4D97-AF65-F5344CB8AC3E}">
        <p14:creationId xmlns:p14="http://schemas.microsoft.com/office/powerpoint/2010/main" val="2396244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ADE4-869A-7C7C-D9EF-6EFA7F15F04E}"/>
              </a:ext>
            </a:extLst>
          </p:cNvPr>
          <p:cNvSpPr>
            <a:spLocks noGrp="1"/>
          </p:cNvSpPr>
          <p:nvPr>
            <p:ph type="title"/>
          </p:nvPr>
        </p:nvSpPr>
        <p:spPr/>
        <p:txBody>
          <a:bodyPr/>
          <a:lstStyle/>
          <a:p>
            <a:r>
              <a:rPr lang="en-US" dirty="0"/>
              <a:t>Convention</a:t>
            </a:r>
          </a:p>
        </p:txBody>
      </p:sp>
      <p:sp>
        <p:nvSpPr>
          <p:cNvPr id="3" name="Content Placeholder 2">
            <a:extLst>
              <a:ext uri="{FF2B5EF4-FFF2-40B4-BE49-F238E27FC236}">
                <a16:creationId xmlns:a16="http://schemas.microsoft.com/office/drawing/2014/main" id="{0D9EC85B-DF40-0284-6906-94161C1F1FE9}"/>
              </a:ext>
            </a:extLst>
          </p:cNvPr>
          <p:cNvSpPr>
            <a:spLocks noGrp="1"/>
          </p:cNvSpPr>
          <p:nvPr>
            <p:ph idx="1"/>
          </p:nvPr>
        </p:nvSpPr>
        <p:spPr/>
        <p:txBody>
          <a:bodyPr/>
          <a:lstStyle/>
          <a:p>
            <a:r>
              <a:rPr lang="en-US" dirty="0"/>
              <a:t>In this homework, given a map (or a matrix), say I</a:t>
            </a:r>
          </a:p>
          <a:p>
            <a:pPr lvl="1"/>
            <a:r>
              <a:rPr lang="en-US" dirty="0"/>
              <a:t>I[</a:t>
            </a:r>
            <a:r>
              <a:rPr lang="en-US" dirty="0" err="1"/>
              <a:t>i</a:t>
            </a:r>
            <a:r>
              <a:rPr lang="en-US" dirty="0"/>
              <a:t>, j] means the </a:t>
            </a:r>
            <a:r>
              <a:rPr lang="en-US" dirty="0" err="1"/>
              <a:t>i</a:t>
            </a:r>
            <a:r>
              <a:rPr lang="en-US" dirty="0"/>
              <a:t>-th horizontal index (left-right) and j-th vertical index (bottom-up)</a:t>
            </a:r>
          </a:p>
          <a:p>
            <a:pPr lvl="1"/>
            <a:r>
              <a:rPr lang="en-US" dirty="0" err="1"/>
              <a:t>i</a:t>
            </a:r>
            <a:r>
              <a:rPr lang="en-US" dirty="0"/>
              <a:t> &gt;= 0, j &gt;= 0</a:t>
            </a:r>
          </a:p>
        </p:txBody>
      </p:sp>
      <p:pic>
        <p:nvPicPr>
          <p:cNvPr id="13" name="Picture 12" descr="A graph of a cube&#10;&#10;Description automatically generated">
            <a:extLst>
              <a:ext uri="{FF2B5EF4-FFF2-40B4-BE49-F238E27FC236}">
                <a16:creationId xmlns:a16="http://schemas.microsoft.com/office/drawing/2014/main" id="{67923609-BF25-31D4-F7AF-7FAC8F66C6E0}"/>
              </a:ext>
            </a:extLst>
          </p:cNvPr>
          <p:cNvPicPr>
            <a:picLocks noChangeAspect="1"/>
          </p:cNvPicPr>
          <p:nvPr/>
        </p:nvPicPr>
        <p:blipFill>
          <a:blip r:embed="rId3"/>
          <a:stretch>
            <a:fillRect/>
          </a:stretch>
        </p:blipFill>
        <p:spPr>
          <a:xfrm>
            <a:off x="8075814" y="2862954"/>
            <a:ext cx="4535997" cy="3401997"/>
          </a:xfrm>
          <a:prstGeom prst="rect">
            <a:avLst/>
          </a:prstGeom>
        </p:spPr>
      </p:pic>
      <p:cxnSp>
        <p:nvCxnSpPr>
          <p:cNvPr id="14" name="Straight Arrow Connector 13">
            <a:extLst>
              <a:ext uri="{FF2B5EF4-FFF2-40B4-BE49-F238E27FC236}">
                <a16:creationId xmlns:a16="http://schemas.microsoft.com/office/drawing/2014/main" id="{62A317E1-E46C-E0C0-ECEC-F6317713A69D}"/>
              </a:ext>
            </a:extLst>
          </p:cNvPr>
          <p:cNvCxnSpPr/>
          <p:nvPr/>
        </p:nvCxnSpPr>
        <p:spPr>
          <a:xfrm>
            <a:off x="8753320" y="6386945"/>
            <a:ext cx="2964873" cy="0"/>
          </a:xfrm>
          <a:prstGeom prst="straightConnector1">
            <a:avLst/>
          </a:prstGeom>
          <a:ln w="635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ABC28C3-3EA7-1D83-1006-0602DB2F2551}"/>
              </a:ext>
            </a:extLst>
          </p:cNvPr>
          <p:cNvSpPr txBox="1"/>
          <p:nvPr/>
        </p:nvSpPr>
        <p:spPr>
          <a:xfrm>
            <a:off x="10128383" y="6386945"/>
            <a:ext cx="408709" cy="400110"/>
          </a:xfrm>
          <a:prstGeom prst="rect">
            <a:avLst/>
          </a:prstGeom>
          <a:noFill/>
        </p:spPr>
        <p:txBody>
          <a:bodyPr wrap="square">
            <a:spAutoFit/>
          </a:bodyPr>
          <a:lstStyle/>
          <a:p>
            <a:r>
              <a:rPr lang="en-US" sz="2000" dirty="0" err="1"/>
              <a:t>i</a:t>
            </a:r>
            <a:endParaRPr lang="en-US" sz="2000" dirty="0"/>
          </a:p>
        </p:txBody>
      </p:sp>
      <p:cxnSp>
        <p:nvCxnSpPr>
          <p:cNvPr id="16" name="Straight Arrow Connector 15">
            <a:extLst>
              <a:ext uri="{FF2B5EF4-FFF2-40B4-BE49-F238E27FC236}">
                <a16:creationId xmlns:a16="http://schemas.microsoft.com/office/drawing/2014/main" id="{982BE016-4519-EEF9-F668-462F12BB9F87}"/>
              </a:ext>
            </a:extLst>
          </p:cNvPr>
          <p:cNvCxnSpPr>
            <a:cxnSpLocks/>
          </p:cNvCxnSpPr>
          <p:nvPr/>
        </p:nvCxnSpPr>
        <p:spPr>
          <a:xfrm flipV="1">
            <a:off x="8753320" y="2862954"/>
            <a:ext cx="0" cy="3539193"/>
          </a:xfrm>
          <a:prstGeom prst="straightConnector1">
            <a:avLst/>
          </a:prstGeom>
          <a:ln w="635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83144A4-8E59-066D-C019-E1D2BC74697F}"/>
              </a:ext>
            </a:extLst>
          </p:cNvPr>
          <p:cNvSpPr txBox="1"/>
          <p:nvPr/>
        </p:nvSpPr>
        <p:spPr>
          <a:xfrm flipH="1">
            <a:off x="8185284" y="4540882"/>
            <a:ext cx="322122" cy="400110"/>
          </a:xfrm>
          <a:prstGeom prst="rect">
            <a:avLst/>
          </a:prstGeom>
          <a:noFill/>
        </p:spPr>
        <p:txBody>
          <a:bodyPr wrap="square">
            <a:spAutoFit/>
          </a:bodyPr>
          <a:lstStyle/>
          <a:p>
            <a:r>
              <a:rPr lang="en-US" sz="2000" dirty="0"/>
              <a:t>j</a:t>
            </a:r>
          </a:p>
        </p:txBody>
      </p:sp>
    </p:spTree>
    <p:extLst>
      <p:ext uri="{BB962C8B-B14F-4D97-AF65-F5344CB8AC3E}">
        <p14:creationId xmlns:p14="http://schemas.microsoft.com/office/powerpoint/2010/main" val="3894110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8ADE4-869A-7C7C-D9EF-6EFA7F15F04E}"/>
              </a:ext>
            </a:extLst>
          </p:cNvPr>
          <p:cNvSpPr>
            <a:spLocks noGrp="1"/>
          </p:cNvSpPr>
          <p:nvPr>
            <p:ph type="title"/>
          </p:nvPr>
        </p:nvSpPr>
        <p:spPr/>
        <p:txBody>
          <a:bodyPr/>
          <a:lstStyle/>
          <a:p>
            <a:r>
              <a:rPr lang="en-US" dirty="0"/>
              <a:t>Convention</a:t>
            </a:r>
          </a:p>
        </p:txBody>
      </p:sp>
      <p:sp>
        <p:nvSpPr>
          <p:cNvPr id="3" name="Content Placeholder 2">
            <a:extLst>
              <a:ext uri="{FF2B5EF4-FFF2-40B4-BE49-F238E27FC236}">
                <a16:creationId xmlns:a16="http://schemas.microsoft.com/office/drawing/2014/main" id="{0D9EC85B-DF40-0284-6906-94161C1F1FE9}"/>
              </a:ext>
            </a:extLst>
          </p:cNvPr>
          <p:cNvSpPr>
            <a:spLocks noGrp="1"/>
          </p:cNvSpPr>
          <p:nvPr>
            <p:ph idx="1"/>
          </p:nvPr>
        </p:nvSpPr>
        <p:spPr/>
        <p:txBody>
          <a:bodyPr/>
          <a:lstStyle/>
          <a:p>
            <a:r>
              <a:rPr lang="en-US" dirty="0"/>
              <a:t>There are differences in coordinate systems between (</a:t>
            </a:r>
            <a:r>
              <a:rPr lang="en-US" dirty="0" err="1"/>
              <a:t>i</a:t>
            </a:r>
            <a:r>
              <a:rPr lang="en-US" dirty="0"/>
              <a:t>, j) and (x, y)</a:t>
            </a:r>
          </a:p>
          <a:p>
            <a:r>
              <a:rPr lang="en-US" dirty="0"/>
              <a:t>We thus provide a function </a:t>
            </a:r>
            <a:r>
              <a:rPr lang="en-US" dirty="0">
                <a:solidFill>
                  <a:srgbClr val="FF0000"/>
                </a:solidFill>
              </a:rPr>
              <a:t>x, y = image_plane(</a:t>
            </a:r>
            <a:r>
              <a:rPr lang="en-US" dirty="0" err="1">
                <a:solidFill>
                  <a:srgbClr val="FF0000"/>
                </a:solidFill>
              </a:rPr>
              <a:t>args</a:t>
            </a:r>
            <a:r>
              <a:rPr lang="en-US" dirty="0">
                <a:solidFill>
                  <a:srgbClr val="FF0000"/>
                </a:solidFill>
              </a:rPr>
              <a:t>, I)</a:t>
            </a:r>
          </a:p>
          <a:p>
            <a:pPr lvl="1"/>
            <a:r>
              <a:rPr lang="en-US" dirty="0"/>
              <a:t>x[</a:t>
            </a:r>
            <a:r>
              <a:rPr lang="en-US" dirty="0" err="1"/>
              <a:t>i</a:t>
            </a:r>
            <a:r>
              <a:rPr lang="en-US" dirty="0"/>
              <a:t>, j] is the 2D x location of pixel (</a:t>
            </a:r>
            <a:r>
              <a:rPr lang="en-US" dirty="0" err="1"/>
              <a:t>i</a:t>
            </a:r>
            <a:r>
              <a:rPr lang="en-US" dirty="0"/>
              <a:t>, j)</a:t>
            </a:r>
          </a:p>
          <a:p>
            <a:pPr lvl="1"/>
            <a:r>
              <a:rPr lang="en-US" dirty="0"/>
              <a:t>y[</a:t>
            </a:r>
            <a:r>
              <a:rPr lang="en-US" dirty="0" err="1"/>
              <a:t>i</a:t>
            </a:r>
            <a:r>
              <a:rPr lang="en-US" dirty="0"/>
              <a:t>, j] is the 2D y location of pixel (</a:t>
            </a:r>
            <a:r>
              <a:rPr lang="en-US" dirty="0" err="1"/>
              <a:t>i</a:t>
            </a:r>
            <a:r>
              <a:rPr lang="en-US" dirty="0"/>
              <a:t>, j) </a:t>
            </a:r>
          </a:p>
        </p:txBody>
      </p:sp>
      <p:pic>
        <p:nvPicPr>
          <p:cNvPr id="4" name="Picture 3" descr="A graph of a cube&#10;&#10;Description automatically generated">
            <a:extLst>
              <a:ext uri="{FF2B5EF4-FFF2-40B4-BE49-F238E27FC236}">
                <a16:creationId xmlns:a16="http://schemas.microsoft.com/office/drawing/2014/main" id="{F0CF0BDE-CC15-1EB6-FB8F-1578836C32EE}"/>
              </a:ext>
            </a:extLst>
          </p:cNvPr>
          <p:cNvPicPr>
            <a:picLocks noChangeAspect="1"/>
          </p:cNvPicPr>
          <p:nvPr/>
        </p:nvPicPr>
        <p:blipFill>
          <a:blip r:embed="rId3"/>
          <a:stretch>
            <a:fillRect/>
          </a:stretch>
        </p:blipFill>
        <p:spPr>
          <a:xfrm>
            <a:off x="8075814" y="2862954"/>
            <a:ext cx="4535997" cy="3401997"/>
          </a:xfrm>
          <a:prstGeom prst="rect">
            <a:avLst/>
          </a:prstGeom>
        </p:spPr>
      </p:pic>
      <p:cxnSp>
        <p:nvCxnSpPr>
          <p:cNvPr id="6" name="Straight Arrow Connector 5">
            <a:extLst>
              <a:ext uri="{FF2B5EF4-FFF2-40B4-BE49-F238E27FC236}">
                <a16:creationId xmlns:a16="http://schemas.microsoft.com/office/drawing/2014/main" id="{999E4B05-0925-4732-2F23-583D8577E765}"/>
              </a:ext>
            </a:extLst>
          </p:cNvPr>
          <p:cNvCxnSpPr/>
          <p:nvPr/>
        </p:nvCxnSpPr>
        <p:spPr>
          <a:xfrm>
            <a:off x="8753320" y="6386945"/>
            <a:ext cx="2964873" cy="0"/>
          </a:xfrm>
          <a:prstGeom prst="straightConnector1">
            <a:avLst/>
          </a:prstGeom>
          <a:ln w="635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3A7CAE5-7DB5-DBA0-4BCE-A1E10025E04A}"/>
              </a:ext>
            </a:extLst>
          </p:cNvPr>
          <p:cNvSpPr txBox="1"/>
          <p:nvPr/>
        </p:nvSpPr>
        <p:spPr>
          <a:xfrm>
            <a:off x="10128383" y="6386945"/>
            <a:ext cx="408709" cy="400110"/>
          </a:xfrm>
          <a:prstGeom prst="rect">
            <a:avLst/>
          </a:prstGeom>
          <a:noFill/>
        </p:spPr>
        <p:txBody>
          <a:bodyPr wrap="square">
            <a:spAutoFit/>
          </a:bodyPr>
          <a:lstStyle/>
          <a:p>
            <a:r>
              <a:rPr lang="en-US" sz="2000" dirty="0" err="1"/>
              <a:t>i</a:t>
            </a:r>
            <a:endParaRPr lang="en-US" sz="2000" dirty="0"/>
          </a:p>
        </p:txBody>
      </p:sp>
      <p:cxnSp>
        <p:nvCxnSpPr>
          <p:cNvPr id="9" name="Straight Arrow Connector 8">
            <a:extLst>
              <a:ext uri="{FF2B5EF4-FFF2-40B4-BE49-F238E27FC236}">
                <a16:creationId xmlns:a16="http://schemas.microsoft.com/office/drawing/2014/main" id="{77E97F4B-E07B-2933-1FBC-027A3A81468E}"/>
              </a:ext>
            </a:extLst>
          </p:cNvPr>
          <p:cNvCxnSpPr>
            <a:cxnSpLocks/>
          </p:cNvCxnSpPr>
          <p:nvPr/>
        </p:nvCxnSpPr>
        <p:spPr>
          <a:xfrm flipV="1">
            <a:off x="8753320" y="2862954"/>
            <a:ext cx="0" cy="3539193"/>
          </a:xfrm>
          <a:prstGeom prst="straightConnector1">
            <a:avLst/>
          </a:prstGeom>
          <a:ln w="635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E01D6D2-850F-9571-F994-1F88FC7A8CEF}"/>
              </a:ext>
            </a:extLst>
          </p:cNvPr>
          <p:cNvSpPr txBox="1"/>
          <p:nvPr/>
        </p:nvSpPr>
        <p:spPr>
          <a:xfrm flipH="1">
            <a:off x="8185284" y="4540882"/>
            <a:ext cx="322122" cy="400110"/>
          </a:xfrm>
          <a:prstGeom prst="rect">
            <a:avLst/>
          </a:prstGeom>
          <a:noFill/>
        </p:spPr>
        <p:txBody>
          <a:bodyPr wrap="square">
            <a:spAutoFit/>
          </a:bodyPr>
          <a:lstStyle/>
          <a:p>
            <a:r>
              <a:rPr lang="en-US" sz="2000" dirty="0"/>
              <a:t>j</a:t>
            </a:r>
          </a:p>
        </p:txBody>
      </p:sp>
      <p:cxnSp>
        <p:nvCxnSpPr>
          <p:cNvPr id="5" name="Straight Arrow Connector 4">
            <a:extLst>
              <a:ext uri="{FF2B5EF4-FFF2-40B4-BE49-F238E27FC236}">
                <a16:creationId xmlns:a16="http://schemas.microsoft.com/office/drawing/2014/main" id="{BE1F1FC8-7F43-1410-0D8F-1E011673A072}"/>
              </a:ext>
            </a:extLst>
          </p:cNvPr>
          <p:cNvCxnSpPr>
            <a:cxnSpLocks/>
          </p:cNvCxnSpPr>
          <p:nvPr/>
        </p:nvCxnSpPr>
        <p:spPr>
          <a:xfrm>
            <a:off x="8884938" y="4592782"/>
            <a:ext cx="2833255" cy="0"/>
          </a:xfrm>
          <a:prstGeom prst="straightConnector1">
            <a:avLst/>
          </a:prstGeom>
          <a:ln w="635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5A502AA-BC1E-70F7-8AF4-AFC28D27A21F}"/>
              </a:ext>
            </a:extLst>
          </p:cNvPr>
          <p:cNvCxnSpPr>
            <a:cxnSpLocks/>
            <a:endCxn id="4" idx="0"/>
          </p:cNvCxnSpPr>
          <p:nvPr/>
        </p:nvCxnSpPr>
        <p:spPr>
          <a:xfrm flipV="1">
            <a:off x="10343813" y="2862954"/>
            <a:ext cx="0" cy="3163773"/>
          </a:xfrm>
          <a:prstGeom prst="straightConnector1">
            <a:avLst/>
          </a:prstGeom>
          <a:ln w="635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9842DD7-33B5-CCC8-E205-BD5BE6A399C4}"/>
              </a:ext>
            </a:extLst>
          </p:cNvPr>
          <p:cNvSpPr txBox="1"/>
          <p:nvPr/>
        </p:nvSpPr>
        <p:spPr>
          <a:xfrm>
            <a:off x="11372969" y="4740937"/>
            <a:ext cx="408709" cy="400110"/>
          </a:xfrm>
          <a:prstGeom prst="rect">
            <a:avLst/>
          </a:prstGeom>
          <a:noFill/>
        </p:spPr>
        <p:txBody>
          <a:bodyPr wrap="square">
            <a:spAutoFit/>
          </a:bodyPr>
          <a:lstStyle/>
          <a:p>
            <a:r>
              <a:rPr lang="en-US" sz="2000" dirty="0"/>
              <a:t>x</a:t>
            </a:r>
          </a:p>
        </p:txBody>
      </p:sp>
      <p:sp>
        <p:nvSpPr>
          <p:cNvPr id="18" name="TextBox 17">
            <a:extLst>
              <a:ext uri="{FF2B5EF4-FFF2-40B4-BE49-F238E27FC236}">
                <a16:creationId xmlns:a16="http://schemas.microsoft.com/office/drawing/2014/main" id="{75ABB117-8943-0036-01F7-F5B57798E70A}"/>
              </a:ext>
            </a:extLst>
          </p:cNvPr>
          <p:cNvSpPr txBox="1"/>
          <p:nvPr/>
        </p:nvSpPr>
        <p:spPr>
          <a:xfrm flipH="1">
            <a:off x="10398775" y="3228945"/>
            <a:ext cx="322122" cy="400110"/>
          </a:xfrm>
          <a:prstGeom prst="rect">
            <a:avLst/>
          </a:prstGeom>
          <a:noFill/>
        </p:spPr>
        <p:txBody>
          <a:bodyPr wrap="square">
            <a:spAutoFit/>
          </a:bodyPr>
          <a:lstStyle/>
          <a:p>
            <a:r>
              <a:rPr lang="en-US" sz="2000" dirty="0"/>
              <a:t>y</a:t>
            </a:r>
          </a:p>
        </p:txBody>
      </p:sp>
    </p:spTree>
    <p:extLst>
      <p:ext uri="{BB962C8B-B14F-4D97-AF65-F5344CB8AC3E}">
        <p14:creationId xmlns:p14="http://schemas.microsoft.com/office/powerpoint/2010/main" val="4105443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CF4B-77CD-052F-A42E-4018C4C69103}"/>
              </a:ext>
            </a:extLst>
          </p:cNvPr>
          <p:cNvSpPr>
            <a:spLocks noGrp="1"/>
          </p:cNvSpPr>
          <p:nvPr>
            <p:ph type="title"/>
          </p:nvPr>
        </p:nvSpPr>
        <p:spPr/>
        <p:txBody>
          <a:bodyPr/>
          <a:lstStyle/>
          <a:p>
            <a:r>
              <a:rPr lang="en-US" dirty="0"/>
              <a:t>Recall (from lectures)</a:t>
            </a:r>
          </a:p>
        </p:txBody>
      </p:sp>
      <p:pic>
        <p:nvPicPr>
          <p:cNvPr id="4" name="Picture 3">
            <a:extLst>
              <a:ext uri="{FF2B5EF4-FFF2-40B4-BE49-F238E27FC236}">
                <a16:creationId xmlns:a16="http://schemas.microsoft.com/office/drawing/2014/main" id="{8A509E7D-0EE0-62AC-701A-64A2C518E63D}"/>
              </a:ext>
            </a:extLst>
          </p:cNvPr>
          <p:cNvPicPr>
            <a:picLocks noChangeAspect="1"/>
          </p:cNvPicPr>
          <p:nvPr/>
        </p:nvPicPr>
        <p:blipFill>
          <a:blip r:embed="rId3"/>
          <a:stretch>
            <a:fillRect/>
          </a:stretch>
        </p:blipFill>
        <p:spPr>
          <a:xfrm>
            <a:off x="2260913" y="1524249"/>
            <a:ext cx="7096448" cy="2301551"/>
          </a:xfrm>
          <a:prstGeom prst="rect">
            <a:avLst/>
          </a:prstGeom>
        </p:spPr>
      </p:pic>
      <p:sp>
        <p:nvSpPr>
          <p:cNvPr id="5" name="Content Placeholder 2">
            <a:extLst>
              <a:ext uri="{FF2B5EF4-FFF2-40B4-BE49-F238E27FC236}">
                <a16:creationId xmlns:a16="http://schemas.microsoft.com/office/drawing/2014/main" id="{F57B9BF5-1AE4-10C4-E483-D55C939043CF}"/>
              </a:ext>
            </a:extLst>
          </p:cNvPr>
          <p:cNvSpPr>
            <a:spLocks noGrp="1"/>
          </p:cNvSpPr>
          <p:nvPr>
            <p:ph idx="1"/>
          </p:nvPr>
        </p:nvSpPr>
        <p:spPr>
          <a:xfrm>
            <a:off x="294640" y="4046220"/>
            <a:ext cx="11724640" cy="2811779"/>
          </a:xfrm>
        </p:spPr>
        <p:txBody>
          <a:bodyPr/>
          <a:lstStyle/>
          <a:p>
            <a:pPr marL="0" indent="0">
              <a:buNone/>
            </a:pPr>
            <a:r>
              <a:rPr lang="en-US" dirty="0"/>
              <a:t>We want to know </a:t>
            </a:r>
            <a:r>
              <a:rPr lang="en-US" dirty="0">
                <a:solidFill>
                  <a:srgbClr val="C00000"/>
                </a:solidFill>
              </a:rPr>
              <a:t>X(x, y)</a:t>
            </a:r>
            <a:r>
              <a:rPr lang="en-US" dirty="0"/>
              <a:t>, </a:t>
            </a:r>
            <a:r>
              <a:rPr lang="en-US" dirty="0">
                <a:solidFill>
                  <a:srgbClr val="C00000"/>
                </a:solidFill>
              </a:rPr>
              <a:t>Y(x, y)</a:t>
            </a:r>
            <a:r>
              <a:rPr lang="en-US" dirty="0"/>
              <a:t>, and </a:t>
            </a:r>
            <a:r>
              <a:rPr lang="en-US" dirty="0">
                <a:solidFill>
                  <a:srgbClr val="C00000"/>
                </a:solidFill>
              </a:rPr>
              <a:t>Z(x, y) </a:t>
            </a:r>
            <a:r>
              <a:rPr lang="en-US" dirty="0"/>
              <a:t>from the given image!</a:t>
            </a:r>
          </a:p>
          <a:p>
            <a:pPr marL="0" indent="0">
              <a:buNone/>
            </a:pPr>
            <a:r>
              <a:rPr lang="en-US" dirty="0"/>
              <a:t>What we know: </a:t>
            </a:r>
          </a:p>
          <a:p>
            <a:pPr marL="0" indent="0">
              <a:buNone/>
            </a:pPr>
            <a:endParaRPr lang="en-US" dirty="0"/>
          </a:p>
          <a:p>
            <a:pPr marL="0" indent="0">
              <a:buNone/>
            </a:pPr>
            <a:endParaRPr lang="en-US" sz="2000" dirty="0"/>
          </a:p>
          <a:p>
            <a:pPr marL="0" indent="0">
              <a:buNone/>
            </a:pPr>
            <a:r>
              <a:rPr lang="en-US" dirty="0"/>
              <a:t>We need some </a:t>
            </a:r>
            <a:r>
              <a:rPr lang="en-US" dirty="0">
                <a:solidFill>
                  <a:srgbClr val="C00000"/>
                </a:solidFill>
              </a:rPr>
              <a:t>cues</a:t>
            </a:r>
            <a:r>
              <a:rPr lang="en-US" dirty="0"/>
              <a:t> from images and the 3D world!</a:t>
            </a:r>
          </a:p>
          <a:p>
            <a:endParaRPr lang="en-US" dirty="0"/>
          </a:p>
          <a:p>
            <a:endParaRPr lang="en-US" dirty="0"/>
          </a:p>
          <a:p>
            <a:endParaRPr lang="en-US" dirty="0"/>
          </a:p>
          <a:p>
            <a:endParaRPr lang="en-US" dirty="0"/>
          </a:p>
        </p:txBody>
      </p:sp>
      <p:sp>
        <p:nvSpPr>
          <p:cNvPr id="6" name="Slide Number Placeholder 3">
            <a:extLst>
              <a:ext uri="{FF2B5EF4-FFF2-40B4-BE49-F238E27FC236}">
                <a16:creationId xmlns:a16="http://schemas.microsoft.com/office/drawing/2014/main" id="{0E954133-FE56-9CB9-9CDB-324CF93FB481}"/>
              </a:ext>
            </a:extLst>
          </p:cNvPr>
          <p:cNvSpPr>
            <a:spLocks noGrp="1"/>
          </p:cNvSpPr>
          <p:nvPr>
            <p:ph type="sldNum" sz="quarter" idx="4"/>
          </p:nvPr>
        </p:nvSpPr>
        <p:spPr>
          <a:xfrm>
            <a:off x="9448800" y="6492875"/>
            <a:ext cx="2743200" cy="365125"/>
          </a:xfrm>
        </p:spPr>
        <p:txBody>
          <a:bodyPr/>
          <a:lstStyle/>
          <a:p>
            <a:fld id="{481EDF6A-2111-452F-9A47-3C2107E109BA}" type="slidenum">
              <a:rPr lang="en-US" smtClean="0"/>
              <a:pPr/>
              <a:t>7</a:t>
            </a:fld>
            <a:endParaRPr lang="en-US" dirty="0"/>
          </a:p>
        </p:txBody>
      </p:sp>
      <p:sp>
        <p:nvSpPr>
          <p:cNvPr id="3" name="TextBox 2">
            <a:extLst>
              <a:ext uri="{FF2B5EF4-FFF2-40B4-BE49-F238E27FC236}">
                <a16:creationId xmlns:a16="http://schemas.microsoft.com/office/drawing/2014/main" id="{13EABD55-98B7-C576-5867-8AC6055BECFD}"/>
              </a:ext>
            </a:extLst>
          </p:cNvPr>
          <p:cNvSpPr txBox="1"/>
          <p:nvPr/>
        </p:nvSpPr>
        <p:spPr>
          <a:xfrm>
            <a:off x="1" y="6488668"/>
            <a:ext cx="8596647" cy="369332"/>
          </a:xfrm>
          <a:prstGeom prst="rect">
            <a:avLst/>
          </a:prstGeom>
          <a:noFill/>
        </p:spPr>
        <p:txBody>
          <a:bodyPr wrap="square">
            <a:spAutoFit/>
          </a:bodyPr>
          <a:lstStyle/>
          <a:p>
            <a:r>
              <a:rPr lang="en-US" sz="1800" dirty="0"/>
              <a:t>[</a:t>
            </a:r>
            <a:r>
              <a:rPr lang="en-US" dirty="0"/>
              <a:t>Figure c</a:t>
            </a:r>
            <a:r>
              <a:rPr lang="en-US" sz="1800" dirty="0"/>
              <a:t>redit: A. Torralba, P. Isola, and W. T. Freeman, Foundations of Computer Vision.]</a:t>
            </a:r>
          </a:p>
        </p:txBody>
      </p:sp>
      <p:pic>
        <p:nvPicPr>
          <p:cNvPr id="8" name="Picture 7">
            <a:extLst>
              <a:ext uri="{FF2B5EF4-FFF2-40B4-BE49-F238E27FC236}">
                <a16:creationId xmlns:a16="http://schemas.microsoft.com/office/drawing/2014/main" id="{22EB2BCF-E98B-8DAB-72BA-FE1112ADB7B1}"/>
              </a:ext>
            </a:extLst>
          </p:cNvPr>
          <p:cNvPicPr>
            <a:picLocks noChangeAspect="1"/>
          </p:cNvPicPr>
          <p:nvPr/>
        </p:nvPicPr>
        <p:blipFill>
          <a:blip r:embed="rId4"/>
          <a:stretch>
            <a:fillRect/>
          </a:stretch>
        </p:blipFill>
        <p:spPr>
          <a:xfrm>
            <a:off x="3448685" y="4548307"/>
            <a:ext cx="3686175" cy="1438275"/>
          </a:xfrm>
          <a:prstGeom prst="rect">
            <a:avLst/>
          </a:prstGeom>
        </p:spPr>
      </p:pic>
    </p:spTree>
    <p:extLst>
      <p:ext uri="{BB962C8B-B14F-4D97-AF65-F5344CB8AC3E}">
        <p14:creationId xmlns:p14="http://schemas.microsoft.com/office/powerpoint/2010/main" val="276819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with numbers and a gradient&#10;&#10;Description automatically generated">
            <a:extLst>
              <a:ext uri="{FF2B5EF4-FFF2-40B4-BE49-F238E27FC236}">
                <a16:creationId xmlns:a16="http://schemas.microsoft.com/office/drawing/2014/main" id="{DE1E852D-11F1-F40D-90F0-8383C60563B8}"/>
              </a:ext>
            </a:extLst>
          </p:cNvPr>
          <p:cNvPicPr>
            <a:picLocks noChangeAspect="1"/>
          </p:cNvPicPr>
          <p:nvPr/>
        </p:nvPicPr>
        <p:blipFill>
          <a:blip r:embed="rId2"/>
          <a:stretch>
            <a:fillRect/>
          </a:stretch>
        </p:blipFill>
        <p:spPr>
          <a:xfrm>
            <a:off x="2881782" y="1813910"/>
            <a:ext cx="3483013" cy="2612260"/>
          </a:xfrm>
          <a:prstGeom prst="rect">
            <a:avLst/>
          </a:prstGeom>
        </p:spPr>
      </p:pic>
      <p:sp>
        <p:nvSpPr>
          <p:cNvPr id="2" name="Title 1">
            <a:extLst>
              <a:ext uri="{FF2B5EF4-FFF2-40B4-BE49-F238E27FC236}">
                <a16:creationId xmlns:a16="http://schemas.microsoft.com/office/drawing/2014/main" id="{3C77093F-465B-0941-6B41-661157195D01}"/>
              </a:ext>
            </a:extLst>
          </p:cNvPr>
          <p:cNvSpPr>
            <a:spLocks noGrp="1"/>
          </p:cNvSpPr>
          <p:nvPr>
            <p:ph type="title"/>
          </p:nvPr>
        </p:nvSpPr>
        <p:spPr/>
        <p:txBody>
          <a:bodyPr>
            <a:normAutofit/>
          </a:bodyPr>
          <a:lstStyle/>
          <a:p>
            <a:r>
              <a:rPr lang="en-US" dirty="0"/>
              <a:t>For implementation, locations are indexed by [I, j]</a:t>
            </a:r>
          </a:p>
        </p:txBody>
      </p:sp>
      <p:pic>
        <p:nvPicPr>
          <p:cNvPr id="5" name="Picture 4" descr="A graph of a cube&#10;&#10;Description automatically generated">
            <a:extLst>
              <a:ext uri="{FF2B5EF4-FFF2-40B4-BE49-F238E27FC236}">
                <a16:creationId xmlns:a16="http://schemas.microsoft.com/office/drawing/2014/main" id="{F5886714-D55B-0A26-B6E8-9923A47BCE71}"/>
              </a:ext>
            </a:extLst>
          </p:cNvPr>
          <p:cNvPicPr>
            <a:picLocks noChangeAspect="1"/>
          </p:cNvPicPr>
          <p:nvPr/>
        </p:nvPicPr>
        <p:blipFill>
          <a:blip r:embed="rId3"/>
          <a:stretch>
            <a:fillRect/>
          </a:stretch>
        </p:blipFill>
        <p:spPr>
          <a:xfrm>
            <a:off x="-353936" y="1698981"/>
            <a:ext cx="3879123" cy="2909342"/>
          </a:xfrm>
          <a:prstGeom prst="rect">
            <a:avLst/>
          </a:prstGeom>
        </p:spPr>
      </p:pic>
      <p:pic>
        <p:nvPicPr>
          <p:cNvPr id="9" name="Picture 8" descr="A black and white gradient&#10;&#10;Description automatically generated">
            <a:extLst>
              <a:ext uri="{FF2B5EF4-FFF2-40B4-BE49-F238E27FC236}">
                <a16:creationId xmlns:a16="http://schemas.microsoft.com/office/drawing/2014/main" id="{0751601F-7E7F-547A-1B80-0C4451EC3330}"/>
              </a:ext>
            </a:extLst>
          </p:cNvPr>
          <p:cNvPicPr>
            <a:picLocks noChangeAspect="1"/>
          </p:cNvPicPr>
          <p:nvPr/>
        </p:nvPicPr>
        <p:blipFill>
          <a:blip r:embed="rId4"/>
          <a:stretch>
            <a:fillRect/>
          </a:stretch>
        </p:blipFill>
        <p:spPr>
          <a:xfrm>
            <a:off x="5944051" y="1729644"/>
            <a:ext cx="3728862" cy="2796647"/>
          </a:xfrm>
          <a:prstGeom prst="rect">
            <a:avLst/>
          </a:prstGeom>
        </p:spPr>
      </p:pic>
      <p:pic>
        <p:nvPicPr>
          <p:cNvPr id="11" name="Picture 10" descr="A graph of a sample&#10;&#10;Description automatically generated with medium confidence">
            <a:extLst>
              <a:ext uri="{FF2B5EF4-FFF2-40B4-BE49-F238E27FC236}">
                <a16:creationId xmlns:a16="http://schemas.microsoft.com/office/drawing/2014/main" id="{FB569706-3B21-5C18-A7B6-D66ECB72E1AA}"/>
              </a:ext>
            </a:extLst>
          </p:cNvPr>
          <p:cNvPicPr>
            <a:picLocks noChangeAspect="1"/>
          </p:cNvPicPr>
          <p:nvPr/>
        </p:nvPicPr>
        <p:blipFill>
          <a:blip r:embed="rId5"/>
          <a:stretch>
            <a:fillRect/>
          </a:stretch>
        </p:blipFill>
        <p:spPr>
          <a:xfrm>
            <a:off x="9048705" y="1755938"/>
            <a:ext cx="3658748" cy="2744061"/>
          </a:xfrm>
          <a:prstGeom prst="rect">
            <a:avLst/>
          </a:prstGeom>
        </p:spPr>
      </p:pic>
      <p:sp>
        <p:nvSpPr>
          <p:cNvPr id="12" name="TextBox 11">
            <a:extLst>
              <a:ext uri="{FF2B5EF4-FFF2-40B4-BE49-F238E27FC236}">
                <a16:creationId xmlns:a16="http://schemas.microsoft.com/office/drawing/2014/main" id="{A555FA53-4D3D-F996-BE4C-56567723200F}"/>
              </a:ext>
            </a:extLst>
          </p:cNvPr>
          <p:cNvSpPr txBox="1"/>
          <p:nvPr/>
        </p:nvSpPr>
        <p:spPr>
          <a:xfrm>
            <a:off x="7157628" y="4426170"/>
            <a:ext cx="1448873" cy="369332"/>
          </a:xfrm>
          <a:prstGeom prst="rect">
            <a:avLst/>
          </a:prstGeom>
          <a:noFill/>
        </p:spPr>
        <p:txBody>
          <a:bodyPr wrap="square" rtlCol="0">
            <a:spAutoFit/>
          </a:bodyPr>
          <a:lstStyle/>
          <a:p>
            <a:pPr algn="ctr"/>
            <a:r>
              <a:rPr lang="en-US" dirty="0"/>
              <a:t>Y: 3D height</a:t>
            </a:r>
          </a:p>
        </p:txBody>
      </p:sp>
      <p:sp>
        <p:nvSpPr>
          <p:cNvPr id="13" name="TextBox 12">
            <a:extLst>
              <a:ext uri="{FF2B5EF4-FFF2-40B4-BE49-F238E27FC236}">
                <a16:creationId xmlns:a16="http://schemas.microsoft.com/office/drawing/2014/main" id="{545BFB4C-8C71-9217-4A04-42748B1ED540}"/>
              </a:ext>
            </a:extLst>
          </p:cNvPr>
          <p:cNvSpPr txBox="1"/>
          <p:nvPr/>
        </p:nvSpPr>
        <p:spPr>
          <a:xfrm>
            <a:off x="10162053" y="4426170"/>
            <a:ext cx="1448873" cy="369332"/>
          </a:xfrm>
          <a:prstGeom prst="rect">
            <a:avLst/>
          </a:prstGeom>
          <a:noFill/>
        </p:spPr>
        <p:txBody>
          <a:bodyPr wrap="square" rtlCol="0">
            <a:spAutoFit/>
          </a:bodyPr>
          <a:lstStyle/>
          <a:p>
            <a:pPr algn="ctr"/>
            <a:r>
              <a:rPr lang="en-US" dirty="0"/>
              <a:t>Z: 3D depth</a:t>
            </a:r>
          </a:p>
        </p:txBody>
      </p:sp>
      <p:cxnSp>
        <p:nvCxnSpPr>
          <p:cNvPr id="14" name="Straight Arrow Connector 13">
            <a:extLst>
              <a:ext uri="{FF2B5EF4-FFF2-40B4-BE49-F238E27FC236}">
                <a16:creationId xmlns:a16="http://schemas.microsoft.com/office/drawing/2014/main" id="{B3B0196E-F8A6-8F6D-D93D-09AD3F516345}"/>
              </a:ext>
            </a:extLst>
          </p:cNvPr>
          <p:cNvCxnSpPr>
            <a:cxnSpLocks/>
          </p:cNvCxnSpPr>
          <p:nvPr/>
        </p:nvCxnSpPr>
        <p:spPr>
          <a:xfrm flipH="1" flipV="1">
            <a:off x="647114" y="4029422"/>
            <a:ext cx="401692" cy="1422344"/>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4663C20-F2C8-A72D-7D21-1215EA1BED4D}"/>
              </a:ext>
            </a:extLst>
          </p:cNvPr>
          <p:cNvCxnSpPr>
            <a:cxnSpLocks/>
          </p:cNvCxnSpPr>
          <p:nvPr/>
        </p:nvCxnSpPr>
        <p:spPr>
          <a:xfrm flipV="1">
            <a:off x="1048806" y="4047346"/>
            <a:ext cx="5951453" cy="1404420"/>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1CC34A-5EF8-7356-5DBC-AC5283216DDB}"/>
              </a:ext>
            </a:extLst>
          </p:cNvPr>
          <p:cNvCxnSpPr>
            <a:cxnSpLocks/>
          </p:cNvCxnSpPr>
          <p:nvPr/>
        </p:nvCxnSpPr>
        <p:spPr>
          <a:xfrm flipV="1">
            <a:off x="1048806" y="4092628"/>
            <a:ext cx="8960437" cy="135913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5AC8670-BED8-8346-050E-E8F5B9F05BF3}"/>
              </a:ext>
            </a:extLst>
          </p:cNvPr>
          <p:cNvSpPr txBox="1"/>
          <p:nvPr/>
        </p:nvSpPr>
        <p:spPr>
          <a:xfrm>
            <a:off x="728458" y="5491537"/>
            <a:ext cx="967740" cy="523220"/>
          </a:xfrm>
          <a:prstGeom prst="rect">
            <a:avLst/>
          </a:prstGeom>
          <a:noFill/>
        </p:spPr>
        <p:txBody>
          <a:bodyPr wrap="square" rtlCol="0">
            <a:spAutoFit/>
          </a:bodyPr>
          <a:lstStyle/>
          <a:p>
            <a:r>
              <a:rPr lang="en-US" sz="2800" dirty="0">
                <a:solidFill>
                  <a:srgbClr val="FF0000"/>
                </a:solidFill>
              </a:rPr>
              <a:t>(</a:t>
            </a:r>
            <a:r>
              <a:rPr lang="en-US" sz="2800" dirty="0" err="1">
                <a:solidFill>
                  <a:srgbClr val="FF0000"/>
                </a:solidFill>
              </a:rPr>
              <a:t>i</a:t>
            </a:r>
            <a:r>
              <a:rPr lang="en-US" sz="2800" dirty="0">
                <a:solidFill>
                  <a:srgbClr val="FF0000"/>
                </a:solidFill>
              </a:rPr>
              <a:t>, j)</a:t>
            </a:r>
          </a:p>
        </p:txBody>
      </p:sp>
      <p:sp>
        <p:nvSpPr>
          <p:cNvPr id="8" name="TextBox 7">
            <a:extLst>
              <a:ext uri="{FF2B5EF4-FFF2-40B4-BE49-F238E27FC236}">
                <a16:creationId xmlns:a16="http://schemas.microsoft.com/office/drawing/2014/main" id="{0206CBF4-563B-AC9A-A915-81D8BCDB8074}"/>
              </a:ext>
            </a:extLst>
          </p:cNvPr>
          <p:cNvSpPr txBox="1"/>
          <p:nvPr/>
        </p:nvSpPr>
        <p:spPr>
          <a:xfrm>
            <a:off x="3905556" y="4426170"/>
            <a:ext cx="1448873" cy="369332"/>
          </a:xfrm>
          <a:prstGeom prst="rect">
            <a:avLst/>
          </a:prstGeom>
          <a:noFill/>
        </p:spPr>
        <p:txBody>
          <a:bodyPr wrap="square" rtlCol="0">
            <a:spAutoFit/>
          </a:bodyPr>
          <a:lstStyle/>
          <a:p>
            <a:pPr algn="ctr"/>
            <a:r>
              <a:rPr lang="en-US" dirty="0"/>
              <a:t>y: 2D vertical</a:t>
            </a:r>
          </a:p>
        </p:txBody>
      </p:sp>
      <p:cxnSp>
        <p:nvCxnSpPr>
          <p:cNvPr id="15" name="Straight Arrow Connector 14">
            <a:extLst>
              <a:ext uri="{FF2B5EF4-FFF2-40B4-BE49-F238E27FC236}">
                <a16:creationId xmlns:a16="http://schemas.microsoft.com/office/drawing/2014/main" id="{4407D8DA-444B-85C3-7C63-20DEC251A323}"/>
              </a:ext>
            </a:extLst>
          </p:cNvPr>
          <p:cNvCxnSpPr>
            <a:cxnSpLocks/>
          </p:cNvCxnSpPr>
          <p:nvPr/>
        </p:nvCxnSpPr>
        <p:spPr>
          <a:xfrm flipV="1">
            <a:off x="1048806" y="3974122"/>
            <a:ext cx="2790143" cy="1477644"/>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08B266A-093B-47B4-C7DE-EBE0DC1901A8}"/>
                  </a:ext>
                </a:extLst>
              </p:cNvPr>
              <p:cNvSpPr txBox="1"/>
              <p:nvPr/>
            </p:nvSpPr>
            <p:spPr>
              <a:xfrm>
                <a:off x="2850832" y="5785308"/>
                <a:ext cx="30932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rPr>
                            <m:t>𝑌</m:t>
                          </m:r>
                          <m:r>
                            <a:rPr lang="en-US" sz="2400" b="0" i="1" smtClean="0">
                              <a:latin typeface="Cambria Math" panose="02040503050406030204" pitchFamily="18" charset="0"/>
                            </a:rPr>
                            <m:t>−</m:t>
                          </m:r>
                          <m:func>
                            <m:funcPr>
                              <m:ctrlPr>
                                <a:rPr lang="en-US" sz="240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d>
                                <m:dPr>
                                  <m:ctrlPr>
                                    <a:rPr lang="en-US" sz="2400" i="1">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ea typeface="Cambria Math" panose="02040503050406030204" pitchFamily="18" charset="0"/>
                                </a:rPr>
                                <m:t>𝑍</m:t>
                              </m:r>
                            </m:e>
                          </m:func>
                        </m:e>
                      </m:func>
                    </m:oMath>
                  </m:oMathPara>
                </a14:m>
                <a:endParaRPr lang="en-US" sz="2400" dirty="0"/>
              </a:p>
            </p:txBody>
          </p:sp>
        </mc:Choice>
        <mc:Fallback xmlns="">
          <p:sp>
            <p:nvSpPr>
              <p:cNvPr id="23" name="TextBox 22">
                <a:extLst>
                  <a:ext uri="{FF2B5EF4-FFF2-40B4-BE49-F238E27FC236}">
                    <a16:creationId xmlns:a16="http://schemas.microsoft.com/office/drawing/2014/main" id="{C08B266A-093B-47B4-C7DE-EBE0DC1901A8}"/>
                  </a:ext>
                </a:extLst>
              </p:cNvPr>
              <p:cNvSpPr txBox="1">
                <a:spLocks noRot="1" noChangeAspect="1" noMove="1" noResize="1" noEditPoints="1" noAdjustHandles="1" noChangeArrowheads="1" noChangeShapeType="1" noTextEdit="1"/>
              </p:cNvSpPr>
              <p:nvPr/>
            </p:nvSpPr>
            <p:spPr>
              <a:xfrm>
                <a:off x="2850832" y="5785308"/>
                <a:ext cx="3093219" cy="369332"/>
              </a:xfrm>
              <a:prstGeom prst="rect">
                <a:avLst/>
              </a:prstGeom>
              <a:blipFill>
                <a:blip r:embed="rId6"/>
                <a:stretch>
                  <a:fillRect l="-1972" r="-1578"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EA02352-F316-1FB4-EA0E-0BB532386017}"/>
                  </a:ext>
                </a:extLst>
              </p:cNvPr>
              <p:cNvSpPr txBox="1"/>
              <p:nvPr/>
            </p:nvSpPr>
            <p:spPr>
              <a:xfrm>
                <a:off x="7390531" y="5800185"/>
                <a:ext cx="475117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e>
                      </m:d>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cos</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rPr>
                            <m:t>𝑌</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e>
                          </m:d>
                          <m:r>
                            <a:rPr lang="en-US" sz="2400" b="0" i="1" smtClean="0">
                              <a:latin typeface="Cambria Math" panose="02040503050406030204" pitchFamily="18" charset="0"/>
                            </a:rPr>
                            <m:t>−</m:t>
                          </m:r>
                          <m:func>
                            <m:funcPr>
                              <m:ctrlPr>
                                <a:rPr lang="en-US" sz="2400" i="1" smtClean="0">
                                  <a:latin typeface="Cambria Math" panose="02040503050406030204" pitchFamily="18" charset="0"/>
                                </a:rPr>
                              </m:ctrlPr>
                            </m:funcPr>
                            <m:fName>
                              <m:r>
                                <m:rPr>
                                  <m:sty m:val="p"/>
                                </m:rPr>
                                <a:rPr lang="en-US" sz="2400" b="0" i="0" smtClean="0">
                                  <a:latin typeface="Cambria Math" panose="02040503050406030204" pitchFamily="18" charset="0"/>
                                </a:rPr>
                                <m:t>sin</m:t>
                              </m:r>
                            </m:fName>
                            <m:e>
                              <m:d>
                                <m:dPr>
                                  <m:ctrlPr>
                                    <a:rPr lang="en-US" sz="2400" i="1">
                                      <a:latin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r>
                                <a:rPr lang="en-US" sz="2400" b="0" i="1" smtClean="0">
                                  <a:latin typeface="Cambria Math" panose="02040503050406030204" pitchFamily="18" charset="0"/>
                                  <a:ea typeface="Cambria Math" panose="02040503050406030204" pitchFamily="18" charset="0"/>
                                </a:rPr>
                                <m:t>𝑍</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e>
                              </m:d>
                            </m:e>
                          </m:func>
                        </m:e>
                      </m:func>
                    </m:oMath>
                  </m:oMathPara>
                </a14:m>
                <a:endParaRPr lang="en-US" sz="2400" dirty="0"/>
              </a:p>
            </p:txBody>
          </p:sp>
        </mc:Choice>
        <mc:Fallback xmlns="">
          <p:sp>
            <p:nvSpPr>
              <p:cNvPr id="28" name="TextBox 27">
                <a:extLst>
                  <a:ext uri="{FF2B5EF4-FFF2-40B4-BE49-F238E27FC236}">
                    <a16:creationId xmlns:a16="http://schemas.microsoft.com/office/drawing/2014/main" id="{4EA02352-F316-1FB4-EA0E-0BB532386017}"/>
                  </a:ext>
                </a:extLst>
              </p:cNvPr>
              <p:cNvSpPr txBox="1">
                <a:spLocks noRot="1" noChangeAspect="1" noMove="1" noResize="1" noEditPoints="1" noAdjustHandles="1" noChangeArrowheads="1" noChangeShapeType="1" noTextEdit="1"/>
              </p:cNvSpPr>
              <p:nvPr/>
            </p:nvSpPr>
            <p:spPr>
              <a:xfrm>
                <a:off x="7390531" y="5800185"/>
                <a:ext cx="4751172" cy="369332"/>
              </a:xfrm>
              <a:prstGeom prst="rect">
                <a:avLst/>
              </a:prstGeom>
              <a:blipFill>
                <a:blip r:embed="rId7"/>
                <a:stretch>
                  <a:fillRect l="-1154" b="-32787"/>
                </a:stretch>
              </a:blipFill>
            </p:spPr>
            <p:txBody>
              <a:bodyPr/>
              <a:lstStyle/>
              <a:p>
                <a:r>
                  <a:rPr lang="en-US">
                    <a:noFill/>
                  </a:rPr>
                  <a:t> </a:t>
                </a:r>
              </a:p>
            </p:txBody>
          </p:sp>
        </mc:Fallback>
      </mc:AlternateContent>
      <p:sp>
        <p:nvSpPr>
          <p:cNvPr id="29" name="Arrow: Right 28">
            <a:extLst>
              <a:ext uri="{FF2B5EF4-FFF2-40B4-BE49-F238E27FC236}">
                <a16:creationId xmlns:a16="http://schemas.microsoft.com/office/drawing/2014/main" id="{5AFE44AD-51EF-83E9-82C3-BF32C43DE4E9}"/>
              </a:ext>
            </a:extLst>
          </p:cNvPr>
          <p:cNvSpPr/>
          <p:nvPr/>
        </p:nvSpPr>
        <p:spPr>
          <a:xfrm>
            <a:off x="6235897" y="5785308"/>
            <a:ext cx="887799"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4523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1E2A-0329-B5D5-EAB8-EB3B937B05BB}"/>
              </a:ext>
            </a:extLst>
          </p:cNvPr>
          <p:cNvSpPr>
            <a:spLocks noGrp="1"/>
          </p:cNvSpPr>
          <p:nvPr>
            <p:ph type="title"/>
          </p:nvPr>
        </p:nvSpPr>
        <p:spPr/>
        <p:txBody>
          <a:bodyPr/>
          <a:lstStyle/>
          <a:p>
            <a:r>
              <a:rPr lang="en-US" dirty="0"/>
              <a:t>Cue 1: edges (white pixels mean edges)</a:t>
            </a:r>
          </a:p>
        </p:txBody>
      </p:sp>
      <p:pic>
        <p:nvPicPr>
          <p:cNvPr id="6" name="Picture 5" descr="A black square with white lines&#10;&#10;Description automatically generated">
            <a:extLst>
              <a:ext uri="{FF2B5EF4-FFF2-40B4-BE49-F238E27FC236}">
                <a16:creationId xmlns:a16="http://schemas.microsoft.com/office/drawing/2014/main" id="{EF983AB3-58EA-7AB2-A2C7-445E0B84C515}"/>
              </a:ext>
            </a:extLst>
          </p:cNvPr>
          <p:cNvPicPr>
            <a:picLocks noChangeAspect="1"/>
          </p:cNvPicPr>
          <p:nvPr/>
        </p:nvPicPr>
        <p:blipFill>
          <a:blip r:embed="rId3"/>
          <a:stretch>
            <a:fillRect/>
          </a:stretch>
        </p:blipFill>
        <p:spPr>
          <a:xfrm>
            <a:off x="2550935" y="2275444"/>
            <a:ext cx="3123034" cy="2342276"/>
          </a:xfrm>
          <a:prstGeom prst="rect">
            <a:avLst/>
          </a:prstGeom>
        </p:spPr>
      </p:pic>
      <p:pic>
        <p:nvPicPr>
          <p:cNvPr id="8" name="Picture 7" descr="A black and white image of a cube&#10;&#10;Description automatically generated">
            <a:extLst>
              <a:ext uri="{FF2B5EF4-FFF2-40B4-BE49-F238E27FC236}">
                <a16:creationId xmlns:a16="http://schemas.microsoft.com/office/drawing/2014/main" id="{425749B2-7476-A8B7-6FED-892B66F3D5C0}"/>
              </a:ext>
            </a:extLst>
          </p:cNvPr>
          <p:cNvPicPr>
            <a:picLocks noChangeAspect="1"/>
          </p:cNvPicPr>
          <p:nvPr/>
        </p:nvPicPr>
        <p:blipFill>
          <a:blip r:embed="rId4"/>
          <a:stretch>
            <a:fillRect/>
          </a:stretch>
        </p:blipFill>
        <p:spPr>
          <a:xfrm>
            <a:off x="-267287" y="2250829"/>
            <a:ext cx="3123034" cy="2342276"/>
          </a:xfrm>
          <a:prstGeom prst="rect">
            <a:avLst/>
          </a:prstGeom>
        </p:spPr>
      </p:pic>
      <p:pic>
        <p:nvPicPr>
          <p:cNvPr id="23" name="Picture 22" descr="A black square with white lines&#10;&#10;Description automatically generated">
            <a:extLst>
              <a:ext uri="{FF2B5EF4-FFF2-40B4-BE49-F238E27FC236}">
                <a16:creationId xmlns:a16="http://schemas.microsoft.com/office/drawing/2014/main" id="{ABBED532-9CC8-0955-1B73-90692BE8D946}"/>
              </a:ext>
            </a:extLst>
          </p:cNvPr>
          <p:cNvPicPr>
            <a:picLocks noChangeAspect="1"/>
          </p:cNvPicPr>
          <p:nvPr/>
        </p:nvPicPr>
        <p:blipFill>
          <a:blip r:embed="rId5"/>
          <a:stretch>
            <a:fillRect/>
          </a:stretch>
        </p:blipFill>
        <p:spPr>
          <a:xfrm>
            <a:off x="8217853" y="2250829"/>
            <a:ext cx="3259023" cy="2444267"/>
          </a:xfrm>
          <a:prstGeom prst="rect">
            <a:avLst/>
          </a:prstGeom>
        </p:spPr>
      </p:pic>
      <p:pic>
        <p:nvPicPr>
          <p:cNvPr id="25" name="Picture 24" descr="A black square with white lines&#10;&#10;Description automatically generated">
            <a:extLst>
              <a:ext uri="{FF2B5EF4-FFF2-40B4-BE49-F238E27FC236}">
                <a16:creationId xmlns:a16="http://schemas.microsoft.com/office/drawing/2014/main" id="{D372D9FC-E296-A550-E264-8B26E781A670}"/>
              </a:ext>
            </a:extLst>
          </p:cNvPr>
          <p:cNvPicPr>
            <a:picLocks noChangeAspect="1"/>
          </p:cNvPicPr>
          <p:nvPr/>
        </p:nvPicPr>
        <p:blipFill>
          <a:blip r:embed="rId6"/>
          <a:stretch>
            <a:fillRect/>
          </a:stretch>
        </p:blipFill>
        <p:spPr>
          <a:xfrm>
            <a:off x="5399631" y="2298300"/>
            <a:ext cx="3092560" cy="2319420"/>
          </a:xfrm>
          <a:prstGeom prst="rect">
            <a:avLst/>
          </a:prstGeom>
        </p:spPr>
      </p:pic>
      <p:sp>
        <p:nvSpPr>
          <p:cNvPr id="26" name="TextBox 25">
            <a:extLst>
              <a:ext uri="{FF2B5EF4-FFF2-40B4-BE49-F238E27FC236}">
                <a16:creationId xmlns:a16="http://schemas.microsoft.com/office/drawing/2014/main" id="{D7F8B215-370A-C50C-DE84-08847C207644}"/>
              </a:ext>
            </a:extLst>
          </p:cNvPr>
          <p:cNvSpPr txBox="1"/>
          <p:nvPr/>
        </p:nvSpPr>
        <p:spPr>
          <a:xfrm>
            <a:off x="545269" y="4617720"/>
            <a:ext cx="1448873" cy="369332"/>
          </a:xfrm>
          <a:prstGeom prst="rect">
            <a:avLst/>
          </a:prstGeom>
          <a:noFill/>
        </p:spPr>
        <p:txBody>
          <a:bodyPr wrap="square" rtlCol="0">
            <a:spAutoFit/>
          </a:bodyPr>
          <a:lstStyle/>
          <a:p>
            <a:pPr algn="ctr"/>
            <a:r>
              <a:rPr lang="en-US" dirty="0"/>
              <a:t>All edges</a:t>
            </a:r>
          </a:p>
        </p:txBody>
      </p:sp>
      <p:sp>
        <p:nvSpPr>
          <p:cNvPr id="27" name="TextBox 26">
            <a:extLst>
              <a:ext uri="{FF2B5EF4-FFF2-40B4-BE49-F238E27FC236}">
                <a16:creationId xmlns:a16="http://schemas.microsoft.com/office/drawing/2014/main" id="{09443A52-27BB-A19A-F95D-7D43C7C38EB3}"/>
              </a:ext>
            </a:extLst>
          </p:cNvPr>
          <p:cNvSpPr txBox="1"/>
          <p:nvPr/>
        </p:nvSpPr>
        <p:spPr>
          <a:xfrm>
            <a:off x="3272515" y="4617720"/>
            <a:ext cx="1942470" cy="369332"/>
          </a:xfrm>
          <a:prstGeom prst="rect">
            <a:avLst/>
          </a:prstGeom>
          <a:noFill/>
        </p:spPr>
        <p:txBody>
          <a:bodyPr wrap="square" rtlCol="0">
            <a:spAutoFit/>
          </a:bodyPr>
          <a:lstStyle/>
          <a:p>
            <a:pPr algn="ctr"/>
            <a:r>
              <a:rPr lang="en-US" dirty="0"/>
              <a:t>Contact edges</a:t>
            </a:r>
          </a:p>
        </p:txBody>
      </p:sp>
      <p:sp>
        <p:nvSpPr>
          <p:cNvPr id="28" name="TextBox 27">
            <a:extLst>
              <a:ext uri="{FF2B5EF4-FFF2-40B4-BE49-F238E27FC236}">
                <a16:creationId xmlns:a16="http://schemas.microsoft.com/office/drawing/2014/main" id="{18891631-1284-D962-432E-F7CAF716E9E5}"/>
              </a:ext>
            </a:extLst>
          </p:cNvPr>
          <p:cNvSpPr txBox="1"/>
          <p:nvPr/>
        </p:nvSpPr>
        <p:spPr>
          <a:xfrm>
            <a:off x="5957082" y="4614262"/>
            <a:ext cx="2076125" cy="369332"/>
          </a:xfrm>
          <a:prstGeom prst="rect">
            <a:avLst/>
          </a:prstGeom>
          <a:noFill/>
        </p:spPr>
        <p:txBody>
          <a:bodyPr wrap="square" rtlCol="0">
            <a:spAutoFit/>
          </a:bodyPr>
          <a:lstStyle/>
          <a:p>
            <a:pPr algn="ctr"/>
            <a:r>
              <a:rPr lang="en-US" dirty="0"/>
              <a:t>Vertical edges</a:t>
            </a:r>
          </a:p>
        </p:txBody>
      </p:sp>
      <p:sp>
        <p:nvSpPr>
          <p:cNvPr id="29" name="TextBox 28">
            <a:extLst>
              <a:ext uri="{FF2B5EF4-FFF2-40B4-BE49-F238E27FC236}">
                <a16:creationId xmlns:a16="http://schemas.microsoft.com/office/drawing/2014/main" id="{993E3A98-C0BA-5BB8-2EA4-7031AE50CC39}"/>
              </a:ext>
            </a:extLst>
          </p:cNvPr>
          <p:cNvSpPr txBox="1"/>
          <p:nvPr/>
        </p:nvSpPr>
        <p:spPr>
          <a:xfrm>
            <a:off x="8946471" y="4617720"/>
            <a:ext cx="2076125" cy="369332"/>
          </a:xfrm>
          <a:prstGeom prst="rect">
            <a:avLst/>
          </a:prstGeom>
          <a:noFill/>
        </p:spPr>
        <p:txBody>
          <a:bodyPr wrap="square" rtlCol="0">
            <a:spAutoFit/>
          </a:bodyPr>
          <a:lstStyle/>
          <a:p>
            <a:pPr algn="ctr"/>
            <a:r>
              <a:rPr lang="en-US" dirty="0"/>
              <a:t>Horizontal</a:t>
            </a:r>
          </a:p>
        </p:txBody>
      </p:sp>
      <p:sp>
        <p:nvSpPr>
          <p:cNvPr id="30" name="TextBox 29">
            <a:extLst>
              <a:ext uri="{FF2B5EF4-FFF2-40B4-BE49-F238E27FC236}">
                <a16:creationId xmlns:a16="http://schemas.microsoft.com/office/drawing/2014/main" id="{ABBE07C8-220C-97D0-6790-9690152E9064}"/>
              </a:ext>
            </a:extLst>
          </p:cNvPr>
          <p:cNvSpPr txBox="1"/>
          <p:nvPr/>
        </p:nvSpPr>
        <p:spPr>
          <a:xfrm>
            <a:off x="3561008" y="5512158"/>
            <a:ext cx="5022761" cy="461665"/>
          </a:xfrm>
          <a:prstGeom prst="rect">
            <a:avLst/>
          </a:prstGeom>
          <a:noFill/>
        </p:spPr>
        <p:txBody>
          <a:bodyPr wrap="square" rtlCol="0">
            <a:spAutoFit/>
          </a:bodyPr>
          <a:lstStyle/>
          <a:p>
            <a:r>
              <a:rPr lang="en-US" sz="2400" dirty="0">
                <a:solidFill>
                  <a:srgbClr val="FF0000"/>
                </a:solidFill>
              </a:rPr>
              <a:t>You need to find edge locations!</a:t>
            </a:r>
          </a:p>
        </p:txBody>
      </p:sp>
    </p:spTree>
    <p:extLst>
      <p:ext uri="{BB962C8B-B14F-4D97-AF65-F5344CB8AC3E}">
        <p14:creationId xmlns:p14="http://schemas.microsoft.com/office/powerpoint/2010/main" val="1961385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3682</TotalTime>
  <Words>839</Words>
  <Application>Microsoft Office PowerPoint</Application>
  <PresentationFormat>Widescreen</PresentationFormat>
  <Paragraphs>159</Paragraphs>
  <Slides>20</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Courier New</vt:lpstr>
      <vt:lpstr>Wingdings</vt:lpstr>
      <vt:lpstr>Office Theme</vt:lpstr>
      <vt:lpstr>HW1</vt:lpstr>
      <vt:lpstr>Preparation</vt:lpstr>
      <vt:lpstr>Problem overview</vt:lpstr>
      <vt:lpstr>Problem overview</vt:lpstr>
      <vt:lpstr>Convention</vt:lpstr>
      <vt:lpstr>Convention</vt:lpstr>
      <vt:lpstr>Recall (from lectures)</vt:lpstr>
      <vt:lpstr>For implementation, locations are indexed by [I, j]</vt:lpstr>
      <vt:lpstr>Cue 1: edges (white pixels mean edges)</vt:lpstr>
      <vt:lpstr>Cue 2: Surfaces &amp; Cue 3: properties from 3D to 2D  </vt:lpstr>
      <vt:lpstr>Recall (from lectures)</vt:lpstr>
      <vt:lpstr>Estimating Y[I, j]: cues from the background</vt:lpstr>
      <vt:lpstr>Estimating Y[I, j]: cues from contact edges</vt:lpstr>
      <vt:lpstr>Estimating Y[I, j]: cues from vertical edges</vt:lpstr>
      <vt:lpstr>Estimating Y[I, j]: cues from horizontal edges</vt:lpstr>
      <vt:lpstr>Estimating Y[I, j]: cues from surfaces</vt:lpstr>
      <vt:lpstr>Put all the constraints together</vt:lpstr>
      <vt:lpstr>Estimating Z from Y and y</vt:lpstr>
      <vt:lpstr>Why linear system? Try this toy example</vt:lpstr>
      <vt:lpstr>Additional hints on Part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Chao, Wei-Lun</cp:lastModifiedBy>
  <cp:revision>284</cp:revision>
  <dcterms:created xsi:type="dcterms:W3CDTF">2020-06-25T19:45:53Z</dcterms:created>
  <dcterms:modified xsi:type="dcterms:W3CDTF">2025-09-05T16:36:57Z</dcterms:modified>
</cp:coreProperties>
</file>