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1" r:id="rId2"/>
    <p:sldId id="6111" r:id="rId3"/>
    <p:sldId id="6217" r:id="rId4"/>
    <p:sldId id="6218" r:id="rId5"/>
    <p:sldId id="6219" r:id="rId6"/>
    <p:sldId id="6220" r:id="rId7"/>
    <p:sldId id="6221" r:id="rId8"/>
    <p:sldId id="6222" r:id="rId9"/>
    <p:sldId id="6207" r:id="rId10"/>
    <p:sldId id="6210" r:id="rId11"/>
    <p:sldId id="6211" r:id="rId12"/>
    <p:sldId id="6212" r:id="rId13"/>
    <p:sldId id="6213" r:id="rId14"/>
    <p:sldId id="621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o, Wei-Lun" initials="CW" lastIdx="4" clrIdx="0">
    <p:extLst>
      <p:ext uri="{19B8F6BF-5375-455C-9EA6-DF929625EA0E}">
        <p15:presenceInfo xmlns:p15="http://schemas.microsoft.com/office/powerpoint/2012/main" userId="S-1-5-21-2978849671-3447107804-1146194034-2555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79184"/>
  </p:normalViewPr>
  <p:slideViewPr>
    <p:cSldViewPr snapToGrid="0" snapToObjects="1">
      <p:cViewPr varScale="1">
        <p:scale>
          <a:sx n="69" d="100"/>
          <a:sy n="69" d="100"/>
        </p:scale>
        <p:origin x="69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E9EA88-CDB8-5740-9EFC-694193B327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3A175-5696-B54B-8914-C072FC0DB2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8AC04-A67D-B24C-8E12-8FB56FC05672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78DE9-D626-CD46-9744-6BF9484F60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2EA5D-6244-A840-989B-3FF66F3C2C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0F412-BB42-714A-9F06-5752E0C7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00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3F71F-EE20-0840-B448-C2CC2398DE46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8E0E4-2FF9-D642-903E-D1AE3C9B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01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08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68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40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43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80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96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80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D2412-531C-47CA-BAA6-B0177AE1C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9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A2A7-066E-9046-8121-95F264DC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E8D3-1287-3744-8FAF-4A40CD8A8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5640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B578A5-C01B-5746-8F37-A8507C26D5D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FE24F2A-9AF9-4D2F-B130-85F6F5C0E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5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23303-7D4B-6B4F-B80C-1ED0C4CFC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40" y="1681163"/>
            <a:ext cx="5702935" cy="456555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4AFBE-D4EB-0E40-8B47-1079AF3A6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640" y="2505075"/>
            <a:ext cx="5702935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0DBDC-D697-2741-A295-168C772A4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400" y="1681163"/>
            <a:ext cx="5762879" cy="456544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E66BE-92C4-FC4C-AC21-FE8A32C96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400" y="2505075"/>
            <a:ext cx="5762880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C15DA5-5933-2E4C-893D-A908BD32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5A316-8BF4-6148-A76F-D966A9DBE32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0FDD41-D99A-A14A-836E-655A91E30D8C}"/>
              </a:ext>
            </a:extLst>
          </p:cNvPr>
          <p:cNvCxnSpPr>
            <a:cxnSpLocks/>
          </p:cNvCxnSpPr>
          <p:nvPr userDrawn="1"/>
        </p:nvCxnSpPr>
        <p:spPr>
          <a:xfrm>
            <a:off x="6145428" y="1681163"/>
            <a:ext cx="0" cy="450850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A03C1A-2431-1A4A-8332-630616C534BD}"/>
              </a:ext>
            </a:extLst>
          </p:cNvPr>
          <p:cNvCxnSpPr>
            <a:cxnSpLocks/>
          </p:cNvCxnSpPr>
          <p:nvPr userDrawn="1"/>
        </p:nvCxnSpPr>
        <p:spPr>
          <a:xfrm>
            <a:off x="234696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D423DE-EE3D-144E-8305-FAD82E00DC73}"/>
              </a:ext>
            </a:extLst>
          </p:cNvPr>
          <p:cNvCxnSpPr>
            <a:cxnSpLocks/>
          </p:cNvCxnSpPr>
          <p:nvPr userDrawn="1"/>
        </p:nvCxnSpPr>
        <p:spPr>
          <a:xfrm>
            <a:off x="6256401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3BB81EB3-84B1-40B7-B5B3-C510BB122C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7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784DFD9-2B07-AE4F-9A3C-2EEFC6FB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2471FE-D852-2441-85E8-46B1B30A4C7F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7F2685E-9D30-4DC1-B8A3-10EB2BA42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0DA5206-89D9-47A3-9F61-D86373E6C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7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F32A6-A96D-DA45-A47A-D02A0A9F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D3DD-323F-6F4A-9A75-123C3C9D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3FDFF-5A01-4986-9381-278573393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1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40696"/>
            <a:ext cx="12192000" cy="2188304"/>
          </a:xfrm>
        </p:spPr>
        <p:txBody>
          <a:bodyPr>
            <a:normAutofit/>
          </a:bodyPr>
          <a:lstStyle/>
          <a:p>
            <a:r>
              <a:rPr lang="en-US" dirty="0"/>
              <a:t>HW3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6732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EE5F-93DA-5CA8-E8A2-C34A1B9E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DFT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561051-A0B3-BD75-75AF-B42D8DD8AE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</p:spPr>
            <p:txBody>
              <a:bodyPr/>
              <a:lstStyle/>
              <a:p>
                <a:r>
                  <a:rPr lang="en-US" dirty="0"/>
                  <a:t>When visualization, we have implemented a function to change the range to be surrounding (0, 0).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However, whenever you access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out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real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out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imaginary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out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amplitude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out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phase</m:t>
                        </m:r>
                      </m:sub>
                    </m:sSub>
                  </m:oMath>
                </a14:m>
                <a:r>
                  <a:rPr lang="en-US" dirty="0"/>
                  <a:t>, which are of shape N x M x 3,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 means horizontal frequency u and vertical frequency v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561051-A0B3-BD75-75AF-B42D8DD8AE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  <a:blipFill>
                <a:blip r:embed="rId2"/>
                <a:stretch>
                  <a:fillRect l="-936" t="-1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square with white dots&#10;&#10;Description automatically generated">
            <a:extLst>
              <a:ext uri="{FF2B5EF4-FFF2-40B4-BE49-F238E27FC236}">
                <a16:creationId xmlns:a16="http://schemas.microsoft.com/office/drawing/2014/main" id="{7178D01A-F044-E8EE-C7B3-E5C843794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842" y="2141218"/>
            <a:ext cx="3434084" cy="257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59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C6A8B-EDB8-8699-3439-A76DC0C5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DFT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7ABAC-CFF9-0ACC-3F3B-35E6B609BF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your implementation, if you can implement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𝑠𝑜𝑚𝑒𝑡h𝑖𝑛𝑔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without using a for loop, it will save a lot of computation time in Python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7ABAC-CFF9-0ACC-3F3B-35E6B609BF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36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187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F2BD6-5EE7-744F-6209-A450418AB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3 – 7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C6425-D0BB-8463-3D49-E69FA91E2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follow the homework instructions in GitHub</a:t>
            </a:r>
          </a:p>
        </p:txBody>
      </p:sp>
    </p:spTree>
    <p:extLst>
      <p:ext uri="{BB962C8B-B14F-4D97-AF65-F5344CB8AC3E}">
        <p14:creationId xmlns:p14="http://schemas.microsoft.com/office/powerpoint/2010/main" val="360351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1ACA-AA98-7F54-9B57-80C581CD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8: Recovering the target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FEA05-C52A-EA09-8FCA-ADE1B462A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image and the mixed image with other frequency components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41C98EA-E332-F005-95AF-0C9329CCF7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365965"/>
              </p:ext>
            </p:extLst>
          </p:nvPr>
        </p:nvGraphicFramePr>
        <p:xfrm>
          <a:off x="640919" y="2362199"/>
          <a:ext cx="3643258" cy="3732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907191" imgH="6051637" progId="Paint.Picture">
                  <p:embed/>
                </p:oleObj>
              </mc:Choice>
              <mc:Fallback>
                <p:oleObj name="Bitmap Image" r:id="rId3" imgW="5907191" imgH="6051637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919" y="2362199"/>
                        <a:ext cx="3643258" cy="37323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3FA2243-B77E-ECF3-7F56-40E93FC6B8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3985" y="2362199"/>
            <a:ext cx="3685489" cy="373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07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7D14-64B7-FFCF-5DEF-9A26F56CC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8: Recovering the target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05648-C00A-8F9D-56A3-CF92BC710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goal is to recover the target image, given the mixed image and target image’s frequencies</a:t>
            </a:r>
          </a:p>
        </p:txBody>
      </p:sp>
    </p:spTree>
    <p:extLst>
      <p:ext uri="{BB962C8B-B14F-4D97-AF65-F5344CB8AC3E}">
        <p14:creationId xmlns:p14="http://schemas.microsoft.com/office/powerpoint/2010/main" val="267112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7229-F118-73B0-75CC-FA0CC511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06E11-FAB8-9015-415A-3C9DCD1AC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Please make sure you have read Lectures 6 - 9 slides, in particular Lecture 7 – 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Please read Textbook chapters 15 – 18, at least those covered by lectures.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 notations in this slide deck may be a bit different from the lecture slides! The goal is to make implementation easier.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sz="2800" dirty="0"/>
          </a:p>
          <a:p>
            <a:endParaRPr lang="en-US" sz="2800" dirty="0"/>
          </a:p>
          <a:p>
            <a:endParaRPr lang="en-US" sz="1800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E97B1CD-BC79-32CB-E115-B432C32B0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81EDF6A-2111-452F-9A47-3C2107E109B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8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50D9-347D-5631-7C1E-25B9B091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A0C2C-AC48-CA29-88C8-2CE689AC1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do not import packages (like scikit learn) that are not listed in the provided code. </a:t>
            </a:r>
          </a:p>
          <a:p>
            <a:endParaRPr lang="en-US" dirty="0"/>
          </a:p>
          <a:p>
            <a:r>
              <a:rPr lang="en-US" dirty="0"/>
              <a:t>In this homework, you are NOT allowed to use NumPy’s or other Python libraries’ built-in </a:t>
            </a:r>
            <a:r>
              <a:rPr lang="en-US" b="1" dirty="0"/>
              <a:t>convolution, DFT, IDFT, and filter functions. </a:t>
            </a:r>
            <a:r>
              <a:rPr lang="en-US" dirty="0"/>
              <a:t>If you use them, you will get 0 points for the entire assignment.</a:t>
            </a:r>
          </a:p>
        </p:txBody>
      </p:sp>
    </p:spTree>
    <p:extLst>
      <p:ext uri="{BB962C8B-B14F-4D97-AF65-F5344CB8AC3E}">
        <p14:creationId xmlns:p14="http://schemas.microsoft.com/office/powerpoint/2010/main" val="368438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ADE4-869A-7C7C-D9EF-6EFA7F15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EC85B-DF40-0284-6906-94161C1F1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homework, given a map (or a matrix), say I</a:t>
            </a:r>
          </a:p>
          <a:p>
            <a:pPr lvl="1"/>
            <a:r>
              <a:rPr lang="en-US" dirty="0"/>
              <a:t>I[n, m] means the </a:t>
            </a:r>
            <a:r>
              <a:rPr lang="en-US" dirty="0" err="1"/>
              <a:t>i</a:t>
            </a:r>
            <a:r>
              <a:rPr lang="en-US" dirty="0"/>
              <a:t>-th horizontal index (left-right) and j-th vertical index (bottom-up)</a:t>
            </a:r>
          </a:p>
          <a:p>
            <a:pPr lvl="1"/>
            <a:r>
              <a:rPr lang="en-US" dirty="0"/>
              <a:t>n &gt;= 0, m &gt;= 0</a:t>
            </a:r>
          </a:p>
        </p:txBody>
      </p:sp>
      <p:pic>
        <p:nvPicPr>
          <p:cNvPr id="13" name="Picture 12" descr="A graph of a cube&#10;&#10;Description automatically generated">
            <a:extLst>
              <a:ext uri="{FF2B5EF4-FFF2-40B4-BE49-F238E27FC236}">
                <a16:creationId xmlns:a16="http://schemas.microsoft.com/office/drawing/2014/main" id="{67923609-BF25-31D4-F7AF-7FAC8F66C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814" y="2862954"/>
            <a:ext cx="4535997" cy="34019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A317E1-E46C-E0C0-ECEC-F6317713A69D}"/>
              </a:ext>
            </a:extLst>
          </p:cNvPr>
          <p:cNvCxnSpPr/>
          <p:nvPr/>
        </p:nvCxnSpPr>
        <p:spPr>
          <a:xfrm>
            <a:off x="8753320" y="6386945"/>
            <a:ext cx="2964873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ABC28C3-3EA7-1D83-1006-0602DB2F2551}"/>
              </a:ext>
            </a:extLst>
          </p:cNvPr>
          <p:cNvSpPr txBox="1"/>
          <p:nvPr/>
        </p:nvSpPr>
        <p:spPr>
          <a:xfrm>
            <a:off x="10128383" y="6386945"/>
            <a:ext cx="4087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2BE016-4519-EEF9-F668-462F12BB9F87}"/>
              </a:ext>
            </a:extLst>
          </p:cNvPr>
          <p:cNvCxnSpPr>
            <a:cxnSpLocks/>
          </p:cNvCxnSpPr>
          <p:nvPr/>
        </p:nvCxnSpPr>
        <p:spPr>
          <a:xfrm flipV="1">
            <a:off x="8753320" y="2862954"/>
            <a:ext cx="0" cy="3539193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83144A4-8E59-066D-C019-E1D2BC74697F}"/>
              </a:ext>
            </a:extLst>
          </p:cNvPr>
          <p:cNvSpPr txBox="1"/>
          <p:nvPr/>
        </p:nvSpPr>
        <p:spPr>
          <a:xfrm flipH="1">
            <a:off x="8185284" y="4540882"/>
            <a:ext cx="322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90692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AA9F3-CBA1-BCC8-1150-259BA66A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D6526-F9E8-DC31-D972-F1E9AB7DC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Please note that a color image I means that the image I is a 3D tensor. The 3</a:t>
            </a:r>
            <a:r>
              <a:rPr lang="en-US" baseline="30000" dirty="0"/>
              <a:t>rd</a:t>
            </a:r>
            <a:r>
              <a:rPr lang="en-US" dirty="0"/>
              <a:t> dimension corresponds to R, G, and B.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this homework, you will </a:t>
            </a:r>
            <a:r>
              <a:rPr lang="en-US" dirty="0">
                <a:solidFill>
                  <a:srgbClr val="FF0000"/>
                </a:solidFill>
              </a:rPr>
              <a:t>process each channel separately</a:t>
            </a:r>
            <a:r>
              <a:rPr lang="en-US" dirty="0"/>
              <a:t>. You can extract each by I[:, :, c], where c is between 0 and 2.</a:t>
            </a:r>
          </a:p>
        </p:txBody>
      </p:sp>
      <p:pic>
        <p:nvPicPr>
          <p:cNvPr id="4" name="Picture 3" descr="A building with many windows&#10;&#10;Description automatically generated">
            <a:extLst>
              <a:ext uri="{FF2B5EF4-FFF2-40B4-BE49-F238E27FC236}">
                <a16:creationId xmlns:a16="http://schemas.microsoft.com/office/drawing/2014/main" id="{AC31B3CA-564C-EBF1-466D-CD65FFCAB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273" y="2625138"/>
            <a:ext cx="2294982" cy="229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3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E4CD17-883A-E9AA-4633-DBA91802F25C}"/>
              </a:ext>
            </a:extLst>
          </p:cNvPr>
          <p:cNvSpPr/>
          <p:nvPr/>
        </p:nvSpPr>
        <p:spPr>
          <a:xfrm>
            <a:off x="6657109" y="3713018"/>
            <a:ext cx="2001982" cy="19298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A46E6-87A0-34F1-B781-2A6678F3F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A82AB-D038-E5B1-B38F-C4B452D2C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variants, but in this homework, please follow the formula below.</a:t>
            </a:r>
          </a:p>
          <a:p>
            <a:endParaRPr lang="en-US" dirty="0"/>
          </a:p>
          <a:p>
            <a:pPr lvl="1"/>
            <a:r>
              <a:rPr lang="en-US" dirty="0"/>
              <a:t>Given an image I, we will first do zero padding (think about why)</a:t>
            </a:r>
          </a:p>
          <a:p>
            <a:pPr lvl="1"/>
            <a:endParaRPr lang="en-US" dirty="0"/>
          </a:p>
        </p:txBody>
      </p:sp>
      <p:pic>
        <p:nvPicPr>
          <p:cNvPr id="5" name="Picture 4" descr="A building with many windows&#10;&#10;Description automatically generated">
            <a:extLst>
              <a:ext uri="{FF2B5EF4-FFF2-40B4-BE49-F238E27FC236}">
                <a16:creationId xmlns:a16="http://schemas.microsoft.com/office/drawing/2014/main" id="{78148156-F450-13F6-9D84-1B53F8F02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055" y="3858192"/>
            <a:ext cx="1736603" cy="173660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C773086-B3F4-0EBA-806C-CFB4CE3C2B4F}"/>
              </a:ext>
            </a:extLst>
          </p:cNvPr>
          <p:cNvSpPr/>
          <p:nvPr/>
        </p:nvSpPr>
        <p:spPr>
          <a:xfrm>
            <a:off x="4378764" y="4507606"/>
            <a:ext cx="1410237" cy="5537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uilding with many windows&#10;&#10;Description automatically generated">
            <a:extLst>
              <a:ext uri="{FF2B5EF4-FFF2-40B4-BE49-F238E27FC236}">
                <a16:creationId xmlns:a16="http://schemas.microsoft.com/office/drawing/2014/main" id="{AC438823-9D95-22A4-35ED-CC769A65E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798" y="3821507"/>
            <a:ext cx="1736603" cy="17366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1854AA-FCD7-4E44-499C-5233EFF1A15F}"/>
              </a:ext>
            </a:extLst>
          </p:cNvPr>
          <p:cNvSpPr txBox="1"/>
          <p:nvPr/>
        </p:nvSpPr>
        <p:spPr>
          <a:xfrm>
            <a:off x="1981201" y="5816734"/>
            <a:ext cx="10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084FA2-BC9B-25C6-DE5D-A5A11905DC8E}"/>
              </a:ext>
            </a:extLst>
          </p:cNvPr>
          <p:cNvSpPr txBox="1"/>
          <p:nvPr/>
        </p:nvSpPr>
        <p:spPr>
          <a:xfrm>
            <a:off x="7152408" y="5816734"/>
            <a:ext cx="10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I_pad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24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A9BCB-E2CC-3B56-9E8F-197B03479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Convolution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DDD4A-D585-301E-6951-8FAB97CCD7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</p:spPr>
            <p:txBody>
              <a:bodyPr/>
              <a:lstStyle/>
              <a:p>
                <a:r>
                  <a:rPr lang="en-US" dirty="0"/>
                  <a:t>Then, we perform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𝑝𝑎𝑑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K and L are the 2D kernel h’s shape</a:t>
                </a:r>
              </a:p>
              <a:p>
                <a:endParaRPr lang="en-US" dirty="0"/>
              </a:p>
              <a:p>
                <a:r>
                  <a:rPr lang="en-US" dirty="0"/>
                  <a:t>The range of </a:t>
                </a:r>
                <a:r>
                  <a:rPr lang="en-US" i="1" dirty="0"/>
                  <a:t>n</a:t>
                </a:r>
                <a:r>
                  <a:rPr lang="en-US" dirty="0"/>
                  <a:t> and </a:t>
                </a:r>
                <a:r>
                  <a:rPr lang="en-US" i="1" dirty="0"/>
                  <a:t>m </a:t>
                </a:r>
                <a:r>
                  <a:rPr lang="en-US" dirty="0"/>
                  <a:t>are [0, N-1] and [0, M-1], respectively, </a:t>
                </a:r>
                <a:r>
                  <a:rPr lang="en-US" dirty="0">
                    <a:solidFill>
                      <a:srgbClr val="FF0000"/>
                    </a:solidFill>
                  </a:rPr>
                  <a:t>where N and M are the input image I’s shape</a:t>
                </a:r>
                <a:r>
                  <a:rPr lang="en-US" dirty="0"/>
                  <a:t> (not </a:t>
                </a:r>
                <a:r>
                  <a:rPr lang="en-US" dirty="0" err="1"/>
                  <a:t>I_pad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That 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 will have the same shape as the input image I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DDD4A-D585-301E-6951-8FAB97CCD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  <a:blipFill>
                <a:blip r:embed="rId3"/>
                <a:stretch>
                  <a:fillRect l="-936" t="-1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762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C6A8B-EDB8-8699-3439-A76DC0C5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Convolution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7ABAC-CFF9-0ACC-3F3B-35E6B609BF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your implementation, if you can implement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𝑠𝑜𝑚𝑒𝑡h𝑖𝑛𝑔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without using a for loop, it will save a lot of computation time in Python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7ABAC-CFF9-0ACC-3F3B-35E6B609BF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61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3C36-B30A-55C7-1706-C309BC2F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DFT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71133F-327A-AA5D-D65F-EED48D2A53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Please follow the following formula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out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real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800" b="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𝑢𝑛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den>
                                        </m:f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𝑣𝑚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US" sz="2800" b="0" dirty="0"/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out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imaginary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800" b="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𝑢𝑛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den>
                                        </m:f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𝑣𝑚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The range of u, v are [0, N-1] and [0, M-1], respectively!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71133F-327A-AA5D-D65F-EED48D2A53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765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3619</TotalTime>
  <Words>550</Words>
  <Application>Microsoft Office PowerPoint</Application>
  <PresentationFormat>Widescreen</PresentationFormat>
  <Paragraphs>82</Paragraphs>
  <Slides>14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Bitmap Image</vt:lpstr>
      <vt:lpstr>HW3</vt:lpstr>
      <vt:lpstr>Preparation</vt:lpstr>
      <vt:lpstr>Caution</vt:lpstr>
      <vt:lpstr>Convention</vt:lpstr>
      <vt:lpstr>Color images</vt:lpstr>
      <vt:lpstr>Question 1: Convolution</vt:lpstr>
      <vt:lpstr>Question 1: Convolution</vt:lpstr>
      <vt:lpstr>Question 1: Convolution</vt:lpstr>
      <vt:lpstr>Question 2: DFT</vt:lpstr>
      <vt:lpstr>Question 2: DFT</vt:lpstr>
      <vt:lpstr>Question 2: DFT</vt:lpstr>
      <vt:lpstr>Questions 3 – 7 </vt:lpstr>
      <vt:lpstr>Question 8: Recovering the target image</vt:lpstr>
      <vt:lpstr>Question 8: Recovering the target image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Chao, Wei-Lun</cp:lastModifiedBy>
  <cp:revision>287</cp:revision>
  <dcterms:created xsi:type="dcterms:W3CDTF">2020-06-25T19:45:53Z</dcterms:created>
  <dcterms:modified xsi:type="dcterms:W3CDTF">2025-10-09T16:12:47Z</dcterms:modified>
</cp:coreProperties>
</file>