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1" r:id="rId2"/>
    <p:sldId id="6563" r:id="rId3"/>
    <p:sldId id="6564" r:id="rId4"/>
    <p:sldId id="6558" r:id="rId5"/>
    <p:sldId id="733" r:id="rId6"/>
    <p:sldId id="734" r:id="rId7"/>
    <p:sldId id="6570" r:id="rId8"/>
    <p:sldId id="712" r:id="rId9"/>
    <p:sldId id="337" r:id="rId10"/>
    <p:sldId id="810" r:id="rId11"/>
    <p:sldId id="6561" r:id="rId12"/>
    <p:sldId id="6562" r:id="rId13"/>
    <p:sldId id="6566" r:id="rId14"/>
    <p:sldId id="6571" r:id="rId15"/>
    <p:sldId id="6565" r:id="rId16"/>
    <p:sldId id="6579" r:id="rId17"/>
    <p:sldId id="6604" r:id="rId18"/>
    <p:sldId id="6568" r:id="rId19"/>
    <p:sldId id="6567" r:id="rId20"/>
    <p:sldId id="6569" r:id="rId21"/>
    <p:sldId id="6573" r:id="rId22"/>
    <p:sldId id="6574" r:id="rId23"/>
    <p:sldId id="6575" r:id="rId24"/>
    <p:sldId id="6577" r:id="rId25"/>
    <p:sldId id="6578" r:id="rId26"/>
    <p:sldId id="6581" r:id="rId27"/>
    <p:sldId id="6582" r:id="rId28"/>
    <p:sldId id="6584" r:id="rId29"/>
    <p:sldId id="6585" r:id="rId30"/>
    <p:sldId id="6587" r:id="rId31"/>
    <p:sldId id="6588" r:id="rId32"/>
    <p:sldId id="6589" r:id="rId33"/>
    <p:sldId id="6590" r:id="rId34"/>
    <p:sldId id="6592" r:id="rId35"/>
    <p:sldId id="6593" r:id="rId36"/>
    <p:sldId id="6594" r:id="rId37"/>
    <p:sldId id="6595" r:id="rId38"/>
    <p:sldId id="6598" r:id="rId39"/>
    <p:sldId id="6599" r:id="rId40"/>
    <p:sldId id="6602" r:id="rId41"/>
    <p:sldId id="6601" r:id="rId42"/>
    <p:sldId id="6603" r:id="rId43"/>
    <p:sldId id="6572" r:id="rId44"/>
    <p:sldId id="6560" r:id="rId45"/>
    <p:sldId id="657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4EC2BA-4801-4F58-B698-857029826F94}">
          <p14:sldIdLst>
            <p14:sldId id="261"/>
            <p14:sldId id="6563"/>
            <p14:sldId id="6564"/>
            <p14:sldId id="6558"/>
            <p14:sldId id="733"/>
            <p14:sldId id="734"/>
            <p14:sldId id="6570"/>
            <p14:sldId id="712"/>
            <p14:sldId id="337"/>
            <p14:sldId id="810"/>
            <p14:sldId id="6561"/>
            <p14:sldId id="6562"/>
            <p14:sldId id="6566"/>
            <p14:sldId id="6571"/>
            <p14:sldId id="6565"/>
            <p14:sldId id="6579"/>
            <p14:sldId id="6604"/>
            <p14:sldId id="6568"/>
            <p14:sldId id="6567"/>
            <p14:sldId id="6569"/>
            <p14:sldId id="6573"/>
            <p14:sldId id="6574"/>
            <p14:sldId id="6575"/>
            <p14:sldId id="6577"/>
            <p14:sldId id="6578"/>
            <p14:sldId id="6581"/>
            <p14:sldId id="6582"/>
            <p14:sldId id="6584"/>
            <p14:sldId id="6585"/>
            <p14:sldId id="6587"/>
            <p14:sldId id="6588"/>
            <p14:sldId id="6589"/>
            <p14:sldId id="6590"/>
            <p14:sldId id="6592"/>
            <p14:sldId id="6593"/>
            <p14:sldId id="6594"/>
            <p14:sldId id="6595"/>
            <p14:sldId id="6598"/>
            <p14:sldId id="6599"/>
            <p14:sldId id="6602"/>
            <p14:sldId id="6601"/>
            <p14:sldId id="6603"/>
            <p14:sldId id="6572"/>
            <p14:sldId id="6560"/>
            <p14:sldId id="65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0" autoAdjust="0"/>
    <p:restoredTop sz="95481" autoAdjust="0"/>
  </p:normalViewPr>
  <p:slideViewPr>
    <p:cSldViewPr snapToGrid="0" snapToObjects="1">
      <p:cViewPr varScale="1">
        <p:scale>
          <a:sx n="83" d="100"/>
          <a:sy n="83" d="100"/>
        </p:scale>
        <p:origin x="54" y="195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12-531C-47CA-BAA6-B0177AE1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E24F2A-9AF9-4D2F-B130-85F6F5C0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B81EB3-84B1-40B7-B5B3-C510BB122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F2685E-9D30-4DC1-B8A3-10EB2BA4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DA5206-89D9-47A3-9F61-D86373E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FDFF-5A01-4986-9381-27857339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arxiv.org/pdf/1506.014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machine-learning/non-maximum-suppressi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1556" TargetMode="External"/><Relationship Id="rId2" Type="http://schemas.openxmlformats.org/officeDocument/2006/relationships/hyperlink" Target="https://arxiv.org/pdf/1512.033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010.119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HW4: </a:t>
            </a:r>
            <a:br>
              <a:rPr lang="en-US" dirty="0"/>
            </a:br>
            <a:r>
              <a:rPr lang="en-US" dirty="0"/>
              <a:t>On Implementation of Object Detectors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0BD54-C5B8-E9A9-0DA0-366D2114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243490-EAF7-49C2-8B66-E0B5250955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0495-5D38-4085-983B-981CCA0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Faster R-CNN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62A71-A484-4023-979C-9F5D1AAA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000"/>
            <a:ext cx="12192000" cy="549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92BAD1-184D-4070-AA51-260E46EC105B}"/>
              </a:ext>
            </a:extLst>
          </p:cNvPr>
          <p:cNvSpPr/>
          <p:nvPr/>
        </p:nvSpPr>
        <p:spPr>
          <a:xfrm>
            <a:off x="5805005" y="2972492"/>
            <a:ext cx="1468877" cy="59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ROI pooling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593E8-3B13-47E4-81E1-DD40FD0C10FA}"/>
              </a:ext>
            </a:extLst>
          </p:cNvPr>
          <p:cNvSpPr/>
          <p:nvPr/>
        </p:nvSpPr>
        <p:spPr>
          <a:xfrm>
            <a:off x="9240469" y="985322"/>
            <a:ext cx="2942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[Girshick, CVPR 2019 tutorial]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7D541-46DB-4917-90E2-18B3AD89904B}"/>
              </a:ext>
            </a:extLst>
          </p:cNvPr>
          <p:cNvSpPr txBox="1"/>
          <p:nvPr/>
        </p:nvSpPr>
        <p:spPr>
          <a:xfrm>
            <a:off x="294640" y="410909"/>
            <a:ext cx="3736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[Ren et al., Faster r-</a:t>
            </a:r>
            <a:r>
              <a:rPr lang="en-US" dirty="0" err="1"/>
              <a:t>cnn</a:t>
            </a:r>
            <a:r>
              <a:rPr lang="en-US" dirty="0"/>
              <a:t>: Towards real-time object detection with region proposal networks, NIPS 2015]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845327-C568-4C41-8C4E-6EE7C84A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5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CD00-FE78-FC94-98BC-DC4F39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 (object proposals):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984F-3EDD-4438-192E-850ED1AB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region proposal network (RPN) is proposed in this paper: </a:t>
            </a:r>
            <a:r>
              <a:rPr lang="en-US" dirty="0">
                <a:hlinkClick r:id="rId2"/>
              </a:rPr>
              <a:t>https://arxiv.org/pdf/1506.01497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basic idea is to predict the existence of objects and their corresponding locations </a:t>
            </a:r>
            <a:r>
              <a:rPr lang="en-US" u="sng" dirty="0"/>
              <a:t>at each spatial grid (i.e., patch) of the feature map 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C155451-7B1A-42A9-DBB7-938314ECB25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6" y="4232436"/>
            <a:ext cx="2290748" cy="222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CC26B5E-9006-6AC7-C573-28B58ADBF0E4}"/>
              </a:ext>
            </a:extLst>
          </p:cNvPr>
          <p:cNvSpPr/>
          <p:nvPr/>
        </p:nvSpPr>
        <p:spPr>
          <a:xfrm>
            <a:off x="2723567" y="4785216"/>
            <a:ext cx="2388460" cy="1121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convolutional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net (FCN)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1981F0AB-130C-D84B-9F6C-81D0F5F3B05C}"/>
              </a:ext>
            </a:extLst>
          </p:cNvPr>
          <p:cNvSpPr/>
          <p:nvPr/>
        </p:nvSpPr>
        <p:spPr>
          <a:xfrm flipH="1">
            <a:off x="6236344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ABFDC0A-51C4-A957-B919-7E54A5DA4428}"/>
              </a:ext>
            </a:extLst>
          </p:cNvPr>
          <p:cNvSpPr/>
          <p:nvPr/>
        </p:nvSpPr>
        <p:spPr>
          <a:xfrm flipH="1">
            <a:off x="6236344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E2C8F5E-8031-DBFF-5A51-9EC01CD0B6AC}"/>
              </a:ext>
            </a:extLst>
          </p:cNvPr>
          <p:cNvSpPr/>
          <p:nvPr/>
        </p:nvSpPr>
        <p:spPr>
          <a:xfrm flipH="1">
            <a:off x="6236344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C6FDCF8-9D26-8B9A-BC1A-95C3C4BE9FBA}"/>
              </a:ext>
            </a:extLst>
          </p:cNvPr>
          <p:cNvSpPr/>
          <p:nvPr/>
        </p:nvSpPr>
        <p:spPr>
          <a:xfrm flipH="1">
            <a:off x="6236344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B51E5E3F-F28A-95E1-567C-AF7011416427}"/>
              </a:ext>
            </a:extLst>
          </p:cNvPr>
          <p:cNvSpPr/>
          <p:nvPr/>
        </p:nvSpPr>
        <p:spPr>
          <a:xfrm flipH="1">
            <a:off x="6236344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03FD418-D7D9-C326-3B87-BA896EEB6EED}"/>
              </a:ext>
            </a:extLst>
          </p:cNvPr>
          <p:cNvSpPr/>
          <p:nvPr/>
        </p:nvSpPr>
        <p:spPr>
          <a:xfrm flipH="1">
            <a:off x="6047593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9876AF8C-E745-3C08-B39F-D911B5DEFCD2}"/>
              </a:ext>
            </a:extLst>
          </p:cNvPr>
          <p:cNvSpPr/>
          <p:nvPr/>
        </p:nvSpPr>
        <p:spPr>
          <a:xfrm flipH="1">
            <a:off x="6047593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0DA2C4F3-8B21-74D0-3E3E-59F8DFC1E22A}"/>
              </a:ext>
            </a:extLst>
          </p:cNvPr>
          <p:cNvSpPr/>
          <p:nvPr/>
        </p:nvSpPr>
        <p:spPr>
          <a:xfrm flipH="1">
            <a:off x="6047593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1D387EDE-6E02-8A2B-0F7D-B61116A9CB9D}"/>
              </a:ext>
            </a:extLst>
          </p:cNvPr>
          <p:cNvSpPr/>
          <p:nvPr/>
        </p:nvSpPr>
        <p:spPr>
          <a:xfrm flipH="1">
            <a:off x="6047593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74DAE545-0A3A-4698-B611-9A03BC9A26FA}"/>
              </a:ext>
            </a:extLst>
          </p:cNvPr>
          <p:cNvSpPr/>
          <p:nvPr/>
        </p:nvSpPr>
        <p:spPr>
          <a:xfrm flipH="1">
            <a:off x="6047593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62C97744-9BA7-CA1E-0346-BCA30C4D25FC}"/>
              </a:ext>
            </a:extLst>
          </p:cNvPr>
          <p:cNvSpPr/>
          <p:nvPr/>
        </p:nvSpPr>
        <p:spPr>
          <a:xfrm flipH="1">
            <a:off x="5858842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1EFD6FDE-11E0-CB54-0119-14B08655781E}"/>
              </a:ext>
            </a:extLst>
          </p:cNvPr>
          <p:cNvSpPr/>
          <p:nvPr/>
        </p:nvSpPr>
        <p:spPr>
          <a:xfrm flipH="1">
            <a:off x="5858842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B7CA74A-49B1-6DFD-1B33-8600BA330BF7}"/>
              </a:ext>
            </a:extLst>
          </p:cNvPr>
          <p:cNvSpPr/>
          <p:nvPr/>
        </p:nvSpPr>
        <p:spPr>
          <a:xfrm flipH="1">
            <a:off x="5858842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BF715375-567D-CADC-F46A-1BDF9A881ACB}"/>
              </a:ext>
            </a:extLst>
          </p:cNvPr>
          <p:cNvSpPr/>
          <p:nvPr/>
        </p:nvSpPr>
        <p:spPr>
          <a:xfrm flipH="1">
            <a:off x="5858842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0591093-E420-ED84-7F88-B47B52A04EB2}"/>
              </a:ext>
            </a:extLst>
          </p:cNvPr>
          <p:cNvSpPr/>
          <p:nvPr/>
        </p:nvSpPr>
        <p:spPr>
          <a:xfrm flipH="1">
            <a:off x="5858842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689B0166-6A17-E456-7A11-9356474986E2}"/>
              </a:ext>
            </a:extLst>
          </p:cNvPr>
          <p:cNvSpPr/>
          <p:nvPr/>
        </p:nvSpPr>
        <p:spPr>
          <a:xfrm flipH="1">
            <a:off x="5661612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5C506078-7DBB-CAD1-67CA-3899FEA8CD2D}"/>
              </a:ext>
            </a:extLst>
          </p:cNvPr>
          <p:cNvSpPr/>
          <p:nvPr/>
        </p:nvSpPr>
        <p:spPr>
          <a:xfrm flipH="1">
            <a:off x="5661612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2027A74F-C70C-7E14-CF7F-3B2D5A356170}"/>
              </a:ext>
            </a:extLst>
          </p:cNvPr>
          <p:cNvSpPr/>
          <p:nvPr/>
        </p:nvSpPr>
        <p:spPr>
          <a:xfrm flipH="1">
            <a:off x="5661612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8F5AFFCC-7EED-CF42-4C8D-58A7545821BC}"/>
              </a:ext>
            </a:extLst>
          </p:cNvPr>
          <p:cNvSpPr/>
          <p:nvPr/>
        </p:nvSpPr>
        <p:spPr>
          <a:xfrm flipH="1">
            <a:off x="5661612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4FB00D3-EA7A-D8FA-C6FB-5D8B5697C8C2}"/>
              </a:ext>
            </a:extLst>
          </p:cNvPr>
          <p:cNvSpPr/>
          <p:nvPr/>
        </p:nvSpPr>
        <p:spPr>
          <a:xfrm flipH="1">
            <a:off x="5661612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2FF3287-1ECE-6095-4BDA-3DCA74A076D7}"/>
              </a:ext>
            </a:extLst>
          </p:cNvPr>
          <p:cNvSpPr/>
          <p:nvPr/>
        </p:nvSpPr>
        <p:spPr>
          <a:xfrm flipH="1">
            <a:off x="5472861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7418866C-6625-F753-09F3-38BB3BED1292}"/>
              </a:ext>
            </a:extLst>
          </p:cNvPr>
          <p:cNvSpPr/>
          <p:nvPr/>
        </p:nvSpPr>
        <p:spPr>
          <a:xfrm flipH="1">
            <a:off x="5472861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E298636E-63F4-9475-9F2C-F68DACC2FE97}"/>
              </a:ext>
            </a:extLst>
          </p:cNvPr>
          <p:cNvSpPr/>
          <p:nvPr/>
        </p:nvSpPr>
        <p:spPr>
          <a:xfrm flipH="1">
            <a:off x="5472861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DC56FE6D-4129-7D4F-2144-69BB03D42030}"/>
              </a:ext>
            </a:extLst>
          </p:cNvPr>
          <p:cNvSpPr/>
          <p:nvPr/>
        </p:nvSpPr>
        <p:spPr>
          <a:xfrm flipH="1">
            <a:off x="5472861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E381D3EF-1307-3432-B76C-7F308909E3C3}"/>
              </a:ext>
            </a:extLst>
          </p:cNvPr>
          <p:cNvSpPr/>
          <p:nvPr/>
        </p:nvSpPr>
        <p:spPr>
          <a:xfrm flipH="1">
            <a:off x="5472861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DA19490-E078-8648-C06E-BC912777D8C8}"/>
              </a:ext>
            </a:extLst>
          </p:cNvPr>
          <p:cNvSpPr/>
          <p:nvPr/>
        </p:nvSpPr>
        <p:spPr>
          <a:xfrm flipH="1">
            <a:off x="5284110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F04E1037-7690-D76D-DB73-B8A6C2E49668}"/>
              </a:ext>
            </a:extLst>
          </p:cNvPr>
          <p:cNvSpPr/>
          <p:nvPr/>
        </p:nvSpPr>
        <p:spPr>
          <a:xfrm flipH="1">
            <a:off x="5284110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B79EBBF3-C23A-1DF0-B9E2-6FFB3A6735F9}"/>
              </a:ext>
            </a:extLst>
          </p:cNvPr>
          <p:cNvSpPr/>
          <p:nvPr/>
        </p:nvSpPr>
        <p:spPr>
          <a:xfrm flipH="1">
            <a:off x="5284110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297E18DA-F584-734A-07FA-396AF1B47628}"/>
              </a:ext>
            </a:extLst>
          </p:cNvPr>
          <p:cNvSpPr/>
          <p:nvPr/>
        </p:nvSpPr>
        <p:spPr>
          <a:xfrm flipH="1">
            <a:off x="5284110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F95DF784-3266-65D6-3006-188624AECC3A}"/>
              </a:ext>
            </a:extLst>
          </p:cNvPr>
          <p:cNvSpPr/>
          <p:nvPr/>
        </p:nvSpPr>
        <p:spPr>
          <a:xfrm flipH="1">
            <a:off x="5284110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688728B5-9EDC-4559-FB4C-DF4D79082FD9}"/>
              </a:ext>
            </a:extLst>
          </p:cNvPr>
          <p:cNvSpPr/>
          <p:nvPr/>
        </p:nvSpPr>
        <p:spPr>
          <a:xfrm rot="10800000">
            <a:off x="7009646" y="5097900"/>
            <a:ext cx="237447" cy="156099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B78237D5-A5EF-27E6-C36D-EC658E2340F1}"/>
              </a:ext>
            </a:extLst>
          </p:cNvPr>
          <p:cNvSpPr/>
          <p:nvPr/>
        </p:nvSpPr>
        <p:spPr>
          <a:xfrm rot="5400000">
            <a:off x="5735541" y="3791554"/>
            <a:ext cx="237449" cy="114031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CB951D3-8C4E-67C2-F7A5-8838E99DE08D}"/>
              </a:ext>
            </a:extLst>
          </p:cNvPr>
          <p:cNvSpPr/>
          <p:nvPr/>
        </p:nvSpPr>
        <p:spPr>
          <a:xfrm rot="19084088">
            <a:off x="5368031" y="6244830"/>
            <a:ext cx="118661" cy="644250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C598F1-D6D2-54AE-700E-AD434D3DEC6B}"/>
              </a:ext>
            </a:extLst>
          </p:cNvPr>
          <p:cNvSpPr txBox="1"/>
          <p:nvPr/>
        </p:nvSpPr>
        <p:spPr>
          <a:xfrm>
            <a:off x="7293392" y="5696674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2C8679-C5C8-2A6E-5419-59D10215EDBC}"/>
              </a:ext>
            </a:extLst>
          </p:cNvPr>
          <p:cNvSpPr txBox="1"/>
          <p:nvPr/>
        </p:nvSpPr>
        <p:spPr>
          <a:xfrm>
            <a:off x="5724481" y="3933750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C59202-6250-949C-9BB4-D3CAD3717DB5}"/>
              </a:ext>
            </a:extLst>
          </p:cNvPr>
          <p:cNvSpPr txBox="1"/>
          <p:nvPr/>
        </p:nvSpPr>
        <p:spPr>
          <a:xfrm>
            <a:off x="4979213" y="6435215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249619B-A099-B1FC-1E41-5E4E6FB33AE6}"/>
              </a:ext>
            </a:extLst>
          </p:cNvPr>
          <p:cNvSpPr/>
          <p:nvPr/>
        </p:nvSpPr>
        <p:spPr>
          <a:xfrm rot="19304009">
            <a:off x="7514114" y="4494267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0619438-26E4-1B3A-E822-61E636CCA7B3}"/>
              </a:ext>
            </a:extLst>
          </p:cNvPr>
          <p:cNvSpPr/>
          <p:nvPr/>
        </p:nvSpPr>
        <p:spPr>
          <a:xfrm rot="2096576">
            <a:off x="7569709" y="5941338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BF54F46-B571-C898-C617-E86FB904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8228"/>
              </p:ext>
            </p:extLst>
          </p:nvPr>
        </p:nvGraphicFramePr>
        <p:xfrm>
          <a:off x="9265229" y="381071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1B8BCA4-FBC2-C232-3E87-3759765B9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95056"/>
              </p:ext>
            </p:extLst>
          </p:nvPr>
        </p:nvGraphicFramePr>
        <p:xfrm>
          <a:off x="9072179" y="53974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2BFDE11-5596-774E-156D-EF06A943B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10841"/>
              </p:ext>
            </p:extLst>
          </p:nvPr>
        </p:nvGraphicFramePr>
        <p:xfrm>
          <a:off x="9161801" y="548502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1C404957-4BE6-5903-2EA1-CDCC3D562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93496"/>
              </p:ext>
            </p:extLst>
          </p:nvPr>
        </p:nvGraphicFramePr>
        <p:xfrm>
          <a:off x="9270684" y="560041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94B983C-2B93-E80D-5117-98EC7A6D3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75769"/>
              </p:ext>
            </p:extLst>
          </p:nvPr>
        </p:nvGraphicFramePr>
        <p:xfrm>
          <a:off x="9362436" y="56874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E51257-4E6C-13CD-0EBC-B5D3EC710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63630"/>
              </p:ext>
            </p:extLst>
          </p:nvPr>
        </p:nvGraphicFramePr>
        <p:xfrm>
          <a:off x="9361080" y="38977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75EDBA7-E5F5-980D-C875-DCEDC87B6BE0}"/>
              </a:ext>
            </a:extLst>
          </p:cNvPr>
          <p:cNvSpPr txBox="1"/>
          <p:nvPr/>
        </p:nvSpPr>
        <p:spPr>
          <a:xfrm>
            <a:off x="10618175" y="3933919"/>
            <a:ext cx="14822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Does each patch belong to an object?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BABE89-11CA-348C-F81B-6E1CA7DC1BFE}"/>
              </a:ext>
            </a:extLst>
          </p:cNvPr>
          <p:cNvSpPr txBox="1"/>
          <p:nvPr/>
        </p:nvSpPr>
        <p:spPr>
          <a:xfrm>
            <a:off x="10604924" y="5500763"/>
            <a:ext cx="149553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yes, what is the size? Where is the center?</a:t>
            </a:r>
          </a:p>
        </p:txBody>
      </p:sp>
    </p:spTree>
    <p:extLst>
      <p:ext uri="{BB962C8B-B14F-4D97-AF65-F5344CB8AC3E}">
        <p14:creationId xmlns:p14="http://schemas.microsoft.com/office/powerpoint/2010/main" val="387114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4374-478A-1E85-D79D-AB2357FC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 (object proposals):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4F40-7FD7-AC66-7261-5CE96DC7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For example, if at each patch location, the model outputs the following vectors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write code to </a:t>
            </a:r>
            <a:r>
              <a:rPr lang="en-US" b="1" dirty="0"/>
              <a:t>read</a:t>
            </a:r>
            <a:r>
              <a:rPr lang="en-US" dirty="0"/>
              <a:t> this information and further output:</a:t>
            </a:r>
          </a:p>
          <a:p>
            <a:pPr lvl="1"/>
            <a:r>
              <a:rPr lang="en-US" dirty="0"/>
              <a:t>[250, 180, 100, 170]</a:t>
            </a:r>
          </a:p>
          <a:p>
            <a:pPr lvl="1"/>
            <a:r>
              <a:rPr lang="en-US" dirty="0"/>
              <a:t>[400, 200, 170, 200]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37C457-38B3-04A3-CC75-048F3969D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69842"/>
              </p:ext>
            </p:extLst>
          </p:nvPr>
        </p:nvGraphicFramePr>
        <p:xfrm>
          <a:off x="4990080" y="281672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09A037-86A8-4E93-19F6-D94D4061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96099"/>
              </p:ext>
            </p:extLst>
          </p:nvPr>
        </p:nvGraphicFramePr>
        <p:xfrm>
          <a:off x="7275661" y="278788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7AA7CF-CA17-3CC6-6952-2DC5E6085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0614"/>
              </p:ext>
            </p:extLst>
          </p:nvPr>
        </p:nvGraphicFramePr>
        <p:xfrm>
          <a:off x="7365283" y="287543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A1CC67-751E-EC3E-2EF9-D300D014D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0808"/>
              </p:ext>
            </p:extLst>
          </p:nvPr>
        </p:nvGraphicFramePr>
        <p:xfrm>
          <a:off x="7474166" y="299081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B18228-1410-1066-7D87-5C0FE0978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42042"/>
              </p:ext>
            </p:extLst>
          </p:nvPr>
        </p:nvGraphicFramePr>
        <p:xfrm>
          <a:off x="7565918" y="307786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F460F1-54A0-74B0-2B58-35EB2DAD5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8161"/>
              </p:ext>
            </p:extLst>
          </p:nvPr>
        </p:nvGraphicFramePr>
        <p:xfrm>
          <a:off x="5085931" y="290377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AB7D5B-F70B-F52E-18DA-9CAE920DC5BA}"/>
              </a:ext>
            </a:extLst>
          </p:cNvPr>
          <p:cNvCxnSpPr>
            <a:cxnSpLocks/>
          </p:cNvCxnSpPr>
          <p:nvPr/>
        </p:nvCxnSpPr>
        <p:spPr>
          <a:xfrm flipH="1">
            <a:off x="5381230" y="2509850"/>
            <a:ext cx="841952" cy="9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0D1D1C-91EE-70EB-CB08-516104B6DFCB}"/>
              </a:ext>
            </a:extLst>
          </p:cNvPr>
          <p:cNvCxnSpPr>
            <a:cxnSpLocks/>
          </p:cNvCxnSpPr>
          <p:nvPr/>
        </p:nvCxnSpPr>
        <p:spPr>
          <a:xfrm flipH="1">
            <a:off x="5802206" y="2509850"/>
            <a:ext cx="1177044" cy="98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5AED1B-4A20-6805-1F2D-C8C423B657CE}"/>
              </a:ext>
            </a:extLst>
          </p:cNvPr>
          <p:cNvSpPr txBox="1"/>
          <p:nvPr/>
        </p:nvSpPr>
        <p:spPr>
          <a:xfrm>
            <a:off x="5532529" y="2140040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EF43A-4BBD-BADA-DADF-FFF9A3C9645D}"/>
              </a:ext>
            </a:extLst>
          </p:cNvPr>
          <p:cNvSpPr txBox="1"/>
          <p:nvPr/>
        </p:nvSpPr>
        <p:spPr>
          <a:xfrm>
            <a:off x="6688147" y="2130687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 0]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380495-5E85-431A-A026-F7622E2916D5}"/>
              </a:ext>
            </a:extLst>
          </p:cNvPr>
          <p:cNvCxnSpPr>
            <a:cxnSpLocks/>
          </p:cNvCxnSpPr>
          <p:nvPr/>
        </p:nvCxnSpPr>
        <p:spPr>
          <a:xfrm flipH="1">
            <a:off x="7863409" y="2671298"/>
            <a:ext cx="841952" cy="9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5D7C4E-437A-2EB4-C65E-6DECF2CA431E}"/>
              </a:ext>
            </a:extLst>
          </p:cNvPr>
          <p:cNvCxnSpPr>
            <a:cxnSpLocks/>
          </p:cNvCxnSpPr>
          <p:nvPr/>
        </p:nvCxnSpPr>
        <p:spPr>
          <a:xfrm flipH="1">
            <a:off x="8284385" y="3134900"/>
            <a:ext cx="1443693" cy="51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7F80F3-CAA8-B1D2-8719-254F218FACC5}"/>
              </a:ext>
            </a:extLst>
          </p:cNvPr>
          <p:cNvSpPr txBox="1"/>
          <p:nvPr/>
        </p:nvSpPr>
        <p:spPr>
          <a:xfrm>
            <a:off x="8329337" y="2359360"/>
            <a:ext cx="23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[250, 180, 100, 170]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F9116-2FED-F025-E911-7B61DA5AC635}"/>
              </a:ext>
            </a:extLst>
          </p:cNvPr>
          <p:cNvSpPr txBox="1"/>
          <p:nvPr/>
        </p:nvSpPr>
        <p:spPr>
          <a:xfrm>
            <a:off x="9753025" y="2921715"/>
            <a:ext cx="214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[400, 200, 170, 200]</a:t>
            </a:r>
          </a:p>
        </p:txBody>
      </p:sp>
      <p:pic>
        <p:nvPicPr>
          <p:cNvPr id="28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25878107-A042-FA47-F5AE-95F0E43D39A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9" y="2534511"/>
            <a:ext cx="1780339" cy="172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4ADFAF-9E3A-730F-109E-EC436B46E58B}"/>
              </a:ext>
            </a:extLst>
          </p:cNvPr>
          <p:cNvSpPr txBox="1"/>
          <p:nvPr/>
        </p:nvSpPr>
        <p:spPr>
          <a:xfrm>
            <a:off x="4643074" y="4223420"/>
            <a:ext cx="19271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 tensor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34ECB2-8145-F8FB-D05C-84E6D9758455}"/>
              </a:ext>
            </a:extLst>
          </p:cNvPr>
          <p:cNvSpPr txBox="1"/>
          <p:nvPr/>
        </p:nvSpPr>
        <p:spPr>
          <a:xfrm>
            <a:off x="7079118" y="4224555"/>
            <a:ext cx="19271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 tensor</a:t>
            </a:r>
          </a:p>
        </p:txBody>
      </p:sp>
    </p:spTree>
    <p:extLst>
      <p:ext uri="{BB962C8B-B14F-4D97-AF65-F5344CB8AC3E}">
        <p14:creationId xmlns:p14="http://schemas.microsoft.com/office/powerpoint/2010/main" val="153697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C24F-3B99-148C-0420-7E7C8B47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 (object proposals):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0B5E-7380-0807-E129-11A7328E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neural network (FCN, MLPs) to accurately output the object locations, we must train it using stochastic gradient descent, using ground truth object locations as supervised signals.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ground truth tensors</a:t>
            </a:r>
            <a:r>
              <a:rPr lang="en-US" dirty="0"/>
              <a:t> encode the </a:t>
            </a:r>
            <a:r>
              <a:rPr lang="en-US" u="sng" dirty="0"/>
              <a:t>ideal output tensors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AA7F6BD8-2FFD-0DD2-6EB7-6DCF7988A45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4" y="3683625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E6BBEE4-0D57-43C8-1CFA-DF0540082DFE}"/>
              </a:ext>
            </a:extLst>
          </p:cNvPr>
          <p:cNvSpPr/>
          <p:nvPr/>
        </p:nvSpPr>
        <p:spPr>
          <a:xfrm>
            <a:off x="1978183" y="4079189"/>
            <a:ext cx="871149" cy="8520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FCN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1B2AADF-C696-23C3-498D-B074178D72AF}"/>
              </a:ext>
            </a:extLst>
          </p:cNvPr>
          <p:cNvSpPr/>
          <p:nvPr/>
        </p:nvSpPr>
        <p:spPr>
          <a:xfrm flipH="1">
            <a:off x="3977389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352C7B9-001F-8A07-A5F9-80517F27AD20}"/>
              </a:ext>
            </a:extLst>
          </p:cNvPr>
          <p:cNvSpPr/>
          <p:nvPr/>
        </p:nvSpPr>
        <p:spPr>
          <a:xfrm flipH="1">
            <a:off x="3977389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D30D597-0423-36AF-D27C-3D282CFBB976}"/>
              </a:ext>
            </a:extLst>
          </p:cNvPr>
          <p:cNvSpPr/>
          <p:nvPr/>
        </p:nvSpPr>
        <p:spPr>
          <a:xfrm flipH="1">
            <a:off x="3977389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8790164-74AD-5F0B-AEC1-BE4580F1BB53}"/>
              </a:ext>
            </a:extLst>
          </p:cNvPr>
          <p:cNvSpPr/>
          <p:nvPr/>
        </p:nvSpPr>
        <p:spPr>
          <a:xfrm flipH="1">
            <a:off x="3977389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A339C3F-ADD7-5C4C-A032-E8F6FD809D98}"/>
              </a:ext>
            </a:extLst>
          </p:cNvPr>
          <p:cNvSpPr/>
          <p:nvPr/>
        </p:nvSpPr>
        <p:spPr>
          <a:xfrm flipH="1">
            <a:off x="3977389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B8CE5F4D-FE25-2E92-12D7-137FE8BEFC97}"/>
              </a:ext>
            </a:extLst>
          </p:cNvPr>
          <p:cNvSpPr/>
          <p:nvPr/>
        </p:nvSpPr>
        <p:spPr>
          <a:xfrm flipH="1">
            <a:off x="3788638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716B9FB-CA12-70A7-ADE0-10D341189DCF}"/>
              </a:ext>
            </a:extLst>
          </p:cNvPr>
          <p:cNvSpPr/>
          <p:nvPr/>
        </p:nvSpPr>
        <p:spPr>
          <a:xfrm flipH="1">
            <a:off x="3788638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AA46C1A-2DF6-0449-F799-686DD6DA4DFB}"/>
              </a:ext>
            </a:extLst>
          </p:cNvPr>
          <p:cNvSpPr/>
          <p:nvPr/>
        </p:nvSpPr>
        <p:spPr>
          <a:xfrm flipH="1">
            <a:off x="3788638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A34CE3C2-3F96-53FA-E743-450C55BC32C0}"/>
              </a:ext>
            </a:extLst>
          </p:cNvPr>
          <p:cNvSpPr/>
          <p:nvPr/>
        </p:nvSpPr>
        <p:spPr>
          <a:xfrm flipH="1">
            <a:off x="3788638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704345AF-D76D-8F5A-4931-072F8A9C24E7}"/>
              </a:ext>
            </a:extLst>
          </p:cNvPr>
          <p:cNvSpPr/>
          <p:nvPr/>
        </p:nvSpPr>
        <p:spPr>
          <a:xfrm flipH="1">
            <a:off x="3788638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32591811-D88F-AD83-F6DB-4B8D0AB4AD13}"/>
              </a:ext>
            </a:extLst>
          </p:cNvPr>
          <p:cNvSpPr/>
          <p:nvPr/>
        </p:nvSpPr>
        <p:spPr>
          <a:xfrm flipH="1">
            <a:off x="3599887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DF08F7F-F5E0-D8C7-3EC4-7CE00755DAB3}"/>
              </a:ext>
            </a:extLst>
          </p:cNvPr>
          <p:cNvSpPr/>
          <p:nvPr/>
        </p:nvSpPr>
        <p:spPr>
          <a:xfrm flipH="1">
            <a:off x="3599887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47E4AEA9-18F6-4970-A337-30865A5350AB}"/>
              </a:ext>
            </a:extLst>
          </p:cNvPr>
          <p:cNvSpPr/>
          <p:nvPr/>
        </p:nvSpPr>
        <p:spPr>
          <a:xfrm flipH="1">
            <a:off x="3599887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E93E63D2-B9B3-435E-603B-64F7A50B6504}"/>
              </a:ext>
            </a:extLst>
          </p:cNvPr>
          <p:cNvSpPr/>
          <p:nvPr/>
        </p:nvSpPr>
        <p:spPr>
          <a:xfrm flipH="1">
            <a:off x="3599887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89AB6EA9-7936-DC4D-4384-C057D44F9D53}"/>
              </a:ext>
            </a:extLst>
          </p:cNvPr>
          <p:cNvSpPr/>
          <p:nvPr/>
        </p:nvSpPr>
        <p:spPr>
          <a:xfrm flipH="1">
            <a:off x="3599887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9F2BB51-6AA7-2A70-1ADB-AF7AA2077547}"/>
              </a:ext>
            </a:extLst>
          </p:cNvPr>
          <p:cNvSpPr/>
          <p:nvPr/>
        </p:nvSpPr>
        <p:spPr>
          <a:xfrm flipH="1">
            <a:off x="3402657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3B2B4F5-5551-937A-D177-68F36E0B7D6C}"/>
              </a:ext>
            </a:extLst>
          </p:cNvPr>
          <p:cNvSpPr/>
          <p:nvPr/>
        </p:nvSpPr>
        <p:spPr>
          <a:xfrm flipH="1">
            <a:off x="3402657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19492433-F3E5-0546-F021-2DAF7DD3AE04}"/>
              </a:ext>
            </a:extLst>
          </p:cNvPr>
          <p:cNvSpPr/>
          <p:nvPr/>
        </p:nvSpPr>
        <p:spPr>
          <a:xfrm flipH="1">
            <a:off x="3402657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ECBFDE34-C3A6-413F-A655-B4B38B92C74E}"/>
              </a:ext>
            </a:extLst>
          </p:cNvPr>
          <p:cNvSpPr/>
          <p:nvPr/>
        </p:nvSpPr>
        <p:spPr>
          <a:xfrm flipH="1">
            <a:off x="3402657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6B1A0D3-1835-2115-28B1-8AD59625F614}"/>
              </a:ext>
            </a:extLst>
          </p:cNvPr>
          <p:cNvSpPr/>
          <p:nvPr/>
        </p:nvSpPr>
        <p:spPr>
          <a:xfrm flipH="1">
            <a:off x="3402657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E7F09F9B-7B4B-D9D2-DCBF-DFB7C858AA97}"/>
              </a:ext>
            </a:extLst>
          </p:cNvPr>
          <p:cNvSpPr/>
          <p:nvPr/>
        </p:nvSpPr>
        <p:spPr>
          <a:xfrm flipH="1">
            <a:off x="3213906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1A39D207-84E1-B54A-8A3C-F0D3BEB168A5}"/>
              </a:ext>
            </a:extLst>
          </p:cNvPr>
          <p:cNvSpPr/>
          <p:nvPr/>
        </p:nvSpPr>
        <p:spPr>
          <a:xfrm flipH="1">
            <a:off x="3213906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027A90F-656A-D180-32F3-53FC41220C32}"/>
              </a:ext>
            </a:extLst>
          </p:cNvPr>
          <p:cNvSpPr/>
          <p:nvPr/>
        </p:nvSpPr>
        <p:spPr>
          <a:xfrm flipH="1">
            <a:off x="3213906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05934297-94C3-B4DB-9BE4-8A31263AE6ED}"/>
              </a:ext>
            </a:extLst>
          </p:cNvPr>
          <p:cNvSpPr/>
          <p:nvPr/>
        </p:nvSpPr>
        <p:spPr>
          <a:xfrm flipH="1">
            <a:off x="3213906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22EE954D-871C-C466-419A-D63443D94EE4}"/>
              </a:ext>
            </a:extLst>
          </p:cNvPr>
          <p:cNvSpPr/>
          <p:nvPr/>
        </p:nvSpPr>
        <p:spPr>
          <a:xfrm flipH="1">
            <a:off x="3213906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B3875570-55D1-2A61-AE71-CB3A06318B4A}"/>
              </a:ext>
            </a:extLst>
          </p:cNvPr>
          <p:cNvSpPr/>
          <p:nvPr/>
        </p:nvSpPr>
        <p:spPr>
          <a:xfrm flipH="1">
            <a:off x="3025155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E41CF975-7B75-0205-5BF8-68539B65E6A0}"/>
              </a:ext>
            </a:extLst>
          </p:cNvPr>
          <p:cNvSpPr/>
          <p:nvPr/>
        </p:nvSpPr>
        <p:spPr>
          <a:xfrm flipH="1">
            <a:off x="3025155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9FB61767-4D22-348A-8B29-B603CD723D67}"/>
              </a:ext>
            </a:extLst>
          </p:cNvPr>
          <p:cNvSpPr/>
          <p:nvPr/>
        </p:nvSpPr>
        <p:spPr>
          <a:xfrm flipH="1">
            <a:off x="3025155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9D13D269-8536-EFF2-E3D9-82B7AABBC723}"/>
              </a:ext>
            </a:extLst>
          </p:cNvPr>
          <p:cNvSpPr/>
          <p:nvPr/>
        </p:nvSpPr>
        <p:spPr>
          <a:xfrm flipH="1">
            <a:off x="3025155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D7E3E6FC-2623-A37B-1E77-FDA339D5E467}"/>
              </a:ext>
            </a:extLst>
          </p:cNvPr>
          <p:cNvSpPr/>
          <p:nvPr/>
        </p:nvSpPr>
        <p:spPr>
          <a:xfrm flipH="1">
            <a:off x="3025155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367C279E-DF96-8A01-247C-0EA101A0314D}"/>
              </a:ext>
            </a:extLst>
          </p:cNvPr>
          <p:cNvSpPr/>
          <p:nvPr/>
        </p:nvSpPr>
        <p:spPr>
          <a:xfrm rot="10800000">
            <a:off x="4750691" y="4014912"/>
            <a:ext cx="237447" cy="156099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6249CA4-C5F3-3049-9D4D-616C7635431F}"/>
              </a:ext>
            </a:extLst>
          </p:cNvPr>
          <p:cNvSpPr/>
          <p:nvPr/>
        </p:nvSpPr>
        <p:spPr>
          <a:xfrm rot="5400000">
            <a:off x="3476586" y="2708566"/>
            <a:ext cx="237449" cy="114031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0B9A909C-D08C-E382-7836-5D5B4A498CDA}"/>
              </a:ext>
            </a:extLst>
          </p:cNvPr>
          <p:cNvSpPr/>
          <p:nvPr/>
        </p:nvSpPr>
        <p:spPr>
          <a:xfrm rot="19084088">
            <a:off x="3109076" y="5161842"/>
            <a:ext cx="118661" cy="644250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ED55AE-13EA-1ACD-81A9-A2EF2FDF4781}"/>
              </a:ext>
            </a:extLst>
          </p:cNvPr>
          <p:cNvSpPr txBox="1"/>
          <p:nvPr/>
        </p:nvSpPr>
        <p:spPr>
          <a:xfrm>
            <a:off x="5034437" y="4613686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FC39CA-2993-777A-ED86-D82B141D1B20}"/>
              </a:ext>
            </a:extLst>
          </p:cNvPr>
          <p:cNvSpPr txBox="1"/>
          <p:nvPr/>
        </p:nvSpPr>
        <p:spPr>
          <a:xfrm>
            <a:off x="3465526" y="2850762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729DFE-3BD5-2B19-7948-05CBD9EAD1A4}"/>
              </a:ext>
            </a:extLst>
          </p:cNvPr>
          <p:cNvSpPr txBox="1"/>
          <p:nvPr/>
        </p:nvSpPr>
        <p:spPr>
          <a:xfrm>
            <a:off x="2720258" y="5352227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150E0DF-9152-D070-9EFD-96D528CD6B3D}"/>
              </a:ext>
            </a:extLst>
          </p:cNvPr>
          <p:cNvSpPr/>
          <p:nvPr/>
        </p:nvSpPr>
        <p:spPr>
          <a:xfrm rot="19304009">
            <a:off x="5255159" y="3411279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CC8A484-C66E-39A4-2112-950293BD5D6C}"/>
              </a:ext>
            </a:extLst>
          </p:cNvPr>
          <p:cNvSpPr/>
          <p:nvPr/>
        </p:nvSpPr>
        <p:spPr>
          <a:xfrm rot="2096576">
            <a:off x="5310754" y="4858350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464B94D-4D4F-A629-7F34-EAA734B1A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62544"/>
              </p:ext>
            </p:extLst>
          </p:nvPr>
        </p:nvGraphicFramePr>
        <p:xfrm>
          <a:off x="7006274" y="297107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88CFFAC-44FD-BFFC-63E0-F1C191B7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26535"/>
              </p:ext>
            </p:extLst>
          </p:nvPr>
        </p:nvGraphicFramePr>
        <p:xfrm>
          <a:off x="6813224" y="455783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69DE064-CE97-601C-2402-88D7F5BB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84446"/>
              </p:ext>
            </p:extLst>
          </p:nvPr>
        </p:nvGraphicFramePr>
        <p:xfrm>
          <a:off x="6902846" y="46453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9B7542C-764A-7BE4-5BB0-8DCF90D4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09397"/>
              </p:ext>
            </p:extLst>
          </p:nvPr>
        </p:nvGraphicFramePr>
        <p:xfrm>
          <a:off x="7011729" y="476076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939D582-99C8-D3A4-E96D-6B072B001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68711"/>
              </p:ext>
            </p:extLst>
          </p:nvPr>
        </p:nvGraphicFramePr>
        <p:xfrm>
          <a:off x="7103481" y="48478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8262D16-AE6A-9D2C-118B-885254557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14617"/>
              </p:ext>
            </p:extLst>
          </p:nvPr>
        </p:nvGraphicFramePr>
        <p:xfrm>
          <a:off x="7102125" y="305811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pic>
        <p:nvPicPr>
          <p:cNvPr id="5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BC5589A2-4B85-83F1-A403-5B89BB9BF00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43" y="392696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38E2996-251A-10A4-AA5D-F8072BFA5343}"/>
              </a:ext>
            </a:extLst>
          </p:cNvPr>
          <p:cNvSpPr txBox="1"/>
          <p:nvPr/>
        </p:nvSpPr>
        <p:spPr>
          <a:xfrm>
            <a:off x="6610006" y="2423809"/>
            <a:ext cx="153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4E54DF-A888-3D56-9758-30342EC6E0AD}"/>
              </a:ext>
            </a:extLst>
          </p:cNvPr>
          <p:cNvSpPr txBox="1"/>
          <p:nvPr/>
        </p:nvSpPr>
        <p:spPr>
          <a:xfrm>
            <a:off x="9585603" y="2418201"/>
            <a:ext cx="153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Ground truth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327D79-993F-FBF5-2947-2509045E6A77}"/>
              </a:ext>
            </a:extLst>
          </p:cNvPr>
          <p:cNvCxnSpPr>
            <a:cxnSpLocks/>
          </p:cNvCxnSpPr>
          <p:nvPr/>
        </p:nvCxnSpPr>
        <p:spPr>
          <a:xfrm>
            <a:off x="8530514" y="2410795"/>
            <a:ext cx="0" cy="359599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0E10B650-AFF8-47C6-7DB3-47CB2CBCB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28242"/>
              </p:ext>
            </p:extLst>
          </p:nvPr>
        </p:nvGraphicFramePr>
        <p:xfrm>
          <a:off x="9010701" y="297107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76CBDB3B-2821-7196-7BF6-34D388E32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80190"/>
              </p:ext>
            </p:extLst>
          </p:nvPr>
        </p:nvGraphicFramePr>
        <p:xfrm>
          <a:off x="9106552" y="305811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91E0192-C2C6-D5D2-4EC0-8B30B213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44865"/>
              </p:ext>
            </p:extLst>
          </p:nvPr>
        </p:nvGraphicFramePr>
        <p:xfrm>
          <a:off x="8990183" y="46209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77B6200-5660-7629-C779-2EBFD0700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3404"/>
              </p:ext>
            </p:extLst>
          </p:nvPr>
        </p:nvGraphicFramePr>
        <p:xfrm>
          <a:off x="9079805" y="470852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084FB33C-98DF-1CFC-DFCF-B2D93C7A6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8989"/>
              </p:ext>
            </p:extLst>
          </p:nvPr>
        </p:nvGraphicFramePr>
        <p:xfrm>
          <a:off x="9188688" y="482391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C8299EA1-5284-08CD-E15D-86A3F9F5A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50221"/>
              </p:ext>
            </p:extLst>
          </p:nvPr>
        </p:nvGraphicFramePr>
        <p:xfrm>
          <a:off x="9280440" y="49109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CDA2ACAE-B57C-2989-C830-34AD20331B88}"/>
              </a:ext>
            </a:extLst>
          </p:cNvPr>
          <p:cNvSpPr/>
          <p:nvPr/>
        </p:nvSpPr>
        <p:spPr>
          <a:xfrm>
            <a:off x="11083444" y="446947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88A239-3AA5-70A9-EC8B-7009955147EF}"/>
              </a:ext>
            </a:extLst>
          </p:cNvPr>
          <p:cNvSpPr/>
          <p:nvPr/>
        </p:nvSpPr>
        <p:spPr>
          <a:xfrm>
            <a:off x="11364119" y="431637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192466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D36D-65D3-07D6-614C-CE97D861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051B-1014-8F08-CD5E-1EE00865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dirty="0"/>
              <a:t>You will focus on a </a:t>
            </a:r>
            <a:r>
              <a:rPr lang="en-US" b="1" i="1" dirty="0"/>
              <a:t>simplified</a:t>
            </a:r>
            <a:r>
              <a:rPr lang="en-US" dirty="0"/>
              <a:t> region proposal network (RPN). </a:t>
            </a:r>
          </a:p>
          <a:p>
            <a:endParaRPr lang="en-US" dirty="0"/>
          </a:p>
          <a:p>
            <a:r>
              <a:rPr lang="en-US" dirty="0"/>
              <a:t>You are NOT asked to build it and train it. </a:t>
            </a:r>
          </a:p>
          <a:p>
            <a:endParaRPr lang="en-US" dirty="0"/>
          </a:p>
          <a:p>
            <a:r>
              <a:rPr lang="en-US" dirty="0"/>
              <a:t>Instead, you are asked to:</a:t>
            </a:r>
          </a:p>
          <a:p>
            <a:pPr lvl="1"/>
            <a:r>
              <a:rPr lang="en-US" dirty="0"/>
              <a:t>Create the </a:t>
            </a:r>
            <a:r>
              <a:rPr lang="en-US" u="sng" dirty="0"/>
              <a:t>ground truth (GT) tensors</a:t>
            </a:r>
            <a:r>
              <a:rPr lang="en-US" dirty="0"/>
              <a:t>, given the ground truth (GT) object locations</a:t>
            </a:r>
          </a:p>
          <a:p>
            <a:pPr lvl="1"/>
            <a:r>
              <a:rPr lang="en-US" dirty="0"/>
              <a:t>Given the </a:t>
            </a:r>
            <a:r>
              <a:rPr lang="en-US" u="sng" dirty="0"/>
              <a:t>output tensors</a:t>
            </a:r>
            <a:r>
              <a:rPr lang="en-US" dirty="0"/>
              <a:t>, read them and output a list of object proposal locations</a:t>
            </a:r>
          </a:p>
          <a:p>
            <a:pPr lvl="1"/>
            <a:endParaRPr lang="en-US" dirty="0"/>
          </a:p>
          <a:p>
            <a:r>
              <a:rPr lang="en-US" dirty="0"/>
              <a:t>Along with the implementation, you will also experience</a:t>
            </a:r>
          </a:p>
          <a:p>
            <a:pPr lvl="1"/>
            <a:r>
              <a:rPr lang="en-US" dirty="0"/>
              <a:t>Anchors</a:t>
            </a:r>
          </a:p>
          <a:p>
            <a:pPr lvl="1"/>
            <a:r>
              <a:rPr lang="en-US" dirty="0"/>
              <a:t>Non-Maximum Suppression (NMS)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6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pPr lvl="1"/>
            <a:r>
              <a:rPr lang="en-US" dirty="0"/>
              <a:t>Naïve implementation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Implementation with anchors and offsets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Non-Maximum Suppression (NMS)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400292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8C7-AE64-8C67-947B-43262F9B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71FA-768F-D152-5D0F-4C560912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image size and patch/grid size in this slide deck are examples. Please follow what is in the code to implement your answer. </a:t>
            </a:r>
          </a:p>
        </p:txBody>
      </p:sp>
    </p:spTree>
    <p:extLst>
      <p:ext uri="{BB962C8B-B14F-4D97-AF65-F5344CB8AC3E}">
        <p14:creationId xmlns:p14="http://schemas.microsoft.com/office/powerpoint/2010/main" val="135432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Q1, you are to implement (or experience) the following steps</a:t>
            </a:r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4CDA3903-FE3B-87C1-B81C-04F16F75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5" y="2222702"/>
            <a:ext cx="3123817" cy="19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04CF65-C594-0625-288E-139867DC4E41}"/>
              </a:ext>
            </a:extLst>
          </p:cNvPr>
          <p:cNvSpPr/>
          <p:nvPr/>
        </p:nvSpPr>
        <p:spPr>
          <a:xfrm>
            <a:off x="1201821" y="2857418"/>
            <a:ext cx="466139" cy="893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7CE88-B342-3F36-2877-7D593AAA959E}"/>
              </a:ext>
            </a:extLst>
          </p:cNvPr>
          <p:cNvSpPr/>
          <p:nvPr/>
        </p:nvSpPr>
        <p:spPr>
          <a:xfrm>
            <a:off x="1824629" y="2695438"/>
            <a:ext cx="750512" cy="10815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5C6DA9F5-CA8A-DBC5-272C-7A4F2BED825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78" y="2340708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D8AAA6-FF61-661E-6628-FD5073EC8D9C}"/>
              </a:ext>
            </a:extLst>
          </p:cNvPr>
          <p:cNvSpPr/>
          <p:nvPr/>
        </p:nvSpPr>
        <p:spPr>
          <a:xfrm>
            <a:off x="6379379" y="2883214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9050C-F06A-5968-4870-84DBE545077C}"/>
              </a:ext>
            </a:extLst>
          </p:cNvPr>
          <p:cNvSpPr/>
          <p:nvPr/>
        </p:nvSpPr>
        <p:spPr>
          <a:xfrm>
            <a:off x="6660054" y="2730120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D1E6618-9ACC-1C58-89E0-EB7BA3F4A1C5}"/>
              </a:ext>
            </a:extLst>
          </p:cNvPr>
          <p:cNvSpPr/>
          <p:nvPr/>
        </p:nvSpPr>
        <p:spPr>
          <a:xfrm>
            <a:off x="4004569" y="2552745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and GT resizing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FCE5CF5-5916-E1F9-E604-3B10BA0EC0B6}"/>
              </a:ext>
            </a:extLst>
          </p:cNvPr>
          <p:cNvSpPr/>
          <p:nvPr/>
        </p:nvSpPr>
        <p:spPr>
          <a:xfrm>
            <a:off x="7557741" y="2552745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A69C6B0-1D05-521F-73F0-215C3363A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55324"/>
              </p:ext>
            </p:extLst>
          </p:nvPr>
        </p:nvGraphicFramePr>
        <p:xfrm>
          <a:off x="9477213" y="266223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7728BE2-DBBE-BC94-8011-369A0B0B3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91928"/>
              </p:ext>
            </p:extLst>
          </p:nvPr>
        </p:nvGraphicFramePr>
        <p:xfrm>
          <a:off x="9573064" y="27492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5371706-DFF8-AFFD-B42F-78A82589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30071"/>
              </p:ext>
            </p:extLst>
          </p:nvPr>
        </p:nvGraphicFramePr>
        <p:xfrm>
          <a:off x="10810777" y="266173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C7D1FD-71E9-B777-7A58-59886A2A7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64949"/>
              </p:ext>
            </p:extLst>
          </p:nvPr>
        </p:nvGraphicFramePr>
        <p:xfrm>
          <a:off x="10900399" y="27492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F47B800-6225-9B80-CD12-B0032F803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60999"/>
              </p:ext>
            </p:extLst>
          </p:nvPr>
        </p:nvGraphicFramePr>
        <p:xfrm>
          <a:off x="11009282" y="286466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DF0C676-DA4B-1AE7-97AF-477840582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18550"/>
              </p:ext>
            </p:extLst>
          </p:nvPr>
        </p:nvGraphicFramePr>
        <p:xfrm>
          <a:off x="11101034" y="29517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2DE70F-FFBF-2A5A-3DBE-C8D480D2EDBA}"/>
              </a:ext>
            </a:extLst>
          </p:cNvPr>
          <p:cNvCxnSpPr>
            <a:cxnSpLocks/>
          </p:cNvCxnSpPr>
          <p:nvPr/>
        </p:nvCxnSpPr>
        <p:spPr>
          <a:xfrm flipH="1">
            <a:off x="0" y="4369834"/>
            <a:ext cx="12192000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A25279A-7860-5B83-4475-91E8C43D7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51425"/>
              </p:ext>
            </p:extLst>
          </p:nvPr>
        </p:nvGraphicFramePr>
        <p:xfrm>
          <a:off x="297653" y="528304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E42B92D-982C-0DD6-A5F6-9ED0A7417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20642"/>
              </p:ext>
            </p:extLst>
          </p:nvPr>
        </p:nvGraphicFramePr>
        <p:xfrm>
          <a:off x="393504" y="537008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48486E-083B-5141-41B7-96A1B0C1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11122"/>
              </p:ext>
            </p:extLst>
          </p:nvPr>
        </p:nvGraphicFramePr>
        <p:xfrm>
          <a:off x="1631217" y="528254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2FEADEE-8EE3-A34C-90AA-09ECD9C6B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63927"/>
              </p:ext>
            </p:extLst>
          </p:nvPr>
        </p:nvGraphicFramePr>
        <p:xfrm>
          <a:off x="1720839" y="537008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06F68A5-4A70-9775-1B97-527D9E150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1329"/>
              </p:ext>
            </p:extLst>
          </p:nvPr>
        </p:nvGraphicFramePr>
        <p:xfrm>
          <a:off x="1829722" y="548547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FBCD0EB-1F8E-7CD8-457B-3738CA089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5718"/>
              </p:ext>
            </p:extLst>
          </p:nvPr>
        </p:nvGraphicFramePr>
        <p:xfrm>
          <a:off x="1921474" y="557251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7591AC4-0B52-242D-1721-D0F6E52ED1B8}"/>
              </a:ext>
            </a:extLst>
          </p:cNvPr>
          <p:cNvSpPr txBox="1"/>
          <p:nvPr/>
        </p:nvSpPr>
        <p:spPr>
          <a:xfrm>
            <a:off x="168545" y="4725949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tensors by a neural net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8CE1EFB-8EE5-F7AC-B8F1-3258E8ACD321}"/>
              </a:ext>
            </a:extLst>
          </p:cNvPr>
          <p:cNvSpPr/>
          <p:nvPr/>
        </p:nvSpPr>
        <p:spPr>
          <a:xfrm>
            <a:off x="3360606" y="5222420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pic>
        <p:nvPicPr>
          <p:cNvPr id="46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403354E1-FB2A-D66E-2C37-AD07752FE85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84" y="49265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83E4E32-FFEE-AF42-6F84-E31DEC5DFA59}"/>
              </a:ext>
            </a:extLst>
          </p:cNvPr>
          <p:cNvSpPr/>
          <p:nvPr/>
        </p:nvSpPr>
        <p:spPr>
          <a:xfrm>
            <a:off x="5795085" y="54690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42EC28-9DF7-1067-FA27-9FA973F59BBB}"/>
              </a:ext>
            </a:extLst>
          </p:cNvPr>
          <p:cNvSpPr/>
          <p:nvPr/>
        </p:nvSpPr>
        <p:spPr>
          <a:xfrm>
            <a:off x="6075760" y="53159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AEDCF8F-2EE9-CC9E-05A0-2F0AAAA5CCDF}"/>
              </a:ext>
            </a:extLst>
          </p:cNvPr>
          <p:cNvSpPr/>
          <p:nvPr/>
        </p:nvSpPr>
        <p:spPr>
          <a:xfrm>
            <a:off x="7075301" y="5217088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resizing </a:t>
            </a:r>
          </a:p>
        </p:txBody>
      </p:sp>
      <p:pic>
        <p:nvPicPr>
          <p:cNvPr id="53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7276A34A-BF57-29C3-344D-9A7F23EB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979" y="4601833"/>
            <a:ext cx="3123817" cy="19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306047-055F-6591-35FD-BE60095B228B}"/>
              </a:ext>
            </a:extLst>
          </p:cNvPr>
          <p:cNvSpPr/>
          <p:nvPr/>
        </p:nvSpPr>
        <p:spPr>
          <a:xfrm>
            <a:off x="10000255" y="5236549"/>
            <a:ext cx="466139" cy="893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71FD77-1FA0-BDB9-2AF8-B37C0CBF9D8B}"/>
              </a:ext>
            </a:extLst>
          </p:cNvPr>
          <p:cNvSpPr/>
          <p:nvPr/>
        </p:nvSpPr>
        <p:spPr>
          <a:xfrm>
            <a:off x="10623063" y="5074569"/>
            <a:ext cx="750512" cy="10815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4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resizing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and GT resizing 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888B30-869E-6999-E6EE-086A7744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" y="2446001"/>
            <a:ext cx="4337371" cy="27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410B9B-4DCE-9B9A-3214-215555627E2C}"/>
              </a:ext>
            </a:extLst>
          </p:cNvPr>
          <p:cNvSpPr txBox="1"/>
          <p:nvPr/>
        </p:nvSpPr>
        <p:spPr>
          <a:xfrm>
            <a:off x="-212780" y="5278688"/>
            <a:ext cx="66926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GT locations [u-center, v-center, width, height]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[250, 180, 100, 170]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[400, 200, 170, 200]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79124B9-25A4-708D-F5A5-5E0821351FB2}"/>
              </a:ext>
            </a:extLst>
          </p:cNvPr>
          <p:cNvSpPr/>
          <p:nvPr/>
        </p:nvSpPr>
        <p:spPr>
          <a:xfrm>
            <a:off x="5650478" y="3496642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and GT resizing </a:t>
            </a:r>
          </a:p>
        </p:txBody>
      </p:sp>
      <p:pic>
        <p:nvPicPr>
          <p:cNvPr id="2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74E18A4E-0633-303E-095F-2F378B47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39" y="2446001"/>
            <a:ext cx="2818943" cy="27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F5581CE5-AEEE-5A70-FF76-6C260A51082A}"/>
              </a:ext>
            </a:extLst>
          </p:cNvPr>
          <p:cNvSpPr/>
          <p:nvPr/>
        </p:nvSpPr>
        <p:spPr>
          <a:xfrm rot="16200000">
            <a:off x="9449335" y="3989457"/>
            <a:ext cx="269753" cy="281894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10CE92E-DD5B-2431-21C7-B18B0E0C134A}"/>
              </a:ext>
            </a:extLst>
          </p:cNvPr>
          <p:cNvSpPr/>
          <p:nvPr/>
        </p:nvSpPr>
        <p:spPr>
          <a:xfrm>
            <a:off x="7832997" y="2467786"/>
            <a:ext cx="243911" cy="2692615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92AFC-E940-CA35-00B6-88339419C32A}"/>
              </a:ext>
            </a:extLst>
          </p:cNvPr>
          <p:cNvSpPr txBox="1"/>
          <p:nvPr/>
        </p:nvSpPr>
        <p:spPr>
          <a:xfrm>
            <a:off x="9375668" y="5533805"/>
            <a:ext cx="7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9F1AF-3236-09F8-A1C4-677C9FFCFE41}"/>
              </a:ext>
            </a:extLst>
          </p:cNvPr>
          <p:cNvSpPr txBox="1"/>
          <p:nvPr/>
        </p:nvSpPr>
        <p:spPr>
          <a:xfrm>
            <a:off x="7381030" y="3618535"/>
            <a:ext cx="7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DD992-2FE3-B52F-E41D-40023F386887}"/>
              </a:ext>
            </a:extLst>
          </p:cNvPr>
          <p:cNvSpPr txBox="1"/>
          <p:nvPr/>
        </p:nvSpPr>
        <p:spPr>
          <a:xfrm>
            <a:off x="6096000" y="58423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Locations should be divided by the original image sizes and then multiplied by the new sizes</a:t>
            </a:r>
          </a:p>
        </p:txBody>
      </p:sp>
    </p:spTree>
    <p:extLst>
      <p:ext uri="{BB962C8B-B14F-4D97-AF65-F5344CB8AC3E}">
        <p14:creationId xmlns:p14="http://schemas.microsoft.com/office/powerpoint/2010/main" val="311965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11ED-B7DC-3381-AC11-0EDEAC1F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DAC5-E438-5554-AD3A-CB199DD5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you read slide decks 16 – 17</a:t>
            </a:r>
          </a:p>
          <a:p>
            <a:r>
              <a:rPr lang="en-US" dirty="0"/>
              <a:t>Please make sure you read chapter 50 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363533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resized image is 200-by-200, and the feature map spatial resolution is 5-by-5, </a:t>
            </a:r>
            <a:r>
              <a:rPr lang="en-US" dirty="0">
                <a:solidFill>
                  <a:srgbClr val="FF0000"/>
                </a:solidFill>
              </a:rPr>
              <a:t>each patch is 40-by-40 of the resized image</a:t>
            </a:r>
          </a:p>
          <a:p>
            <a:r>
              <a:rPr lang="en-US" dirty="0"/>
              <a:t>Now you need to create the following </a:t>
            </a:r>
            <a:r>
              <a:rPr lang="en-US" u="sng" dirty="0"/>
              <a:t>existence tensor</a:t>
            </a:r>
            <a:r>
              <a:rPr lang="en-US" dirty="0"/>
              <a:t> with two channels: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7803F-BA38-6A66-7716-C276759A67CD}"/>
              </a:ext>
            </a:extLst>
          </p:cNvPr>
          <p:cNvSpPr txBox="1"/>
          <p:nvPr/>
        </p:nvSpPr>
        <p:spPr>
          <a:xfrm>
            <a:off x="294640" y="5731723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[83.3, 90, 33.3, 85]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[133.3, 100, 56.7, 100]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A2FF4BE-F90D-8D86-4A35-1968EB329F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4" y="3142031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827016-5ABD-10D1-5A48-A5011958A3C2}"/>
              </a:ext>
            </a:extLst>
          </p:cNvPr>
          <p:cNvCxnSpPr>
            <a:cxnSpLocks/>
          </p:cNvCxnSpPr>
          <p:nvPr/>
        </p:nvCxnSpPr>
        <p:spPr>
          <a:xfrm>
            <a:off x="2827402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1ABD8-C9BA-2DF2-469F-CD6A4DDE9AD8}"/>
              </a:ext>
            </a:extLst>
          </p:cNvPr>
          <p:cNvCxnSpPr>
            <a:cxnSpLocks/>
          </p:cNvCxnSpPr>
          <p:nvPr/>
        </p:nvCxnSpPr>
        <p:spPr>
          <a:xfrm>
            <a:off x="234291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6E58A9-A5CD-0A0B-A741-F20AC45729CB}"/>
              </a:ext>
            </a:extLst>
          </p:cNvPr>
          <p:cNvCxnSpPr>
            <a:cxnSpLocks/>
          </p:cNvCxnSpPr>
          <p:nvPr/>
        </p:nvCxnSpPr>
        <p:spPr>
          <a:xfrm>
            <a:off x="185854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4F892-A9DF-7786-FD3F-B9FA3D01B40C}"/>
              </a:ext>
            </a:extLst>
          </p:cNvPr>
          <p:cNvCxnSpPr>
            <a:cxnSpLocks/>
          </p:cNvCxnSpPr>
          <p:nvPr/>
        </p:nvCxnSpPr>
        <p:spPr>
          <a:xfrm>
            <a:off x="141140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61A5-BA1A-6CD9-5CAD-61EEB894DC8D}"/>
              </a:ext>
            </a:extLst>
          </p:cNvPr>
          <p:cNvCxnSpPr>
            <a:cxnSpLocks/>
          </p:cNvCxnSpPr>
          <p:nvPr/>
        </p:nvCxnSpPr>
        <p:spPr>
          <a:xfrm flipH="1">
            <a:off x="902084" y="363377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AACDF-A252-1A9F-8AEF-CCFCE284A85D}"/>
              </a:ext>
            </a:extLst>
          </p:cNvPr>
          <p:cNvCxnSpPr>
            <a:cxnSpLocks/>
          </p:cNvCxnSpPr>
          <p:nvPr/>
        </p:nvCxnSpPr>
        <p:spPr>
          <a:xfrm flipH="1">
            <a:off x="902083" y="4110642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4D588-7FB5-D956-DC25-6F58BAC9A1F3}"/>
              </a:ext>
            </a:extLst>
          </p:cNvPr>
          <p:cNvCxnSpPr>
            <a:cxnSpLocks/>
          </p:cNvCxnSpPr>
          <p:nvPr/>
        </p:nvCxnSpPr>
        <p:spPr>
          <a:xfrm flipH="1">
            <a:off x="907603" y="458750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99BBE-5F0D-7D23-3E63-3088C167765C}"/>
              </a:ext>
            </a:extLst>
          </p:cNvPr>
          <p:cNvCxnSpPr>
            <a:cxnSpLocks/>
          </p:cNvCxnSpPr>
          <p:nvPr/>
        </p:nvCxnSpPr>
        <p:spPr>
          <a:xfrm flipH="1">
            <a:off x="902082" y="510861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4E1D0-2CBB-FC40-6876-BCDC13D3B0DA}"/>
              </a:ext>
            </a:extLst>
          </p:cNvPr>
          <p:cNvSpPr/>
          <p:nvPr/>
        </p:nvSpPr>
        <p:spPr>
          <a:xfrm>
            <a:off x="1692849" y="3986434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9E219-CDEB-A045-3918-2E57EA4F3BCC}"/>
              </a:ext>
            </a:extLst>
          </p:cNvPr>
          <p:cNvSpPr/>
          <p:nvPr/>
        </p:nvSpPr>
        <p:spPr>
          <a:xfrm>
            <a:off x="2186802" y="3752670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E8DE9F3-F036-DF00-1F21-D2BD6493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77370"/>
              </p:ext>
            </p:extLst>
          </p:nvPr>
        </p:nvGraphicFramePr>
        <p:xfrm>
          <a:off x="5662890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DC6322-1730-68F8-BEF2-FE511CC8AF64}"/>
              </a:ext>
            </a:extLst>
          </p:cNvPr>
          <p:cNvSpPr/>
          <p:nvPr/>
        </p:nvSpPr>
        <p:spPr>
          <a:xfrm>
            <a:off x="3609775" y="3787977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A62C5-BCC1-FA98-5682-837A3D8E06BD}"/>
              </a:ext>
            </a:extLst>
          </p:cNvPr>
          <p:cNvSpPr txBox="1"/>
          <p:nvPr/>
        </p:nvSpPr>
        <p:spPr>
          <a:xfrm>
            <a:off x="6260409" y="5824056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15AB76-8E5B-D504-D98F-0F21F0B129AA}"/>
              </a:ext>
            </a:extLst>
          </p:cNvPr>
          <p:cNvSpPr txBox="1"/>
          <p:nvPr/>
        </p:nvSpPr>
        <p:spPr>
          <a:xfrm>
            <a:off x="9592316" y="581584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No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748782A-D81E-CF88-EFCC-95DF3D5ED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13027"/>
              </p:ext>
            </p:extLst>
          </p:nvPr>
        </p:nvGraphicFramePr>
        <p:xfrm>
          <a:off x="9076075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272F111-504C-3274-3B20-83EC4B46BF39}"/>
              </a:ext>
            </a:extLst>
          </p:cNvPr>
          <p:cNvSpPr txBox="1"/>
          <p:nvPr/>
        </p:nvSpPr>
        <p:spPr>
          <a:xfrm>
            <a:off x="6156960" y="6378054"/>
            <a:ext cx="52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matrices sum to 1 at each patch location</a:t>
            </a:r>
          </a:p>
        </p:txBody>
      </p:sp>
    </p:spTree>
    <p:extLst>
      <p:ext uri="{BB962C8B-B14F-4D97-AF65-F5344CB8AC3E}">
        <p14:creationId xmlns:p14="http://schemas.microsoft.com/office/powerpoint/2010/main" val="375441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if a patch overlaps with ANY of the resized GT box, you set the “existence: Yes” to 1; otherwise, 0.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448E32-4C24-5B43-5FA8-1845D6779783}"/>
              </a:ext>
            </a:extLst>
          </p:cNvPr>
          <p:cNvSpPr txBox="1"/>
          <p:nvPr/>
        </p:nvSpPr>
        <p:spPr>
          <a:xfrm>
            <a:off x="294640" y="5731723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[83.3, 90, 33.3, 85]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[133.3, 100, 56.7, 100]</a:t>
            </a:r>
          </a:p>
        </p:txBody>
      </p:sp>
      <p:pic>
        <p:nvPicPr>
          <p:cNvPr id="4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2E0A093A-37A0-5C26-9148-A15D64CC75E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4" y="3142031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07D92D-8208-F294-74EF-4C6F1503AC46}"/>
              </a:ext>
            </a:extLst>
          </p:cNvPr>
          <p:cNvCxnSpPr>
            <a:cxnSpLocks/>
          </p:cNvCxnSpPr>
          <p:nvPr/>
        </p:nvCxnSpPr>
        <p:spPr>
          <a:xfrm>
            <a:off x="2827402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6CC986-52AE-9831-3CCB-8E403E15DF34}"/>
              </a:ext>
            </a:extLst>
          </p:cNvPr>
          <p:cNvCxnSpPr>
            <a:cxnSpLocks/>
          </p:cNvCxnSpPr>
          <p:nvPr/>
        </p:nvCxnSpPr>
        <p:spPr>
          <a:xfrm>
            <a:off x="234291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E3D5F4-DEAD-E515-3824-6C9827CEFB39}"/>
              </a:ext>
            </a:extLst>
          </p:cNvPr>
          <p:cNvCxnSpPr>
            <a:cxnSpLocks/>
          </p:cNvCxnSpPr>
          <p:nvPr/>
        </p:nvCxnSpPr>
        <p:spPr>
          <a:xfrm>
            <a:off x="185854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4A5656-2C59-12DD-9055-19BAA908C20D}"/>
              </a:ext>
            </a:extLst>
          </p:cNvPr>
          <p:cNvCxnSpPr>
            <a:cxnSpLocks/>
          </p:cNvCxnSpPr>
          <p:nvPr/>
        </p:nvCxnSpPr>
        <p:spPr>
          <a:xfrm>
            <a:off x="141140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D49AAE-D834-04F8-612F-5B0DDBB516A1}"/>
              </a:ext>
            </a:extLst>
          </p:cNvPr>
          <p:cNvCxnSpPr>
            <a:cxnSpLocks/>
          </p:cNvCxnSpPr>
          <p:nvPr/>
        </p:nvCxnSpPr>
        <p:spPr>
          <a:xfrm flipH="1">
            <a:off x="902084" y="363377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6D8328-EE59-C73B-1E96-9AE12F7A133B}"/>
              </a:ext>
            </a:extLst>
          </p:cNvPr>
          <p:cNvCxnSpPr>
            <a:cxnSpLocks/>
          </p:cNvCxnSpPr>
          <p:nvPr/>
        </p:nvCxnSpPr>
        <p:spPr>
          <a:xfrm flipH="1">
            <a:off x="902083" y="4110642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D96031-D2CF-4B8B-1726-E948EFB4FD3C}"/>
              </a:ext>
            </a:extLst>
          </p:cNvPr>
          <p:cNvCxnSpPr>
            <a:cxnSpLocks/>
          </p:cNvCxnSpPr>
          <p:nvPr/>
        </p:nvCxnSpPr>
        <p:spPr>
          <a:xfrm flipH="1">
            <a:off x="907603" y="458750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8335D9-F5BF-3C6D-51B8-7F7FCA2406C1}"/>
              </a:ext>
            </a:extLst>
          </p:cNvPr>
          <p:cNvCxnSpPr>
            <a:cxnSpLocks/>
          </p:cNvCxnSpPr>
          <p:nvPr/>
        </p:nvCxnSpPr>
        <p:spPr>
          <a:xfrm flipH="1">
            <a:off x="902082" y="510861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AB64-A634-8DF1-5663-597F8D4E16C5}"/>
              </a:ext>
            </a:extLst>
          </p:cNvPr>
          <p:cNvSpPr/>
          <p:nvPr/>
        </p:nvSpPr>
        <p:spPr>
          <a:xfrm>
            <a:off x="1692849" y="3986434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E931E4-2C2D-4FBC-06E1-7B55D8C7243D}"/>
              </a:ext>
            </a:extLst>
          </p:cNvPr>
          <p:cNvSpPr/>
          <p:nvPr/>
        </p:nvSpPr>
        <p:spPr>
          <a:xfrm>
            <a:off x="2186802" y="3752670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3998C8D-900E-D148-DFE8-CCDD0AA5B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56945"/>
              </p:ext>
            </p:extLst>
          </p:nvPr>
        </p:nvGraphicFramePr>
        <p:xfrm>
          <a:off x="5662890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53" name="Arrow: Right 52">
            <a:extLst>
              <a:ext uri="{FF2B5EF4-FFF2-40B4-BE49-F238E27FC236}">
                <a16:creationId xmlns:a16="http://schemas.microsoft.com/office/drawing/2014/main" id="{2EF031C7-7ABD-4B8D-02BC-799286757BE2}"/>
              </a:ext>
            </a:extLst>
          </p:cNvPr>
          <p:cNvSpPr/>
          <p:nvPr/>
        </p:nvSpPr>
        <p:spPr>
          <a:xfrm>
            <a:off x="3609775" y="3787977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D8D063-5AA6-1B45-976F-FBC8FC34A404}"/>
              </a:ext>
            </a:extLst>
          </p:cNvPr>
          <p:cNvSpPr txBox="1"/>
          <p:nvPr/>
        </p:nvSpPr>
        <p:spPr>
          <a:xfrm>
            <a:off x="6260409" y="5824056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BBCD19-17F8-8A20-769C-BC8A251E53EC}"/>
              </a:ext>
            </a:extLst>
          </p:cNvPr>
          <p:cNvSpPr txBox="1"/>
          <p:nvPr/>
        </p:nvSpPr>
        <p:spPr>
          <a:xfrm>
            <a:off x="9592316" y="581584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No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A9C00DA-37D4-5287-FD89-F946A432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37306"/>
              </p:ext>
            </p:extLst>
          </p:nvPr>
        </p:nvGraphicFramePr>
        <p:xfrm>
          <a:off x="9076075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DAFBD71-8068-3100-8552-22D31AE65F2B}"/>
              </a:ext>
            </a:extLst>
          </p:cNvPr>
          <p:cNvSpPr txBox="1"/>
          <p:nvPr/>
        </p:nvSpPr>
        <p:spPr>
          <a:xfrm>
            <a:off x="6156960" y="6378054"/>
            <a:ext cx="52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matrices sum to 1 at each patch location</a:t>
            </a:r>
          </a:p>
        </p:txBody>
      </p:sp>
    </p:spTree>
    <p:extLst>
      <p:ext uri="{BB962C8B-B14F-4D97-AF65-F5344CB8AC3E}">
        <p14:creationId xmlns:p14="http://schemas.microsoft.com/office/powerpoint/2010/main" val="2805992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also need to create the following </a:t>
            </a:r>
            <a:r>
              <a:rPr lang="en-US" u="sng" dirty="0"/>
              <a:t>location tensor</a:t>
            </a:r>
            <a:r>
              <a:rPr lang="en-US" dirty="0"/>
              <a:t> with four channels: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7803F-BA38-6A66-7716-C276759A67CD}"/>
              </a:ext>
            </a:extLst>
          </p:cNvPr>
          <p:cNvSpPr txBox="1"/>
          <p:nvPr/>
        </p:nvSpPr>
        <p:spPr>
          <a:xfrm>
            <a:off x="294640" y="5731723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FF0000"/>
                </a:solidFill>
              </a:rPr>
              <a:t>83.3, 90, 33.3, 85</a:t>
            </a:r>
            <a:r>
              <a:rPr lang="en-US" sz="2000" dirty="0"/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0070C0"/>
                </a:solidFill>
              </a:rPr>
              <a:t>133.3, 100, 56.7, 100</a:t>
            </a:r>
            <a:r>
              <a:rPr lang="en-US" sz="2000" dirty="0"/>
              <a:t>]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A2FF4BE-F90D-8D86-4A35-1968EB329F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4" y="3142031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827016-5ABD-10D1-5A48-A5011958A3C2}"/>
              </a:ext>
            </a:extLst>
          </p:cNvPr>
          <p:cNvCxnSpPr>
            <a:cxnSpLocks/>
          </p:cNvCxnSpPr>
          <p:nvPr/>
        </p:nvCxnSpPr>
        <p:spPr>
          <a:xfrm>
            <a:off x="2827402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1ABD8-C9BA-2DF2-469F-CD6A4DDE9AD8}"/>
              </a:ext>
            </a:extLst>
          </p:cNvPr>
          <p:cNvCxnSpPr>
            <a:cxnSpLocks/>
          </p:cNvCxnSpPr>
          <p:nvPr/>
        </p:nvCxnSpPr>
        <p:spPr>
          <a:xfrm>
            <a:off x="234291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6E58A9-A5CD-0A0B-A741-F20AC45729CB}"/>
              </a:ext>
            </a:extLst>
          </p:cNvPr>
          <p:cNvCxnSpPr>
            <a:cxnSpLocks/>
          </p:cNvCxnSpPr>
          <p:nvPr/>
        </p:nvCxnSpPr>
        <p:spPr>
          <a:xfrm>
            <a:off x="185854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4F892-A9DF-7786-FD3F-B9FA3D01B40C}"/>
              </a:ext>
            </a:extLst>
          </p:cNvPr>
          <p:cNvCxnSpPr>
            <a:cxnSpLocks/>
          </p:cNvCxnSpPr>
          <p:nvPr/>
        </p:nvCxnSpPr>
        <p:spPr>
          <a:xfrm>
            <a:off x="141140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61A5-BA1A-6CD9-5CAD-61EEB894DC8D}"/>
              </a:ext>
            </a:extLst>
          </p:cNvPr>
          <p:cNvCxnSpPr>
            <a:cxnSpLocks/>
          </p:cNvCxnSpPr>
          <p:nvPr/>
        </p:nvCxnSpPr>
        <p:spPr>
          <a:xfrm flipH="1">
            <a:off x="902084" y="363377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AACDF-A252-1A9F-8AEF-CCFCE284A85D}"/>
              </a:ext>
            </a:extLst>
          </p:cNvPr>
          <p:cNvCxnSpPr>
            <a:cxnSpLocks/>
          </p:cNvCxnSpPr>
          <p:nvPr/>
        </p:nvCxnSpPr>
        <p:spPr>
          <a:xfrm flipH="1">
            <a:off x="902083" y="4110642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4D588-7FB5-D956-DC25-6F58BAC9A1F3}"/>
              </a:ext>
            </a:extLst>
          </p:cNvPr>
          <p:cNvCxnSpPr>
            <a:cxnSpLocks/>
          </p:cNvCxnSpPr>
          <p:nvPr/>
        </p:nvCxnSpPr>
        <p:spPr>
          <a:xfrm flipH="1">
            <a:off x="907603" y="458750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99BBE-5F0D-7D23-3E63-3088C167765C}"/>
              </a:ext>
            </a:extLst>
          </p:cNvPr>
          <p:cNvCxnSpPr>
            <a:cxnSpLocks/>
          </p:cNvCxnSpPr>
          <p:nvPr/>
        </p:nvCxnSpPr>
        <p:spPr>
          <a:xfrm flipH="1">
            <a:off x="902082" y="510861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4E1D0-2CBB-FC40-6876-BCDC13D3B0DA}"/>
              </a:ext>
            </a:extLst>
          </p:cNvPr>
          <p:cNvSpPr/>
          <p:nvPr/>
        </p:nvSpPr>
        <p:spPr>
          <a:xfrm>
            <a:off x="1692849" y="3986434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9E219-CDEB-A045-3918-2E57EA4F3BCC}"/>
              </a:ext>
            </a:extLst>
          </p:cNvPr>
          <p:cNvSpPr/>
          <p:nvPr/>
        </p:nvSpPr>
        <p:spPr>
          <a:xfrm>
            <a:off x="2186802" y="3752670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E8DE9F3-F036-DF00-1F21-D2BD6493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00230"/>
              </p:ext>
            </p:extLst>
          </p:nvPr>
        </p:nvGraphicFramePr>
        <p:xfrm>
          <a:off x="6230689" y="2711557"/>
          <a:ext cx="1747760" cy="1719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DC6322-1730-68F8-BEF2-FE511CC8AF64}"/>
              </a:ext>
            </a:extLst>
          </p:cNvPr>
          <p:cNvSpPr/>
          <p:nvPr/>
        </p:nvSpPr>
        <p:spPr>
          <a:xfrm>
            <a:off x="3609775" y="3787977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A62C5-BCC1-FA98-5682-837A3D8E06BD}"/>
              </a:ext>
            </a:extLst>
          </p:cNvPr>
          <p:cNvSpPr txBox="1"/>
          <p:nvPr/>
        </p:nvSpPr>
        <p:spPr>
          <a:xfrm>
            <a:off x="6409434" y="2244147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x-center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65B19-5DCD-6195-799B-C1C206D0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73126"/>
              </p:ext>
            </p:extLst>
          </p:nvPr>
        </p:nvGraphicFramePr>
        <p:xfrm>
          <a:off x="6230689" y="4598641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A61CA-88A1-9893-F2AC-DAF1980B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95788"/>
              </p:ext>
            </p:extLst>
          </p:nvPr>
        </p:nvGraphicFramePr>
        <p:xfrm>
          <a:off x="8585700" y="2711557"/>
          <a:ext cx="1747760" cy="1685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44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85DB2E-28A9-6A91-AB0C-70FFE234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25026"/>
              </p:ext>
            </p:extLst>
          </p:nvPr>
        </p:nvGraphicFramePr>
        <p:xfrm>
          <a:off x="8585700" y="4608372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23A901-B83D-B851-7B20-1210DD2ECB85}"/>
              </a:ext>
            </a:extLst>
          </p:cNvPr>
          <p:cNvSpPr txBox="1"/>
          <p:nvPr/>
        </p:nvSpPr>
        <p:spPr>
          <a:xfrm>
            <a:off x="8718437" y="2232018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y-center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7AD4-EE20-C62F-E917-7BCB7FFD5B52}"/>
              </a:ext>
            </a:extLst>
          </p:cNvPr>
          <p:cNvSpPr txBox="1"/>
          <p:nvPr/>
        </p:nvSpPr>
        <p:spPr>
          <a:xfrm>
            <a:off x="6409434" y="637805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B809C-BD70-1068-C07E-035DE2A91CCE}"/>
              </a:ext>
            </a:extLst>
          </p:cNvPr>
          <p:cNvSpPr txBox="1"/>
          <p:nvPr/>
        </p:nvSpPr>
        <p:spPr>
          <a:xfrm>
            <a:off x="8718437" y="6365925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333649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patch overlaps with one resized GT box, you record the GT box information inside the location tensor</a:t>
            </a:r>
          </a:p>
          <a:p>
            <a:r>
              <a:rPr lang="en-US" dirty="0"/>
              <a:t>What if a patch overlaps with multiple boxes?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7803F-BA38-6A66-7716-C276759A67CD}"/>
              </a:ext>
            </a:extLst>
          </p:cNvPr>
          <p:cNvSpPr txBox="1"/>
          <p:nvPr/>
        </p:nvSpPr>
        <p:spPr>
          <a:xfrm>
            <a:off x="2857555" y="5810022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FF0000"/>
                </a:solidFill>
              </a:rPr>
              <a:t>83.3, 90, 33.3, 85</a:t>
            </a:r>
            <a:r>
              <a:rPr lang="en-US" sz="2000" dirty="0"/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0070C0"/>
                </a:solidFill>
              </a:rPr>
              <a:t>133.3, 100, 56.7, 100</a:t>
            </a:r>
            <a:r>
              <a:rPr lang="en-US" sz="2000" dirty="0"/>
              <a:t>]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A2FF4BE-F90D-8D86-4A35-1968EB329F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03" y="3187918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827016-5ABD-10D1-5A48-A5011958A3C2}"/>
              </a:ext>
            </a:extLst>
          </p:cNvPr>
          <p:cNvCxnSpPr>
            <a:cxnSpLocks/>
          </p:cNvCxnSpPr>
          <p:nvPr/>
        </p:nvCxnSpPr>
        <p:spPr>
          <a:xfrm>
            <a:off x="5318521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1ABD8-C9BA-2DF2-469F-CD6A4DDE9AD8}"/>
              </a:ext>
            </a:extLst>
          </p:cNvPr>
          <p:cNvCxnSpPr>
            <a:cxnSpLocks/>
          </p:cNvCxnSpPr>
          <p:nvPr/>
        </p:nvCxnSpPr>
        <p:spPr>
          <a:xfrm>
            <a:off x="4834029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6E58A9-A5CD-0A0B-A741-F20AC45729CB}"/>
              </a:ext>
            </a:extLst>
          </p:cNvPr>
          <p:cNvCxnSpPr>
            <a:cxnSpLocks/>
          </p:cNvCxnSpPr>
          <p:nvPr/>
        </p:nvCxnSpPr>
        <p:spPr>
          <a:xfrm>
            <a:off x="4349659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4F892-A9DF-7786-FD3F-B9FA3D01B40C}"/>
              </a:ext>
            </a:extLst>
          </p:cNvPr>
          <p:cNvCxnSpPr>
            <a:cxnSpLocks/>
          </p:cNvCxnSpPr>
          <p:nvPr/>
        </p:nvCxnSpPr>
        <p:spPr>
          <a:xfrm>
            <a:off x="3902519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61A5-BA1A-6CD9-5CAD-61EEB894DC8D}"/>
              </a:ext>
            </a:extLst>
          </p:cNvPr>
          <p:cNvCxnSpPr>
            <a:cxnSpLocks/>
          </p:cNvCxnSpPr>
          <p:nvPr/>
        </p:nvCxnSpPr>
        <p:spPr>
          <a:xfrm flipH="1">
            <a:off x="3393203" y="3679665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AACDF-A252-1A9F-8AEF-CCFCE284A85D}"/>
              </a:ext>
            </a:extLst>
          </p:cNvPr>
          <p:cNvCxnSpPr>
            <a:cxnSpLocks/>
          </p:cNvCxnSpPr>
          <p:nvPr/>
        </p:nvCxnSpPr>
        <p:spPr>
          <a:xfrm flipH="1">
            <a:off x="3393202" y="4156529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4D588-7FB5-D956-DC25-6F58BAC9A1F3}"/>
              </a:ext>
            </a:extLst>
          </p:cNvPr>
          <p:cNvCxnSpPr>
            <a:cxnSpLocks/>
          </p:cNvCxnSpPr>
          <p:nvPr/>
        </p:nvCxnSpPr>
        <p:spPr>
          <a:xfrm flipH="1">
            <a:off x="3398722" y="463339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99BBE-5F0D-7D23-3E63-3088C167765C}"/>
              </a:ext>
            </a:extLst>
          </p:cNvPr>
          <p:cNvCxnSpPr>
            <a:cxnSpLocks/>
          </p:cNvCxnSpPr>
          <p:nvPr/>
        </p:nvCxnSpPr>
        <p:spPr>
          <a:xfrm flipH="1">
            <a:off x="3393201" y="51545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4E1D0-2CBB-FC40-6876-BCDC13D3B0DA}"/>
              </a:ext>
            </a:extLst>
          </p:cNvPr>
          <p:cNvSpPr/>
          <p:nvPr/>
        </p:nvSpPr>
        <p:spPr>
          <a:xfrm>
            <a:off x="4183968" y="4032321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9E219-CDEB-A045-3918-2E57EA4F3BCC}"/>
              </a:ext>
            </a:extLst>
          </p:cNvPr>
          <p:cNvSpPr/>
          <p:nvPr/>
        </p:nvSpPr>
        <p:spPr>
          <a:xfrm>
            <a:off x="4677921" y="3798557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E8DE9F3-F036-DF00-1F21-D2BD6493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94013"/>
              </p:ext>
            </p:extLst>
          </p:nvPr>
        </p:nvGraphicFramePr>
        <p:xfrm>
          <a:off x="8024991" y="2711557"/>
          <a:ext cx="1747760" cy="1719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DC6322-1730-68F8-BEF2-FE511CC8AF64}"/>
              </a:ext>
            </a:extLst>
          </p:cNvPr>
          <p:cNvSpPr/>
          <p:nvPr/>
        </p:nvSpPr>
        <p:spPr>
          <a:xfrm>
            <a:off x="6100894" y="3833864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A62C5-BCC1-FA98-5682-837A3D8E06BD}"/>
              </a:ext>
            </a:extLst>
          </p:cNvPr>
          <p:cNvSpPr txBox="1"/>
          <p:nvPr/>
        </p:nvSpPr>
        <p:spPr>
          <a:xfrm>
            <a:off x="8203736" y="2244147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x-center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65B19-5DCD-6195-799B-C1C206D0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69601"/>
              </p:ext>
            </p:extLst>
          </p:nvPr>
        </p:nvGraphicFramePr>
        <p:xfrm>
          <a:off x="8024991" y="4598641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A61CA-88A1-9893-F2AC-DAF1980B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94029"/>
              </p:ext>
            </p:extLst>
          </p:nvPr>
        </p:nvGraphicFramePr>
        <p:xfrm>
          <a:off x="10380002" y="2711557"/>
          <a:ext cx="1747760" cy="1685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44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85DB2E-28A9-6A91-AB0C-70FFE234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23474"/>
              </p:ext>
            </p:extLst>
          </p:nvPr>
        </p:nvGraphicFramePr>
        <p:xfrm>
          <a:off x="10380002" y="4608372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23A901-B83D-B851-7B20-1210DD2ECB85}"/>
              </a:ext>
            </a:extLst>
          </p:cNvPr>
          <p:cNvSpPr txBox="1"/>
          <p:nvPr/>
        </p:nvSpPr>
        <p:spPr>
          <a:xfrm>
            <a:off x="10512739" y="2232018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y-center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7AD4-EE20-C62F-E917-7BCB7FFD5B52}"/>
              </a:ext>
            </a:extLst>
          </p:cNvPr>
          <p:cNvSpPr txBox="1"/>
          <p:nvPr/>
        </p:nvSpPr>
        <p:spPr>
          <a:xfrm>
            <a:off x="8203736" y="637805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B809C-BD70-1068-C07E-035DE2A91CCE}"/>
              </a:ext>
            </a:extLst>
          </p:cNvPr>
          <p:cNvSpPr txBox="1"/>
          <p:nvPr/>
        </p:nvSpPr>
        <p:spPr>
          <a:xfrm>
            <a:off x="10512739" y="6365925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71329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Naïve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RPN, after training, can output both the existence and location tensors close to the ideal tensors, then we can read the object locations.</a:t>
            </a:r>
          </a:p>
          <a:p>
            <a:r>
              <a:rPr lang="en-US" dirty="0"/>
              <a:t>Please note that in the “Existence: Yes” matrix, the outputted value may NOT be exactly 0 or 1, but a value within [0, 1]. We typically call it “confidence.”</a:t>
            </a:r>
          </a:p>
          <a:p>
            <a:r>
              <a:rPr lang="en-US" dirty="0">
                <a:solidFill>
                  <a:srgbClr val="FF0000"/>
                </a:solidFill>
              </a:rPr>
              <a:t>For patches whose “Existence: Yes” values &gt; a threshold (e.g., 0.2), we will read out its corresponding location and output a box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25935"/>
              </p:ext>
            </p:extLst>
          </p:nvPr>
        </p:nvGraphicFramePr>
        <p:xfrm>
          <a:off x="683246" y="506579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58031"/>
              </p:ext>
            </p:extLst>
          </p:nvPr>
        </p:nvGraphicFramePr>
        <p:xfrm>
          <a:off x="779097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40640"/>
              </p:ext>
            </p:extLst>
          </p:nvPr>
        </p:nvGraphicFramePr>
        <p:xfrm>
          <a:off x="2016810" y="506529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451"/>
              </p:ext>
            </p:extLst>
          </p:nvPr>
        </p:nvGraphicFramePr>
        <p:xfrm>
          <a:off x="2106432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39595"/>
              </p:ext>
            </p:extLst>
          </p:nvPr>
        </p:nvGraphicFramePr>
        <p:xfrm>
          <a:off x="2215315" y="526822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36220"/>
              </p:ext>
            </p:extLst>
          </p:nvPr>
        </p:nvGraphicFramePr>
        <p:xfrm>
          <a:off x="2307067" y="535526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58D987-226F-941F-6E19-15A8DBCD9EDD}"/>
              </a:ext>
            </a:extLst>
          </p:cNvPr>
          <p:cNvSpPr txBox="1"/>
          <p:nvPr/>
        </p:nvSpPr>
        <p:spPr>
          <a:xfrm>
            <a:off x="578193" y="4275469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tensors by a neural net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3746199" y="500516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075034" y="569766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630795" y="569766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184060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177571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5465205" y="488054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500332" y="495156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104970" y="456710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11E626-0E37-F1AF-0EFA-DFE9F3F05EAF}"/>
              </a:ext>
            </a:extLst>
          </p:cNvPr>
          <p:cNvCxnSpPr>
            <a:cxnSpLocks/>
          </p:cNvCxnSpPr>
          <p:nvPr/>
        </p:nvCxnSpPr>
        <p:spPr>
          <a:xfrm>
            <a:off x="2214130" y="4864259"/>
            <a:ext cx="413002" cy="83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EBAC35-2F09-388E-1D8C-1B81596B8A69}"/>
              </a:ext>
            </a:extLst>
          </p:cNvPr>
          <p:cNvCxnSpPr>
            <a:cxnSpLocks/>
          </p:cNvCxnSpPr>
          <p:nvPr/>
        </p:nvCxnSpPr>
        <p:spPr>
          <a:xfrm flipH="1" flipV="1">
            <a:off x="2835794" y="5866521"/>
            <a:ext cx="604425" cy="73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DAFFFA-8EEF-ADAE-02A6-0687E5F7E3AE}"/>
              </a:ext>
            </a:extLst>
          </p:cNvPr>
          <p:cNvSpPr txBox="1"/>
          <p:nvPr/>
        </p:nvSpPr>
        <p:spPr>
          <a:xfrm>
            <a:off x="3422039" y="6461948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983073-B477-3196-99A5-B88E4C007F48}"/>
              </a:ext>
            </a:extLst>
          </p:cNvPr>
          <p:cNvSpPr txBox="1"/>
          <p:nvPr/>
        </p:nvSpPr>
        <p:spPr>
          <a:xfrm>
            <a:off x="1981002" y="4612134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30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Naïve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for the same GT box, we may output multiple boxes with potentially different </a:t>
            </a:r>
            <a:r>
              <a:rPr lang="en-US" b="1" dirty="0"/>
              <a:t>confidences</a:t>
            </a:r>
            <a:r>
              <a:rPr lang="en-US" dirty="0"/>
              <a:t> (i.e., “</a:t>
            </a:r>
            <a:r>
              <a:rPr lang="en-US" sz="2800" b="1" dirty="0"/>
              <a:t>Existence: Yes” values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/>
        </p:nvGraphicFramePr>
        <p:xfrm>
          <a:off x="683246" y="506579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/>
        </p:nvGraphicFramePr>
        <p:xfrm>
          <a:off x="779097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/>
        </p:nvGraphicFramePr>
        <p:xfrm>
          <a:off x="2016810" y="506529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/>
        </p:nvGraphicFramePr>
        <p:xfrm>
          <a:off x="2106432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/>
        </p:nvGraphicFramePr>
        <p:xfrm>
          <a:off x="2215315" y="526822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/>
        </p:nvGraphicFramePr>
        <p:xfrm>
          <a:off x="2307067" y="535526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58D987-226F-941F-6E19-15A8DBCD9EDD}"/>
              </a:ext>
            </a:extLst>
          </p:cNvPr>
          <p:cNvSpPr txBox="1"/>
          <p:nvPr/>
        </p:nvSpPr>
        <p:spPr>
          <a:xfrm>
            <a:off x="578193" y="4275469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tensors by a neural net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3746199" y="500516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075034" y="569766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630795" y="569766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184060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177571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5465205" y="488054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500332" y="495156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104970" y="456710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9B6E7F-F8E7-91D7-F18A-E848C683EE14}"/>
              </a:ext>
            </a:extLst>
          </p:cNvPr>
          <p:cNvCxnSpPr>
            <a:cxnSpLocks/>
          </p:cNvCxnSpPr>
          <p:nvPr/>
        </p:nvCxnSpPr>
        <p:spPr>
          <a:xfrm>
            <a:off x="2214130" y="4864259"/>
            <a:ext cx="413002" cy="83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0F6D8-2E6F-2478-DF2A-D8AA8B7EFDE6}"/>
              </a:ext>
            </a:extLst>
          </p:cNvPr>
          <p:cNvCxnSpPr>
            <a:cxnSpLocks/>
          </p:cNvCxnSpPr>
          <p:nvPr/>
        </p:nvCxnSpPr>
        <p:spPr>
          <a:xfrm flipH="1" flipV="1">
            <a:off x="2835794" y="5866521"/>
            <a:ext cx="604425" cy="73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E62B34-8E73-C2F1-A25A-C815691872D1}"/>
              </a:ext>
            </a:extLst>
          </p:cNvPr>
          <p:cNvSpPr txBox="1"/>
          <p:nvPr/>
        </p:nvSpPr>
        <p:spPr>
          <a:xfrm>
            <a:off x="3422039" y="6461948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3F422-D122-B7E7-5CC4-E1ADF2C08612}"/>
              </a:ext>
            </a:extLst>
          </p:cNvPr>
          <p:cNvSpPr txBox="1"/>
          <p:nvPr/>
        </p:nvSpPr>
        <p:spPr>
          <a:xfrm>
            <a:off x="1981002" y="4612134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29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Naïve implementation</a:t>
            </a:r>
          </a:p>
          <a:p>
            <a:pPr lvl="1"/>
            <a:r>
              <a:rPr lang="en-US" dirty="0"/>
              <a:t>Implementation with anchors and offsets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Non-Maximum Suppression (NMS)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1176579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much following the same steps in Q1, but you are now to implement (and experience) the use of anchors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C2D76-0D43-AFE8-BF83-EFFC0D5C46ED}"/>
              </a:ext>
            </a:extLst>
          </p:cNvPr>
          <p:cNvSpPr txBox="1"/>
          <p:nvPr/>
        </p:nvSpPr>
        <p:spPr>
          <a:xfrm>
            <a:off x="1023547" y="2638819"/>
            <a:ext cx="2507411" cy="373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Naïve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817A5-00FC-E8FF-D88B-EFC0BBC24DBB}"/>
              </a:ext>
            </a:extLst>
          </p:cNvPr>
          <p:cNvSpPr txBox="1"/>
          <p:nvPr/>
        </p:nvSpPr>
        <p:spPr>
          <a:xfrm>
            <a:off x="7568121" y="2620990"/>
            <a:ext cx="33873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implementation</a:t>
            </a:r>
          </a:p>
        </p:txBody>
      </p:sp>
      <p:pic>
        <p:nvPicPr>
          <p:cNvPr id="9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1284FA14-49C7-6D00-F69C-10BE9827059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5" y="41114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26515E-C410-4706-7500-4051B7BC0253}"/>
              </a:ext>
            </a:extLst>
          </p:cNvPr>
          <p:cNvSpPr/>
          <p:nvPr/>
        </p:nvSpPr>
        <p:spPr>
          <a:xfrm>
            <a:off x="665976" y="46539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BECED-28E3-8FBB-1BBB-A0390853492B}"/>
              </a:ext>
            </a:extLst>
          </p:cNvPr>
          <p:cNvSpPr/>
          <p:nvPr/>
        </p:nvSpPr>
        <p:spPr>
          <a:xfrm>
            <a:off x="946651" y="45008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C706E4-6B85-0596-07B1-4F235CEB886F}"/>
              </a:ext>
            </a:extLst>
          </p:cNvPr>
          <p:cNvSpPr/>
          <p:nvPr/>
        </p:nvSpPr>
        <p:spPr>
          <a:xfrm>
            <a:off x="1821177" y="4722491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C33336-5A40-F5B7-1521-C7B91E7E5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5187"/>
              </p:ext>
            </p:extLst>
          </p:nvPr>
        </p:nvGraphicFramePr>
        <p:xfrm>
          <a:off x="2547156" y="44330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B07E05-EE0F-6151-AC59-A9BE79473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09804"/>
              </p:ext>
            </p:extLst>
          </p:nvPr>
        </p:nvGraphicFramePr>
        <p:xfrm>
          <a:off x="2643007" y="452006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AE30748-2877-9FE2-0C06-ABE11392F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67296"/>
              </p:ext>
            </p:extLst>
          </p:nvPr>
        </p:nvGraphicFramePr>
        <p:xfrm>
          <a:off x="3880720" y="443251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E0950C2-F9AF-86D4-C591-A7178E41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10061"/>
              </p:ext>
            </p:extLst>
          </p:nvPr>
        </p:nvGraphicFramePr>
        <p:xfrm>
          <a:off x="3970342" y="452006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526C2B7-1EFA-2051-4BD3-938096DD1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1426"/>
              </p:ext>
            </p:extLst>
          </p:nvPr>
        </p:nvGraphicFramePr>
        <p:xfrm>
          <a:off x="4079225" y="463544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F64E3CA-1F8B-D8D5-1688-3D35E6A75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6236"/>
              </p:ext>
            </p:extLst>
          </p:nvPr>
        </p:nvGraphicFramePr>
        <p:xfrm>
          <a:off x="4170977" y="472249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2BB047-4E5F-6B83-2628-8561FF97473C}"/>
              </a:ext>
            </a:extLst>
          </p:cNvPr>
          <p:cNvCxnSpPr>
            <a:cxnSpLocks/>
          </p:cNvCxnSpPr>
          <p:nvPr/>
        </p:nvCxnSpPr>
        <p:spPr>
          <a:xfrm>
            <a:off x="5305487" y="3038614"/>
            <a:ext cx="0" cy="359599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235638-2193-B014-CDFC-F9370AEE1119}"/>
              </a:ext>
            </a:extLst>
          </p:cNvPr>
          <p:cNvSpPr txBox="1"/>
          <p:nvPr/>
        </p:nvSpPr>
        <p:spPr>
          <a:xfrm>
            <a:off x="345057" y="6066383"/>
            <a:ext cx="48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“Existence: Yes” is 1 if a patch overlaps GT boxes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3B17A02-2085-7A97-BB04-478A998963A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08" y="41114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E83CDA-F859-B95A-9DF6-73C3916A6B16}"/>
              </a:ext>
            </a:extLst>
          </p:cNvPr>
          <p:cNvSpPr/>
          <p:nvPr/>
        </p:nvSpPr>
        <p:spPr>
          <a:xfrm>
            <a:off x="6137909" y="46539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727BF-6206-76CB-3182-18D34D75BFA6}"/>
              </a:ext>
            </a:extLst>
          </p:cNvPr>
          <p:cNvSpPr/>
          <p:nvPr/>
        </p:nvSpPr>
        <p:spPr>
          <a:xfrm>
            <a:off x="6418584" y="45008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753CA68-05E2-7CF8-546E-F03EE1E7B62F}"/>
              </a:ext>
            </a:extLst>
          </p:cNvPr>
          <p:cNvSpPr/>
          <p:nvPr/>
        </p:nvSpPr>
        <p:spPr>
          <a:xfrm>
            <a:off x="7293110" y="4722491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9F923A2-FDFD-EB09-8C9E-9AFA5F1C6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95518"/>
              </p:ext>
            </p:extLst>
          </p:nvPr>
        </p:nvGraphicFramePr>
        <p:xfrm>
          <a:off x="9354059" y="464433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C8F6186-6F7B-371A-115C-1DD4A4185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31925"/>
              </p:ext>
            </p:extLst>
          </p:nvPr>
        </p:nvGraphicFramePr>
        <p:xfrm>
          <a:off x="9449910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75A84D2-3891-A725-B906-B9E32BCF6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57802"/>
              </p:ext>
            </p:extLst>
          </p:nvPr>
        </p:nvGraphicFramePr>
        <p:xfrm>
          <a:off x="10687623" y="46438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C984AFF-3725-3101-24C7-06E2AF21A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55780"/>
              </p:ext>
            </p:extLst>
          </p:nvPr>
        </p:nvGraphicFramePr>
        <p:xfrm>
          <a:off x="10777245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08A67E9-F789-ECA2-7B12-73161FF7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19284"/>
              </p:ext>
            </p:extLst>
          </p:nvPr>
        </p:nvGraphicFramePr>
        <p:xfrm>
          <a:off x="10886128" y="484677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7FC8559-39BC-FFC3-CDCA-DC03D89AC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41196"/>
              </p:ext>
            </p:extLst>
          </p:nvPr>
        </p:nvGraphicFramePr>
        <p:xfrm>
          <a:off x="10977880" y="493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019BCE44-21F8-BEAB-D7F4-9DC7FAA2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40971"/>
              </p:ext>
            </p:extLst>
          </p:nvPr>
        </p:nvGraphicFramePr>
        <p:xfrm>
          <a:off x="9329395" y="313801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06ABD82-805D-25E4-3D53-E88181F0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80336"/>
              </p:ext>
            </p:extLst>
          </p:nvPr>
        </p:nvGraphicFramePr>
        <p:xfrm>
          <a:off x="9425246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63CA2749-6E19-6466-DFE3-523583F50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2157"/>
              </p:ext>
            </p:extLst>
          </p:nvPr>
        </p:nvGraphicFramePr>
        <p:xfrm>
          <a:off x="10662959" y="313752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03A8A14-9D4F-DD13-21F7-B818F8E4A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85580"/>
              </p:ext>
            </p:extLst>
          </p:nvPr>
        </p:nvGraphicFramePr>
        <p:xfrm>
          <a:off x="10752581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31328DD-CFD8-D94D-6641-8564330AA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10241"/>
              </p:ext>
            </p:extLst>
          </p:nvPr>
        </p:nvGraphicFramePr>
        <p:xfrm>
          <a:off x="10861464" y="334044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9A3212-2F3B-B905-61A3-357589EDD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49648"/>
              </p:ext>
            </p:extLst>
          </p:nvPr>
        </p:nvGraphicFramePr>
        <p:xfrm>
          <a:off x="10953216" y="342749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3CB8B93-1C15-A5C5-5B1A-DCD8DAB6E74B}"/>
              </a:ext>
            </a:extLst>
          </p:cNvPr>
          <p:cNvSpPr txBox="1"/>
          <p:nvPr/>
        </p:nvSpPr>
        <p:spPr>
          <a:xfrm>
            <a:off x="10085502" y="6207546"/>
            <a:ext cx="461665" cy="6810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20E72E2-ED54-D1CC-F690-1A46F8BEB2D9}"/>
              </a:ext>
            </a:extLst>
          </p:cNvPr>
          <p:cNvSpPr/>
          <p:nvPr/>
        </p:nvSpPr>
        <p:spPr>
          <a:xfrm>
            <a:off x="8568906" y="3664760"/>
            <a:ext cx="244827" cy="210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5B21F6-FFFC-68C6-0C71-47C156BC38C5}"/>
              </a:ext>
            </a:extLst>
          </p:cNvPr>
          <p:cNvSpPr txBox="1"/>
          <p:nvPr/>
        </p:nvSpPr>
        <p:spPr>
          <a:xfrm>
            <a:off x="8089490" y="3183354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0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5A8372-02A4-12FE-18C1-0954A84AEEF2}"/>
              </a:ext>
            </a:extLst>
          </p:cNvPr>
          <p:cNvSpPr txBox="1"/>
          <p:nvPr/>
        </p:nvSpPr>
        <p:spPr>
          <a:xfrm>
            <a:off x="8089490" y="4695555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1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824CD97-95AD-8220-C360-11D9E51B7E21}"/>
              </a:ext>
            </a:extLst>
          </p:cNvPr>
          <p:cNvSpPr/>
          <p:nvPr/>
        </p:nvSpPr>
        <p:spPr>
          <a:xfrm>
            <a:off x="8568906" y="5188667"/>
            <a:ext cx="244827" cy="632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9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5082544" cy="4564057"/>
          </a:xfrm>
        </p:spPr>
        <p:txBody>
          <a:bodyPr/>
          <a:lstStyle/>
          <a:p>
            <a:r>
              <a:rPr lang="en-US" dirty="0"/>
              <a:t>That is, for each anchor, you need to create the corresponding existence and location tensors.</a:t>
            </a:r>
          </a:p>
          <a:p>
            <a:endParaRPr lang="en-US" dirty="0"/>
          </a:p>
          <a:p>
            <a:r>
              <a:rPr lang="en-US" dirty="0"/>
              <a:t>If there are </a:t>
            </a:r>
            <a:r>
              <a:rPr lang="en-US" b="1" i="1" dirty="0"/>
              <a:t>K</a:t>
            </a:r>
            <a:r>
              <a:rPr lang="en-US" dirty="0"/>
              <a:t> anchors, you will need to create </a:t>
            </a:r>
            <a:r>
              <a:rPr lang="en-US" b="1" i="1" dirty="0"/>
              <a:t>K</a:t>
            </a:r>
            <a:r>
              <a:rPr lang="en-US" dirty="0"/>
              <a:t> corresponding existence and location tensors.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31276-F321-90E8-3F8C-AF9520E7CB01}"/>
              </a:ext>
            </a:extLst>
          </p:cNvPr>
          <p:cNvSpPr txBox="1"/>
          <p:nvPr/>
        </p:nvSpPr>
        <p:spPr>
          <a:xfrm>
            <a:off x="7568121" y="2620990"/>
            <a:ext cx="33873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implementation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ADE99-1201-D0F3-6868-936608A97DA9}"/>
              </a:ext>
            </a:extLst>
          </p:cNvPr>
          <p:cNvCxnSpPr>
            <a:cxnSpLocks/>
          </p:cNvCxnSpPr>
          <p:nvPr/>
        </p:nvCxnSpPr>
        <p:spPr>
          <a:xfrm>
            <a:off x="5305487" y="3038614"/>
            <a:ext cx="0" cy="359599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BF863E0F-CFDA-562F-E1CD-435492BC508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08" y="41114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D46581-51F8-3DD1-AB41-F52CEE15BAE5}"/>
              </a:ext>
            </a:extLst>
          </p:cNvPr>
          <p:cNvSpPr/>
          <p:nvPr/>
        </p:nvSpPr>
        <p:spPr>
          <a:xfrm>
            <a:off x="6137909" y="46539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C4A95-C352-45E4-F200-1BAC6221CA18}"/>
              </a:ext>
            </a:extLst>
          </p:cNvPr>
          <p:cNvSpPr/>
          <p:nvPr/>
        </p:nvSpPr>
        <p:spPr>
          <a:xfrm>
            <a:off x="6418584" y="45008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2162D41-8BA4-7A80-FE2B-BAB94E466A3B}"/>
              </a:ext>
            </a:extLst>
          </p:cNvPr>
          <p:cNvSpPr/>
          <p:nvPr/>
        </p:nvSpPr>
        <p:spPr>
          <a:xfrm>
            <a:off x="7293110" y="4722491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AD50A-3CD7-E48D-005F-422683753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32355"/>
              </p:ext>
            </p:extLst>
          </p:nvPr>
        </p:nvGraphicFramePr>
        <p:xfrm>
          <a:off x="9354059" y="464433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C7FDD30-6839-DAB2-B3AE-5C09D326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76467"/>
              </p:ext>
            </p:extLst>
          </p:nvPr>
        </p:nvGraphicFramePr>
        <p:xfrm>
          <a:off x="9449910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73A12A7-2AC0-D33E-CD67-AAF32EBD3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9074"/>
              </p:ext>
            </p:extLst>
          </p:nvPr>
        </p:nvGraphicFramePr>
        <p:xfrm>
          <a:off x="10687623" y="46438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BF49AB-CF30-BF59-5076-27FC2B565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63556"/>
              </p:ext>
            </p:extLst>
          </p:nvPr>
        </p:nvGraphicFramePr>
        <p:xfrm>
          <a:off x="10777245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F36392-AF84-510E-484D-65EBEBCCB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02133"/>
              </p:ext>
            </p:extLst>
          </p:nvPr>
        </p:nvGraphicFramePr>
        <p:xfrm>
          <a:off x="10886128" y="484677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0285C68-FF42-28C7-B649-5A8BAF20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26395"/>
              </p:ext>
            </p:extLst>
          </p:nvPr>
        </p:nvGraphicFramePr>
        <p:xfrm>
          <a:off x="10977880" y="493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AB38FC-6084-E722-F807-ABC2FC859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71525"/>
              </p:ext>
            </p:extLst>
          </p:nvPr>
        </p:nvGraphicFramePr>
        <p:xfrm>
          <a:off x="9329395" y="313801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2E8B60E-2B16-EDC2-F64F-47ACC1EB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65111"/>
              </p:ext>
            </p:extLst>
          </p:nvPr>
        </p:nvGraphicFramePr>
        <p:xfrm>
          <a:off x="9425246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601AA6E-89A7-3754-78BD-5A79C1C3E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88826"/>
              </p:ext>
            </p:extLst>
          </p:nvPr>
        </p:nvGraphicFramePr>
        <p:xfrm>
          <a:off x="10662959" y="313752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C57BAF8-8B82-1AF2-BDE8-8AF121656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65636"/>
              </p:ext>
            </p:extLst>
          </p:nvPr>
        </p:nvGraphicFramePr>
        <p:xfrm>
          <a:off x="10752581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6879335-D706-0948-978C-030A6C999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86146"/>
              </p:ext>
            </p:extLst>
          </p:nvPr>
        </p:nvGraphicFramePr>
        <p:xfrm>
          <a:off x="10861464" y="334044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B95EB7A-AF9A-47F5-6796-989C2495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57075"/>
              </p:ext>
            </p:extLst>
          </p:nvPr>
        </p:nvGraphicFramePr>
        <p:xfrm>
          <a:off x="10953216" y="342749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811E0C8-E7BB-4771-B643-3745C7F002D0}"/>
              </a:ext>
            </a:extLst>
          </p:cNvPr>
          <p:cNvSpPr txBox="1"/>
          <p:nvPr/>
        </p:nvSpPr>
        <p:spPr>
          <a:xfrm>
            <a:off x="10085502" y="6207546"/>
            <a:ext cx="461665" cy="6810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69465B-D3E8-68D0-37E1-A678B4112F66}"/>
              </a:ext>
            </a:extLst>
          </p:cNvPr>
          <p:cNvSpPr/>
          <p:nvPr/>
        </p:nvSpPr>
        <p:spPr>
          <a:xfrm>
            <a:off x="8568906" y="3664760"/>
            <a:ext cx="244827" cy="210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F5204-7C48-A3C7-C7C1-890CDAA9CF0C}"/>
              </a:ext>
            </a:extLst>
          </p:cNvPr>
          <p:cNvSpPr txBox="1"/>
          <p:nvPr/>
        </p:nvSpPr>
        <p:spPr>
          <a:xfrm>
            <a:off x="8089490" y="3183354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7CDE8F-C91C-A7AF-1D34-E8F275702EB7}"/>
              </a:ext>
            </a:extLst>
          </p:cNvPr>
          <p:cNvSpPr txBox="1"/>
          <p:nvPr/>
        </p:nvSpPr>
        <p:spPr>
          <a:xfrm>
            <a:off x="8089490" y="4695555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1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B34963-4A17-1A53-078D-8997E64D7393}"/>
              </a:ext>
            </a:extLst>
          </p:cNvPr>
          <p:cNvSpPr/>
          <p:nvPr/>
        </p:nvSpPr>
        <p:spPr>
          <a:xfrm>
            <a:off x="8568906" y="5188667"/>
            <a:ext cx="244827" cy="632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8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anchor is a </a:t>
            </a:r>
            <a:r>
              <a:rPr lang="en-US" u="sng" dirty="0"/>
              <a:t>specific box shape</a:t>
            </a:r>
            <a:r>
              <a:rPr lang="en-US" dirty="0"/>
              <a:t> centered at each patch</a:t>
            </a:r>
          </a:p>
          <a:p>
            <a:r>
              <a:rPr lang="en-US" dirty="0"/>
              <a:t>For example, if the image is 200-by-200, a patch is 40-by-40</a:t>
            </a:r>
          </a:p>
          <a:p>
            <a:r>
              <a:rPr lang="en-US" dirty="0"/>
              <a:t>We can then consider different anchors (box shapes) by scaling the patch size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0139D1-CD66-EFB2-325E-F1E5B64D38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0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C34F9-1688-8644-8709-53E45D289E4F}"/>
              </a:ext>
            </a:extLst>
          </p:cNvPr>
          <p:cNvCxnSpPr>
            <a:cxnSpLocks/>
          </p:cNvCxnSpPr>
          <p:nvPr/>
        </p:nvCxnSpPr>
        <p:spPr>
          <a:xfrm>
            <a:off x="279629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4658A-93B5-C60C-C698-1422CF1911B5}"/>
              </a:ext>
            </a:extLst>
          </p:cNvPr>
          <p:cNvCxnSpPr>
            <a:cxnSpLocks/>
          </p:cNvCxnSpPr>
          <p:nvPr/>
        </p:nvCxnSpPr>
        <p:spPr>
          <a:xfrm>
            <a:off x="231180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E32F8-9BCF-77AF-512C-C7A23F689C84}"/>
              </a:ext>
            </a:extLst>
          </p:cNvPr>
          <p:cNvCxnSpPr>
            <a:cxnSpLocks/>
          </p:cNvCxnSpPr>
          <p:nvPr/>
        </p:nvCxnSpPr>
        <p:spPr>
          <a:xfrm>
            <a:off x="182743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0E7B8-CF8B-BFCC-48E3-6B7EEF961A48}"/>
              </a:ext>
            </a:extLst>
          </p:cNvPr>
          <p:cNvCxnSpPr>
            <a:cxnSpLocks/>
          </p:cNvCxnSpPr>
          <p:nvPr/>
        </p:nvCxnSpPr>
        <p:spPr>
          <a:xfrm>
            <a:off x="138029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406B6F-CE77-F3B8-BF9B-2D048F5227CE}"/>
              </a:ext>
            </a:extLst>
          </p:cNvPr>
          <p:cNvCxnSpPr>
            <a:cxnSpLocks/>
          </p:cNvCxnSpPr>
          <p:nvPr/>
        </p:nvCxnSpPr>
        <p:spPr>
          <a:xfrm flipH="1">
            <a:off x="870980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1C28F-F64D-98CF-98B0-70FCB77AAED0}"/>
              </a:ext>
            </a:extLst>
          </p:cNvPr>
          <p:cNvCxnSpPr>
            <a:cxnSpLocks/>
          </p:cNvCxnSpPr>
          <p:nvPr/>
        </p:nvCxnSpPr>
        <p:spPr>
          <a:xfrm flipH="1">
            <a:off x="870979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9C2E6C-D58E-441C-4665-C080B0744ADC}"/>
              </a:ext>
            </a:extLst>
          </p:cNvPr>
          <p:cNvCxnSpPr>
            <a:cxnSpLocks/>
          </p:cNvCxnSpPr>
          <p:nvPr/>
        </p:nvCxnSpPr>
        <p:spPr>
          <a:xfrm flipH="1">
            <a:off x="876499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919E6-6388-04D7-6C99-F9AA3C964024}"/>
              </a:ext>
            </a:extLst>
          </p:cNvPr>
          <p:cNvCxnSpPr>
            <a:cxnSpLocks/>
          </p:cNvCxnSpPr>
          <p:nvPr/>
        </p:nvCxnSpPr>
        <p:spPr>
          <a:xfrm flipH="1">
            <a:off x="870978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E123A-2DB8-0815-3AE4-CA9EE098DE71}"/>
              </a:ext>
            </a:extLst>
          </p:cNvPr>
          <p:cNvSpPr/>
          <p:nvPr/>
        </p:nvSpPr>
        <p:spPr>
          <a:xfrm>
            <a:off x="4004535" y="5186926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E56D2F-3AED-4154-217B-588222E4B25A}"/>
              </a:ext>
            </a:extLst>
          </p:cNvPr>
          <p:cNvCxnSpPr>
            <a:cxnSpLocks/>
          </p:cNvCxnSpPr>
          <p:nvPr/>
        </p:nvCxnSpPr>
        <p:spPr>
          <a:xfrm>
            <a:off x="1585452" y="5472064"/>
            <a:ext cx="22413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5AB706-6965-1C3D-C124-F6DABD61ED1C}"/>
              </a:ext>
            </a:extLst>
          </p:cNvPr>
          <p:cNvSpPr txBox="1"/>
          <p:nvPr/>
        </p:nvSpPr>
        <p:spPr>
          <a:xfrm>
            <a:off x="4079379" y="3186047"/>
            <a:ext cx="32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 at pixel (59, 99)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8C57A-4714-4C0D-CB9B-0CAFCDEB0544}"/>
              </a:ext>
            </a:extLst>
          </p:cNvPr>
          <p:cNvCxnSpPr>
            <a:cxnSpLocks/>
          </p:cNvCxnSpPr>
          <p:nvPr/>
        </p:nvCxnSpPr>
        <p:spPr>
          <a:xfrm>
            <a:off x="4640236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949B5-EC67-4750-DEA6-AA3319E744E0}"/>
              </a:ext>
            </a:extLst>
          </p:cNvPr>
          <p:cNvSpPr/>
          <p:nvPr/>
        </p:nvSpPr>
        <p:spPr>
          <a:xfrm>
            <a:off x="5916024" y="359919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4332B-B8AC-57A4-FEC3-7C7A48AB4AAC}"/>
              </a:ext>
            </a:extLst>
          </p:cNvPr>
          <p:cNvSpPr txBox="1"/>
          <p:nvPr/>
        </p:nvSpPr>
        <p:spPr>
          <a:xfrm>
            <a:off x="3826751" y="5803490"/>
            <a:ext cx="9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B7859-5DB4-4937-599E-00ADFCE83E7A}"/>
              </a:ext>
            </a:extLst>
          </p:cNvPr>
          <p:cNvSpPr txBox="1"/>
          <p:nvPr/>
        </p:nvSpPr>
        <p:spPr>
          <a:xfrm>
            <a:off x="5695557" y="4070910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40: scale (1, 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4F624D-F1A1-611A-53AC-A2040D936420}"/>
              </a:ext>
            </a:extLst>
          </p:cNvPr>
          <p:cNvSpPr/>
          <p:nvPr/>
        </p:nvSpPr>
        <p:spPr>
          <a:xfrm>
            <a:off x="5640876" y="4556336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A43B6-3191-AD92-DB50-6631A0E52ECF}"/>
              </a:ext>
            </a:extLst>
          </p:cNvPr>
          <p:cNvSpPr txBox="1"/>
          <p:nvPr/>
        </p:nvSpPr>
        <p:spPr>
          <a:xfrm>
            <a:off x="5695557" y="5081489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x 40: scale (2,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CED85-F103-DDE6-138F-8A35CC6008C9}"/>
              </a:ext>
            </a:extLst>
          </p:cNvPr>
          <p:cNvSpPr/>
          <p:nvPr/>
        </p:nvSpPr>
        <p:spPr>
          <a:xfrm>
            <a:off x="5894222" y="5450821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97EF1-E69B-B2D1-5865-D0C1D4AC80E3}"/>
              </a:ext>
            </a:extLst>
          </p:cNvPr>
          <p:cNvSpPr txBox="1"/>
          <p:nvPr/>
        </p:nvSpPr>
        <p:spPr>
          <a:xfrm>
            <a:off x="5677271" y="6528914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80: scale (1, 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41C27E-3017-FCE4-7C72-D3673552C1C7}"/>
              </a:ext>
            </a:extLst>
          </p:cNvPr>
          <p:cNvCxnSpPr>
            <a:cxnSpLocks/>
          </p:cNvCxnSpPr>
          <p:nvPr/>
        </p:nvCxnSpPr>
        <p:spPr>
          <a:xfrm>
            <a:off x="7721007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C19DDE7-03AA-9DCF-55D7-754EF6F747D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92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378941-E1DF-39CD-E882-540BADB68787}"/>
              </a:ext>
            </a:extLst>
          </p:cNvPr>
          <p:cNvCxnSpPr>
            <a:cxnSpLocks/>
          </p:cNvCxnSpPr>
          <p:nvPr/>
        </p:nvCxnSpPr>
        <p:spPr>
          <a:xfrm>
            <a:off x="10982410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00AFA8-1379-B13F-3191-61AE3484EB67}"/>
              </a:ext>
            </a:extLst>
          </p:cNvPr>
          <p:cNvCxnSpPr>
            <a:cxnSpLocks/>
          </p:cNvCxnSpPr>
          <p:nvPr/>
        </p:nvCxnSpPr>
        <p:spPr>
          <a:xfrm>
            <a:off x="1049791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2912B8-121B-7AD6-B2AC-A14727E1432C}"/>
              </a:ext>
            </a:extLst>
          </p:cNvPr>
          <p:cNvCxnSpPr>
            <a:cxnSpLocks/>
          </p:cNvCxnSpPr>
          <p:nvPr/>
        </p:nvCxnSpPr>
        <p:spPr>
          <a:xfrm>
            <a:off x="1001354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B005F1-62C8-005B-AAE2-091FA01060DC}"/>
              </a:ext>
            </a:extLst>
          </p:cNvPr>
          <p:cNvCxnSpPr>
            <a:cxnSpLocks/>
          </p:cNvCxnSpPr>
          <p:nvPr/>
        </p:nvCxnSpPr>
        <p:spPr>
          <a:xfrm>
            <a:off x="956640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CA5565-F506-72C6-0235-CBF0E2632917}"/>
              </a:ext>
            </a:extLst>
          </p:cNvPr>
          <p:cNvCxnSpPr>
            <a:cxnSpLocks/>
          </p:cNvCxnSpPr>
          <p:nvPr/>
        </p:nvCxnSpPr>
        <p:spPr>
          <a:xfrm flipH="1">
            <a:off x="9057092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523DE-F211-E3F7-9A0E-2314E01B18A2}"/>
              </a:ext>
            </a:extLst>
          </p:cNvPr>
          <p:cNvCxnSpPr>
            <a:cxnSpLocks/>
          </p:cNvCxnSpPr>
          <p:nvPr/>
        </p:nvCxnSpPr>
        <p:spPr>
          <a:xfrm flipH="1">
            <a:off x="9057091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403C04-8500-7C6E-EE00-4A3C5052C24D}"/>
              </a:ext>
            </a:extLst>
          </p:cNvPr>
          <p:cNvCxnSpPr>
            <a:cxnSpLocks/>
          </p:cNvCxnSpPr>
          <p:nvPr/>
        </p:nvCxnSpPr>
        <p:spPr>
          <a:xfrm flipH="1">
            <a:off x="9062611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6CDA3-1B9F-3F7B-27A4-89772FF69D4F}"/>
              </a:ext>
            </a:extLst>
          </p:cNvPr>
          <p:cNvCxnSpPr>
            <a:cxnSpLocks/>
          </p:cNvCxnSpPr>
          <p:nvPr/>
        </p:nvCxnSpPr>
        <p:spPr>
          <a:xfrm flipH="1">
            <a:off x="9057090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B573774-BB0F-BDC3-6C88-56BD838CF4FC}"/>
              </a:ext>
            </a:extLst>
          </p:cNvPr>
          <p:cNvSpPr/>
          <p:nvPr/>
        </p:nvSpPr>
        <p:spPr>
          <a:xfrm>
            <a:off x="9310615" y="5153439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3BF81F-5B54-FDE5-633F-4409ABA7AECE}"/>
              </a:ext>
            </a:extLst>
          </p:cNvPr>
          <p:cNvSpPr/>
          <p:nvPr/>
        </p:nvSpPr>
        <p:spPr>
          <a:xfrm>
            <a:off x="9557308" y="5153439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BEF7C-554B-EB60-583D-E26CE9D91AC6}"/>
              </a:ext>
            </a:extLst>
          </p:cNvPr>
          <p:cNvSpPr/>
          <p:nvPr/>
        </p:nvSpPr>
        <p:spPr>
          <a:xfrm>
            <a:off x="9535506" y="4909323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7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image classifiers</a:t>
            </a:r>
          </a:p>
          <a:p>
            <a:r>
              <a:rPr lang="en-US" dirty="0"/>
              <a:t>Recap of object detectors</a:t>
            </a:r>
          </a:p>
          <a:p>
            <a:r>
              <a:rPr lang="en-US" dirty="0"/>
              <a:t>Homework description (programming part)</a:t>
            </a:r>
          </a:p>
          <a:p>
            <a:r>
              <a:rPr lang="en-US" dirty="0"/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329810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u="sng" dirty="0"/>
              <a:t>a GT object</a:t>
            </a:r>
            <a:r>
              <a:rPr lang="en-US" dirty="0"/>
              <a:t> overlaps a patch (at this step, anchors are not used yet)</a:t>
            </a:r>
          </a:p>
          <a:p>
            <a:r>
              <a:rPr lang="en-US" dirty="0"/>
              <a:t>We need to choose ONE anchor out of </a:t>
            </a:r>
            <a:r>
              <a:rPr lang="en-US" i="1" dirty="0"/>
              <a:t>K</a:t>
            </a:r>
            <a:r>
              <a:rPr lang="en-US" dirty="0"/>
              <a:t>, and set the corresponding “Existence: Yes” to be 1 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0139D1-CD66-EFB2-325E-F1E5B64D38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0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C34F9-1688-8644-8709-53E45D289E4F}"/>
              </a:ext>
            </a:extLst>
          </p:cNvPr>
          <p:cNvCxnSpPr>
            <a:cxnSpLocks/>
          </p:cNvCxnSpPr>
          <p:nvPr/>
        </p:nvCxnSpPr>
        <p:spPr>
          <a:xfrm>
            <a:off x="279629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4658A-93B5-C60C-C698-1422CF1911B5}"/>
              </a:ext>
            </a:extLst>
          </p:cNvPr>
          <p:cNvCxnSpPr>
            <a:cxnSpLocks/>
          </p:cNvCxnSpPr>
          <p:nvPr/>
        </p:nvCxnSpPr>
        <p:spPr>
          <a:xfrm>
            <a:off x="231180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E32F8-9BCF-77AF-512C-C7A23F689C84}"/>
              </a:ext>
            </a:extLst>
          </p:cNvPr>
          <p:cNvCxnSpPr>
            <a:cxnSpLocks/>
          </p:cNvCxnSpPr>
          <p:nvPr/>
        </p:nvCxnSpPr>
        <p:spPr>
          <a:xfrm>
            <a:off x="182743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0E7B8-CF8B-BFCC-48E3-6B7EEF961A48}"/>
              </a:ext>
            </a:extLst>
          </p:cNvPr>
          <p:cNvCxnSpPr>
            <a:cxnSpLocks/>
          </p:cNvCxnSpPr>
          <p:nvPr/>
        </p:nvCxnSpPr>
        <p:spPr>
          <a:xfrm>
            <a:off x="138029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406B6F-CE77-F3B8-BF9B-2D048F5227CE}"/>
              </a:ext>
            </a:extLst>
          </p:cNvPr>
          <p:cNvCxnSpPr>
            <a:cxnSpLocks/>
          </p:cNvCxnSpPr>
          <p:nvPr/>
        </p:nvCxnSpPr>
        <p:spPr>
          <a:xfrm flipH="1">
            <a:off x="870980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1C28F-F64D-98CF-98B0-70FCB77AAED0}"/>
              </a:ext>
            </a:extLst>
          </p:cNvPr>
          <p:cNvCxnSpPr>
            <a:cxnSpLocks/>
          </p:cNvCxnSpPr>
          <p:nvPr/>
        </p:nvCxnSpPr>
        <p:spPr>
          <a:xfrm flipH="1">
            <a:off x="870979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9C2E6C-D58E-441C-4665-C080B0744ADC}"/>
              </a:ext>
            </a:extLst>
          </p:cNvPr>
          <p:cNvCxnSpPr>
            <a:cxnSpLocks/>
          </p:cNvCxnSpPr>
          <p:nvPr/>
        </p:nvCxnSpPr>
        <p:spPr>
          <a:xfrm flipH="1">
            <a:off x="876499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919E6-6388-04D7-6C99-F9AA3C964024}"/>
              </a:ext>
            </a:extLst>
          </p:cNvPr>
          <p:cNvCxnSpPr>
            <a:cxnSpLocks/>
          </p:cNvCxnSpPr>
          <p:nvPr/>
        </p:nvCxnSpPr>
        <p:spPr>
          <a:xfrm flipH="1">
            <a:off x="870978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E123A-2DB8-0815-3AE4-CA9EE098DE71}"/>
              </a:ext>
            </a:extLst>
          </p:cNvPr>
          <p:cNvSpPr/>
          <p:nvPr/>
        </p:nvSpPr>
        <p:spPr>
          <a:xfrm>
            <a:off x="4004535" y="5186926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E56D2F-3AED-4154-217B-588222E4B25A}"/>
              </a:ext>
            </a:extLst>
          </p:cNvPr>
          <p:cNvCxnSpPr>
            <a:cxnSpLocks/>
          </p:cNvCxnSpPr>
          <p:nvPr/>
        </p:nvCxnSpPr>
        <p:spPr>
          <a:xfrm>
            <a:off x="1533832" y="5472064"/>
            <a:ext cx="2292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5AB706-6965-1C3D-C124-F6DABD61ED1C}"/>
              </a:ext>
            </a:extLst>
          </p:cNvPr>
          <p:cNvSpPr txBox="1"/>
          <p:nvPr/>
        </p:nvSpPr>
        <p:spPr>
          <a:xfrm>
            <a:off x="4079379" y="3186047"/>
            <a:ext cx="32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 at pixel (59, 99)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8C57A-4714-4C0D-CB9B-0CAFCDEB0544}"/>
              </a:ext>
            </a:extLst>
          </p:cNvPr>
          <p:cNvCxnSpPr>
            <a:cxnSpLocks/>
          </p:cNvCxnSpPr>
          <p:nvPr/>
        </p:nvCxnSpPr>
        <p:spPr>
          <a:xfrm>
            <a:off x="4640236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949B5-EC67-4750-DEA6-AA3319E744E0}"/>
              </a:ext>
            </a:extLst>
          </p:cNvPr>
          <p:cNvSpPr/>
          <p:nvPr/>
        </p:nvSpPr>
        <p:spPr>
          <a:xfrm>
            <a:off x="5916024" y="359919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4332B-B8AC-57A4-FEC3-7C7A48AB4AAC}"/>
              </a:ext>
            </a:extLst>
          </p:cNvPr>
          <p:cNvSpPr txBox="1"/>
          <p:nvPr/>
        </p:nvSpPr>
        <p:spPr>
          <a:xfrm>
            <a:off x="3826751" y="5803490"/>
            <a:ext cx="9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B7859-5DB4-4937-599E-00ADFCE83E7A}"/>
              </a:ext>
            </a:extLst>
          </p:cNvPr>
          <p:cNvSpPr txBox="1"/>
          <p:nvPr/>
        </p:nvSpPr>
        <p:spPr>
          <a:xfrm>
            <a:off x="5695557" y="4070910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40: scale (1,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A43B6-3191-AD92-DB50-6631A0E52ECF}"/>
              </a:ext>
            </a:extLst>
          </p:cNvPr>
          <p:cNvSpPr txBox="1"/>
          <p:nvPr/>
        </p:nvSpPr>
        <p:spPr>
          <a:xfrm>
            <a:off x="5695557" y="5081489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x 40: scale (2,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CED85-F103-DDE6-138F-8A35CC6008C9}"/>
              </a:ext>
            </a:extLst>
          </p:cNvPr>
          <p:cNvSpPr/>
          <p:nvPr/>
        </p:nvSpPr>
        <p:spPr>
          <a:xfrm>
            <a:off x="5894222" y="5450821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97EF1-E69B-B2D1-5865-D0C1D4AC80E3}"/>
              </a:ext>
            </a:extLst>
          </p:cNvPr>
          <p:cNvSpPr txBox="1"/>
          <p:nvPr/>
        </p:nvSpPr>
        <p:spPr>
          <a:xfrm>
            <a:off x="5677271" y="6528914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80: scale (1, 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41C27E-3017-FCE4-7C72-D3673552C1C7}"/>
              </a:ext>
            </a:extLst>
          </p:cNvPr>
          <p:cNvCxnSpPr>
            <a:cxnSpLocks/>
          </p:cNvCxnSpPr>
          <p:nvPr/>
        </p:nvCxnSpPr>
        <p:spPr>
          <a:xfrm>
            <a:off x="7702721" y="38718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2A27995-C087-F866-D07E-0D772BA6FB6A}"/>
              </a:ext>
            </a:extLst>
          </p:cNvPr>
          <p:cNvSpPr/>
          <p:nvPr/>
        </p:nvSpPr>
        <p:spPr>
          <a:xfrm>
            <a:off x="1646865" y="5014338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6B2F73-F50D-E942-56B9-63EA17E5ADA3}"/>
              </a:ext>
            </a:extLst>
          </p:cNvPr>
          <p:cNvSpPr/>
          <p:nvPr/>
        </p:nvSpPr>
        <p:spPr>
          <a:xfrm>
            <a:off x="9306597" y="295728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2F2DAA-07C1-36B0-DA3A-550BB39BC9B4}"/>
              </a:ext>
            </a:extLst>
          </p:cNvPr>
          <p:cNvCxnSpPr>
            <a:cxnSpLocks/>
          </p:cNvCxnSpPr>
          <p:nvPr/>
        </p:nvCxnSpPr>
        <p:spPr>
          <a:xfrm>
            <a:off x="7702721" y="4835425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706D25-0456-3CA4-B588-0C4FEEFC1B3D}"/>
              </a:ext>
            </a:extLst>
          </p:cNvPr>
          <p:cNvCxnSpPr>
            <a:cxnSpLocks/>
          </p:cNvCxnSpPr>
          <p:nvPr/>
        </p:nvCxnSpPr>
        <p:spPr>
          <a:xfrm>
            <a:off x="7702721" y="5968593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21378-2D5B-EA0C-91E3-426728A0CD7F}"/>
              </a:ext>
            </a:extLst>
          </p:cNvPr>
          <p:cNvSpPr/>
          <p:nvPr/>
        </p:nvSpPr>
        <p:spPr>
          <a:xfrm>
            <a:off x="9067111" y="3127482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F2F78F-2C3B-30D9-0973-BF06C6A20A2B}"/>
              </a:ext>
            </a:extLst>
          </p:cNvPr>
          <p:cNvSpPr/>
          <p:nvPr/>
        </p:nvSpPr>
        <p:spPr>
          <a:xfrm>
            <a:off x="8830078" y="4542624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50038C-F460-842C-76AC-9DE81E3A3FA3}"/>
              </a:ext>
            </a:extLst>
          </p:cNvPr>
          <p:cNvSpPr/>
          <p:nvPr/>
        </p:nvSpPr>
        <p:spPr>
          <a:xfrm>
            <a:off x="5640876" y="4556336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EB49DD-45D3-47CD-3D04-7C5055E2AD9E}"/>
              </a:ext>
            </a:extLst>
          </p:cNvPr>
          <p:cNvSpPr/>
          <p:nvPr/>
        </p:nvSpPr>
        <p:spPr>
          <a:xfrm>
            <a:off x="9300044" y="4316095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70BA65-FD36-1ECB-AC25-5EA7875D16B5}"/>
              </a:ext>
            </a:extLst>
          </p:cNvPr>
          <p:cNvSpPr/>
          <p:nvPr/>
        </p:nvSpPr>
        <p:spPr>
          <a:xfrm>
            <a:off x="9083423" y="5648074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6581C5-EDE6-0771-DCB9-CE10B81964FE}"/>
              </a:ext>
            </a:extLst>
          </p:cNvPr>
          <p:cNvSpPr/>
          <p:nvPr/>
        </p:nvSpPr>
        <p:spPr>
          <a:xfrm>
            <a:off x="9306596" y="580525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anchor with the highest “Intersection over union (IoU)”</a:t>
            </a:r>
            <a:br>
              <a:rPr lang="en-US" dirty="0"/>
            </a:b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4B9884-087A-308D-3F5E-CBAA7817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04" y="2573576"/>
            <a:ext cx="6419064" cy="37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3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anchor with the highest “Intersection over union (IoU)”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0139D1-CD66-EFB2-325E-F1E5B64D38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0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C34F9-1688-8644-8709-53E45D289E4F}"/>
              </a:ext>
            </a:extLst>
          </p:cNvPr>
          <p:cNvCxnSpPr>
            <a:cxnSpLocks/>
          </p:cNvCxnSpPr>
          <p:nvPr/>
        </p:nvCxnSpPr>
        <p:spPr>
          <a:xfrm>
            <a:off x="279629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4658A-93B5-C60C-C698-1422CF1911B5}"/>
              </a:ext>
            </a:extLst>
          </p:cNvPr>
          <p:cNvCxnSpPr>
            <a:cxnSpLocks/>
          </p:cNvCxnSpPr>
          <p:nvPr/>
        </p:nvCxnSpPr>
        <p:spPr>
          <a:xfrm>
            <a:off x="231180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E32F8-9BCF-77AF-512C-C7A23F689C84}"/>
              </a:ext>
            </a:extLst>
          </p:cNvPr>
          <p:cNvCxnSpPr>
            <a:cxnSpLocks/>
          </p:cNvCxnSpPr>
          <p:nvPr/>
        </p:nvCxnSpPr>
        <p:spPr>
          <a:xfrm>
            <a:off x="182743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0E7B8-CF8B-BFCC-48E3-6B7EEF961A48}"/>
              </a:ext>
            </a:extLst>
          </p:cNvPr>
          <p:cNvCxnSpPr>
            <a:cxnSpLocks/>
          </p:cNvCxnSpPr>
          <p:nvPr/>
        </p:nvCxnSpPr>
        <p:spPr>
          <a:xfrm>
            <a:off x="138029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406B6F-CE77-F3B8-BF9B-2D048F5227CE}"/>
              </a:ext>
            </a:extLst>
          </p:cNvPr>
          <p:cNvCxnSpPr>
            <a:cxnSpLocks/>
          </p:cNvCxnSpPr>
          <p:nvPr/>
        </p:nvCxnSpPr>
        <p:spPr>
          <a:xfrm flipH="1">
            <a:off x="870980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1C28F-F64D-98CF-98B0-70FCB77AAED0}"/>
              </a:ext>
            </a:extLst>
          </p:cNvPr>
          <p:cNvCxnSpPr>
            <a:cxnSpLocks/>
          </p:cNvCxnSpPr>
          <p:nvPr/>
        </p:nvCxnSpPr>
        <p:spPr>
          <a:xfrm flipH="1">
            <a:off x="870979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9C2E6C-D58E-441C-4665-C080B0744ADC}"/>
              </a:ext>
            </a:extLst>
          </p:cNvPr>
          <p:cNvCxnSpPr>
            <a:cxnSpLocks/>
          </p:cNvCxnSpPr>
          <p:nvPr/>
        </p:nvCxnSpPr>
        <p:spPr>
          <a:xfrm flipH="1">
            <a:off x="876499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919E6-6388-04D7-6C99-F9AA3C964024}"/>
              </a:ext>
            </a:extLst>
          </p:cNvPr>
          <p:cNvCxnSpPr>
            <a:cxnSpLocks/>
          </p:cNvCxnSpPr>
          <p:nvPr/>
        </p:nvCxnSpPr>
        <p:spPr>
          <a:xfrm flipH="1">
            <a:off x="870978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E123A-2DB8-0815-3AE4-CA9EE098DE71}"/>
              </a:ext>
            </a:extLst>
          </p:cNvPr>
          <p:cNvSpPr/>
          <p:nvPr/>
        </p:nvSpPr>
        <p:spPr>
          <a:xfrm>
            <a:off x="4004535" y="5186926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E56D2F-3AED-4154-217B-588222E4B25A}"/>
              </a:ext>
            </a:extLst>
          </p:cNvPr>
          <p:cNvCxnSpPr>
            <a:cxnSpLocks/>
          </p:cNvCxnSpPr>
          <p:nvPr/>
        </p:nvCxnSpPr>
        <p:spPr>
          <a:xfrm>
            <a:off x="1533832" y="5472064"/>
            <a:ext cx="2292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5AB706-6965-1C3D-C124-F6DABD61ED1C}"/>
              </a:ext>
            </a:extLst>
          </p:cNvPr>
          <p:cNvSpPr txBox="1"/>
          <p:nvPr/>
        </p:nvSpPr>
        <p:spPr>
          <a:xfrm>
            <a:off x="4079379" y="3186047"/>
            <a:ext cx="32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 at pixel (59, 99)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8C57A-4714-4C0D-CB9B-0CAFCDEB0544}"/>
              </a:ext>
            </a:extLst>
          </p:cNvPr>
          <p:cNvCxnSpPr>
            <a:cxnSpLocks/>
          </p:cNvCxnSpPr>
          <p:nvPr/>
        </p:nvCxnSpPr>
        <p:spPr>
          <a:xfrm>
            <a:off x="4640236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949B5-EC67-4750-DEA6-AA3319E744E0}"/>
              </a:ext>
            </a:extLst>
          </p:cNvPr>
          <p:cNvSpPr/>
          <p:nvPr/>
        </p:nvSpPr>
        <p:spPr>
          <a:xfrm>
            <a:off x="5916024" y="359919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4332B-B8AC-57A4-FEC3-7C7A48AB4AAC}"/>
              </a:ext>
            </a:extLst>
          </p:cNvPr>
          <p:cNvSpPr txBox="1"/>
          <p:nvPr/>
        </p:nvSpPr>
        <p:spPr>
          <a:xfrm>
            <a:off x="3826751" y="5803490"/>
            <a:ext cx="9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B7859-5DB4-4937-599E-00ADFCE83E7A}"/>
              </a:ext>
            </a:extLst>
          </p:cNvPr>
          <p:cNvSpPr txBox="1"/>
          <p:nvPr/>
        </p:nvSpPr>
        <p:spPr>
          <a:xfrm>
            <a:off x="5695557" y="4070910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40: scale (1,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A43B6-3191-AD92-DB50-6631A0E52ECF}"/>
              </a:ext>
            </a:extLst>
          </p:cNvPr>
          <p:cNvSpPr txBox="1"/>
          <p:nvPr/>
        </p:nvSpPr>
        <p:spPr>
          <a:xfrm>
            <a:off x="5695557" y="5081489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x 40: scale (2,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CED85-F103-DDE6-138F-8A35CC6008C9}"/>
              </a:ext>
            </a:extLst>
          </p:cNvPr>
          <p:cNvSpPr/>
          <p:nvPr/>
        </p:nvSpPr>
        <p:spPr>
          <a:xfrm>
            <a:off x="5894222" y="5450821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97EF1-E69B-B2D1-5865-D0C1D4AC80E3}"/>
              </a:ext>
            </a:extLst>
          </p:cNvPr>
          <p:cNvSpPr txBox="1"/>
          <p:nvPr/>
        </p:nvSpPr>
        <p:spPr>
          <a:xfrm>
            <a:off x="5677271" y="6528914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80: scale (1, 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41C27E-3017-FCE4-7C72-D3673552C1C7}"/>
              </a:ext>
            </a:extLst>
          </p:cNvPr>
          <p:cNvCxnSpPr>
            <a:cxnSpLocks/>
          </p:cNvCxnSpPr>
          <p:nvPr/>
        </p:nvCxnSpPr>
        <p:spPr>
          <a:xfrm>
            <a:off x="7702721" y="38718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2A27995-C087-F866-D07E-0D772BA6FB6A}"/>
              </a:ext>
            </a:extLst>
          </p:cNvPr>
          <p:cNvSpPr/>
          <p:nvPr/>
        </p:nvSpPr>
        <p:spPr>
          <a:xfrm>
            <a:off x="1646865" y="5014338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6B2F73-F50D-E942-56B9-63EA17E5ADA3}"/>
              </a:ext>
            </a:extLst>
          </p:cNvPr>
          <p:cNvSpPr/>
          <p:nvPr/>
        </p:nvSpPr>
        <p:spPr>
          <a:xfrm>
            <a:off x="9306597" y="295728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2F2DAA-07C1-36B0-DA3A-550BB39BC9B4}"/>
              </a:ext>
            </a:extLst>
          </p:cNvPr>
          <p:cNvCxnSpPr>
            <a:cxnSpLocks/>
          </p:cNvCxnSpPr>
          <p:nvPr/>
        </p:nvCxnSpPr>
        <p:spPr>
          <a:xfrm>
            <a:off x="7702721" y="4835425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706D25-0456-3CA4-B588-0C4FEEFC1B3D}"/>
              </a:ext>
            </a:extLst>
          </p:cNvPr>
          <p:cNvCxnSpPr>
            <a:cxnSpLocks/>
          </p:cNvCxnSpPr>
          <p:nvPr/>
        </p:nvCxnSpPr>
        <p:spPr>
          <a:xfrm>
            <a:off x="7702721" y="5968593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21378-2D5B-EA0C-91E3-426728A0CD7F}"/>
              </a:ext>
            </a:extLst>
          </p:cNvPr>
          <p:cNvSpPr/>
          <p:nvPr/>
        </p:nvSpPr>
        <p:spPr>
          <a:xfrm>
            <a:off x="9067111" y="3127482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F2F78F-2C3B-30D9-0973-BF06C6A20A2B}"/>
              </a:ext>
            </a:extLst>
          </p:cNvPr>
          <p:cNvSpPr/>
          <p:nvPr/>
        </p:nvSpPr>
        <p:spPr>
          <a:xfrm>
            <a:off x="8830078" y="4542624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50038C-F460-842C-76AC-9DE81E3A3FA3}"/>
              </a:ext>
            </a:extLst>
          </p:cNvPr>
          <p:cNvSpPr/>
          <p:nvPr/>
        </p:nvSpPr>
        <p:spPr>
          <a:xfrm>
            <a:off x="5640876" y="4556336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EB49DD-45D3-47CD-3D04-7C5055E2AD9E}"/>
              </a:ext>
            </a:extLst>
          </p:cNvPr>
          <p:cNvSpPr/>
          <p:nvPr/>
        </p:nvSpPr>
        <p:spPr>
          <a:xfrm>
            <a:off x="9300044" y="4316095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70BA65-FD36-1ECB-AC25-5EA7875D16B5}"/>
              </a:ext>
            </a:extLst>
          </p:cNvPr>
          <p:cNvSpPr/>
          <p:nvPr/>
        </p:nvSpPr>
        <p:spPr>
          <a:xfrm>
            <a:off x="9083423" y="5648074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6581C5-EDE6-0771-DCB9-CE10B81964FE}"/>
              </a:ext>
            </a:extLst>
          </p:cNvPr>
          <p:cNvSpPr/>
          <p:nvPr/>
        </p:nvSpPr>
        <p:spPr>
          <a:xfrm>
            <a:off x="9306596" y="580525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78CD3-34A6-EB6C-CE31-C3D20C6AA236}"/>
              </a:ext>
            </a:extLst>
          </p:cNvPr>
          <p:cNvSpPr txBox="1"/>
          <p:nvPr/>
        </p:nvSpPr>
        <p:spPr>
          <a:xfrm>
            <a:off x="9930350" y="5729748"/>
            <a:ext cx="2082157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Choose this one!</a:t>
            </a:r>
          </a:p>
        </p:txBody>
      </p:sp>
    </p:spTree>
    <p:extLst>
      <p:ext uri="{BB962C8B-B14F-4D97-AF65-F5344CB8AC3E}">
        <p14:creationId xmlns:p14="http://schemas.microsoft.com/office/powerpoint/2010/main" val="1241864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anchor with the highest “Intersection over union (IoU)”</a:t>
            </a:r>
            <a:br>
              <a:rPr lang="en-US" dirty="0"/>
            </a:br>
            <a:endParaRPr lang="en-US" dirty="0"/>
          </a:p>
        </p:txBody>
      </p:sp>
      <p:pic>
        <p:nvPicPr>
          <p:cNvPr id="3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15FDCB0C-46D8-CA55-6225-C90BD3E006D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2" y="4025165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9C43833-8F8C-6B1B-F539-76140F261612}"/>
              </a:ext>
            </a:extLst>
          </p:cNvPr>
          <p:cNvSpPr/>
          <p:nvPr/>
        </p:nvSpPr>
        <p:spPr>
          <a:xfrm>
            <a:off x="1270283" y="4567671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45C6FCD-E6B8-CBDD-9D3B-9EA80828A9C3}"/>
              </a:ext>
            </a:extLst>
          </p:cNvPr>
          <p:cNvSpPr/>
          <p:nvPr/>
        </p:nvSpPr>
        <p:spPr>
          <a:xfrm>
            <a:off x="2425484" y="4636169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A9BCEB2-C220-EC06-0ACD-A16FA057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41577"/>
              </p:ext>
            </p:extLst>
          </p:nvPr>
        </p:nvGraphicFramePr>
        <p:xfrm>
          <a:off x="4423622" y="385982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698A96D-BDA3-0DE0-1967-26F4E322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36302"/>
              </p:ext>
            </p:extLst>
          </p:nvPr>
        </p:nvGraphicFramePr>
        <p:xfrm>
          <a:off x="4519473" y="394687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2041355-BFF4-F144-4217-FA26202A4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13880"/>
              </p:ext>
            </p:extLst>
          </p:nvPr>
        </p:nvGraphicFramePr>
        <p:xfrm>
          <a:off x="5757186" y="385932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288AE56-AF2D-1541-F94A-5FA4196C4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1690"/>
              </p:ext>
            </p:extLst>
          </p:nvPr>
        </p:nvGraphicFramePr>
        <p:xfrm>
          <a:off x="5846808" y="394687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41271D1-F34A-A2E5-7AA2-AC2EE7666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39752"/>
              </p:ext>
            </p:extLst>
          </p:nvPr>
        </p:nvGraphicFramePr>
        <p:xfrm>
          <a:off x="5955691" y="406225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757CD0F8-DD4C-9C41-715C-9808F695E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49138"/>
              </p:ext>
            </p:extLst>
          </p:nvPr>
        </p:nvGraphicFramePr>
        <p:xfrm>
          <a:off x="6047443" y="414930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110FE9E-394F-6CEB-FA63-EE42ADB51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7979"/>
              </p:ext>
            </p:extLst>
          </p:nvPr>
        </p:nvGraphicFramePr>
        <p:xfrm>
          <a:off x="4398958" y="235350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5F3D1B9-3CE9-02F1-9403-16E623FAD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54378"/>
              </p:ext>
            </p:extLst>
          </p:nvPr>
        </p:nvGraphicFramePr>
        <p:xfrm>
          <a:off x="4494809" y="244055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937E832-223F-6030-999C-A813D4CF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3096"/>
              </p:ext>
            </p:extLst>
          </p:nvPr>
        </p:nvGraphicFramePr>
        <p:xfrm>
          <a:off x="5732522" y="235300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D3484FB-36E0-DF17-8471-96F13989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0981"/>
              </p:ext>
            </p:extLst>
          </p:nvPr>
        </p:nvGraphicFramePr>
        <p:xfrm>
          <a:off x="5822144" y="244055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FEE6C5B-DB08-7971-389B-67241C3FE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4813"/>
              </p:ext>
            </p:extLst>
          </p:nvPr>
        </p:nvGraphicFramePr>
        <p:xfrm>
          <a:off x="5931027" y="255593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6175368-05A2-D3BF-7676-BF65755EF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7402"/>
              </p:ext>
            </p:extLst>
          </p:nvPr>
        </p:nvGraphicFramePr>
        <p:xfrm>
          <a:off x="6022779" y="26429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77531C61-39D0-5257-6477-48F2D54FD55D}"/>
              </a:ext>
            </a:extLst>
          </p:cNvPr>
          <p:cNvSpPr/>
          <p:nvPr/>
        </p:nvSpPr>
        <p:spPr>
          <a:xfrm>
            <a:off x="3638469" y="2880247"/>
            <a:ext cx="244827" cy="210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7FB11C-D2D0-9E80-8AB4-33EACA0A15A5}"/>
              </a:ext>
            </a:extLst>
          </p:cNvPr>
          <p:cNvSpPr txBox="1"/>
          <p:nvPr/>
        </p:nvSpPr>
        <p:spPr>
          <a:xfrm>
            <a:off x="3159053" y="2398841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0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072DE9-C6B9-696F-569C-7FFEB4EA5A65}"/>
              </a:ext>
            </a:extLst>
          </p:cNvPr>
          <p:cNvSpPr txBox="1"/>
          <p:nvPr/>
        </p:nvSpPr>
        <p:spPr>
          <a:xfrm>
            <a:off x="3159053" y="3911042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1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AFC91B-9B06-86F8-A4F1-EC1B015280CF}"/>
              </a:ext>
            </a:extLst>
          </p:cNvPr>
          <p:cNvSpPr/>
          <p:nvPr/>
        </p:nvSpPr>
        <p:spPr>
          <a:xfrm>
            <a:off x="3638469" y="5961421"/>
            <a:ext cx="237019" cy="54254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4D281A9-657F-72F1-BCEC-3C68E77B9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24064"/>
              </p:ext>
            </p:extLst>
          </p:nvPr>
        </p:nvGraphicFramePr>
        <p:xfrm>
          <a:off x="4418199" y="541431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5598819-95CE-64E5-3F42-EECD19D93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50885"/>
              </p:ext>
            </p:extLst>
          </p:nvPr>
        </p:nvGraphicFramePr>
        <p:xfrm>
          <a:off x="4514050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24380D-B5A7-7929-C9F7-D38EE27A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82073"/>
              </p:ext>
            </p:extLst>
          </p:nvPr>
        </p:nvGraphicFramePr>
        <p:xfrm>
          <a:off x="5751763" y="541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E0107F0-5D8E-43B8-8E58-8956378C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55630"/>
              </p:ext>
            </p:extLst>
          </p:nvPr>
        </p:nvGraphicFramePr>
        <p:xfrm>
          <a:off x="5841385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7DF1209F-CCFF-D670-2DFC-5E21F3200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48895"/>
              </p:ext>
            </p:extLst>
          </p:nvPr>
        </p:nvGraphicFramePr>
        <p:xfrm>
          <a:off x="5950268" y="561674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7194BBEF-9E1D-1675-5647-AFB25A329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34409"/>
              </p:ext>
            </p:extLst>
          </p:nvPr>
        </p:nvGraphicFramePr>
        <p:xfrm>
          <a:off x="6042020" y="570378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7E6F5896-9492-FA8A-6F6B-6C056B3F39C8}"/>
              </a:ext>
            </a:extLst>
          </p:cNvPr>
          <p:cNvSpPr txBox="1"/>
          <p:nvPr/>
        </p:nvSpPr>
        <p:spPr>
          <a:xfrm>
            <a:off x="3153630" y="5465529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2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CFEA35-662D-1F74-0B2E-A78C9436B2DB}"/>
              </a:ext>
            </a:extLst>
          </p:cNvPr>
          <p:cNvSpPr/>
          <p:nvPr/>
        </p:nvSpPr>
        <p:spPr>
          <a:xfrm>
            <a:off x="3510203" y="4717771"/>
            <a:ext cx="485744" cy="2183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80B8A5-96AD-A57C-D5C2-F89B89F914F2}"/>
              </a:ext>
            </a:extLst>
          </p:cNvPr>
          <p:cNvCxnSpPr>
            <a:cxnSpLocks/>
          </p:cNvCxnSpPr>
          <p:nvPr/>
        </p:nvCxnSpPr>
        <p:spPr>
          <a:xfrm flipH="1">
            <a:off x="4819841" y="2583507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2158975-41F5-118F-899F-073036C8F16A}"/>
              </a:ext>
            </a:extLst>
          </p:cNvPr>
          <p:cNvSpPr txBox="1"/>
          <p:nvPr/>
        </p:nvSpPr>
        <p:spPr>
          <a:xfrm>
            <a:off x="7924716" y="2398841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1]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28ABCF5-8DE4-E5AE-0A8E-362CB7298DE6}"/>
              </a:ext>
            </a:extLst>
          </p:cNvPr>
          <p:cNvCxnSpPr>
            <a:cxnSpLocks/>
          </p:cNvCxnSpPr>
          <p:nvPr/>
        </p:nvCxnSpPr>
        <p:spPr>
          <a:xfrm flipH="1">
            <a:off x="4819841" y="4062257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C89CDF4-F4BA-4B1C-19F2-5459A8E9E0BA}"/>
              </a:ext>
            </a:extLst>
          </p:cNvPr>
          <p:cNvSpPr txBox="1"/>
          <p:nvPr/>
        </p:nvSpPr>
        <p:spPr>
          <a:xfrm>
            <a:off x="7964047" y="3894934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1]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A9AF88-0D3C-1793-2F5E-ACCEC7B7D997}"/>
              </a:ext>
            </a:extLst>
          </p:cNvPr>
          <p:cNvCxnSpPr>
            <a:cxnSpLocks/>
          </p:cNvCxnSpPr>
          <p:nvPr/>
        </p:nvCxnSpPr>
        <p:spPr>
          <a:xfrm flipH="1">
            <a:off x="4786666" y="5638778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20DB30A-8B90-E4E0-FE11-41134A095102}"/>
              </a:ext>
            </a:extLst>
          </p:cNvPr>
          <p:cNvSpPr txBox="1"/>
          <p:nvPr/>
        </p:nvSpPr>
        <p:spPr>
          <a:xfrm>
            <a:off x="7964047" y="5432078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[1, 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2BA666-F0FC-BC34-4232-F1B508CE62B6}"/>
              </a:ext>
            </a:extLst>
          </p:cNvPr>
          <p:cNvCxnSpPr>
            <a:cxnSpLocks/>
          </p:cNvCxnSpPr>
          <p:nvPr/>
        </p:nvCxnSpPr>
        <p:spPr>
          <a:xfrm flipH="1" flipV="1">
            <a:off x="6356555" y="6282813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3B2C4-3509-09C0-934B-262C7BF3A5B9}"/>
              </a:ext>
            </a:extLst>
          </p:cNvPr>
          <p:cNvCxnSpPr>
            <a:cxnSpLocks/>
          </p:cNvCxnSpPr>
          <p:nvPr/>
        </p:nvCxnSpPr>
        <p:spPr>
          <a:xfrm flipH="1" flipV="1">
            <a:off x="6352129" y="4687420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078340-C6AE-9516-A001-FF7EA5D67B30}"/>
              </a:ext>
            </a:extLst>
          </p:cNvPr>
          <p:cNvCxnSpPr>
            <a:cxnSpLocks/>
          </p:cNvCxnSpPr>
          <p:nvPr/>
        </p:nvCxnSpPr>
        <p:spPr>
          <a:xfrm flipH="1" flipV="1">
            <a:off x="6334731" y="3187900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ADB139-85B7-13CB-E8D8-C3F4C078391C}"/>
              </a:ext>
            </a:extLst>
          </p:cNvPr>
          <p:cNvSpPr txBox="1"/>
          <p:nvPr/>
        </p:nvSpPr>
        <p:spPr>
          <a:xfrm>
            <a:off x="9369434" y="3150718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0, 0, 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21465C-0430-981C-B2BD-F673828DD798}"/>
              </a:ext>
            </a:extLst>
          </p:cNvPr>
          <p:cNvSpPr txBox="1"/>
          <p:nvPr/>
        </p:nvSpPr>
        <p:spPr>
          <a:xfrm>
            <a:off x="9389488" y="4642266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0, 0, 0]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614D5F-3BF4-394A-FE0E-449EF446DC05}"/>
              </a:ext>
            </a:extLst>
          </p:cNvPr>
          <p:cNvSpPr txBox="1"/>
          <p:nvPr/>
        </p:nvSpPr>
        <p:spPr>
          <a:xfrm>
            <a:off x="9389488" y="6220008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316408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in the location tensor the “offsets” between the GT box and the chosen anchor </a:t>
            </a:r>
          </a:p>
        </p:txBody>
      </p:sp>
      <p:pic>
        <p:nvPicPr>
          <p:cNvPr id="3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15FDCB0C-46D8-CA55-6225-C90BD3E006D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1" y="5063189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9C43833-8F8C-6B1B-F539-76140F261612}"/>
              </a:ext>
            </a:extLst>
          </p:cNvPr>
          <p:cNvSpPr/>
          <p:nvPr/>
        </p:nvSpPr>
        <p:spPr>
          <a:xfrm>
            <a:off x="1114152" y="5605695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858841-897C-B2D0-A775-7B9C19953860}"/>
              </a:ext>
            </a:extLst>
          </p:cNvPr>
          <p:cNvSpPr/>
          <p:nvPr/>
        </p:nvSpPr>
        <p:spPr>
          <a:xfrm>
            <a:off x="1394827" y="5452601"/>
            <a:ext cx="404470" cy="97769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45C6FCD-E6B8-CBDD-9D3B-9EA80828A9C3}"/>
              </a:ext>
            </a:extLst>
          </p:cNvPr>
          <p:cNvSpPr/>
          <p:nvPr/>
        </p:nvSpPr>
        <p:spPr>
          <a:xfrm>
            <a:off x="2269353" y="5674193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AFC91B-9B06-86F8-A4F1-EC1B015280CF}"/>
              </a:ext>
            </a:extLst>
          </p:cNvPr>
          <p:cNvSpPr/>
          <p:nvPr/>
        </p:nvSpPr>
        <p:spPr>
          <a:xfrm>
            <a:off x="3638469" y="5961421"/>
            <a:ext cx="237019" cy="54254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4D281A9-657F-72F1-BCEC-3C68E77B90B4}"/>
              </a:ext>
            </a:extLst>
          </p:cNvPr>
          <p:cNvGraphicFramePr>
            <a:graphicFrameLocks noGrp="1"/>
          </p:cNvGraphicFramePr>
          <p:nvPr/>
        </p:nvGraphicFramePr>
        <p:xfrm>
          <a:off x="4418199" y="541431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5598819-95CE-64E5-3F42-EECD19D93886}"/>
              </a:ext>
            </a:extLst>
          </p:cNvPr>
          <p:cNvGraphicFramePr>
            <a:graphicFrameLocks noGrp="1"/>
          </p:cNvGraphicFramePr>
          <p:nvPr/>
        </p:nvGraphicFramePr>
        <p:xfrm>
          <a:off x="4514050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24380D-B5A7-7929-C9F7-D38EE27A0A35}"/>
              </a:ext>
            </a:extLst>
          </p:cNvPr>
          <p:cNvGraphicFramePr>
            <a:graphicFrameLocks noGrp="1"/>
          </p:cNvGraphicFramePr>
          <p:nvPr/>
        </p:nvGraphicFramePr>
        <p:xfrm>
          <a:off x="5751763" y="541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E0107F0-5D8E-43B8-8E58-8956378CA325}"/>
              </a:ext>
            </a:extLst>
          </p:cNvPr>
          <p:cNvGraphicFramePr>
            <a:graphicFrameLocks noGrp="1"/>
          </p:cNvGraphicFramePr>
          <p:nvPr/>
        </p:nvGraphicFramePr>
        <p:xfrm>
          <a:off x="5841385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7DF1209F-CCFF-D670-2DFC-5E21F320003F}"/>
              </a:ext>
            </a:extLst>
          </p:cNvPr>
          <p:cNvGraphicFramePr>
            <a:graphicFrameLocks noGrp="1"/>
          </p:cNvGraphicFramePr>
          <p:nvPr/>
        </p:nvGraphicFramePr>
        <p:xfrm>
          <a:off x="5950268" y="561674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7194BBEF-9E1D-1675-5647-AFB25A32939E}"/>
              </a:ext>
            </a:extLst>
          </p:cNvPr>
          <p:cNvGraphicFramePr>
            <a:graphicFrameLocks noGrp="1"/>
          </p:cNvGraphicFramePr>
          <p:nvPr/>
        </p:nvGraphicFramePr>
        <p:xfrm>
          <a:off x="6042020" y="570378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7E6F5896-9492-FA8A-6F6B-6C056B3F39C8}"/>
              </a:ext>
            </a:extLst>
          </p:cNvPr>
          <p:cNvSpPr txBox="1"/>
          <p:nvPr/>
        </p:nvSpPr>
        <p:spPr>
          <a:xfrm>
            <a:off x="3153630" y="5465529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2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A9AF88-0D3C-1793-2F5E-ACCEC7B7D997}"/>
              </a:ext>
            </a:extLst>
          </p:cNvPr>
          <p:cNvCxnSpPr>
            <a:cxnSpLocks/>
          </p:cNvCxnSpPr>
          <p:nvPr/>
        </p:nvCxnSpPr>
        <p:spPr>
          <a:xfrm flipH="1">
            <a:off x="4786666" y="5638778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20DB30A-8B90-E4E0-FE11-41134A095102}"/>
              </a:ext>
            </a:extLst>
          </p:cNvPr>
          <p:cNvSpPr txBox="1"/>
          <p:nvPr/>
        </p:nvSpPr>
        <p:spPr>
          <a:xfrm>
            <a:off x="7964047" y="5432078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[1, 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2BA666-F0FC-BC34-4232-F1B508CE62B6}"/>
              </a:ext>
            </a:extLst>
          </p:cNvPr>
          <p:cNvCxnSpPr>
            <a:cxnSpLocks/>
          </p:cNvCxnSpPr>
          <p:nvPr/>
        </p:nvCxnSpPr>
        <p:spPr>
          <a:xfrm flipH="1" flipV="1">
            <a:off x="6356555" y="6282813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614D5F-3BF4-394A-FE0E-449EF446DC05}"/>
              </a:ext>
            </a:extLst>
          </p:cNvPr>
          <p:cNvSpPr txBox="1"/>
          <p:nvPr/>
        </p:nvSpPr>
        <p:spPr>
          <a:xfrm>
            <a:off x="9389488" y="6220008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-9, -6.7, 5]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60879-8B6F-2719-1B58-263D0AC18823}"/>
              </a:ext>
            </a:extLst>
          </p:cNvPr>
          <p:cNvSpPr/>
          <p:nvPr/>
        </p:nvSpPr>
        <p:spPr>
          <a:xfrm>
            <a:off x="4514050" y="2655668"/>
            <a:ext cx="630881" cy="14151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FF25E-E4BF-FB97-71A1-6AF974A3B207}"/>
              </a:ext>
            </a:extLst>
          </p:cNvPr>
          <p:cNvSpPr/>
          <p:nvPr/>
        </p:nvSpPr>
        <p:spPr>
          <a:xfrm>
            <a:off x="4786666" y="2928005"/>
            <a:ext cx="592268" cy="1328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A98C85-C990-B949-B5BA-1AA37DFC3F9E}"/>
              </a:ext>
            </a:extLst>
          </p:cNvPr>
          <p:cNvCxnSpPr>
            <a:cxnSpLocks/>
          </p:cNvCxnSpPr>
          <p:nvPr/>
        </p:nvCxnSpPr>
        <p:spPr>
          <a:xfrm>
            <a:off x="909670" y="5063189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74BF6B-FAD9-4133-566F-38F06311AA12}"/>
              </a:ext>
            </a:extLst>
          </p:cNvPr>
          <p:cNvCxnSpPr>
            <a:cxnSpLocks/>
          </p:cNvCxnSpPr>
          <p:nvPr/>
        </p:nvCxnSpPr>
        <p:spPr>
          <a:xfrm flipH="1">
            <a:off x="562751" y="5413815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128816-AF99-8034-93AB-211AB38A9033}"/>
              </a:ext>
            </a:extLst>
          </p:cNvPr>
          <p:cNvCxnSpPr>
            <a:cxnSpLocks/>
          </p:cNvCxnSpPr>
          <p:nvPr/>
        </p:nvCxnSpPr>
        <p:spPr>
          <a:xfrm>
            <a:off x="1247074" y="5074517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4F2EBC-B9A5-D230-EB87-1F358A4CD803}"/>
              </a:ext>
            </a:extLst>
          </p:cNvPr>
          <p:cNvCxnSpPr>
            <a:cxnSpLocks/>
          </p:cNvCxnSpPr>
          <p:nvPr/>
        </p:nvCxnSpPr>
        <p:spPr>
          <a:xfrm>
            <a:off x="1849300" y="5063189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A2D07E-3EDF-81D7-3231-DB8ED53FCE37}"/>
              </a:ext>
            </a:extLst>
          </p:cNvPr>
          <p:cNvCxnSpPr>
            <a:cxnSpLocks/>
          </p:cNvCxnSpPr>
          <p:nvPr/>
        </p:nvCxnSpPr>
        <p:spPr>
          <a:xfrm>
            <a:off x="1561706" y="5074517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4BDF6-D7DC-412C-F02D-6B44FC4DA59F}"/>
              </a:ext>
            </a:extLst>
          </p:cNvPr>
          <p:cNvCxnSpPr>
            <a:cxnSpLocks/>
          </p:cNvCxnSpPr>
          <p:nvPr/>
        </p:nvCxnSpPr>
        <p:spPr>
          <a:xfrm flipH="1">
            <a:off x="574896" y="5709862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ABB36D-A88C-6BAF-933B-40744DB0BBEE}"/>
              </a:ext>
            </a:extLst>
          </p:cNvPr>
          <p:cNvCxnSpPr>
            <a:cxnSpLocks/>
          </p:cNvCxnSpPr>
          <p:nvPr/>
        </p:nvCxnSpPr>
        <p:spPr>
          <a:xfrm flipH="1">
            <a:off x="562751" y="6076846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64B4C-DC28-458A-976A-7B02ED556DD1}"/>
              </a:ext>
            </a:extLst>
          </p:cNvPr>
          <p:cNvCxnSpPr>
            <a:cxnSpLocks/>
          </p:cNvCxnSpPr>
          <p:nvPr/>
        </p:nvCxnSpPr>
        <p:spPr>
          <a:xfrm flipH="1">
            <a:off x="562751" y="6384704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B0290-6547-2647-20F2-06ED15BC54BA}"/>
              </a:ext>
            </a:extLst>
          </p:cNvPr>
          <p:cNvSpPr txBox="1"/>
          <p:nvPr/>
        </p:nvSpPr>
        <p:spPr>
          <a:xfrm>
            <a:off x="4662343" y="4387805"/>
            <a:ext cx="257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[</a:t>
            </a:r>
            <a:r>
              <a:rPr lang="en-US" sz="1800" dirty="0">
                <a:solidFill>
                  <a:srgbClr val="FF0000"/>
                </a:solidFill>
              </a:rPr>
              <a:t>83.3, 90, 33.3, 85</a:t>
            </a:r>
            <a:r>
              <a:rPr lang="en-US" sz="1800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7DE8C5-2946-C33F-9F9C-4715FA111BDD}"/>
              </a:ext>
            </a:extLst>
          </p:cNvPr>
          <p:cNvSpPr txBox="1"/>
          <p:nvPr/>
        </p:nvSpPr>
        <p:spPr>
          <a:xfrm>
            <a:off x="1938200" y="3360282"/>
            <a:ext cx="257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[</a:t>
            </a:r>
            <a:r>
              <a:rPr lang="en-US" sz="1800" dirty="0">
                <a:solidFill>
                  <a:srgbClr val="FF0000"/>
                </a:solidFill>
              </a:rPr>
              <a:t>59, 99, 40, 80</a:t>
            </a:r>
            <a:r>
              <a:rPr lang="en-US" sz="1800" dirty="0"/>
              <a:t>]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A65077-D21C-C56E-8C9D-464DE31BFBFF}"/>
              </a:ext>
            </a:extLst>
          </p:cNvPr>
          <p:cNvSpPr/>
          <p:nvPr/>
        </p:nvSpPr>
        <p:spPr>
          <a:xfrm>
            <a:off x="5545394" y="3285002"/>
            <a:ext cx="4247535" cy="2688095"/>
          </a:xfrm>
          <a:custGeom>
            <a:avLst/>
            <a:gdLst>
              <a:gd name="connsiteX0" fmla="*/ 0 w 4247535"/>
              <a:gd name="connsiteY0" fmla="*/ 210366 h 2688095"/>
              <a:gd name="connsiteX1" fmla="*/ 3311012 w 4247535"/>
              <a:gd name="connsiteY1" fmla="*/ 247237 h 2688095"/>
              <a:gd name="connsiteX2" fmla="*/ 4247535 w 4247535"/>
              <a:gd name="connsiteY2" fmla="*/ 2688095 h 268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7535" h="2688095">
                <a:moveTo>
                  <a:pt x="0" y="210366"/>
                </a:moveTo>
                <a:cubicBezTo>
                  <a:pt x="1301545" y="22324"/>
                  <a:pt x="2603090" y="-165718"/>
                  <a:pt x="3311012" y="247237"/>
                </a:cubicBezTo>
                <a:cubicBezTo>
                  <a:pt x="4018934" y="660192"/>
                  <a:pt x="4133234" y="1674143"/>
                  <a:pt x="4247535" y="268809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0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Pseudocode: when there are multiple GT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For each GT object:</a:t>
            </a:r>
          </a:p>
          <a:p>
            <a:pPr marL="0" indent="0">
              <a:buNone/>
            </a:pPr>
            <a:r>
              <a:rPr lang="en-US" sz="2000" b="1" dirty="0"/>
              <a:t>	For each patch:</a:t>
            </a:r>
          </a:p>
          <a:p>
            <a:pPr marL="0" indent="0">
              <a:buNone/>
            </a:pPr>
            <a:r>
              <a:rPr lang="en-US" sz="2000" b="1" dirty="0"/>
              <a:t>		If the current GT object and the current patch overlap</a:t>
            </a:r>
          </a:p>
          <a:p>
            <a:pPr marL="0" indent="0">
              <a:buNone/>
            </a:pPr>
            <a:r>
              <a:rPr lang="en-US" sz="2000" b="1" dirty="0"/>
              <a:t>			</a:t>
            </a:r>
            <a:r>
              <a:rPr lang="en-US" sz="2000" dirty="0"/>
              <a:t>Choose the anchor that has the highest IoU with the current GT object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FF0000"/>
                </a:solidFill>
              </a:rPr>
              <a:t>If </a:t>
            </a:r>
            <a:r>
              <a:rPr lang="en-US" sz="2000" u="sng" dirty="0">
                <a:solidFill>
                  <a:srgbClr val="FF0000"/>
                </a:solidFill>
              </a:rPr>
              <a:t>the chosen anchor has not been used by other GT objects</a:t>
            </a:r>
            <a:r>
              <a:rPr lang="en-US" sz="2000" dirty="0">
                <a:solidFill>
                  <a:srgbClr val="FF0000"/>
                </a:solidFill>
              </a:rPr>
              <a:t> 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	If </a:t>
            </a:r>
            <a:r>
              <a:rPr lang="en-US" sz="2000" u="sng" dirty="0">
                <a:solidFill>
                  <a:srgbClr val="FF0000"/>
                </a:solidFill>
              </a:rPr>
              <a:t>the current object has a larger IoU with the chosen anchor vs. other GT objects: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				Record the existence and location offset based on the current GT object</a:t>
            </a:r>
          </a:p>
        </p:txBody>
      </p:sp>
    </p:spTree>
    <p:extLst>
      <p:ext uri="{BB962C8B-B14F-4D97-AF65-F5344CB8AC3E}">
        <p14:creationId xmlns:p14="http://schemas.microsoft.com/office/powerpoint/2010/main" val="1051911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3 Best Small Dog Breeds — Popular Toy Breed Dogs for Tiny Spaces">
            <a:extLst>
              <a:ext uri="{FF2B5EF4-FFF2-40B4-BE49-F238E27FC236}">
                <a16:creationId xmlns:a16="http://schemas.microsoft.com/office/drawing/2014/main" id="{C4BCF96D-C267-936D-7D38-FAF129B9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37" y="3866021"/>
            <a:ext cx="2384949" cy="24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be careful about patches that overlap multiple GT objects</a:t>
            </a:r>
          </a:p>
          <a:p>
            <a:r>
              <a:rPr lang="en-US" dirty="0"/>
              <a:t>At a patch,  multiple anchors can be chosen (by multiple GT objects). However, one GT box can only choose one anchor at a patch. </a:t>
            </a:r>
            <a:br>
              <a:rPr lang="en-US" dirty="0"/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376BED-D767-49F0-2C2A-1BBB196055ED}"/>
              </a:ext>
            </a:extLst>
          </p:cNvPr>
          <p:cNvCxnSpPr>
            <a:cxnSpLocks/>
          </p:cNvCxnSpPr>
          <p:nvPr/>
        </p:nvCxnSpPr>
        <p:spPr>
          <a:xfrm>
            <a:off x="3002775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27B0D8-CC45-6C24-EEBE-6AF8E4130D64}"/>
              </a:ext>
            </a:extLst>
          </p:cNvPr>
          <p:cNvCxnSpPr>
            <a:cxnSpLocks/>
          </p:cNvCxnSpPr>
          <p:nvPr/>
        </p:nvCxnSpPr>
        <p:spPr>
          <a:xfrm>
            <a:off x="2518283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ED100-D0E0-A9AE-8622-B4AF986955A9}"/>
              </a:ext>
            </a:extLst>
          </p:cNvPr>
          <p:cNvCxnSpPr>
            <a:cxnSpLocks/>
          </p:cNvCxnSpPr>
          <p:nvPr/>
        </p:nvCxnSpPr>
        <p:spPr>
          <a:xfrm>
            <a:off x="2033913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AD4D7-AECC-7659-30C8-E65B46CFCD3E}"/>
              </a:ext>
            </a:extLst>
          </p:cNvPr>
          <p:cNvCxnSpPr>
            <a:cxnSpLocks/>
          </p:cNvCxnSpPr>
          <p:nvPr/>
        </p:nvCxnSpPr>
        <p:spPr>
          <a:xfrm>
            <a:off x="1586773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94C19-A212-A2EF-5F31-06A82AE39180}"/>
              </a:ext>
            </a:extLst>
          </p:cNvPr>
          <p:cNvCxnSpPr>
            <a:cxnSpLocks/>
          </p:cNvCxnSpPr>
          <p:nvPr/>
        </p:nvCxnSpPr>
        <p:spPr>
          <a:xfrm flipH="1">
            <a:off x="1077457" y="4357766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95F2F1-E92D-D439-72F2-E31C637B4BF2}"/>
              </a:ext>
            </a:extLst>
          </p:cNvPr>
          <p:cNvCxnSpPr>
            <a:cxnSpLocks/>
          </p:cNvCxnSpPr>
          <p:nvPr/>
        </p:nvCxnSpPr>
        <p:spPr>
          <a:xfrm flipH="1">
            <a:off x="1077456" y="4834630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6EEDD3-73E0-7A09-C415-28E0B4BCDA4A}"/>
              </a:ext>
            </a:extLst>
          </p:cNvPr>
          <p:cNvCxnSpPr>
            <a:cxnSpLocks/>
          </p:cNvCxnSpPr>
          <p:nvPr/>
        </p:nvCxnSpPr>
        <p:spPr>
          <a:xfrm flipH="1">
            <a:off x="1082976" y="5311495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C39FDB-9FBB-4886-0C11-3D1CE7713BBB}"/>
              </a:ext>
            </a:extLst>
          </p:cNvPr>
          <p:cNvCxnSpPr>
            <a:cxnSpLocks/>
          </p:cNvCxnSpPr>
          <p:nvPr/>
        </p:nvCxnSpPr>
        <p:spPr>
          <a:xfrm flipH="1">
            <a:off x="1077455" y="5832605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AACE6-C52D-7053-22D9-5CCB264394DF}"/>
              </a:ext>
            </a:extLst>
          </p:cNvPr>
          <p:cNvSpPr/>
          <p:nvPr/>
        </p:nvSpPr>
        <p:spPr>
          <a:xfrm>
            <a:off x="1384537" y="4867985"/>
            <a:ext cx="1063693" cy="1374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BC887-6659-7443-9033-D21175449359}"/>
              </a:ext>
            </a:extLst>
          </p:cNvPr>
          <p:cNvSpPr/>
          <p:nvPr/>
        </p:nvSpPr>
        <p:spPr>
          <a:xfrm>
            <a:off x="2028393" y="4159195"/>
            <a:ext cx="785132" cy="19811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2D0157-87AD-DE0C-73B4-D64563F74F73}"/>
              </a:ext>
            </a:extLst>
          </p:cNvPr>
          <p:cNvSpPr/>
          <p:nvPr/>
        </p:nvSpPr>
        <p:spPr>
          <a:xfrm>
            <a:off x="4781575" y="4896849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AD06A1-0D84-F14B-B7C8-511B37A5E634}"/>
              </a:ext>
            </a:extLst>
          </p:cNvPr>
          <p:cNvCxnSpPr>
            <a:cxnSpLocks/>
          </p:cNvCxnSpPr>
          <p:nvPr/>
        </p:nvCxnSpPr>
        <p:spPr>
          <a:xfrm flipV="1">
            <a:off x="2243771" y="5132706"/>
            <a:ext cx="2292921" cy="422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0E5CF-D164-8866-516D-78F9A36EA7DE}"/>
              </a:ext>
            </a:extLst>
          </p:cNvPr>
          <p:cNvSpPr/>
          <p:nvPr/>
        </p:nvSpPr>
        <p:spPr>
          <a:xfrm>
            <a:off x="6226515" y="295728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5FCF90-B7B6-3C54-DA61-05E10C232094}"/>
              </a:ext>
            </a:extLst>
          </p:cNvPr>
          <p:cNvSpPr/>
          <p:nvPr/>
        </p:nvSpPr>
        <p:spPr>
          <a:xfrm>
            <a:off x="6204713" y="4346554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65AA89-2258-10F9-A195-A204DC87734C}"/>
              </a:ext>
            </a:extLst>
          </p:cNvPr>
          <p:cNvSpPr/>
          <p:nvPr/>
        </p:nvSpPr>
        <p:spPr>
          <a:xfrm>
            <a:off x="5962268" y="3680869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7768C-4414-DB6F-DBE7-4A16E2ADB8C4}"/>
              </a:ext>
            </a:extLst>
          </p:cNvPr>
          <p:cNvSpPr/>
          <p:nvPr/>
        </p:nvSpPr>
        <p:spPr>
          <a:xfrm>
            <a:off x="5965227" y="5635746"/>
            <a:ext cx="1004504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56D0CF-D80B-19A3-D89C-A0937C4D04A8}"/>
              </a:ext>
            </a:extLst>
          </p:cNvPr>
          <p:cNvSpPr/>
          <p:nvPr/>
        </p:nvSpPr>
        <p:spPr>
          <a:xfrm>
            <a:off x="8333417" y="5483987"/>
            <a:ext cx="1063693" cy="1374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8FA79-D741-ED72-CA6F-5EB22C45D0FC}"/>
              </a:ext>
            </a:extLst>
          </p:cNvPr>
          <p:cNvSpPr/>
          <p:nvPr/>
        </p:nvSpPr>
        <p:spPr>
          <a:xfrm>
            <a:off x="8653635" y="5648013"/>
            <a:ext cx="1004504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66BB84A6-6AAB-38FC-DBA1-B32FDB8551A2}"/>
              </a:ext>
            </a:extLst>
          </p:cNvPr>
          <p:cNvSpPr/>
          <p:nvPr/>
        </p:nvSpPr>
        <p:spPr>
          <a:xfrm>
            <a:off x="5390479" y="3134789"/>
            <a:ext cx="271058" cy="3536329"/>
          </a:xfrm>
          <a:prstGeom prst="leftBrace">
            <a:avLst>
              <a:gd name="adj1" fmla="val 8333"/>
              <a:gd name="adj2" fmla="val 556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0AD29D-8176-C488-8EA9-C8DD02E51896}"/>
              </a:ext>
            </a:extLst>
          </p:cNvPr>
          <p:cNvSpPr/>
          <p:nvPr/>
        </p:nvSpPr>
        <p:spPr>
          <a:xfrm>
            <a:off x="8482677" y="2957286"/>
            <a:ext cx="785132" cy="19811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B0A08F-BB7C-0461-126D-87B34A79A745}"/>
              </a:ext>
            </a:extLst>
          </p:cNvPr>
          <p:cNvSpPr/>
          <p:nvPr/>
        </p:nvSpPr>
        <p:spPr>
          <a:xfrm>
            <a:off x="8445242" y="3826323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CDCB93-79F5-0B21-A735-96DE177F31F5}"/>
              </a:ext>
            </a:extLst>
          </p:cNvPr>
          <p:cNvCxnSpPr>
            <a:cxnSpLocks/>
          </p:cNvCxnSpPr>
          <p:nvPr/>
        </p:nvCxnSpPr>
        <p:spPr>
          <a:xfrm flipV="1">
            <a:off x="6880123" y="4422577"/>
            <a:ext cx="1335799" cy="445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BB7688-4FA2-A98C-477D-C1FBBBE6464E}"/>
              </a:ext>
            </a:extLst>
          </p:cNvPr>
          <p:cNvCxnSpPr>
            <a:cxnSpLocks/>
          </p:cNvCxnSpPr>
          <p:nvPr/>
        </p:nvCxnSpPr>
        <p:spPr>
          <a:xfrm>
            <a:off x="7204364" y="6140377"/>
            <a:ext cx="9190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36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Advanced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RPN, after training, can output both the existence and location offset tensors close to the ideal tensors (with anchors), then we can read the object locations.</a:t>
            </a:r>
          </a:p>
          <a:p>
            <a:r>
              <a:rPr lang="en-US" dirty="0">
                <a:solidFill>
                  <a:srgbClr val="FF0000"/>
                </a:solidFill>
              </a:rPr>
              <a:t>For each anchor shape: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a patch location has “Existence: Yes” values &gt; a threshold (e.g., 0.2), we will read out its corresponding location (anchor location + offset) and output a box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2738"/>
              </p:ext>
            </p:extLst>
          </p:nvPr>
        </p:nvGraphicFramePr>
        <p:xfrm>
          <a:off x="1265667" y="512961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71862"/>
              </p:ext>
            </p:extLst>
          </p:nvPr>
        </p:nvGraphicFramePr>
        <p:xfrm>
          <a:off x="1361518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50299"/>
              </p:ext>
            </p:extLst>
          </p:nvPr>
        </p:nvGraphicFramePr>
        <p:xfrm>
          <a:off x="2599231" y="51291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62814"/>
              </p:ext>
            </p:extLst>
          </p:nvPr>
        </p:nvGraphicFramePr>
        <p:xfrm>
          <a:off x="2688853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04115"/>
              </p:ext>
            </p:extLst>
          </p:nvPr>
        </p:nvGraphicFramePr>
        <p:xfrm>
          <a:off x="2797736" y="53320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4707"/>
              </p:ext>
            </p:extLst>
          </p:nvPr>
        </p:nvGraphicFramePr>
        <p:xfrm>
          <a:off x="2889488" y="541908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4328620" y="506898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657455" y="576148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1213216" y="576148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766481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759992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6047626" y="494436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-9 </a:t>
            </a:r>
            <a:r>
              <a:rPr lang="en-US" dirty="0">
                <a:solidFill>
                  <a:srgbClr val="FF0000"/>
                </a:solidFill>
              </a:rPr>
              <a:t>+ 99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-49 </a:t>
            </a:r>
            <a:r>
              <a:rPr lang="en-US" dirty="0">
                <a:solidFill>
                  <a:srgbClr val="FF0000"/>
                </a:solidFill>
              </a:rPr>
              <a:t>+ 139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1082753" y="501538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687391" y="463092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B72AC-1BC4-ABCE-7930-3CDE3B5B642F}"/>
              </a:ext>
            </a:extLst>
          </p:cNvPr>
          <p:cNvSpPr/>
          <p:nvPr/>
        </p:nvSpPr>
        <p:spPr>
          <a:xfrm>
            <a:off x="425590" y="5534265"/>
            <a:ext cx="180160" cy="4544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E59DE-9C9F-541D-8585-940E5F36FD29}"/>
              </a:ext>
            </a:extLst>
          </p:cNvPr>
          <p:cNvCxnSpPr>
            <a:cxnSpLocks/>
          </p:cNvCxnSpPr>
          <p:nvPr/>
        </p:nvCxnSpPr>
        <p:spPr>
          <a:xfrm>
            <a:off x="3139728" y="4805561"/>
            <a:ext cx="101786" cy="9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F7264-5103-412B-F3F1-3D6085D0D9C6}"/>
              </a:ext>
            </a:extLst>
          </p:cNvPr>
          <p:cNvCxnSpPr>
            <a:cxnSpLocks/>
          </p:cNvCxnSpPr>
          <p:nvPr/>
        </p:nvCxnSpPr>
        <p:spPr>
          <a:xfrm flipH="1">
            <a:off x="3204530" y="4889123"/>
            <a:ext cx="976598" cy="10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F516C-9529-7C36-9ED5-E964AA37F06F}"/>
              </a:ext>
            </a:extLst>
          </p:cNvPr>
          <p:cNvSpPr txBox="1"/>
          <p:nvPr/>
        </p:nvSpPr>
        <p:spPr>
          <a:xfrm>
            <a:off x="3806366" y="4482998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-9, -6.7, 5]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CC07C-B27C-C436-779B-B19E8FE8DE9C}"/>
              </a:ext>
            </a:extLst>
          </p:cNvPr>
          <p:cNvSpPr txBox="1"/>
          <p:nvPr/>
        </p:nvSpPr>
        <p:spPr>
          <a:xfrm>
            <a:off x="2056827" y="4390839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-49, -6.7, 5]</a:t>
            </a:r>
          </a:p>
        </p:txBody>
      </p:sp>
    </p:spTree>
    <p:extLst>
      <p:ext uri="{BB962C8B-B14F-4D97-AF65-F5344CB8AC3E}">
        <p14:creationId xmlns:p14="http://schemas.microsoft.com/office/powerpoint/2010/main" val="1617967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Advanced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for the same GT box, we may output multiple boxes with potentially different </a:t>
            </a:r>
            <a:r>
              <a:rPr lang="en-US" b="1" dirty="0"/>
              <a:t>confidences</a:t>
            </a:r>
            <a:r>
              <a:rPr lang="en-US" dirty="0"/>
              <a:t> (i.e., “</a:t>
            </a:r>
            <a:r>
              <a:rPr lang="en-US" sz="2800" b="1" dirty="0"/>
              <a:t>Existence: Yes” values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/>
        </p:nvGraphicFramePr>
        <p:xfrm>
          <a:off x="1265667" y="512961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/>
        </p:nvGraphicFramePr>
        <p:xfrm>
          <a:off x="1361518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/>
        </p:nvGraphicFramePr>
        <p:xfrm>
          <a:off x="2599231" y="51291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/>
        </p:nvGraphicFramePr>
        <p:xfrm>
          <a:off x="2688853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/>
        </p:nvGraphicFramePr>
        <p:xfrm>
          <a:off x="2797736" y="53320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/>
        </p:nvGraphicFramePr>
        <p:xfrm>
          <a:off x="2889488" y="541908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4328620" y="506898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657455" y="576148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1213216" y="576148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766481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759992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6047626" y="494436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-9 </a:t>
            </a:r>
            <a:r>
              <a:rPr lang="en-US" dirty="0">
                <a:solidFill>
                  <a:srgbClr val="FF0000"/>
                </a:solidFill>
              </a:rPr>
              <a:t>+ 99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-49 </a:t>
            </a:r>
            <a:r>
              <a:rPr lang="en-US" dirty="0">
                <a:solidFill>
                  <a:srgbClr val="FF0000"/>
                </a:solidFill>
              </a:rPr>
              <a:t>+ 139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1082753" y="501538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687391" y="463092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B72AC-1BC4-ABCE-7930-3CDE3B5B642F}"/>
              </a:ext>
            </a:extLst>
          </p:cNvPr>
          <p:cNvSpPr/>
          <p:nvPr/>
        </p:nvSpPr>
        <p:spPr>
          <a:xfrm>
            <a:off x="425590" y="5534265"/>
            <a:ext cx="180160" cy="4544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E59DE-9C9F-541D-8585-940E5F36FD29}"/>
              </a:ext>
            </a:extLst>
          </p:cNvPr>
          <p:cNvCxnSpPr>
            <a:cxnSpLocks/>
          </p:cNvCxnSpPr>
          <p:nvPr/>
        </p:nvCxnSpPr>
        <p:spPr>
          <a:xfrm>
            <a:off x="3139728" y="4805561"/>
            <a:ext cx="101786" cy="9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F7264-5103-412B-F3F1-3D6085D0D9C6}"/>
              </a:ext>
            </a:extLst>
          </p:cNvPr>
          <p:cNvCxnSpPr>
            <a:cxnSpLocks/>
          </p:cNvCxnSpPr>
          <p:nvPr/>
        </p:nvCxnSpPr>
        <p:spPr>
          <a:xfrm flipH="1">
            <a:off x="3204530" y="4889123"/>
            <a:ext cx="976598" cy="10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F516C-9529-7C36-9ED5-E964AA37F06F}"/>
              </a:ext>
            </a:extLst>
          </p:cNvPr>
          <p:cNvSpPr txBox="1"/>
          <p:nvPr/>
        </p:nvSpPr>
        <p:spPr>
          <a:xfrm>
            <a:off x="3806366" y="4482998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-9, -6.7, 5]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CC07C-B27C-C436-779B-B19E8FE8DE9C}"/>
              </a:ext>
            </a:extLst>
          </p:cNvPr>
          <p:cNvSpPr txBox="1"/>
          <p:nvPr/>
        </p:nvSpPr>
        <p:spPr>
          <a:xfrm>
            <a:off x="2056827" y="4390839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-49, -6.7, 5]</a:t>
            </a:r>
          </a:p>
        </p:txBody>
      </p:sp>
    </p:spTree>
    <p:extLst>
      <p:ext uri="{BB962C8B-B14F-4D97-AF65-F5344CB8AC3E}">
        <p14:creationId xmlns:p14="http://schemas.microsoft.com/office/powerpoint/2010/main" val="105450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Advanced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For each anchor:</a:t>
            </a:r>
          </a:p>
          <a:p>
            <a:pPr marL="0" indent="0">
              <a:buNone/>
            </a:pPr>
            <a:r>
              <a:rPr lang="en-US" sz="2000" b="1" dirty="0"/>
              <a:t>	For each patch:</a:t>
            </a:r>
          </a:p>
          <a:p>
            <a:pPr marL="0" indent="0">
              <a:buNone/>
            </a:pPr>
            <a:r>
              <a:rPr lang="en-US" sz="2000" dirty="0"/>
              <a:t>		If the “Existence: Yes” value &gt; a threshold:</a:t>
            </a:r>
          </a:p>
          <a:p>
            <a:pPr marL="0" indent="0">
              <a:buNone/>
            </a:pPr>
            <a:r>
              <a:rPr lang="en-US" sz="2000" dirty="0"/>
              <a:t>			Read out the box location (anchor location + offset) and confidence </a:t>
            </a:r>
          </a:p>
        </p:txBody>
      </p:sp>
    </p:spTree>
    <p:extLst>
      <p:ext uri="{BB962C8B-B14F-4D97-AF65-F5344CB8AC3E}">
        <p14:creationId xmlns:p14="http://schemas.microsoft.com/office/powerpoint/2010/main" val="27059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mage result for convolution neural network">
            <a:extLst>
              <a:ext uri="{FF2B5EF4-FFF2-40B4-BE49-F238E27FC236}">
                <a16:creationId xmlns:a16="http://schemas.microsoft.com/office/drawing/2014/main" id="{DB50CBB0-6B6A-B3B8-7D80-052E2FAE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61" y="2736355"/>
            <a:ext cx="10928597" cy="25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9F49D-11CD-93CD-D10D-C7F0C8F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E456-C652-6B15-4579-121DB799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5245094"/>
          </a:xfrm>
        </p:spPr>
        <p:txBody>
          <a:bodyPr/>
          <a:lstStyle/>
          <a:p>
            <a:r>
              <a:rPr lang="en-US" dirty="0"/>
              <a:t>Given an “object-centric” image, a neural network classifier, like CNN classifiers, outputs the </a:t>
            </a:r>
            <a:r>
              <a:rPr lang="en-US" u="sng" dirty="0"/>
              <a:t>class label</a:t>
            </a:r>
            <a:r>
              <a:rPr lang="en-US" dirty="0"/>
              <a:t> OR </a:t>
            </a:r>
            <a:r>
              <a:rPr lang="en-US" u="sng" dirty="0"/>
              <a:t>a probability vector of classes</a:t>
            </a:r>
            <a:r>
              <a:rPr lang="en-US" dirty="0"/>
              <a:t> of the image</a:t>
            </a: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Inside a CNN classifier, it generates multiple </a:t>
            </a:r>
            <a:r>
              <a:rPr lang="en-US" u="sng" dirty="0">
                <a:solidFill>
                  <a:srgbClr val="FF0000"/>
                </a:solidFill>
              </a:rPr>
              <a:t>feature maps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which implicitly record spatial information within the image, e.g., where the object is.</a:t>
            </a:r>
            <a:endParaRPr lang="en-US" u="sng" dirty="0"/>
          </a:p>
          <a:p>
            <a:endParaRPr lang="en-US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372CAC-4B25-D2E3-3A0B-A4B0C8EC4951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489276" y="5308120"/>
            <a:ext cx="2631056" cy="310648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1D99D4-5F65-CF67-F27D-139DF4FF5B5F}"/>
              </a:ext>
            </a:extLst>
          </p:cNvPr>
          <p:cNvSpPr/>
          <p:nvPr/>
        </p:nvSpPr>
        <p:spPr>
          <a:xfrm>
            <a:off x="7583745" y="3872089"/>
            <a:ext cx="1073174" cy="12227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FBCC2-251F-A107-FF57-D856A9CCC1B3}"/>
              </a:ext>
            </a:extLst>
          </p:cNvPr>
          <p:cNvSpPr/>
          <p:nvPr/>
        </p:nvSpPr>
        <p:spPr>
          <a:xfrm>
            <a:off x="4882551" y="3872089"/>
            <a:ext cx="1213449" cy="143603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A7FAC5-A73B-9177-DE71-2FAD527BCE2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8120332" y="5094881"/>
            <a:ext cx="57510" cy="523887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13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Naïve implementation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Implementation with anchors and offsets</a:t>
            </a:r>
          </a:p>
          <a:p>
            <a:pPr lvl="1"/>
            <a:r>
              <a:rPr lang="en-US" dirty="0"/>
              <a:t>Non-Maximum Suppression (NMS)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365834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D20-7659-5B17-64F2-5595C85B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Q5: Non-Maximum Suppression (NMS)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72E4-C012-3EAB-B89C-DB01B43A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The decoding rule may </a:t>
            </a:r>
            <a:r>
              <a:rPr lang="en-US" dirty="0">
                <a:solidFill>
                  <a:srgbClr val="7030A0"/>
                </a:solidFill>
              </a:rPr>
              <a:t>output multiple boxes</a:t>
            </a:r>
            <a:r>
              <a:rPr lang="en-US" dirty="0"/>
              <a:t> for a single GT object</a:t>
            </a:r>
          </a:p>
          <a:p>
            <a:r>
              <a:rPr lang="en-US" dirty="0"/>
              <a:t>We need to implement NMS to subsample them</a:t>
            </a:r>
          </a:p>
          <a:p>
            <a:r>
              <a:rPr lang="en-US" dirty="0"/>
              <a:t>Please note that, at this stage, you do not know where GT objects are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3C5A2D09-C1ED-B428-D701-0952CAD73CF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0" y="3229897"/>
            <a:ext cx="3664974" cy="33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620D1E-D98C-3DBE-8263-ADB8AA6D7526}"/>
              </a:ext>
            </a:extLst>
          </p:cNvPr>
          <p:cNvSpPr/>
          <p:nvPr/>
        </p:nvSpPr>
        <p:spPr>
          <a:xfrm>
            <a:off x="1791929" y="4182528"/>
            <a:ext cx="471949" cy="162833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2A07C-4DE2-77B0-C315-7430DEA14C25}"/>
              </a:ext>
            </a:extLst>
          </p:cNvPr>
          <p:cNvSpPr/>
          <p:nvPr/>
        </p:nvSpPr>
        <p:spPr>
          <a:xfrm>
            <a:off x="1944328" y="4258728"/>
            <a:ext cx="471949" cy="162833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50421-B232-6003-3C48-19184B4466C2}"/>
              </a:ext>
            </a:extLst>
          </p:cNvPr>
          <p:cNvSpPr/>
          <p:nvPr/>
        </p:nvSpPr>
        <p:spPr>
          <a:xfrm>
            <a:off x="1703440" y="4547475"/>
            <a:ext cx="636638" cy="146986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327056-9FA6-BC45-522A-046D3BF9FF22}"/>
              </a:ext>
            </a:extLst>
          </p:cNvPr>
          <p:cNvSpPr/>
          <p:nvPr/>
        </p:nvSpPr>
        <p:spPr>
          <a:xfrm>
            <a:off x="2553928" y="3888714"/>
            <a:ext cx="1069284" cy="219499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9F02F-4D20-3D09-7870-B4BA94DDFE2D}"/>
              </a:ext>
            </a:extLst>
          </p:cNvPr>
          <p:cNvSpPr/>
          <p:nvPr/>
        </p:nvSpPr>
        <p:spPr>
          <a:xfrm>
            <a:off x="2671938" y="4079138"/>
            <a:ext cx="1069284" cy="219499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427B0-4062-D1E1-96F5-765F7A41103C}"/>
              </a:ext>
            </a:extLst>
          </p:cNvPr>
          <p:cNvSpPr/>
          <p:nvPr/>
        </p:nvSpPr>
        <p:spPr>
          <a:xfrm>
            <a:off x="2499873" y="4530222"/>
            <a:ext cx="1034850" cy="135684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C2EC03-61E7-EE2C-564C-2828D695ABE8}"/>
              </a:ext>
            </a:extLst>
          </p:cNvPr>
          <p:cNvSpPr/>
          <p:nvPr/>
        </p:nvSpPr>
        <p:spPr>
          <a:xfrm>
            <a:off x="4956959" y="4258728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NMS</a:t>
            </a:r>
          </a:p>
        </p:txBody>
      </p:sp>
      <p:pic>
        <p:nvPicPr>
          <p:cNvPr id="2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9FCB438F-F52F-8504-2745-8F89B8194CD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10" y="3229897"/>
            <a:ext cx="3664974" cy="33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11428A-FC34-71EF-9789-9E20181EAAE0}"/>
              </a:ext>
            </a:extLst>
          </p:cNvPr>
          <p:cNvSpPr/>
          <p:nvPr/>
        </p:nvSpPr>
        <p:spPr>
          <a:xfrm>
            <a:off x="8067960" y="4547475"/>
            <a:ext cx="636638" cy="146986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8C71FF-CDFE-8026-8D6B-48DBB2C85A03}"/>
              </a:ext>
            </a:extLst>
          </p:cNvPr>
          <p:cNvSpPr/>
          <p:nvPr/>
        </p:nvSpPr>
        <p:spPr>
          <a:xfrm>
            <a:off x="8918448" y="3888714"/>
            <a:ext cx="1069284" cy="219499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6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D20-7659-5B17-64F2-5595C85B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Q5: Non-Maximum Suppression (NMS):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72E4-C012-3EAB-B89C-DB01B43A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>
            <a:normAutofit/>
          </a:bodyPr>
          <a:lstStyle/>
          <a:p>
            <a:r>
              <a:rPr lang="en-US" dirty="0"/>
              <a:t>Sort all the outputted boxes based on the “confidences,” from high to low</a:t>
            </a:r>
          </a:p>
          <a:p>
            <a:r>
              <a:rPr lang="en-US" dirty="0"/>
              <a:t>Define an empty set “S” to record the subsampled boxes</a:t>
            </a:r>
          </a:p>
          <a:p>
            <a:endParaRPr lang="en-US" dirty="0"/>
          </a:p>
          <a:p>
            <a:r>
              <a:rPr lang="en-US" dirty="0"/>
              <a:t>For each outputted box (from confidence high to low):</a:t>
            </a:r>
          </a:p>
          <a:p>
            <a:r>
              <a:rPr lang="en-US" dirty="0"/>
              <a:t>	If the current box has IoU with every box in “S” smaller than a threshold:</a:t>
            </a:r>
          </a:p>
          <a:p>
            <a:r>
              <a:rPr lang="en-US" dirty="0"/>
              <a:t>		Add the current box into the set “S”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https://builtin.com/machine-learning/non-maximum-suppression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187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(coding part)</a:t>
            </a:r>
          </a:p>
          <a:p>
            <a:r>
              <a:rPr lang="en-US" dirty="0"/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3889751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FF53-7D3F-4004-4F75-AA8C428F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Written Part: 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A028-29BB-FFDA-CEEF-D1A72633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Q6.1: Please briefly describe your strategy when a patch overlaps with multiple GT boxes (no more than 30 words) in Programming question Q1. That is, while in the programming question Q1, we ask you to choose a random GT box, do you have any other idea?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84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FF53-7D3F-4004-4F75-AA8C428F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Written Part: Q6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A028-29BB-FFDA-CEEF-D1A72633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Q6.2: Given a 224-by-224 RGB image, what is the feature map size (e.g., 5 x 5 x 256) before the final fully connected layer (or final MLP) of the following classifiers? You may search for your answers online.</a:t>
            </a:r>
          </a:p>
          <a:p>
            <a:endParaRPr lang="en-US" dirty="0"/>
          </a:p>
          <a:p>
            <a:pPr lvl="1"/>
            <a:r>
              <a:rPr lang="en-US" dirty="0"/>
              <a:t>ResNet-50: </a:t>
            </a:r>
            <a:r>
              <a:rPr lang="en-US" dirty="0">
                <a:hlinkClick r:id="rId2"/>
              </a:rPr>
              <a:t>https://arxiv.org/pdf/1512.03385</a:t>
            </a:r>
            <a:endParaRPr lang="en-US" dirty="0"/>
          </a:p>
          <a:p>
            <a:pPr lvl="1"/>
            <a:r>
              <a:rPr lang="en-US" dirty="0"/>
              <a:t>VGG-19: </a:t>
            </a:r>
            <a:r>
              <a:rPr lang="en-US" dirty="0">
                <a:hlinkClick r:id="rId3"/>
              </a:rPr>
              <a:t>https://arxiv.org/pdf/1409.1556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ViT-B/32: </a:t>
            </a:r>
            <a:r>
              <a:rPr lang="en-US" dirty="0">
                <a:hlinkClick r:id="rId4"/>
              </a:rPr>
              <a:t>https://arxiv.org/pdf/2010.11929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Specifically, for ViT-style models, your answer should be </a:t>
            </a:r>
            <a:r>
              <a:rPr lang="en-US" dirty="0">
                <a:solidFill>
                  <a:srgbClr val="FF0000"/>
                </a:solidFill>
              </a:rPr>
              <a:t># horizontal patches</a:t>
            </a:r>
            <a:r>
              <a:rPr lang="en-US" dirty="0"/>
              <a:t>  x  </a:t>
            </a:r>
            <a:r>
              <a:rPr lang="en-US" dirty="0">
                <a:solidFill>
                  <a:srgbClr val="0070C0"/>
                </a:solidFill>
              </a:rPr>
              <a:t># vertical patches</a:t>
            </a:r>
            <a:r>
              <a:rPr lang="en-US" dirty="0"/>
              <a:t>  x  </a:t>
            </a:r>
            <a:r>
              <a:rPr lang="en-US" dirty="0">
                <a:solidFill>
                  <a:srgbClr val="00B050"/>
                </a:solidFill>
              </a:rPr>
              <a:t># channels or token dimensions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8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C4B4-2F82-4562-BC82-AD43352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A6E3-8290-4B3E-ABDA-3C50E590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AlexNet</a:t>
            </a:r>
          </a:p>
          <a:p>
            <a:pPr marL="0" indent="0">
              <a:buNone/>
            </a:pPr>
            <a:r>
              <a:rPr lang="en-US" sz="1800" dirty="0"/>
              <a:t>[Krizhevsky et al., 2012]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VGGnet</a:t>
            </a:r>
          </a:p>
          <a:p>
            <a:pPr marL="0" indent="0">
              <a:buNone/>
            </a:pPr>
            <a:r>
              <a:rPr lang="en-US" sz="1800" dirty="0"/>
              <a:t>[Simonyan et al., 2015]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D2925-AA48-495E-B91F-2950B09EF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239" y="1675336"/>
            <a:ext cx="3214523" cy="4961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91867-07BE-485E-A1F3-1C439266C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909" y="1690687"/>
            <a:ext cx="1363721" cy="4946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C40AA2-A036-4136-8D55-FB206AD5855B}"/>
              </a:ext>
            </a:extLst>
          </p:cNvPr>
          <p:cNvSpPr txBox="1"/>
          <p:nvPr/>
        </p:nvSpPr>
        <p:spPr>
          <a:xfrm>
            <a:off x="172720" y="5822097"/>
            <a:ext cx="32145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block: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Edge: nodes/tensors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04133F4-D5E5-4DC6-9876-39CECDF2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5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Related image">
            <a:extLst>
              <a:ext uri="{FF2B5EF4-FFF2-40B4-BE49-F238E27FC236}">
                <a16:creationId xmlns:a16="http://schemas.microsoft.com/office/drawing/2014/main" id="{85DB2640-81B7-4A63-BB14-1D8807DD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522"/>
            <a:ext cx="12192000" cy="256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9C4B4-2F82-4562-BC82-AD43352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A6E3-8290-4B3E-ABDA-3C50E590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ResNet</a:t>
            </a:r>
          </a:p>
          <a:p>
            <a:pPr marL="0" indent="0">
              <a:buNone/>
            </a:pPr>
            <a:r>
              <a:rPr lang="en-US" sz="1800" dirty="0"/>
              <a:t>[He et al, 2016]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DenseNet </a:t>
            </a:r>
          </a:p>
          <a:p>
            <a:pPr marL="0" indent="0">
              <a:buNone/>
            </a:pPr>
            <a:r>
              <a:rPr lang="en-US" sz="1800" dirty="0"/>
              <a:t>[Huang et al, 2017]</a:t>
            </a:r>
          </a:p>
        </p:txBody>
      </p:sp>
      <p:pic>
        <p:nvPicPr>
          <p:cNvPr id="18436" name="Picture 4" descr="Image result for densenet">
            <a:extLst>
              <a:ext uri="{FF2B5EF4-FFF2-40B4-BE49-F238E27FC236}">
                <a16:creationId xmlns:a16="http://schemas.microsoft.com/office/drawing/2014/main" id="{8AA49D75-6DD3-4AAC-9C87-F2E3C029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27" y="3429000"/>
            <a:ext cx="4497148" cy="342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7159CD-9714-44BB-B4FC-520202543FAA}"/>
              </a:ext>
            </a:extLst>
          </p:cNvPr>
          <p:cNvSpPr txBox="1"/>
          <p:nvPr/>
        </p:nvSpPr>
        <p:spPr>
          <a:xfrm>
            <a:off x="172720" y="5822097"/>
            <a:ext cx="32145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block: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Edge: nodes/tensors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C8EDDDF-6D56-4178-920B-6082D01A3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8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/>
              <a:t>Recap of object detectors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(coding part)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140643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B455-44D6-4842-8854-8BAE012D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detection: Recap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880CB28-FC9A-4704-A05E-27FE193A2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A1763B-F3D2-0627-CC48-7121276C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/>
          <a:lstStyle/>
          <a:p>
            <a:r>
              <a:rPr lang="en-US" dirty="0"/>
              <a:t>Given a “scene-centric” image, an object detector outputs a set of bounding boxes, each containing </a:t>
            </a:r>
            <a:r>
              <a:rPr lang="en-US" sz="2800" dirty="0"/>
              <a:t>[class label, x-center, y-center, width, height]</a:t>
            </a:r>
          </a:p>
          <a:p>
            <a:endParaRPr lang="en-US" sz="2800" dirty="0"/>
          </a:p>
          <a:p>
            <a:r>
              <a:rPr lang="en-US" sz="2800" dirty="0"/>
              <a:t>The image is 600 (width) x 400 (height)</a:t>
            </a:r>
          </a:p>
          <a:p>
            <a:r>
              <a:rPr lang="en-US" dirty="0"/>
              <a:t>The output should be like:</a:t>
            </a:r>
          </a:p>
          <a:p>
            <a:pPr lvl="1"/>
            <a:r>
              <a:rPr lang="en-US" dirty="0"/>
              <a:t>[cat, 250, 180, 100, 170]</a:t>
            </a:r>
          </a:p>
          <a:p>
            <a:pPr lvl="1"/>
            <a:r>
              <a:rPr lang="en-US" dirty="0"/>
              <a:t>[dog, 400, 200, 170, 200]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This can be done in two stages: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Create object proposals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Classify/regress each object proposal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30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008DB28B-02C1-9E38-C355-09D4ADB9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035" y="3163179"/>
            <a:ext cx="5276804" cy="33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17A64F-EC14-38F0-DC0C-0B018799C8FF}"/>
              </a:ext>
            </a:extLst>
          </p:cNvPr>
          <p:cNvCxnSpPr/>
          <p:nvPr/>
        </p:nvCxnSpPr>
        <p:spPr>
          <a:xfrm>
            <a:off x="6370703" y="6599793"/>
            <a:ext cx="3007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F279B9-0068-E7F4-FABB-038E411851FE}"/>
              </a:ext>
            </a:extLst>
          </p:cNvPr>
          <p:cNvCxnSpPr>
            <a:cxnSpLocks/>
          </p:cNvCxnSpPr>
          <p:nvPr/>
        </p:nvCxnSpPr>
        <p:spPr>
          <a:xfrm flipV="1">
            <a:off x="6370703" y="4587921"/>
            <a:ext cx="0" cy="201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B6CDB0-288F-106C-3410-F5BE399A400A}"/>
              </a:ext>
            </a:extLst>
          </p:cNvPr>
          <p:cNvSpPr txBox="1"/>
          <p:nvPr/>
        </p:nvSpPr>
        <p:spPr>
          <a:xfrm>
            <a:off x="9688997" y="6488668"/>
            <a:ext cx="22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coordinate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CAD68-AEFA-9EDB-5B93-5842F101C54F}"/>
              </a:ext>
            </a:extLst>
          </p:cNvPr>
          <p:cNvSpPr txBox="1"/>
          <p:nvPr/>
        </p:nvSpPr>
        <p:spPr>
          <a:xfrm rot="16200000">
            <a:off x="4882288" y="4810242"/>
            <a:ext cx="22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coordinate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4B124C-4301-8494-2ECA-37BC3700AA7A}"/>
              </a:ext>
            </a:extLst>
          </p:cNvPr>
          <p:cNvSpPr/>
          <p:nvPr/>
        </p:nvSpPr>
        <p:spPr>
          <a:xfrm>
            <a:off x="8235351" y="4290204"/>
            <a:ext cx="833887" cy="1420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9E232B-7441-30D2-39C5-CFFD8711F741}"/>
              </a:ext>
            </a:extLst>
          </p:cNvPr>
          <p:cNvSpPr/>
          <p:nvPr/>
        </p:nvSpPr>
        <p:spPr>
          <a:xfrm>
            <a:off x="9272053" y="3890726"/>
            <a:ext cx="1538501" cy="18199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8E61CE26-CA28-9363-E326-98CED2913A55}"/>
              </a:ext>
            </a:extLst>
          </p:cNvPr>
          <p:cNvSpPr/>
          <p:nvPr/>
        </p:nvSpPr>
        <p:spPr>
          <a:xfrm>
            <a:off x="8578552" y="4915219"/>
            <a:ext cx="147484" cy="17297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3436F5A3-93E1-C863-6218-4CEA6F70B96C}"/>
              </a:ext>
            </a:extLst>
          </p:cNvPr>
          <p:cNvSpPr/>
          <p:nvPr/>
        </p:nvSpPr>
        <p:spPr>
          <a:xfrm>
            <a:off x="9967561" y="4742244"/>
            <a:ext cx="147484" cy="172975"/>
          </a:xfrm>
          <a:prstGeom prst="mathPlu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3FA893E-73E1-DCFC-37A7-D67D672E79F4}"/>
              </a:ext>
            </a:extLst>
          </p:cNvPr>
          <p:cNvSpPr/>
          <p:nvPr/>
        </p:nvSpPr>
        <p:spPr>
          <a:xfrm>
            <a:off x="7874575" y="4290204"/>
            <a:ext cx="237445" cy="1420483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6E976A0-57C7-B85B-0CDB-D1249397D9B6}"/>
              </a:ext>
            </a:extLst>
          </p:cNvPr>
          <p:cNvSpPr/>
          <p:nvPr/>
        </p:nvSpPr>
        <p:spPr>
          <a:xfrm rot="10800000">
            <a:off x="10934528" y="3906998"/>
            <a:ext cx="237445" cy="1803688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2EC7E60-99D4-11C2-91AC-969649C42F83}"/>
              </a:ext>
            </a:extLst>
          </p:cNvPr>
          <p:cNvSpPr/>
          <p:nvPr/>
        </p:nvSpPr>
        <p:spPr>
          <a:xfrm rot="5400000">
            <a:off x="9911334" y="2873481"/>
            <a:ext cx="237447" cy="156099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6B4A4DC-E94F-A783-E27B-9F234F7C5ED6}"/>
              </a:ext>
            </a:extLst>
          </p:cNvPr>
          <p:cNvSpPr/>
          <p:nvPr/>
        </p:nvSpPr>
        <p:spPr>
          <a:xfrm rot="5400000">
            <a:off x="8533570" y="3667464"/>
            <a:ext cx="237449" cy="833887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5494B-47A9-809E-09D8-3D663426D101}"/>
              </a:ext>
            </a:extLst>
          </p:cNvPr>
          <p:cNvSpPr txBox="1"/>
          <p:nvPr/>
        </p:nvSpPr>
        <p:spPr>
          <a:xfrm>
            <a:off x="9731586" y="3180876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D1F674-A8A2-8D6E-2E36-E3DCC3C0866A}"/>
              </a:ext>
            </a:extLst>
          </p:cNvPr>
          <p:cNvSpPr txBox="1"/>
          <p:nvPr/>
        </p:nvSpPr>
        <p:spPr>
          <a:xfrm rot="16200000">
            <a:off x="7365290" y="4810241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CDE41-560B-8857-8F51-53C3C0441C59}"/>
              </a:ext>
            </a:extLst>
          </p:cNvPr>
          <p:cNvSpPr txBox="1"/>
          <p:nvPr/>
        </p:nvSpPr>
        <p:spPr>
          <a:xfrm>
            <a:off x="8544231" y="3777178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41804A-835B-6677-77B0-95E2947C8E0C}"/>
              </a:ext>
            </a:extLst>
          </p:cNvPr>
          <p:cNvSpPr txBox="1"/>
          <p:nvPr/>
        </p:nvSpPr>
        <p:spPr>
          <a:xfrm rot="5400000">
            <a:off x="11047377" y="4644065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96250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799E-C346-4D93-B670-F18A2384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R-CNN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99676-6CC0-4032-812C-8E4D4CD7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40"/>
            <a:ext cx="12192000" cy="5514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65F52-1035-449B-993E-94F8B0D36AEF}"/>
              </a:ext>
            </a:extLst>
          </p:cNvPr>
          <p:cNvSpPr txBox="1"/>
          <p:nvPr/>
        </p:nvSpPr>
        <p:spPr>
          <a:xfrm>
            <a:off x="116351" y="420010"/>
            <a:ext cx="3909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[Girshick et al., Rich feature hierarchies for accurate object detection and semantic segmentation, CVPR 2014]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4A23D-FDBB-4B0F-BEC9-D1895C3B1E5F}"/>
              </a:ext>
            </a:extLst>
          </p:cNvPr>
          <p:cNvSpPr/>
          <p:nvPr/>
        </p:nvSpPr>
        <p:spPr>
          <a:xfrm>
            <a:off x="9240469" y="985322"/>
            <a:ext cx="2942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[Girshick, CVPR 2019 tutorial]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4F1EB7A-765B-4F3B-B31F-2E18B097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A3E87-E61E-5518-8447-F5CE0E35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62767" y="2555741"/>
            <a:ext cx="481517" cy="17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3115</Words>
  <Application>Microsoft Office PowerPoint</Application>
  <PresentationFormat>Widescreen</PresentationFormat>
  <Paragraphs>698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Wingdings</vt:lpstr>
      <vt:lpstr>Office Theme</vt:lpstr>
      <vt:lpstr>HW4:  On Implementation of Object Detectors</vt:lpstr>
      <vt:lpstr>Notes</vt:lpstr>
      <vt:lpstr>Outline</vt:lpstr>
      <vt:lpstr>Image classifier: Recap</vt:lpstr>
      <vt:lpstr>Image classifier: Recap</vt:lpstr>
      <vt:lpstr>Image classifier: Recap</vt:lpstr>
      <vt:lpstr>Outline</vt:lpstr>
      <vt:lpstr>Object detection: Recap</vt:lpstr>
      <vt:lpstr>R-CNN</vt:lpstr>
      <vt:lpstr>Faster R-CNN</vt:lpstr>
      <vt:lpstr>Object detection (object proposals): Recap</vt:lpstr>
      <vt:lpstr>Object detection (object proposals): Recap</vt:lpstr>
      <vt:lpstr>Object detection (object proposals): Recap</vt:lpstr>
      <vt:lpstr>Outline</vt:lpstr>
      <vt:lpstr>Homework description</vt:lpstr>
      <vt:lpstr>Outline</vt:lpstr>
      <vt:lpstr>Caution!</vt:lpstr>
      <vt:lpstr>Q1: Naïve implementation</vt:lpstr>
      <vt:lpstr>Q1: Naïve implementation: resizing</vt:lpstr>
      <vt:lpstr>Q1: Naïve implementation: encoding</vt:lpstr>
      <vt:lpstr>Q1: Naïve implementation: encoding</vt:lpstr>
      <vt:lpstr>Q1: Naïve implementation: encoding</vt:lpstr>
      <vt:lpstr>Q1: Naïve implementation: encoding</vt:lpstr>
      <vt:lpstr>Q2: Naïve implementation: decoding</vt:lpstr>
      <vt:lpstr>Q2: Naïve implementation: decoding</vt:lpstr>
      <vt:lpstr>Outline</vt:lpstr>
      <vt:lpstr>Q3: Advanced implementation</vt:lpstr>
      <vt:lpstr>Q3: Advanced implementation</vt:lpstr>
      <vt:lpstr>Q3: Advanced implementation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Q4: Advanced implementation: decoding</vt:lpstr>
      <vt:lpstr>Q4: Advanced implementation: decoding</vt:lpstr>
      <vt:lpstr>Q4: Advanced implementation: decoding</vt:lpstr>
      <vt:lpstr>Outline</vt:lpstr>
      <vt:lpstr>Q5: Non-Maximum Suppression (NMS) </vt:lpstr>
      <vt:lpstr>Q5: Non-Maximum Suppression (NMS): Pseudocode</vt:lpstr>
      <vt:lpstr>Outline</vt:lpstr>
      <vt:lpstr>Written Part: Q6</vt:lpstr>
      <vt:lpstr>Written Part: Q6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Chao, Wei-Lun</dc:creator>
  <cp:lastModifiedBy>Chao, Wei-Lun</cp:lastModifiedBy>
  <cp:revision>355</cp:revision>
  <dcterms:created xsi:type="dcterms:W3CDTF">2020-06-25T19:45:53Z</dcterms:created>
  <dcterms:modified xsi:type="dcterms:W3CDTF">2025-10-31T04:04:50Z</dcterms:modified>
</cp:coreProperties>
</file>