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6111" r:id="rId3"/>
    <p:sldId id="6217" r:id="rId4"/>
    <p:sldId id="6218" r:id="rId5"/>
    <p:sldId id="6219" r:id="rId6"/>
    <p:sldId id="6220" r:id="rId7"/>
    <p:sldId id="6221" r:id="rId8"/>
    <p:sldId id="6222" r:id="rId9"/>
    <p:sldId id="6207" r:id="rId10"/>
    <p:sldId id="6210" r:id="rId11"/>
    <p:sldId id="6211" r:id="rId12"/>
    <p:sldId id="6212" r:id="rId13"/>
    <p:sldId id="6213" r:id="rId14"/>
    <p:sldId id="62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184"/>
  </p:normalViewPr>
  <p:slideViewPr>
    <p:cSldViewPr snapToGrid="0" snapToObjects="1">
      <p:cViewPr varScale="1">
        <p:scale>
          <a:sx n="72" d="100"/>
          <a:sy n="72" d="100"/>
        </p:scale>
        <p:origin x="64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EE5F-93DA-5CA8-E8A2-C34A1B9E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1051-A0B3-BD75-75AF-B42D8DD8A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When visualization, we have implemented a function to change the range to be surrounding (0, 0).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whenever you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imaginary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amplitude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phase</m:t>
                        </m:r>
                      </m:sub>
                    </m:sSub>
                  </m:oMath>
                </a14:m>
                <a:r>
                  <a:rPr lang="en-US" dirty="0"/>
                  <a:t>, which are of shape N x M x 3,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means horizontal frequency u and vertical frequency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1051-A0B3-BD75-75AF-B42D8DD8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square with white dots&#10;&#10;Description automatically generated">
            <a:extLst>
              <a:ext uri="{FF2B5EF4-FFF2-40B4-BE49-F238E27FC236}">
                <a16:creationId xmlns:a16="http://schemas.microsoft.com/office/drawing/2014/main" id="{7178D01A-F044-E8EE-C7B3-E5C84379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42" y="2141218"/>
            <a:ext cx="3434084" cy="25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𝑠𝑜𝑚𝑒𝑡h𝑖𝑛𝑔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1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2BD6-5EE7-744F-6209-A450418A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3 –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6425-D0BB-8463-3D49-E69FA91E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homework instructions in GitHub</a:t>
            </a:r>
          </a:p>
        </p:txBody>
      </p:sp>
    </p:spTree>
    <p:extLst>
      <p:ext uri="{BB962C8B-B14F-4D97-AF65-F5344CB8AC3E}">
        <p14:creationId xmlns:p14="http://schemas.microsoft.com/office/powerpoint/2010/main" val="3603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ACA-AA98-7F54-9B57-80C581CD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 Recovering the target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EA05-C52A-EA09-8FCA-ADE1B462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image and the mixed image with other frequency components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1C98EA-E332-F005-95AF-0C9329CCF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65965"/>
              </p:ext>
            </p:extLst>
          </p:nvPr>
        </p:nvGraphicFramePr>
        <p:xfrm>
          <a:off x="640919" y="2362199"/>
          <a:ext cx="3643258" cy="373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07191" imgH="6051637" progId="Paint.Picture">
                  <p:embed/>
                </p:oleObj>
              </mc:Choice>
              <mc:Fallback>
                <p:oleObj name="Bitmap Image" r:id="rId3" imgW="5907191" imgH="6051637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919" y="2362199"/>
                        <a:ext cx="3643258" cy="373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FA2243-B77E-ECF3-7F56-40E93FC6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5" y="2362199"/>
            <a:ext cx="3685489" cy="3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7D14-64B7-FFCF-5DEF-9A26F56C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 Recovering the target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5648-C00A-8F9D-56A3-CF92BC71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recover the target image, given the mixed image and target image’s frequencies</a:t>
            </a:r>
          </a:p>
        </p:txBody>
      </p:sp>
    </p:spTree>
    <p:extLst>
      <p:ext uri="{BB962C8B-B14F-4D97-AF65-F5344CB8AC3E}">
        <p14:creationId xmlns:p14="http://schemas.microsoft.com/office/powerpoint/2010/main" val="26711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Please make sure you have read Lectures 6 - 9, in particular, Lectures 7 – 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You may find </a:t>
            </a:r>
            <a:r>
              <a:rPr lang="en-US" b="1" dirty="0">
                <a:solidFill>
                  <a:srgbClr val="FF0000"/>
                </a:solidFill>
              </a:rPr>
              <a:t>Slide Deck 8, pp. 54 – 68</a:t>
            </a:r>
            <a:r>
              <a:rPr lang="en-US" dirty="0">
                <a:solidFill>
                  <a:srgbClr val="FF0000"/>
                </a:solidFill>
              </a:rPr>
              <a:t>, very useful. You may read them while you are implementing the solutions. (These slides were not covered in the class due to time constraints.)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read Textbook chapters 15 – 18, at least those covered by lectures.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notations in this slide deck may be a bit different from the lecture slides! The goal is to make implementation easier.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50D9-347D-5631-7C1E-25B9B0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C2C-AC48-CA29-88C8-2CE689AC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import packages (like scikit learn) that are not listed in the provided code. </a:t>
            </a:r>
          </a:p>
          <a:p>
            <a:endParaRPr lang="en-US" dirty="0"/>
          </a:p>
          <a:p>
            <a:r>
              <a:rPr lang="en-US" dirty="0"/>
              <a:t>In this homework, you are NOT allowed to use NumPy’s or other Python libraries’ built-in </a:t>
            </a:r>
            <a:r>
              <a:rPr lang="en-US" b="1" dirty="0"/>
              <a:t>convolution, DFT, IDFT, and filter functions. </a:t>
            </a:r>
            <a:r>
              <a:rPr lang="en-US" dirty="0"/>
              <a:t>If you use them, you will get 0 points for the entire assignment.</a:t>
            </a:r>
          </a:p>
        </p:txBody>
      </p:sp>
    </p:spTree>
    <p:extLst>
      <p:ext uri="{BB962C8B-B14F-4D97-AF65-F5344CB8AC3E}">
        <p14:creationId xmlns:p14="http://schemas.microsoft.com/office/powerpoint/2010/main" val="36843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I[n, m]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/>
              <a:t>n &gt;= 0, m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0692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9F3-CBA1-BCC8-1150-259BA66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526-F9E8-DC31-D972-F1E9AB7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note that a color image I means that the image I is a 3D tensor. The 3</a:t>
            </a:r>
            <a:r>
              <a:rPr lang="en-US" baseline="30000" dirty="0"/>
              <a:t>rd</a:t>
            </a:r>
            <a:r>
              <a:rPr lang="en-US" dirty="0"/>
              <a:t> dimension corresponds to R, G,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homework, you will </a:t>
            </a:r>
            <a:r>
              <a:rPr lang="en-US" dirty="0">
                <a:solidFill>
                  <a:srgbClr val="FF0000"/>
                </a:solidFill>
              </a:rPr>
              <a:t>process each channel separately</a:t>
            </a:r>
            <a:r>
              <a:rPr lang="en-US" dirty="0"/>
              <a:t>. You can extract each by I[:, :, c], where c is between 0 and 2.</a:t>
            </a:r>
          </a:p>
        </p:txBody>
      </p:sp>
      <p:pic>
        <p:nvPicPr>
          <p:cNvPr id="4" name="Picture 3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31B3CA-564C-EBF1-466D-CD65FFCA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73" y="2625138"/>
            <a:ext cx="2294982" cy="22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4CD17-883A-E9AA-4633-DBA91802F25C}"/>
              </a:ext>
            </a:extLst>
          </p:cNvPr>
          <p:cNvSpPr/>
          <p:nvPr/>
        </p:nvSpPr>
        <p:spPr>
          <a:xfrm>
            <a:off x="6657109" y="3713018"/>
            <a:ext cx="2001982" cy="1929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variants, but in this homework, please follow the formula below.</a:t>
            </a:r>
          </a:p>
          <a:p>
            <a:endParaRPr lang="en-US" dirty="0"/>
          </a:p>
          <a:p>
            <a:pPr lvl="1"/>
            <a:r>
              <a:rPr lang="en-US" dirty="0"/>
              <a:t>Given an image I, we will first do zero padding (think about why)</a:t>
            </a:r>
          </a:p>
          <a:p>
            <a:pPr lvl="1"/>
            <a:endParaRPr lang="en-US" dirty="0"/>
          </a:p>
        </p:txBody>
      </p:sp>
      <p:pic>
        <p:nvPicPr>
          <p:cNvPr id="5" name="Picture 4" descr="A building with many windows&#10;&#10;Description automatically generated">
            <a:extLst>
              <a:ext uri="{FF2B5EF4-FFF2-40B4-BE49-F238E27FC236}">
                <a16:creationId xmlns:a16="http://schemas.microsoft.com/office/drawing/2014/main" id="{78148156-F450-13F6-9D84-1B53F8F0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55" y="3858192"/>
            <a:ext cx="1736603" cy="17366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773086-B3F4-0EBA-806C-CFB4CE3C2B4F}"/>
              </a:ext>
            </a:extLst>
          </p:cNvPr>
          <p:cNvSpPr/>
          <p:nvPr/>
        </p:nvSpPr>
        <p:spPr>
          <a:xfrm>
            <a:off x="4378764" y="4507606"/>
            <a:ext cx="1410237" cy="553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438823-9D95-22A4-35ED-CC769A65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98" y="3821507"/>
            <a:ext cx="1736603" cy="173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854AA-FCD7-4E44-499C-5233EFF1A15F}"/>
              </a:ext>
            </a:extLst>
          </p:cNvPr>
          <p:cNvSpPr txBox="1"/>
          <p:nvPr/>
        </p:nvSpPr>
        <p:spPr>
          <a:xfrm>
            <a:off x="1981201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84FA2-BC9B-25C6-DE5D-A5A11905DC8E}"/>
              </a:ext>
            </a:extLst>
          </p:cNvPr>
          <p:cNvSpPr txBox="1"/>
          <p:nvPr/>
        </p:nvSpPr>
        <p:spPr>
          <a:xfrm>
            <a:off x="7152408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I_pad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9BCB-E2CC-3B56-9E8F-197B034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Then, we perform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 and L are the 2D kernel h’s shape</a:t>
                </a:r>
              </a:p>
              <a:p>
                <a:endParaRPr lang="en-US" dirty="0"/>
              </a:p>
              <a:p>
                <a:r>
                  <a:rPr lang="en-US" dirty="0"/>
                  <a:t>The range of </a:t>
                </a:r>
                <a:r>
                  <a:rPr lang="en-US" i="1" dirty="0"/>
                  <a:t>n</a:t>
                </a:r>
                <a:r>
                  <a:rPr lang="en-US" dirty="0"/>
                  <a:t> and </a:t>
                </a:r>
                <a:r>
                  <a:rPr lang="en-US" i="1" dirty="0"/>
                  <a:t>m </a:t>
                </a:r>
                <a:r>
                  <a:rPr lang="en-US" dirty="0"/>
                  <a:t>are [0, N-1] and [0, M-1], respectively, </a:t>
                </a:r>
                <a:r>
                  <a:rPr lang="en-US" dirty="0">
                    <a:solidFill>
                      <a:srgbClr val="FF0000"/>
                    </a:solidFill>
                  </a:rPr>
                  <a:t>where N and M are the input image I’s shape</a:t>
                </a:r>
                <a:r>
                  <a:rPr lang="en-US" dirty="0"/>
                  <a:t> (not </a:t>
                </a:r>
                <a:r>
                  <a:rPr lang="en-US" dirty="0" err="1"/>
                  <a:t>I_pad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will have the same shape as the input image I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3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𝑠𝑜𝑚𝑒𝑡h𝑖𝑛𝑔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C36-B30A-55C7-1706-C309BC2F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133F-327A-AA5D-D65F-EED48D2A5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Please follow the following formula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𝑣𝑚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imaginary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𝑣𝑚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range of u, v are [0, N-1] and [0, M-1], respectively!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133F-327A-AA5D-D65F-EED48D2A5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</TotalTime>
  <Words>592</Words>
  <Application>Microsoft Office PowerPoint</Application>
  <PresentationFormat>Widescreen</PresentationFormat>
  <Paragraphs>84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Bitmap Image</vt:lpstr>
      <vt:lpstr>HW3</vt:lpstr>
      <vt:lpstr>Preparation</vt:lpstr>
      <vt:lpstr>Caution</vt:lpstr>
      <vt:lpstr>Convention</vt:lpstr>
      <vt:lpstr>Color images</vt:lpstr>
      <vt:lpstr>Question 1: Convolution</vt:lpstr>
      <vt:lpstr>Question 1: Convolution</vt:lpstr>
      <vt:lpstr>Question 1: Convolution</vt:lpstr>
      <vt:lpstr>Question 2: DFT</vt:lpstr>
      <vt:lpstr>Question 2: DFT</vt:lpstr>
      <vt:lpstr>Question 2: DFT</vt:lpstr>
      <vt:lpstr>Questions 3 – 7 </vt:lpstr>
      <vt:lpstr>Question 8: Recovering the target image</vt:lpstr>
      <vt:lpstr>Question 8: Recovering the target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289</cp:revision>
  <dcterms:created xsi:type="dcterms:W3CDTF">2020-06-25T19:45:53Z</dcterms:created>
  <dcterms:modified xsi:type="dcterms:W3CDTF">2025-10-09T16:17:53Z</dcterms:modified>
</cp:coreProperties>
</file>