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6214" r:id="rId3"/>
    <p:sldId id="6111" r:id="rId4"/>
    <p:sldId id="6204" r:id="rId5"/>
    <p:sldId id="6202" r:id="rId6"/>
    <p:sldId id="6209" r:id="rId7"/>
    <p:sldId id="6215" r:id="rId8"/>
    <p:sldId id="6206" r:id="rId9"/>
    <p:sldId id="6208" r:id="rId10"/>
    <p:sldId id="6205" r:id="rId11"/>
    <p:sldId id="6210" r:id="rId12"/>
    <p:sldId id="6211" r:id="rId13"/>
    <p:sldId id="6212" r:id="rId14"/>
    <p:sldId id="62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4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79184"/>
  </p:normalViewPr>
  <p:slideViewPr>
    <p:cSldViewPr snapToGrid="0" snapToObjects="1">
      <p:cViewPr varScale="1">
        <p:scale>
          <a:sx n="72" d="100"/>
          <a:sy n="72" d="100"/>
        </p:scale>
        <p:origin x="64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2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40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0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43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24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2412-531C-47CA-BAA6-B0177AE1C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E24F2A-9AF9-4D2F-B130-85F6F5C0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BB81EB3-84B1-40B7-B5B3-C510BB122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F2685E-9D30-4DC1-B8A3-10EB2BA42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0DA5206-89D9-47A3-9F61-D86373E6C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3FDFF-5A01-4986-9381-278573393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10" Type="http://schemas.openxmlformats.org/officeDocument/2006/relationships/image" Target="../media/image12.e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HW2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Down-sampling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There are many variants, but please follow the formula below.</a:t>
            </a:r>
          </a:p>
          <a:p>
            <a:pPr lvl="1"/>
            <a:r>
              <a:rPr lang="en-US" dirty="0"/>
              <a:t>Given an image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, we will first convolve it with a 2D binomial filter to obtain </a:t>
            </a:r>
            <a:r>
              <a:rPr lang="en-US" dirty="0">
                <a:solidFill>
                  <a:srgbClr val="FF0000"/>
                </a:solidFill>
              </a:rPr>
              <a:t>I_convolved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I_convolved</a:t>
            </a:r>
            <a:r>
              <a:rPr lang="en-US" dirty="0"/>
              <a:t> have the same size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 will then sub-sample the convolved image </a:t>
            </a:r>
            <a:r>
              <a:rPr lang="en-US" dirty="0">
                <a:solidFill>
                  <a:srgbClr val="FF0000"/>
                </a:solidFill>
              </a:rPr>
              <a:t>I_convolved </a:t>
            </a:r>
            <a:r>
              <a:rPr lang="en-US" dirty="0"/>
              <a:t>by a factor of two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I_convolved </a:t>
            </a:r>
            <a:r>
              <a:rPr lang="en-US" dirty="0"/>
              <a:t>is 128 x 128, the subsampled image </a:t>
            </a:r>
            <a:r>
              <a:rPr lang="en-US" dirty="0">
                <a:solidFill>
                  <a:srgbClr val="FF0000"/>
                </a:solidFill>
              </a:rPr>
              <a:t>I_down </a:t>
            </a:r>
            <a:r>
              <a:rPr lang="en-US" dirty="0"/>
              <a:t>is 64 x 64 by keeping pixels at </a:t>
            </a:r>
            <a:r>
              <a:rPr lang="en-US" dirty="0">
                <a:solidFill>
                  <a:srgbClr val="FF0000"/>
                </a:solidFill>
              </a:rPr>
              <a:t>“even” </a:t>
            </a:r>
            <a:r>
              <a:rPr lang="en-US" dirty="0"/>
              <a:t>Python indices. That is, I_down[n, m, :] = I_convolved[2n, 2m, :]</a:t>
            </a:r>
          </a:p>
          <a:p>
            <a:pPr lvl="2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FE663-31A2-7440-B621-E59B41EE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19" y="4455385"/>
            <a:ext cx="2198263" cy="2198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4AD7C-67BA-9EEC-79B9-72C2461C5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02" y="5038407"/>
            <a:ext cx="1100288" cy="110028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F5E5697B-0F52-6E4F-FC47-329B95A193FC}"/>
              </a:ext>
            </a:extLst>
          </p:cNvPr>
          <p:cNvSpPr/>
          <p:nvPr/>
        </p:nvSpPr>
        <p:spPr>
          <a:xfrm>
            <a:off x="3902844" y="5161346"/>
            <a:ext cx="1780309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520E2FE-A1C1-8E82-CC71-0DFD88AC560B}"/>
              </a:ext>
            </a:extLst>
          </p:cNvPr>
          <p:cNvSpPr/>
          <p:nvPr/>
        </p:nvSpPr>
        <p:spPr>
          <a:xfrm>
            <a:off x="5832112" y="5170565"/>
            <a:ext cx="1780309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Subsampling</a:t>
            </a:r>
          </a:p>
        </p:txBody>
      </p:sp>
    </p:spTree>
    <p:extLst>
      <p:ext uri="{BB962C8B-B14F-4D97-AF65-F5344CB8AC3E}">
        <p14:creationId xmlns:p14="http://schemas.microsoft.com/office/powerpoint/2010/main" val="342989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Gaussian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Create a sequence of sub-sampled images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DC34-3BEE-A14A-3046-727890916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175" y="3000073"/>
            <a:ext cx="2198263" cy="2198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FB87FB-7436-052A-B5CF-71A76CE57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712" y="4098048"/>
            <a:ext cx="1100288" cy="110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C709E-9201-8560-19EF-DA9526CCC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766" y="4652230"/>
            <a:ext cx="546106" cy="546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9C4F7-B1D0-610F-15BB-A385E77A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6574" y="4925283"/>
            <a:ext cx="273053" cy="27305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1876E2A-37EB-2A47-9820-8C048AF618C2}"/>
              </a:ext>
            </a:extLst>
          </p:cNvPr>
          <p:cNvSpPr/>
          <p:nvPr/>
        </p:nvSpPr>
        <p:spPr>
          <a:xfrm>
            <a:off x="3527146" y="4217760"/>
            <a:ext cx="1328190" cy="11002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Down-sample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B03C343-3A44-884C-12E4-68B5615918F1}"/>
              </a:ext>
            </a:extLst>
          </p:cNvPr>
          <p:cNvSpPr/>
          <p:nvPr/>
        </p:nvSpPr>
        <p:spPr>
          <a:xfrm>
            <a:off x="6243320" y="4217760"/>
            <a:ext cx="1328190" cy="11002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Down-sample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857184-D904-5D76-7EA5-C6EA5BD69298}"/>
              </a:ext>
            </a:extLst>
          </p:cNvPr>
          <p:cNvSpPr/>
          <p:nvPr/>
        </p:nvSpPr>
        <p:spPr>
          <a:xfrm>
            <a:off x="8398128" y="4217760"/>
            <a:ext cx="1328190" cy="110028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Down-sample</a:t>
            </a:r>
          </a:p>
        </p:txBody>
      </p:sp>
    </p:spTree>
    <p:extLst>
      <p:ext uri="{BB962C8B-B14F-4D97-AF65-F5344CB8AC3E}">
        <p14:creationId xmlns:p14="http://schemas.microsoft.com/office/powerpoint/2010/main" val="37593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4: Up-sampling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5245094"/>
          </a:xfrm>
        </p:spPr>
        <p:txBody>
          <a:bodyPr/>
          <a:lstStyle/>
          <a:p>
            <a:r>
              <a:rPr lang="en-US" dirty="0"/>
              <a:t>There are many variants, but please follow the formula below.</a:t>
            </a:r>
          </a:p>
          <a:p>
            <a:pPr lvl="1"/>
            <a:r>
              <a:rPr lang="en-US" dirty="0"/>
              <a:t>Given an image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, we will first double its size in each dimension to obtain </a:t>
            </a:r>
            <a:r>
              <a:rPr lang="en-US" dirty="0">
                <a:solidFill>
                  <a:srgbClr val="FF0000"/>
                </a:solidFill>
              </a:rPr>
              <a:t>I_up</a:t>
            </a:r>
          </a:p>
          <a:p>
            <a:pPr lvl="2"/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 is 64 x 64, </a:t>
            </a:r>
            <a:r>
              <a:rPr lang="en-US" dirty="0">
                <a:solidFill>
                  <a:srgbClr val="FF0000"/>
                </a:solidFill>
              </a:rPr>
              <a:t>I_up </a:t>
            </a:r>
            <a:r>
              <a:rPr lang="en-US" dirty="0"/>
              <a:t>is 128. </a:t>
            </a:r>
          </a:p>
          <a:p>
            <a:pPr lvl="2"/>
            <a:r>
              <a:rPr lang="en-US" dirty="0"/>
              <a:t>I_up[n, m, :] =  </a:t>
            </a:r>
            <a:r>
              <a:rPr lang="en-US" dirty="0">
                <a:solidFill>
                  <a:srgbClr val="0070C0"/>
                </a:solidFill>
              </a:rPr>
              <a:t>4 *</a:t>
            </a:r>
            <a:r>
              <a:rPr lang="en-US" dirty="0"/>
              <a:t> I[n/2, m/2, :] when n and m are </a:t>
            </a:r>
            <a:r>
              <a:rPr lang="en-US" dirty="0">
                <a:solidFill>
                  <a:srgbClr val="FF0000"/>
                </a:solidFill>
              </a:rPr>
              <a:t>“even” </a:t>
            </a:r>
            <a:r>
              <a:rPr lang="en-US" dirty="0"/>
              <a:t>Python indices</a:t>
            </a:r>
          </a:p>
          <a:p>
            <a:pPr lvl="3"/>
            <a:r>
              <a:rPr lang="en-US" b="1" dirty="0"/>
              <a:t>Please make sure you multiply the pixel values by 4</a:t>
            </a:r>
          </a:p>
          <a:p>
            <a:pPr lvl="2"/>
            <a:r>
              <a:rPr lang="en-US" dirty="0"/>
              <a:t>I_up[n, m, :] = 0 when n and m are </a:t>
            </a:r>
            <a:r>
              <a:rPr lang="en-US" dirty="0">
                <a:solidFill>
                  <a:srgbClr val="FF0000"/>
                </a:solidFill>
              </a:rPr>
              <a:t>“odd” </a:t>
            </a:r>
            <a:r>
              <a:rPr lang="en-US" dirty="0"/>
              <a:t>Python indices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 will then convolve </a:t>
            </a:r>
            <a:r>
              <a:rPr lang="en-US" dirty="0">
                <a:solidFill>
                  <a:srgbClr val="FF0000"/>
                </a:solidFill>
              </a:rPr>
              <a:t>I_up</a:t>
            </a:r>
            <a:r>
              <a:rPr lang="en-US" dirty="0"/>
              <a:t> with a 2D binomial filter to obtain </a:t>
            </a:r>
            <a:r>
              <a:rPr lang="en-US" dirty="0">
                <a:solidFill>
                  <a:srgbClr val="FF0000"/>
                </a:solidFill>
              </a:rPr>
              <a:t>I_convolved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I_up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I_convolved</a:t>
            </a:r>
            <a:r>
              <a:rPr lang="en-US" dirty="0"/>
              <a:t> have the same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BF9D7-C180-34A8-E76C-BB5CAF82E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9214" y="4590613"/>
            <a:ext cx="2198263" cy="219826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B16241-90F5-1DD9-F12A-B026A4DF7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3088" y="5688588"/>
            <a:ext cx="1100288" cy="110028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94C516D-F7C0-2DE0-E99D-D32464904F2B}"/>
              </a:ext>
            </a:extLst>
          </p:cNvPr>
          <p:cNvSpPr/>
          <p:nvPr/>
        </p:nvSpPr>
        <p:spPr>
          <a:xfrm>
            <a:off x="5205845" y="5635869"/>
            <a:ext cx="1780309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6D9E1D5-1CF1-135F-DFA0-3759974778A4}"/>
              </a:ext>
            </a:extLst>
          </p:cNvPr>
          <p:cNvSpPr/>
          <p:nvPr/>
        </p:nvSpPr>
        <p:spPr>
          <a:xfrm>
            <a:off x="3282096" y="5635869"/>
            <a:ext cx="1780309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Double-size</a:t>
            </a:r>
          </a:p>
        </p:txBody>
      </p:sp>
    </p:spTree>
    <p:extLst>
      <p:ext uri="{BB962C8B-B14F-4D97-AF65-F5344CB8AC3E}">
        <p14:creationId xmlns:p14="http://schemas.microsoft.com/office/powerpoint/2010/main" val="429118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5: Laplacian 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Create a sequence of residual images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BE7AE-CD47-AE8C-E87B-0EDEF03A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59" y="2241476"/>
            <a:ext cx="2198263" cy="2198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A6007E-1D9D-55E0-7B50-32C7B151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335" y="5330381"/>
            <a:ext cx="1100288" cy="110028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8497727-02A1-BA1F-041C-279D6596F515}"/>
              </a:ext>
            </a:extLst>
          </p:cNvPr>
          <p:cNvSpPr/>
          <p:nvPr/>
        </p:nvSpPr>
        <p:spPr>
          <a:xfrm rot="16200000">
            <a:off x="4641614" y="3961365"/>
            <a:ext cx="721585" cy="186426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EB0AE4EA-62D8-CC33-FBA3-CD4EA71C84D9}"/>
              </a:ext>
            </a:extLst>
          </p:cNvPr>
          <p:cNvSpPr/>
          <p:nvPr/>
        </p:nvSpPr>
        <p:spPr>
          <a:xfrm rot="5400000">
            <a:off x="2236852" y="4227080"/>
            <a:ext cx="1468582" cy="2198262"/>
          </a:xfrm>
          <a:prstGeom prst="bentUp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EB6D44-B9AD-1F45-65E3-0F75D7FF80AE}"/>
              </a:ext>
            </a:extLst>
          </p:cNvPr>
          <p:cNvSpPr txBox="1"/>
          <p:nvPr/>
        </p:nvSpPr>
        <p:spPr>
          <a:xfrm>
            <a:off x="2041593" y="5501741"/>
            <a:ext cx="1736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Down-sample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79461-FB09-E8DB-80A9-4FCBF912FEFF}"/>
              </a:ext>
            </a:extLst>
          </p:cNvPr>
          <p:cNvSpPr txBox="1"/>
          <p:nvPr/>
        </p:nvSpPr>
        <p:spPr>
          <a:xfrm>
            <a:off x="4294361" y="4607959"/>
            <a:ext cx="1432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E9612-1B57-74CB-E7DA-A004F8C0037E}"/>
              </a:ext>
            </a:extLst>
          </p:cNvPr>
          <p:cNvSpPr txBox="1"/>
          <p:nvPr/>
        </p:nvSpPr>
        <p:spPr>
          <a:xfrm>
            <a:off x="6324600" y="5686407"/>
            <a:ext cx="2930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A867CC-EBED-91C4-34AA-86F741829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28219" y="2241476"/>
            <a:ext cx="2198263" cy="2198263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B8E740E-58FE-25C2-5B0B-4F4F2F0C5D13}"/>
              </a:ext>
            </a:extLst>
          </p:cNvPr>
          <p:cNvSpPr txBox="1"/>
          <p:nvPr/>
        </p:nvSpPr>
        <p:spPr>
          <a:xfrm>
            <a:off x="3257797" y="2787770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EEF67E-714E-2DE0-8CA7-1BD45376CF4C}"/>
              </a:ext>
            </a:extLst>
          </p:cNvPr>
          <p:cNvSpPr txBox="1"/>
          <p:nvPr/>
        </p:nvSpPr>
        <p:spPr>
          <a:xfrm>
            <a:off x="6324600" y="2779800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=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BC0EE4-6FD3-8D5A-1C72-8B7BB0469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2216" y="2241476"/>
            <a:ext cx="2208934" cy="21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1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82F3-599C-A025-FB98-5E32C1A6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6: </a:t>
            </a:r>
            <a:r>
              <a:rPr lang="en-US" dirty="0"/>
              <a:t>Image reconstruction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692E3-2D3E-AEFE-0A66-83111276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10" y="6028883"/>
            <a:ext cx="273053" cy="2730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01C97CD-7E61-1D4C-84F4-CC1EDAAE9951}"/>
              </a:ext>
            </a:extLst>
          </p:cNvPr>
          <p:cNvSpPr/>
          <p:nvPr/>
        </p:nvSpPr>
        <p:spPr>
          <a:xfrm>
            <a:off x="758223" y="5689412"/>
            <a:ext cx="1525431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Up-sample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B5190-792A-2BDE-0DF4-ECB4B2B3BF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7612" y="5785695"/>
            <a:ext cx="546106" cy="546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0619E-0359-0D24-1E0E-E314E92656EB}"/>
              </a:ext>
            </a:extLst>
          </p:cNvPr>
          <p:cNvSpPr txBox="1"/>
          <p:nvPr/>
        </p:nvSpPr>
        <p:spPr>
          <a:xfrm>
            <a:off x="2464900" y="4863943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CF855D-83D1-1427-25D2-1A590F159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0250" y="4592209"/>
            <a:ext cx="543468" cy="543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930824-9E7C-33BD-A636-48E3C765E9F7}"/>
              </a:ext>
            </a:extLst>
          </p:cNvPr>
          <p:cNvSpPr txBox="1"/>
          <p:nvPr/>
        </p:nvSpPr>
        <p:spPr>
          <a:xfrm>
            <a:off x="3190731" y="4325334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=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A50E07-B042-5F8A-B098-A91150125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6867" y="4592209"/>
            <a:ext cx="546106" cy="546106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7E23EA0-49DF-E502-6969-15D4A842DF7B}"/>
              </a:ext>
            </a:extLst>
          </p:cNvPr>
          <p:cNvSpPr/>
          <p:nvPr/>
        </p:nvSpPr>
        <p:spPr>
          <a:xfrm>
            <a:off x="4602860" y="4445956"/>
            <a:ext cx="1525431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Up-sample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757A3C-44D0-0295-5926-D0307ECF15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8178" y="4035389"/>
            <a:ext cx="1100288" cy="1100288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0329709-94F9-2AA6-2B24-F7420358BD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62142"/>
              </p:ext>
            </p:extLst>
          </p:nvPr>
        </p:nvGraphicFramePr>
        <p:xfrm>
          <a:off x="6428178" y="2263384"/>
          <a:ext cx="1100288" cy="1118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9" imgW="1346120" imgH="1368297" progId="Paint.Picture">
                  <p:embed/>
                </p:oleObj>
              </mc:Choice>
              <mc:Fallback>
                <p:oleObj name="Bitmap Image" r:id="rId9" imgW="1346120" imgH="1368297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28178" y="2263384"/>
                        <a:ext cx="1100288" cy="1118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75E5BE3-EF7E-1067-CFB3-B4FA90938E34}"/>
              </a:ext>
            </a:extLst>
          </p:cNvPr>
          <p:cNvSpPr txBox="1"/>
          <p:nvPr/>
        </p:nvSpPr>
        <p:spPr>
          <a:xfrm>
            <a:off x="6753185" y="3143717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169081-3F77-5E59-98B7-4A9940C12159}"/>
              </a:ext>
            </a:extLst>
          </p:cNvPr>
          <p:cNvSpPr txBox="1"/>
          <p:nvPr/>
        </p:nvSpPr>
        <p:spPr>
          <a:xfrm>
            <a:off x="7755803" y="2263384"/>
            <a:ext cx="450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b="1" dirty="0">
                <a:solidFill>
                  <a:srgbClr val="7030A0"/>
                </a:solidFill>
              </a:rPr>
              <a:t>=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72A3A5-9B65-DC8B-01A7-AF1EACDE6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3413" y="2224146"/>
            <a:ext cx="1100288" cy="1100288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5C654B1F-6BE1-B170-7539-CB3E60ACAB5F}"/>
              </a:ext>
            </a:extLst>
          </p:cNvPr>
          <p:cNvSpPr/>
          <p:nvPr/>
        </p:nvSpPr>
        <p:spPr>
          <a:xfrm>
            <a:off x="9802704" y="2384006"/>
            <a:ext cx="1525431" cy="83597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Up-sample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6E4F30-439D-590C-347D-B72DF7BEA62C}"/>
              </a:ext>
            </a:extLst>
          </p:cNvPr>
          <p:cNvSpPr txBox="1"/>
          <p:nvPr/>
        </p:nvSpPr>
        <p:spPr>
          <a:xfrm>
            <a:off x="11593252" y="2543457"/>
            <a:ext cx="85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60630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7229-F118-73B0-75CC-FA0CC51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6E11-FAB8-9015-415A-3C9DCD1A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/>
          <a:lstStyle/>
          <a:p>
            <a:r>
              <a:rPr lang="en-US" dirty="0"/>
              <a:t>Please make sure you have read the Lectures 6 &amp; 7 slide decks, especially about convolutions.</a:t>
            </a:r>
          </a:p>
          <a:p>
            <a:endParaRPr lang="en-US" dirty="0"/>
          </a:p>
          <a:p>
            <a:r>
              <a:rPr lang="en-US" dirty="0"/>
              <a:t>Please read Textbook chapters 15, at least those covered by lectures.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The notations in this slide deck may be a bit different from the lecture slides! The goal is to make implementation easier.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E97B1CD-BC79-32CB-E115-B432C32B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1EDF6A-2111-452F-9A47-3C2107E109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7229-F118-73B0-75CC-FA0CC51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6E11-FAB8-9015-415A-3C9DCD1AC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make sure you have read the Lectures 9 &amp; 10 slide decks, especially about the Gaussian pyramid and the Laplacian pyramid.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Please read the Textbook chapter 23 about the Gaussian pyramid and the Laplacian pyramid.</a:t>
            </a:r>
          </a:p>
          <a:p>
            <a:endParaRPr lang="en-US" b="1" dirty="0"/>
          </a:p>
          <a:p>
            <a:r>
              <a:rPr lang="en-US" dirty="0"/>
              <a:t>The Gaussian pyramid down-samples an image sequentially.</a:t>
            </a:r>
          </a:p>
          <a:p>
            <a:endParaRPr lang="en-US" dirty="0"/>
          </a:p>
          <a:p>
            <a:r>
              <a:rPr lang="en-US" dirty="0"/>
              <a:t>The Laplacian pyramid records “information loss” during down-sampling.</a:t>
            </a:r>
          </a:p>
          <a:p>
            <a:endParaRPr lang="en-US" dirty="0"/>
          </a:p>
          <a:p>
            <a:r>
              <a:rPr lang="en-US" dirty="0"/>
              <a:t>By combining them, we can reconstruct the image of the original size.</a:t>
            </a:r>
          </a:p>
          <a:p>
            <a:pPr marL="0" indent="0">
              <a:buNone/>
            </a:pPr>
            <a:endParaRPr lang="en-US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E97B1CD-BC79-32CB-E115-B432C32B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1EDF6A-2111-452F-9A47-3C2107E109B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8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50D9-347D-5631-7C1E-25B9B091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A0C2C-AC48-CA29-88C8-2CE689AC1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 not import packages (like scikit learn) that are not listed in the provided code. </a:t>
            </a:r>
          </a:p>
          <a:p>
            <a:endParaRPr lang="en-US" dirty="0"/>
          </a:p>
          <a:p>
            <a:r>
              <a:rPr lang="en-US" dirty="0"/>
              <a:t>In this homework, you are NOT allowed to use NumPy’s or other Python libraries’ built-in </a:t>
            </a:r>
            <a:r>
              <a:rPr lang="en-US" b="1" dirty="0"/>
              <a:t>convolution, filter functions, down-sampling, up-sampling, Gaussian pyramid, and Laplacian pyramid functions. </a:t>
            </a:r>
            <a:r>
              <a:rPr lang="en-US" dirty="0"/>
              <a:t>If you use them, you will get 0 points for the entire assignment.</a:t>
            </a:r>
          </a:p>
        </p:txBody>
      </p:sp>
    </p:spTree>
    <p:extLst>
      <p:ext uri="{BB962C8B-B14F-4D97-AF65-F5344CB8AC3E}">
        <p14:creationId xmlns:p14="http://schemas.microsoft.com/office/powerpoint/2010/main" val="405868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ADE4-869A-7C7C-D9EF-6EFA7F15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C85B-DF40-0284-6906-94161C1F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homework, given a map (or a matrix), say I</a:t>
            </a:r>
          </a:p>
          <a:p>
            <a:pPr lvl="1"/>
            <a:r>
              <a:rPr lang="en-US" dirty="0"/>
              <a:t>I[n, m] means the </a:t>
            </a:r>
            <a:r>
              <a:rPr lang="en-US" dirty="0" err="1"/>
              <a:t>i</a:t>
            </a:r>
            <a:r>
              <a:rPr lang="en-US" dirty="0"/>
              <a:t>-th horizontal index (left-right) and j-th vertical index (bottom-up)</a:t>
            </a:r>
          </a:p>
          <a:p>
            <a:pPr lvl="1"/>
            <a:r>
              <a:rPr lang="en-US" dirty="0"/>
              <a:t>n &gt;= 0, m &gt;= 0</a:t>
            </a:r>
          </a:p>
        </p:txBody>
      </p:sp>
      <p:pic>
        <p:nvPicPr>
          <p:cNvPr id="13" name="Picture 12" descr="A graph of a cube&#10;&#10;Description automatically generated">
            <a:extLst>
              <a:ext uri="{FF2B5EF4-FFF2-40B4-BE49-F238E27FC236}">
                <a16:creationId xmlns:a16="http://schemas.microsoft.com/office/drawing/2014/main" id="{67923609-BF25-31D4-F7AF-7FAC8F66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14" y="2862954"/>
            <a:ext cx="4535997" cy="34019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A317E1-E46C-E0C0-ECEC-F6317713A69D}"/>
              </a:ext>
            </a:extLst>
          </p:cNvPr>
          <p:cNvCxnSpPr/>
          <p:nvPr/>
        </p:nvCxnSpPr>
        <p:spPr>
          <a:xfrm>
            <a:off x="8753320" y="6386945"/>
            <a:ext cx="296487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BC28C3-3EA7-1D83-1006-0602DB2F2551}"/>
              </a:ext>
            </a:extLst>
          </p:cNvPr>
          <p:cNvSpPr txBox="1"/>
          <p:nvPr/>
        </p:nvSpPr>
        <p:spPr>
          <a:xfrm>
            <a:off x="10128383" y="6386945"/>
            <a:ext cx="408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2BE016-4519-EEF9-F668-462F12BB9F87}"/>
              </a:ext>
            </a:extLst>
          </p:cNvPr>
          <p:cNvCxnSpPr>
            <a:cxnSpLocks/>
          </p:cNvCxnSpPr>
          <p:nvPr/>
        </p:nvCxnSpPr>
        <p:spPr>
          <a:xfrm flipV="1">
            <a:off x="8753320" y="2862954"/>
            <a:ext cx="0" cy="3539193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3144A4-8E59-066D-C019-E1D2BC74697F}"/>
              </a:ext>
            </a:extLst>
          </p:cNvPr>
          <p:cNvSpPr txBox="1"/>
          <p:nvPr/>
        </p:nvSpPr>
        <p:spPr>
          <a:xfrm flipH="1">
            <a:off x="8185284" y="4540882"/>
            <a:ext cx="322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89411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A9F3-CBA1-BCC8-1150-259BA66A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6526-F9E8-DC31-D972-F1E9AB7D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note that a color image I means that the image I is a 3D tensor. The 3</a:t>
            </a:r>
            <a:r>
              <a:rPr lang="en-US" baseline="30000" dirty="0"/>
              <a:t>rd</a:t>
            </a:r>
            <a:r>
              <a:rPr lang="en-US" dirty="0"/>
              <a:t> dimension corresponds to R, G, and 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homework, you will </a:t>
            </a:r>
            <a:r>
              <a:rPr lang="en-US" dirty="0">
                <a:solidFill>
                  <a:srgbClr val="FF0000"/>
                </a:solidFill>
              </a:rPr>
              <a:t>process each channel separately</a:t>
            </a:r>
            <a:r>
              <a:rPr lang="en-US" dirty="0"/>
              <a:t>. You can extract each by I[:, :, c], where c is between 0 and 2.</a:t>
            </a:r>
          </a:p>
        </p:txBody>
      </p:sp>
      <p:pic>
        <p:nvPicPr>
          <p:cNvPr id="4" name="Picture 3" descr="A building with many windows&#10;&#10;Description automatically generated">
            <a:extLst>
              <a:ext uri="{FF2B5EF4-FFF2-40B4-BE49-F238E27FC236}">
                <a16:creationId xmlns:a16="http://schemas.microsoft.com/office/drawing/2014/main" id="{AC31B3CA-564C-EBF1-466D-CD65FFCA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273" y="2625138"/>
            <a:ext cx="2294982" cy="22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8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E4CD17-883A-E9AA-4633-DBA91802F25C}"/>
              </a:ext>
            </a:extLst>
          </p:cNvPr>
          <p:cNvSpPr/>
          <p:nvPr/>
        </p:nvSpPr>
        <p:spPr>
          <a:xfrm>
            <a:off x="6657109" y="3713018"/>
            <a:ext cx="2001982" cy="19298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A46E6-87A0-34F1-B781-2A6678F3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82AB-D038-E5B1-B38F-C4B452D2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variants, but in this homework, please follow the formula below.</a:t>
            </a:r>
          </a:p>
          <a:p>
            <a:endParaRPr lang="en-US" dirty="0"/>
          </a:p>
          <a:p>
            <a:pPr lvl="1"/>
            <a:r>
              <a:rPr lang="en-US" dirty="0"/>
              <a:t>Given an image I, we will first do zero padding (think about why)</a:t>
            </a:r>
          </a:p>
          <a:p>
            <a:pPr lvl="1"/>
            <a:endParaRPr lang="en-US" dirty="0"/>
          </a:p>
        </p:txBody>
      </p:sp>
      <p:pic>
        <p:nvPicPr>
          <p:cNvPr id="5" name="Picture 4" descr="A building with many windows&#10;&#10;Description automatically generated">
            <a:extLst>
              <a:ext uri="{FF2B5EF4-FFF2-40B4-BE49-F238E27FC236}">
                <a16:creationId xmlns:a16="http://schemas.microsoft.com/office/drawing/2014/main" id="{78148156-F450-13F6-9D84-1B53F8F0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055" y="3858192"/>
            <a:ext cx="1736603" cy="173660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C773086-B3F4-0EBA-806C-CFB4CE3C2B4F}"/>
              </a:ext>
            </a:extLst>
          </p:cNvPr>
          <p:cNvSpPr/>
          <p:nvPr/>
        </p:nvSpPr>
        <p:spPr>
          <a:xfrm>
            <a:off x="4378764" y="4507606"/>
            <a:ext cx="1410237" cy="5537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uilding with many windows&#10;&#10;Description automatically generated">
            <a:extLst>
              <a:ext uri="{FF2B5EF4-FFF2-40B4-BE49-F238E27FC236}">
                <a16:creationId xmlns:a16="http://schemas.microsoft.com/office/drawing/2014/main" id="{AC438823-9D95-22A4-35ED-CC769A65E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798" y="3821507"/>
            <a:ext cx="1736603" cy="1736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854AA-FCD7-4E44-499C-5233EFF1A15F}"/>
              </a:ext>
            </a:extLst>
          </p:cNvPr>
          <p:cNvSpPr txBox="1"/>
          <p:nvPr/>
        </p:nvSpPr>
        <p:spPr>
          <a:xfrm>
            <a:off x="1981201" y="5816734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84FA2-BC9B-25C6-DE5D-A5A11905DC8E}"/>
              </a:ext>
            </a:extLst>
          </p:cNvPr>
          <p:cNvSpPr txBox="1"/>
          <p:nvPr/>
        </p:nvSpPr>
        <p:spPr>
          <a:xfrm>
            <a:off x="7152408" y="5816734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I_pad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72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9BCB-E2CC-3B56-9E8F-197B0347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DDD4A-D585-301E-6951-8FAB97CCD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</p:spPr>
            <p:txBody>
              <a:bodyPr/>
              <a:lstStyle/>
              <a:p>
                <a:r>
                  <a:rPr lang="en-US" dirty="0"/>
                  <a:t>Then, we perform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𝑝𝑎𝑑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−1−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 and L are the 2D kernel h’s shape</a:t>
                </a:r>
              </a:p>
              <a:p>
                <a:endParaRPr lang="en-US" dirty="0"/>
              </a:p>
              <a:p>
                <a:r>
                  <a:rPr lang="en-US" dirty="0"/>
                  <a:t>The range of </a:t>
                </a:r>
                <a:r>
                  <a:rPr lang="en-US" i="1" dirty="0"/>
                  <a:t>n</a:t>
                </a:r>
                <a:r>
                  <a:rPr lang="en-US" dirty="0"/>
                  <a:t> and </a:t>
                </a:r>
                <a:r>
                  <a:rPr lang="en-US" i="1" dirty="0"/>
                  <a:t>m </a:t>
                </a:r>
                <a:r>
                  <a:rPr lang="en-US" dirty="0"/>
                  <a:t>are [0, N-1] and [0, M-1], respectively, </a:t>
                </a:r>
                <a:r>
                  <a:rPr lang="en-US" dirty="0">
                    <a:solidFill>
                      <a:srgbClr val="FF0000"/>
                    </a:solidFill>
                  </a:rPr>
                  <a:t>where N and M are the input image I’s shape</a:t>
                </a:r>
                <a:r>
                  <a:rPr lang="en-US" dirty="0"/>
                  <a:t> (not </a:t>
                </a:r>
                <a:r>
                  <a:rPr lang="en-US" dirty="0" err="1"/>
                  <a:t>I_pad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will have the same shape as the input image I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DDDD4A-D585-301E-6951-8FAB97CCD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640" y="1612906"/>
                <a:ext cx="11724640" cy="5245094"/>
              </a:xfrm>
              <a:blipFill>
                <a:blip r:embed="rId3"/>
                <a:stretch>
                  <a:fillRect l="-936" t="-1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99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6A8B-EDB8-8699-3439-A76DC0C5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Convolution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your implementation, if you can implement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𝑠𝑜𝑚𝑒𝑡h𝑖𝑛𝑔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without using a for loop, it will save a lot of computation time in Python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7ABAC-CFF9-0ACC-3F3B-35E6B609B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6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18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761</Words>
  <Application>Microsoft Office PowerPoint</Application>
  <PresentationFormat>Widescreen</PresentationFormat>
  <Paragraphs>119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Bitmap Image</vt:lpstr>
      <vt:lpstr>HW2</vt:lpstr>
      <vt:lpstr>Preparation - 1</vt:lpstr>
      <vt:lpstr>Preparation - 2</vt:lpstr>
      <vt:lpstr>Caution</vt:lpstr>
      <vt:lpstr>Convention</vt:lpstr>
      <vt:lpstr>Color images</vt:lpstr>
      <vt:lpstr>Question 1: Convolution</vt:lpstr>
      <vt:lpstr>Question 1: Convolution</vt:lpstr>
      <vt:lpstr>Question 1: Convolution</vt:lpstr>
      <vt:lpstr>Question 2: Down-sampling</vt:lpstr>
      <vt:lpstr>Question 3: Gaussian pyramid</vt:lpstr>
      <vt:lpstr>Question 4: Up-sampling</vt:lpstr>
      <vt:lpstr>Question 5: Laplacian pyramid</vt:lpstr>
      <vt:lpstr>Question 6: Image reconstruction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288</cp:revision>
  <dcterms:created xsi:type="dcterms:W3CDTF">2020-06-25T19:45:53Z</dcterms:created>
  <dcterms:modified xsi:type="dcterms:W3CDTF">2025-10-01T03:11:32Z</dcterms:modified>
</cp:coreProperties>
</file>