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6111" r:id="rId3"/>
    <p:sldId id="6200" r:id="rId4"/>
    <p:sldId id="6201" r:id="rId5"/>
    <p:sldId id="6202" r:id="rId6"/>
    <p:sldId id="6203" r:id="rId7"/>
    <p:sldId id="6125" r:id="rId8"/>
    <p:sldId id="6204" r:id="rId9"/>
    <p:sldId id="6205" r:id="rId10"/>
    <p:sldId id="6165" r:id="rId11"/>
    <p:sldId id="6140" r:id="rId12"/>
    <p:sldId id="6166" r:id="rId13"/>
    <p:sldId id="6169" r:id="rId14"/>
    <p:sldId id="6170" r:id="rId15"/>
    <p:sldId id="6167" r:id="rId16"/>
    <p:sldId id="6171" r:id="rId17"/>
    <p:sldId id="6152" r:id="rId18"/>
    <p:sldId id="6206" r:id="rId19"/>
    <p:sldId id="61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79184"/>
  </p:normalViewPr>
  <p:slideViewPr>
    <p:cSldViewPr snapToGrid="0" snapToObjects="1">
      <p:cViewPr varScale="1">
        <p:scale>
          <a:sx n="74" d="100"/>
          <a:sy n="74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1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6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0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654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73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72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6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18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4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60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28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2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2412-531C-47CA-BAA6-B0177AE1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E24F2A-9AF9-4D2F-B130-85F6F5C0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B81EB3-84B1-40B7-B5B3-C510BB122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F2685E-9D30-4DC1-B8A3-10EB2BA4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0DA5206-89D9-47A3-9F61-D86373E6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3FDFF-5A01-4986-9381-27857339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HW1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F56D-68FE-30A2-ACB3-2AC23717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Cue 2: Surfaces &amp; Cue 3: properties from 3D to 2D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3B44E-D212-C662-5B9A-A013B176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991094"/>
          </a:xfrm>
        </p:spPr>
        <p:txBody>
          <a:bodyPr>
            <a:normAutofit/>
          </a:bodyPr>
          <a:lstStyle/>
          <a:p>
            <a:r>
              <a:rPr lang="en-US" dirty="0"/>
              <a:t>Separate into </a:t>
            </a:r>
            <a:r>
              <a:rPr lang="en-US" b="1" dirty="0"/>
              <a:t>foregrounds (figures)/backgrounds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Not always true</a:t>
            </a:r>
            <a:r>
              <a:rPr lang="en-US" b="1" dirty="0"/>
              <a:t>, but let’s assume it is true</a:t>
            </a:r>
          </a:p>
          <a:p>
            <a:pPr lvl="1"/>
            <a:r>
              <a:rPr lang="en-US" dirty="0"/>
              <a:t>Vertical edges in 2D mean vertical in 3D</a:t>
            </a:r>
          </a:p>
          <a:p>
            <a:pPr lvl="1"/>
            <a:r>
              <a:rPr lang="en-US" dirty="0"/>
              <a:t>Non-vertical edges in 2D means horizontal in 3D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E5B4197F-79E7-CDA0-5D0F-20B23E405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470" y="2131256"/>
            <a:ext cx="3699808" cy="27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9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CF4B-77CD-052F-A42E-4018C4C6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(from lectures)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09E7D-0EE0-62AC-701A-64A2C518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665" y="1529193"/>
            <a:ext cx="8508375" cy="275947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7B9BF5-1AE4-10C4-E483-D55C9390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60" y="4659894"/>
            <a:ext cx="11724640" cy="20155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know </a:t>
            </a:r>
            <a:r>
              <a:rPr lang="en-US" dirty="0">
                <a:solidFill>
                  <a:srgbClr val="C00000"/>
                </a:solidFill>
              </a:rPr>
              <a:t>X(x, y)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Y(x, y)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Z(x, y) </a:t>
            </a:r>
            <a:r>
              <a:rPr lang="en-US" dirty="0"/>
              <a:t>from the given image!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954133-FE56-9CB9-9CDB-324CF93FB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1EDF6A-2111-452F-9A47-3C2107E109B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A50AA-D50E-6D0C-78AC-320CBB362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50" y="5183755"/>
            <a:ext cx="3016597" cy="117701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B3525A5-773B-979B-2D0E-A4544EE3DEBE}"/>
              </a:ext>
            </a:extLst>
          </p:cNvPr>
          <p:cNvGrpSpPr/>
          <p:nvPr/>
        </p:nvGrpSpPr>
        <p:grpSpPr>
          <a:xfrm>
            <a:off x="3886200" y="5523625"/>
            <a:ext cx="7746555" cy="584775"/>
            <a:chOff x="3886200" y="5794540"/>
            <a:chExt cx="7746555" cy="584775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91429E10-0406-F755-033F-2005D9472289}"/>
                </a:ext>
              </a:extLst>
            </p:cNvPr>
            <p:cNvSpPr/>
            <p:nvPr/>
          </p:nvSpPr>
          <p:spPr>
            <a:xfrm>
              <a:off x="3886200" y="5903355"/>
              <a:ext cx="976745" cy="367146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144060-DE1F-D294-423D-A3B4FCDBC3C4}"/>
                </a:ext>
              </a:extLst>
            </p:cNvPr>
            <p:cNvSpPr txBox="1"/>
            <p:nvPr/>
          </p:nvSpPr>
          <p:spPr>
            <a:xfrm>
              <a:off x="5402588" y="5794540"/>
              <a:ext cx="6230167" cy="5847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FFF00"/>
                  </a:solidFill>
                </a:rPr>
                <a:t>If we know Y(x, y), we know Z(x, y)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70A515-14A7-8C43-7D04-30C8CF19EC0F}"/>
              </a:ext>
            </a:extLst>
          </p:cNvPr>
          <p:cNvSpPr txBox="1"/>
          <p:nvPr/>
        </p:nvSpPr>
        <p:spPr>
          <a:xfrm>
            <a:off x="1" y="6488668"/>
            <a:ext cx="8596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</a:t>
            </a:r>
            <a:r>
              <a:rPr lang="en-US" dirty="0"/>
              <a:t>Figure c</a:t>
            </a:r>
            <a:r>
              <a:rPr lang="en-US" sz="1800" dirty="0"/>
              <a:t>redit: A. Torralba, P. Isola, and W. T. Freeman, Foundations of Computer Vision.]</a:t>
            </a:r>
          </a:p>
        </p:txBody>
      </p:sp>
    </p:spTree>
    <p:extLst>
      <p:ext uri="{BB962C8B-B14F-4D97-AF65-F5344CB8AC3E}">
        <p14:creationId xmlns:p14="http://schemas.microsoft.com/office/powerpoint/2010/main" val="224530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BD97-E4DC-A67E-8E1A-53C4A668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Y[I, j]: cues from the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823212-EF35-5E93-101D-5D3C263A5C38}"/>
                  </a:ext>
                </a:extLst>
              </p:cNvPr>
              <p:cNvSpPr txBox="1"/>
              <p:nvPr/>
            </p:nvSpPr>
            <p:spPr>
              <a:xfrm>
                <a:off x="2024841" y="4069839"/>
                <a:ext cx="1461746" cy="2733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(1, 2)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(2, 1)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(2, 2)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823212-EF35-5E93-101D-5D3C263A5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841" y="4069839"/>
                <a:ext cx="1461746" cy="2733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1995ADF6-E6F6-61BC-91E6-3671D7FA10A4}"/>
              </a:ext>
            </a:extLst>
          </p:cNvPr>
          <p:cNvGrpSpPr/>
          <p:nvPr/>
        </p:nvGrpSpPr>
        <p:grpSpPr>
          <a:xfrm>
            <a:off x="4229100" y="4020097"/>
            <a:ext cx="5507328" cy="3103222"/>
            <a:chOff x="4229100" y="4020097"/>
            <a:chExt cx="5507328" cy="3103222"/>
          </a:xfrm>
        </p:grpSpPr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60E8B73-342E-ED27-6AAC-26484FE1398A}"/>
                </a:ext>
              </a:extLst>
            </p:cNvPr>
            <p:cNvSpPr/>
            <p:nvPr/>
          </p:nvSpPr>
          <p:spPr>
            <a:xfrm>
              <a:off x="4229100" y="5214719"/>
              <a:ext cx="1461747" cy="40386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04A0ADA-777E-08E6-991E-AD124B3BF5FC}"/>
                    </a:ext>
                  </a:extLst>
                </p:cNvPr>
                <p:cNvSpPr txBox="1"/>
                <p:nvPr/>
              </p:nvSpPr>
              <p:spPr>
                <a:xfrm>
                  <a:off x="6164580" y="4020097"/>
                  <a:ext cx="3571848" cy="31032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…, 0,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(1, 2)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(2, 1)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(2, 2)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(2, 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04A0ADA-777E-08E6-991E-AD124B3B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4580" y="4020097"/>
                  <a:ext cx="3571848" cy="31032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 descr="A graph of a cube&#10;&#10;Description automatically generated">
            <a:extLst>
              <a:ext uri="{FF2B5EF4-FFF2-40B4-BE49-F238E27FC236}">
                <a16:creationId xmlns:a16="http://schemas.microsoft.com/office/drawing/2014/main" id="{9D65E0D2-412C-AC47-A0D7-B491D5B08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140" y="1399559"/>
            <a:ext cx="3102097" cy="2326573"/>
          </a:xfrm>
          <a:prstGeom prst="rect">
            <a:avLst/>
          </a:prstGeom>
        </p:spPr>
      </p:pic>
      <p:pic>
        <p:nvPicPr>
          <p:cNvPr id="7" name="Picture 6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190D7070-6F55-476C-4B85-B5D38AD71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9647" y="1367361"/>
            <a:ext cx="3187956" cy="2390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669462-A374-17E2-69A7-9E80BD60F294}"/>
              </a:ext>
            </a:extLst>
          </p:cNvPr>
          <p:cNvSpPr txBox="1"/>
          <p:nvPr/>
        </p:nvSpPr>
        <p:spPr>
          <a:xfrm>
            <a:off x="9799648" y="4082607"/>
            <a:ext cx="2015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row for each background pixel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Meaning: these locations have height 0</a:t>
            </a:r>
          </a:p>
        </p:txBody>
      </p:sp>
    </p:spTree>
    <p:extLst>
      <p:ext uri="{BB962C8B-B14F-4D97-AF65-F5344CB8AC3E}">
        <p14:creationId xmlns:p14="http://schemas.microsoft.com/office/powerpoint/2010/main" val="15937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BD97-E4DC-A67E-8E1A-53C4A668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Y[I, j]: cues from contact edges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823212-EF35-5E93-101D-5D3C263A5C38}"/>
                  </a:ext>
                </a:extLst>
              </p:cNvPr>
              <p:cNvSpPr txBox="1"/>
              <p:nvPr/>
            </p:nvSpPr>
            <p:spPr>
              <a:xfrm>
                <a:off x="2024841" y="4069839"/>
                <a:ext cx="1461747" cy="2733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(1, 2)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(2, 1)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(2, 2)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823212-EF35-5E93-101D-5D3C263A5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4841" y="4069839"/>
                <a:ext cx="1461747" cy="2733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graph of a cube&#10;&#10;Description automatically generated">
            <a:extLst>
              <a:ext uri="{FF2B5EF4-FFF2-40B4-BE49-F238E27FC236}">
                <a16:creationId xmlns:a16="http://schemas.microsoft.com/office/drawing/2014/main" id="{5EA9A5AF-3514-7FC6-6E30-54C61E65F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140" y="1399559"/>
            <a:ext cx="3102097" cy="2326573"/>
          </a:xfrm>
          <a:prstGeom prst="rect">
            <a:avLst/>
          </a:prstGeom>
        </p:spPr>
      </p:pic>
      <p:pic>
        <p:nvPicPr>
          <p:cNvPr id="4" name="Picture 3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9809D8CD-2DBD-1D9A-7DAB-642F17BD2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932" y="1453799"/>
            <a:ext cx="3123034" cy="234227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3128A0B-2779-AA65-D0B8-960190136A75}"/>
              </a:ext>
            </a:extLst>
          </p:cNvPr>
          <p:cNvGrpSpPr/>
          <p:nvPr/>
        </p:nvGrpSpPr>
        <p:grpSpPr>
          <a:xfrm>
            <a:off x="4229100" y="4020097"/>
            <a:ext cx="5507328" cy="3103222"/>
            <a:chOff x="4229100" y="4020097"/>
            <a:chExt cx="5507328" cy="3103222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A62B92CD-F483-0C1B-B741-9730AAC97F8B}"/>
                </a:ext>
              </a:extLst>
            </p:cNvPr>
            <p:cNvSpPr/>
            <p:nvPr/>
          </p:nvSpPr>
          <p:spPr>
            <a:xfrm>
              <a:off x="4229100" y="5214719"/>
              <a:ext cx="1461747" cy="40386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734A7D5-39FC-E178-963C-EB9E5BE49713}"/>
                    </a:ext>
                  </a:extLst>
                </p:cNvPr>
                <p:cNvSpPr txBox="1"/>
                <p:nvPr/>
              </p:nvSpPr>
              <p:spPr>
                <a:xfrm>
                  <a:off x="6164580" y="4020097"/>
                  <a:ext cx="3571848" cy="31032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…, 0,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(1, 2)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(2, 1)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(2, 2)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(2, 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734A7D5-39FC-E178-963C-EB9E5BE49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4580" y="4020097"/>
                  <a:ext cx="3571848" cy="310322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B2680D-8D84-0603-3151-C0E245A68649}"/>
              </a:ext>
            </a:extLst>
          </p:cNvPr>
          <p:cNvSpPr txBox="1"/>
          <p:nvPr/>
        </p:nvSpPr>
        <p:spPr>
          <a:xfrm>
            <a:off x="9799648" y="4082607"/>
            <a:ext cx="2015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row for each contact edge pixel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Meaning: these locations have height 0</a:t>
            </a:r>
          </a:p>
        </p:txBody>
      </p:sp>
    </p:spTree>
    <p:extLst>
      <p:ext uri="{BB962C8B-B14F-4D97-AF65-F5344CB8AC3E}">
        <p14:creationId xmlns:p14="http://schemas.microsoft.com/office/powerpoint/2010/main" val="36536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BD97-E4DC-A67E-8E1A-53C4A668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Y[I, j]: cues from vertical edges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1221EC-1DD7-1F14-AAD7-11969C8D323A}"/>
              </a:ext>
            </a:extLst>
          </p:cNvPr>
          <p:cNvGrpSpPr/>
          <p:nvPr/>
        </p:nvGrpSpPr>
        <p:grpSpPr>
          <a:xfrm>
            <a:off x="4229101" y="4020097"/>
            <a:ext cx="5378537" cy="2826223"/>
            <a:chOff x="4229101" y="4020097"/>
            <a:chExt cx="5378537" cy="2826223"/>
          </a:xfrm>
        </p:grpSpPr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760E8B73-342E-ED27-6AAC-26484FE1398A}"/>
                </a:ext>
              </a:extLst>
            </p:cNvPr>
            <p:cNvSpPr/>
            <p:nvPr/>
          </p:nvSpPr>
          <p:spPr>
            <a:xfrm>
              <a:off x="4229101" y="5214719"/>
              <a:ext cx="784860" cy="40386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478E820-97C0-D4A3-C958-F784C74C4F0F}"/>
                    </a:ext>
                  </a:extLst>
                </p:cNvPr>
                <p:cNvSpPr txBox="1"/>
                <p:nvPr/>
              </p:nvSpPr>
              <p:spPr>
                <a:xfrm>
                  <a:off x="5170867" y="4020097"/>
                  <a:ext cx="4436771" cy="28262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…, 0,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1, 1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(1, 2)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(2, 1)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(2, 2)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(2, 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=1/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478E820-97C0-D4A3-C958-F784C74C4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867" y="4020097"/>
                  <a:ext cx="4436771" cy="28262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BD970C-8047-5EEA-2330-4E63F80C589B}"/>
                  </a:ext>
                </a:extLst>
              </p:cNvPr>
              <p:cNvSpPr txBox="1"/>
              <p:nvPr/>
            </p:nvSpPr>
            <p:spPr>
              <a:xfrm>
                <a:off x="421838" y="5214719"/>
                <a:ext cx="30888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1/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BD970C-8047-5EEA-2330-4E63F80C5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38" y="5214719"/>
                <a:ext cx="3088859" cy="276999"/>
              </a:xfrm>
              <a:prstGeom prst="rect">
                <a:avLst/>
              </a:prstGeom>
              <a:blipFill>
                <a:blip r:embed="rId4"/>
                <a:stretch>
                  <a:fillRect l="-1183" t="-2174" r="-217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EDC2E5-E895-569F-6A8D-30675C45E4E6}"/>
                  </a:ext>
                </a:extLst>
              </p:cNvPr>
              <p:cNvSpPr txBox="1"/>
              <p:nvPr/>
            </p:nvSpPr>
            <p:spPr>
              <a:xfrm>
                <a:off x="9799648" y="4082607"/>
                <a:ext cx="231293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One row for each vertical edge pixel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Meaning: two vertically consecutive pixels have 3D height difference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func>
                      <m:func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EDC2E5-E895-569F-6A8D-30675C45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648" y="4082607"/>
                <a:ext cx="2312932" cy="2031325"/>
              </a:xfrm>
              <a:prstGeom prst="rect">
                <a:avLst/>
              </a:prstGeom>
              <a:blipFill>
                <a:blip r:embed="rId5"/>
                <a:stretch>
                  <a:fillRect l="-2375" t="-1802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a cube&#10;&#10;Description automatically generated">
            <a:extLst>
              <a:ext uri="{FF2B5EF4-FFF2-40B4-BE49-F238E27FC236}">
                <a16:creationId xmlns:a16="http://schemas.microsoft.com/office/drawing/2014/main" id="{3355F586-A340-1939-4A53-4EA1FC794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140" y="1399559"/>
            <a:ext cx="3102097" cy="2326573"/>
          </a:xfrm>
          <a:prstGeom prst="rect">
            <a:avLst/>
          </a:prstGeom>
        </p:spPr>
      </p:pic>
      <p:pic>
        <p:nvPicPr>
          <p:cNvPr id="8" name="Picture 7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4D302D9F-B928-90AE-0F25-EDB64C929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0318" y="1435332"/>
            <a:ext cx="3092560" cy="231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BD97-E4DC-A67E-8E1A-53C4A668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Y[I, j]: cues from horizontal edges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EE193-4403-4966-7CFC-5FCDE105B589}"/>
              </a:ext>
            </a:extLst>
          </p:cNvPr>
          <p:cNvSpPr txBox="1"/>
          <p:nvPr/>
        </p:nvSpPr>
        <p:spPr>
          <a:xfrm>
            <a:off x="385426" y="3772132"/>
            <a:ext cx="6421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Horizontal edges: </a:t>
            </a:r>
            <a:r>
              <a:rPr lang="en-US" sz="2400" dirty="0"/>
              <a:t>Y won’t change along the edge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3FC7D7-CAB0-B9FC-8410-7AA32B352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4" y="5351493"/>
            <a:ext cx="2331114" cy="1417188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0A8346BD-2FE8-6A9F-1637-8BB1D048773D}"/>
              </a:ext>
            </a:extLst>
          </p:cNvPr>
          <p:cNvGrpSpPr/>
          <p:nvPr/>
        </p:nvGrpSpPr>
        <p:grpSpPr>
          <a:xfrm>
            <a:off x="4621531" y="4002964"/>
            <a:ext cx="7439069" cy="2826223"/>
            <a:chOff x="4621531" y="4002964"/>
            <a:chExt cx="7439069" cy="282622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04A0ADA-777E-08E6-991E-AD124B3BF5FC}"/>
                    </a:ext>
                  </a:extLst>
                </p:cNvPr>
                <p:cNvSpPr txBox="1"/>
                <p:nvPr/>
              </p:nvSpPr>
              <p:spPr>
                <a:xfrm>
                  <a:off x="5553120" y="4002964"/>
                  <a:ext cx="6507480" cy="28262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0…0,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…, 0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(1, 2)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(1,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(2, 1)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(2, 2)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(2, 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04A0ADA-777E-08E6-991E-AD124B3B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120" y="4002964"/>
                  <a:ext cx="6507480" cy="28262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5075D21-A6A6-F25E-A4EC-E6239286015D}"/>
                </a:ext>
              </a:extLst>
            </p:cNvPr>
            <p:cNvSpPr/>
            <p:nvPr/>
          </p:nvSpPr>
          <p:spPr>
            <a:xfrm>
              <a:off x="4621531" y="5485001"/>
              <a:ext cx="784860" cy="40386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a cube&#10;&#10;Description automatically generated">
            <a:extLst>
              <a:ext uri="{FF2B5EF4-FFF2-40B4-BE49-F238E27FC236}">
                <a16:creationId xmlns:a16="http://schemas.microsoft.com/office/drawing/2014/main" id="{589ACF9C-4FE5-0ACE-8F09-EC14EAD11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8140" y="1399559"/>
            <a:ext cx="3102097" cy="2326573"/>
          </a:xfrm>
          <a:prstGeom prst="rect">
            <a:avLst/>
          </a:prstGeom>
        </p:spPr>
      </p:pic>
      <p:pic>
        <p:nvPicPr>
          <p:cNvPr id="7" name="Picture 6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3F56EEBF-6CBC-FA1F-10FA-74D8A172F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0951" y="1399559"/>
            <a:ext cx="3259023" cy="24442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237786-5227-B2E0-6DDD-21FFD37CD514}"/>
                  </a:ext>
                </a:extLst>
              </p:cNvPr>
              <p:cNvSpPr txBox="1"/>
              <p:nvPr/>
            </p:nvSpPr>
            <p:spPr>
              <a:xfrm>
                <a:off x="507444" y="4360957"/>
                <a:ext cx="6254789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237786-5227-B2E0-6DDD-21FFD37C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44" y="4360957"/>
                <a:ext cx="6254789" cy="298928"/>
              </a:xfrm>
              <a:prstGeom prst="rect">
                <a:avLst/>
              </a:prstGeom>
              <a:blipFill>
                <a:blip r:embed="rId7"/>
                <a:stretch>
                  <a:fillRect r="-487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1CEF20-9877-D992-3280-FBE0162992B2}"/>
                  </a:ext>
                </a:extLst>
              </p:cNvPr>
              <p:cNvSpPr txBox="1"/>
              <p:nvPr/>
            </p:nvSpPr>
            <p:spPr>
              <a:xfrm>
                <a:off x="385426" y="4855515"/>
                <a:ext cx="5020965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In the code, we have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for you!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1CEF20-9877-D992-3280-FBE016299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26" y="4855515"/>
                <a:ext cx="5020965" cy="391261"/>
              </a:xfrm>
              <a:prstGeom prst="rect">
                <a:avLst/>
              </a:prstGeom>
              <a:blipFill>
                <a:blip r:embed="rId8"/>
                <a:stretch>
                  <a:fillRect l="-971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D9C9C7-C3CD-197C-ED31-7EE736B84607}"/>
              </a:ext>
            </a:extLst>
          </p:cNvPr>
          <p:cNvSpPr txBox="1"/>
          <p:nvPr/>
        </p:nvSpPr>
        <p:spPr>
          <a:xfrm>
            <a:off x="7090951" y="5969105"/>
            <a:ext cx="231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One row for each horizontal edge pixel</a:t>
            </a:r>
          </a:p>
        </p:txBody>
      </p:sp>
    </p:spTree>
    <p:extLst>
      <p:ext uri="{BB962C8B-B14F-4D97-AF65-F5344CB8AC3E}">
        <p14:creationId xmlns:p14="http://schemas.microsoft.com/office/powerpoint/2010/main" val="32785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BD97-E4DC-A67E-8E1A-53C4A668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Y[I, j]: cues from surfaces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EE193-4403-4966-7CFC-5FCDE105B589}"/>
              </a:ext>
            </a:extLst>
          </p:cNvPr>
          <p:cNvSpPr txBox="1"/>
          <p:nvPr/>
        </p:nvSpPr>
        <p:spPr>
          <a:xfrm>
            <a:off x="466725" y="4225603"/>
            <a:ext cx="6421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Surfaces: </a:t>
            </a:r>
            <a:r>
              <a:rPr lang="en-US" sz="2400" dirty="0"/>
              <a:t>flat, not curved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7AA04B-CF24-24AE-93CB-1257F6EAB156}"/>
              </a:ext>
            </a:extLst>
          </p:cNvPr>
          <p:cNvGrpSpPr/>
          <p:nvPr/>
        </p:nvGrpSpPr>
        <p:grpSpPr>
          <a:xfrm>
            <a:off x="4430225" y="4001081"/>
            <a:ext cx="5847116" cy="1555437"/>
            <a:chOff x="4836967" y="4020097"/>
            <a:chExt cx="5847116" cy="15554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04A0ADA-777E-08E6-991E-AD124B3BF5FC}"/>
                    </a:ext>
                  </a:extLst>
                </p:cNvPr>
                <p:cNvSpPr txBox="1"/>
                <p:nvPr/>
              </p:nvSpPr>
              <p:spPr>
                <a:xfrm>
                  <a:off x="5753100" y="4020097"/>
                  <a:ext cx="4930983" cy="3742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0…,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04A0ADA-777E-08E6-991E-AD124B3B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100" y="4020097"/>
                  <a:ext cx="4930983" cy="374270"/>
                </a:xfrm>
                <a:prstGeom prst="rect">
                  <a:avLst/>
                </a:prstGeom>
                <a:blipFill>
                  <a:blip r:embed="rId3"/>
                  <a:stretch>
                    <a:fillRect t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86176D02-8962-9C09-29CD-57F8670CE6EA}"/>
                </a:ext>
              </a:extLst>
            </p:cNvPr>
            <p:cNvSpPr/>
            <p:nvPr/>
          </p:nvSpPr>
          <p:spPr>
            <a:xfrm>
              <a:off x="4836967" y="5171674"/>
              <a:ext cx="784860" cy="40386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graph of a cube&#10;&#10;Description automatically generated">
            <a:extLst>
              <a:ext uri="{FF2B5EF4-FFF2-40B4-BE49-F238E27FC236}">
                <a16:creationId xmlns:a16="http://schemas.microsoft.com/office/drawing/2014/main" id="{77564452-B408-DC75-7BDB-AE1899012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8140" y="1399559"/>
            <a:ext cx="3102097" cy="2326573"/>
          </a:xfrm>
          <a:prstGeom prst="rect">
            <a:avLst/>
          </a:prstGeom>
        </p:spPr>
      </p:pic>
      <p:pic>
        <p:nvPicPr>
          <p:cNvPr id="8" name="Picture 7" descr="A black and white image of a cube&#10;&#10;Description automatically generated">
            <a:extLst>
              <a:ext uri="{FF2B5EF4-FFF2-40B4-BE49-F238E27FC236}">
                <a16:creationId xmlns:a16="http://schemas.microsoft.com/office/drawing/2014/main" id="{9656794D-4752-6157-FE25-309F752DD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480" y="1386497"/>
            <a:ext cx="3102097" cy="23265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B41F4-C3BC-B34B-4C69-01F3C1AB7672}"/>
                  </a:ext>
                </a:extLst>
              </p:cNvPr>
              <p:cNvSpPr txBox="1"/>
              <p:nvPr/>
            </p:nvSpPr>
            <p:spPr>
              <a:xfrm>
                <a:off x="584717" y="5004840"/>
                <a:ext cx="3706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EB41F4-C3BC-B34B-4C69-01F3C1AB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" y="5004840"/>
                <a:ext cx="3706271" cy="276999"/>
              </a:xfrm>
              <a:prstGeom prst="rect">
                <a:avLst/>
              </a:prstGeom>
              <a:blipFill>
                <a:blip r:embed="rId6"/>
                <a:stretch>
                  <a:fillRect l="-1151" t="-2222" r="-9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C38617-DD8F-F58B-38E5-7D8D799654A8}"/>
                  </a:ext>
                </a:extLst>
              </p:cNvPr>
              <p:cNvSpPr txBox="1"/>
              <p:nvPr/>
            </p:nvSpPr>
            <p:spPr>
              <a:xfrm>
                <a:off x="584717" y="5460911"/>
                <a:ext cx="37062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C38617-DD8F-F58B-38E5-7D8D79965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7" y="5460911"/>
                <a:ext cx="3706271" cy="276999"/>
              </a:xfrm>
              <a:prstGeom prst="rect">
                <a:avLst/>
              </a:prstGeom>
              <a:blipFill>
                <a:blip r:embed="rId7"/>
                <a:stretch>
                  <a:fillRect l="-1151" t="-2222" r="-9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02A379-67E2-3122-70DF-F3C61884FFA1}"/>
                  </a:ext>
                </a:extLst>
              </p:cNvPr>
              <p:cNvSpPr txBox="1"/>
              <p:nvPr/>
            </p:nvSpPr>
            <p:spPr>
              <a:xfrm>
                <a:off x="584716" y="5929001"/>
                <a:ext cx="5223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02A379-67E2-3122-70DF-F3C61884F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6" y="5929001"/>
                <a:ext cx="5223289" cy="276999"/>
              </a:xfrm>
              <a:prstGeom prst="rect">
                <a:avLst/>
              </a:prstGeom>
              <a:blipFill>
                <a:blip r:embed="rId8"/>
                <a:stretch>
                  <a:fillRect l="-700" t="-4444" r="-58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653D15E-86E3-A10F-A5CA-A2E09CDA5BAC}"/>
              </a:ext>
            </a:extLst>
          </p:cNvPr>
          <p:cNvSpPr txBox="1"/>
          <p:nvPr/>
        </p:nvSpPr>
        <p:spPr>
          <a:xfrm>
            <a:off x="9756878" y="2210588"/>
            <a:ext cx="231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Three</a:t>
            </a:r>
            <a:r>
              <a:rPr lang="en-US" dirty="0">
                <a:solidFill>
                  <a:srgbClr val="FF0000"/>
                </a:solidFill>
              </a:rPr>
              <a:t> rows for each surface pixel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9EF51E-102F-0254-C376-12B356A88689}"/>
                  </a:ext>
                </a:extLst>
              </p:cNvPr>
              <p:cNvSpPr txBox="1"/>
              <p:nvPr/>
            </p:nvSpPr>
            <p:spPr>
              <a:xfrm>
                <a:off x="5346357" y="4558230"/>
                <a:ext cx="4930983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0…,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9EF51E-102F-0254-C376-12B356A88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357" y="4558230"/>
                <a:ext cx="4930983" cy="374270"/>
              </a:xfrm>
              <a:prstGeom prst="rect">
                <a:avLst/>
              </a:prstGeom>
              <a:blipFill>
                <a:blip r:embed="rId9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B7FB78-8EC8-0B00-C666-56ECD3E30AB4}"/>
                  </a:ext>
                </a:extLst>
              </p:cNvPr>
              <p:cNvSpPr txBox="1"/>
              <p:nvPr/>
            </p:nvSpPr>
            <p:spPr>
              <a:xfrm>
                <a:off x="5752040" y="5143339"/>
                <a:ext cx="4930983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0…,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…0,…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…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B7FB78-8EC8-0B00-C666-56ECD3E30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040" y="5143339"/>
                <a:ext cx="4930983" cy="374270"/>
              </a:xfrm>
              <a:prstGeom prst="rect">
                <a:avLst/>
              </a:prstGeom>
              <a:blipFill>
                <a:blip r:embed="rId10"/>
                <a:stretch>
                  <a:fillRect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8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E182-2F7B-49D7-DC7D-79D3E855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all the constraints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9F5CEC-7159-8FBA-25A3-D1DD0CA89406}"/>
                  </a:ext>
                </a:extLst>
              </p:cNvPr>
              <p:cNvSpPr txBox="1"/>
              <p:nvPr/>
            </p:nvSpPr>
            <p:spPr>
              <a:xfrm>
                <a:off x="-655271" y="1829871"/>
                <a:ext cx="6097190" cy="811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eqAr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9F5CEC-7159-8FBA-25A3-D1DD0CA89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5271" y="1829871"/>
                <a:ext cx="6097190" cy="811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11D19186-3286-88F6-AD1C-6DA1F34D9914}"/>
              </a:ext>
            </a:extLst>
          </p:cNvPr>
          <p:cNvSpPr/>
          <p:nvPr/>
        </p:nvSpPr>
        <p:spPr>
          <a:xfrm rot="5400000">
            <a:off x="1659203" y="3245427"/>
            <a:ext cx="976745" cy="36714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F4AFB23-F9FD-B5FC-3F24-3D0144FA1BDB}"/>
              </a:ext>
            </a:extLst>
          </p:cNvPr>
          <p:cNvSpPr/>
          <p:nvPr/>
        </p:nvSpPr>
        <p:spPr>
          <a:xfrm rot="5400000">
            <a:off x="1659203" y="5103097"/>
            <a:ext cx="976745" cy="36714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98FAC-5E14-9AF9-6ACD-24DB6E92FB2B}"/>
              </a:ext>
            </a:extLst>
          </p:cNvPr>
          <p:cNvSpPr txBox="1"/>
          <p:nvPr/>
        </p:nvSpPr>
        <p:spPr>
          <a:xfrm>
            <a:off x="2778617" y="5028900"/>
            <a:ext cx="3493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Least square solution!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6F6A6-7C54-9359-654C-831950528958}"/>
              </a:ext>
            </a:extLst>
          </p:cNvPr>
          <p:cNvSpPr txBox="1"/>
          <p:nvPr/>
        </p:nvSpPr>
        <p:spPr>
          <a:xfrm>
            <a:off x="4759602" y="2007394"/>
            <a:ext cx="1397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504697-BDD8-DD42-4A1C-4FB2A7C5D56E}"/>
                  </a:ext>
                </a:extLst>
              </p:cNvPr>
              <p:cNvSpPr txBox="1"/>
              <p:nvPr/>
            </p:nvSpPr>
            <p:spPr>
              <a:xfrm>
                <a:off x="1268568" y="4171156"/>
                <a:ext cx="1890833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504697-BDD8-DD42-4A1C-4FB2A7C5D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68" y="4171156"/>
                <a:ext cx="1890833" cy="374270"/>
              </a:xfrm>
              <a:prstGeom prst="rect">
                <a:avLst/>
              </a:prstGeom>
              <a:blipFill>
                <a:blip r:embed="rId4"/>
                <a:stretch>
                  <a:fillRect t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D1A61-0BCA-3978-A3BA-DF7DB1E5AE9D}"/>
                  </a:ext>
                </a:extLst>
              </p:cNvPr>
              <p:cNvSpPr txBox="1"/>
              <p:nvPr/>
            </p:nvSpPr>
            <p:spPr>
              <a:xfrm>
                <a:off x="1150511" y="6104519"/>
                <a:ext cx="2771106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D1A61-0BCA-3978-A3BA-DF7DB1E5A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11" y="6104519"/>
                <a:ext cx="2771106" cy="459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4A4612-992E-5A62-32BD-ACE36F2748B9}"/>
                  </a:ext>
                </a:extLst>
              </p:cNvPr>
              <p:cNvSpPr txBox="1"/>
              <p:nvPr/>
            </p:nvSpPr>
            <p:spPr>
              <a:xfrm>
                <a:off x="5441919" y="1685248"/>
                <a:ext cx="6423338" cy="1912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0,…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0…0,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…, 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 …, 0, 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−1, 1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…, 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0…,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…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…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4A4612-992E-5A62-32BD-ACE36F274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919" y="1685248"/>
                <a:ext cx="6423338" cy="19126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7FF99C-85B0-C8A5-7663-FC7C1AB7E863}"/>
                  </a:ext>
                </a:extLst>
              </p:cNvPr>
              <p:cNvSpPr txBox="1"/>
              <p:nvPr/>
            </p:nvSpPr>
            <p:spPr>
              <a:xfrm>
                <a:off x="5458281" y="4018985"/>
                <a:ext cx="6423338" cy="1912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7FF99C-85B0-C8A5-7663-FC7C1AB7E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281" y="4018985"/>
                <a:ext cx="6423338" cy="19126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5A71309-C559-BAA6-197D-BB6DC7E4168E}"/>
              </a:ext>
            </a:extLst>
          </p:cNvPr>
          <p:cNvSpPr/>
          <p:nvPr/>
        </p:nvSpPr>
        <p:spPr>
          <a:xfrm>
            <a:off x="6748530" y="6162541"/>
            <a:ext cx="3947375" cy="589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A is like 2300-by-1681</a:t>
            </a:r>
          </a:p>
        </p:txBody>
      </p:sp>
    </p:spTree>
    <p:extLst>
      <p:ext uri="{BB962C8B-B14F-4D97-AF65-F5344CB8AC3E}">
        <p14:creationId xmlns:p14="http://schemas.microsoft.com/office/powerpoint/2010/main" val="230692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390E-D0AA-C193-20C7-DDAB5AE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Z from Y and 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E34C7-0A6A-751B-88A7-30153128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6" y="2717916"/>
            <a:ext cx="3016597" cy="117701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5526D61-53BB-2811-96E0-B80C614CD7C5}"/>
              </a:ext>
            </a:extLst>
          </p:cNvPr>
          <p:cNvSpPr/>
          <p:nvPr/>
        </p:nvSpPr>
        <p:spPr>
          <a:xfrm>
            <a:off x="4201732" y="3122852"/>
            <a:ext cx="976745" cy="36714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C923E-EBC2-47CC-BACA-79F97A69B4F7}"/>
                  </a:ext>
                </a:extLst>
              </p:cNvPr>
              <p:cNvSpPr txBox="1"/>
              <p:nvPr/>
            </p:nvSpPr>
            <p:spPr>
              <a:xfrm>
                <a:off x="5075886" y="3120666"/>
                <a:ext cx="60949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5C923E-EBC2-47CC-BACA-79F97A69B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886" y="3120666"/>
                <a:ext cx="6094926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877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1E2A-0329-B5D5-EAB8-EB3B937B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linear system? Try </a:t>
            </a:r>
            <a:r>
              <a:rPr lang="en-US"/>
              <a:t>this toy example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514643-F4D2-D273-8140-FB1ECF3D9CF5}"/>
              </a:ext>
            </a:extLst>
          </p:cNvPr>
          <p:cNvSpPr/>
          <p:nvPr/>
        </p:nvSpPr>
        <p:spPr>
          <a:xfrm>
            <a:off x="877768" y="2113673"/>
            <a:ext cx="429491" cy="429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8E0208-EF30-1587-107E-6E4995300367}"/>
              </a:ext>
            </a:extLst>
          </p:cNvPr>
          <p:cNvSpPr/>
          <p:nvPr/>
        </p:nvSpPr>
        <p:spPr>
          <a:xfrm>
            <a:off x="877768" y="2556591"/>
            <a:ext cx="429491" cy="429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0D45D9-7D11-4B61-D299-9916701F11B9}"/>
              </a:ext>
            </a:extLst>
          </p:cNvPr>
          <p:cNvSpPr/>
          <p:nvPr/>
        </p:nvSpPr>
        <p:spPr>
          <a:xfrm>
            <a:off x="877768" y="2999509"/>
            <a:ext cx="429491" cy="429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0F4083-77FF-F3CA-B96A-80C2D75A9FF1}"/>
              </a:ext>
            </a:extLst>
          </p:cNvPr>
          <p:cNvSpPr/>
          <p:nvPr/>
        </p:nvSpPr>
        <p:spPr>
          <a:xfrm>
            <a:off x="1317000" y="2113673"/>
            <a:ext cx="429491" cy="429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A0746-1FC0-1DAC-53DB-D7E466D5382D}"/>
              </a:ext>
            </a:extLst>
          </p:cNvPr>
          <p:cNvSpPr/>
          <p:nvPr/>
        </p:nvSpPr>
        <p:spPr>
          <a:xfrm>
            <a:off x="1317000" y="2556591"/>
            <a:ext cx="429491" cy="429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7ED75-7147-38BC-4F22-69826253BB54}"/>
              </a:ext>
            </a:extLst>
          </p:cNvPr>
          <p:cNvSpPr/>
          <p:nvPr/>
        </p:nvSpPr>
        <p:spPr>
          <a:xfrm>
            <a:off x="1317000" y="2999509"/>
            <a:ext cx="429491" cy="429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375165-4A8D-74DE-1247-C755ECFF5EBD}"/>
              </a:ext>
            </a:extLst>
          </p:cNvPr>
          <p:cNvSpPr/>
          <p:nvPr/>
        </p:nvSpPr>
        <p:spPr>
          <a:xfrm>
            <a:off x="1766623" y="2113673"/>
            <a:ext cx="429491" cy="429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117A7-7A11-B489-DDE9-A9DB3A93EDEF}"/>
              </a:ext>
            </a:extLst>
          </p:cNvPr>
          <p:cNvSpPr/>
          <p:nvPr/>
        </p:nvSpPr>
        <p:spPr>
          <a:xfrm>
            <a:off x="1766623" y="2556591"/>
            <a:ext cx="429491" cy="429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4ADD5C-8B45-F7E6-8AE6-DDC55FC08C44}"/>
              </a:ext>
            </a:extLst>
          </p:cNvPr>
          <p:cNvSpPr/>
          <p:nvPr/>
        </p:nvSpPr>
        <p:spPr>
          <a:xfrm>
            <a:off x="1766623" y="2999509"/>
            <a:ext cx="429491" cy="429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5A974F-5C14-9956-3315-A4BC1B9F906A}"/>
              </a:ext>
            </a:extLst>
          </p:cNvPr>
          <p:cNvSpPr/>
          <p:nvPr/>
        </p:nvSpPr>
        <p:spPr>
          <a:xfrm>
            <a:off x="2509209" y="2587763"/>
            <a:ext cx="575282" cy="36714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EB8025-4346-11B1-9A06-3199A575CA66}"/>
                  </a:ext>
                </a:extLst>
              </p:cNvPr>
              <p:cNvSpPr txBox="1"/>
              <p:nvPr/>
            </p:nvSpPr>
            <p:spPr>
              <a:xfrm>
                <a:off x="734368" y="3973247"/>
                <a:ext cx="1302216" cy="25472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EB8025-4346-11B1-9A06-3199A575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68" y="3973247"/>
                <a:ext cx="1302216" cy="25472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E2BF75-66CB-0FE8-3E0B-E85710C38BAC}"/>
                  </a:ext>
                </a:extLst>
              </p:cNvPr>
              <p:cNvSpPr txBox="1"/>
              <p:nvPr/>
            </p:nvSpPr>
            <p:spPr>
              <a:xfrm>
                <a:off x="4883131" y="1953038"/>
                <a:ext cx="5915803" cy="3019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1,0,0,0,0,0,0,0,0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0,0,0,0,0,0,0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0,0,0,0,0,0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0,0,0,0,0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,0,0,0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,0,0,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,0,0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0,0,0,0,0,0,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0,0,0,0,0,0,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0,0,0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,0,0,0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0,−1,0,0,2,0,0,−1,0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1,−1,0,−1,1,0,0,0,0</m:t>
                              </m:r>
                            </m:e>
                          </m:eqAr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1,3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2,1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2,3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3,1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3,2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E2BF75-66CB-0FE8-3E0B-E85710C38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131" y="1953038"/>
                <a:ext cx="5915803" cy="30194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60FAA1-DB96-E005-DC86-C4DB0FF80ECA}"/>
                  </a:ext>
                </a:extLst>
              </p:cNvPr>
              <p:cNvSpPr txBox="1"/>
              <p:nvPr/>
            </p:nvSpPr>
            <p:spPr>
              <a:xfrm>
                <a:off x="5853448" y="5776175"/>
                <a:ext cx="4398135" cy="736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By solving it through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E60FAA1-DB96-E005-DC86-C4DB0FF80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448" y="5776175"/>
                <a:ext cx="4398135" cy="736099"/>
              </a:xfrm>
              <a:prstGeom prst="rect">
                <a:avLst/>
              </a:prstGeom>
              <a:blipFill>
                <a:blip r:embed="rId5"/>
                <a:stretch>
                  <a:fillRect l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58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7229-F118-73B0-75CC-FA0CC511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06E11-FAB8-9015-415A-3C9DCD1A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make sure you have read Lectures 2 &amp; 3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Please make sure you have read Textbook chapter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notations in this slide deck is a bit different from lecture slides! The goal is to make implementation easier.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1800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E97B1CD-BC79-32CB-E115-B432C32B0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1EDF6A-2111-452F-9A47-3C2107E109B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8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093F-465B-0941-6B41-6611571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pic>
        <p:nvPicPr>
          <p:cNvPr id="5" name="Picture 4" descr="A graph of a cube&#10;&#10;Description automatically generated">
            <a:extLst>
              <a:ext uri="{FF2B5EF4-FFF2-40B4-BE49-F238E27FC236}">
                <a16:creationId xmlns:a16="http://schemas.microsoft.com/office/drawing/2014/main" id="{F5886714-D55B-0A26-B6E8-9923A47B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8859"/>
            <a:ext cx="3879123" cy="2909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B3007-220A-18BE-EF0C-F3F1043506A9}"/>
              </a:ext>
            </a:extLst>
          </p:cNvPr>
          <p:cNvSpPr txBox="1"/>
          <p:nvPr/>
        </p:nvSpPr>
        <p:spPr>
          <a:xfrm>
            <a:off x="346364" y="1530927"/>
            <a:ext cx="280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Given</a:t>
            </a:r>
          </a:p>
        </p:txBody>
      </p:sp>
    </p:spTree>
    <p:extLst>
      <p:ext uri="{BB962C8B-B14F-4D97-AF65-F5344CB8AC3E}">
        <p14:creationId xmlns:p14="http://schemas.microsoft.com/office/powerpoint/2010/main" val="97653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7093F-465B-0941-6B41-6611571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pic>
        <p:nvPicPr>
          <p:cNvPr id="5" name="Picture 4" descr="A graph of a cube&#10;&#10;Description automatically generated">
            <a:extLst>
              <a:ext uri="{FF2B5EF4-FFF2-40B4-BE49-F238E27FC236}">
                <a16:creationId xmlns:a16="http://schemas.microsoft.com/office/drawing/2014/main" id="{F5886714-D55B-0A26-B6E8-9923A47BC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8859"/>
            <a:ext cx="3879123" cy="2909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8B3007-220A-18BE-EF0C-F3F1043506A9}"/>
              </a:ext>
            </a:extLst>
          </p:cNvPr>
          <p:cNvSpPr txBox="1"/>
          <p:nvPr/>
        </p:nvSpPr>
        <p:spPr>
          <a:xfrm>
            <a:off x="346364" y="1530927"/>
            <a:ext cx="280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Given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DCAD2C-B04D-4DDC-67E0-88918AE26C36}"/>
              </a:ext>
            </a:extLst>
          </p:cNvPr>
          <p:cNvSpPr txBox="1"/>
          <p:nvPr/>
        </p:nvSpPr>
        <p:spPr>
          <a:xfrm>
            <a:off x="6867367" y="1534772"/>
            <a:ext cx="2805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Goal: Generate</a:t>
            </a:r>
          </a:p>
        </p:txBody>
      </p:sp>
      <p:pic>
        <p:nvPicPr>
          <p:cNvPr id="9" name="Picture 8" descr="A black and white gradient&#10;&#10;Description automatically generated">
            <a:extLst>
              <a:ext uri="{FF2B5EF4-FFF2-40B4-BE49-F238E27FC236}">
                <a16:creationId xmlns:a16="http://schemas.microsoft.com/office/drawing/2014/main" id="{0751601F-7E7F-547A-1B80-0C4451EC3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238" y="2185206"/>
            <a:ext cx="3728862" cy="2796647"/>
          </a:xfrm>
          <a:prstGeom prst="rect">
            <a:avLst/>
          </a:prstGeom>
        </p:spPr>
      </p:pic>
      <p:pic>
        <p:nvPicPr>
          <p:cNvPr id="11" name="Picture 10" descr="A graph of a sample&#10;&#10;Description automatically generated with medium confidence">
            <a:extLst>
              <a:ext uri="{FF2B5EF4-FFF2-40B4-BE49-F238E27FC236}">
                <a16:creationId xmlns:a16="http://schemas.microsoft.com/office/drawing/2014/main" id="{FB569706-3B21-5C18-A7B6-D66ECB72E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214" y="2294140"/>
            <a:ext cx="3658748" cy="27440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55FA53-4D3D-F996-BE4C-56567723200F}"/>
              </a:ext>
            </a:extLst>
          </p:cNvPr>
          <p:cNvSpPr txBox="1"/>
          <p:nvPr/>
        </p:nvSpPr>
        <p:spPr>
          <a:xfrm>
            <a:off x="4861775" y="4932608"/>
            <a:ext cx="14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Y: 3D 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BFB4C-8C71-9217-4A04-42748B1ED540}"/>
              </a:ext>
            </a:extLst>
          </p:cNvPr>
          <p:cNvSpPr txBox="1"/>
          <p:nvPr/>
        </p:nvSpPr>
        <p:spPr>
          <a:xfrm>
            <a:off x="8581151" y="4932608"/>
            <a:ext cx="14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Z: 3D depth</a:t>
            </a:r>
          </a:p>
        </p:txBody>
      </p:sp>
    </p:spTree>
    <p:extLst>
      <p:ext uri="{BB962C8B-B14F-4D97-AF65-F5344CB8AC3E}">
        <p14:creationId xmlns:p14="http://schemas.microsoft.com/office/powerpoint/2010/main" val="239624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DE4-869A-7C7C-D9EF-6EFA7F15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C85B-DF40-0284-6906-94161C1F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homework, given a map (or a matrix), say I</a:t>
            </a:r>
          </a:p>
          <a:p>
            <a:pPr lvl="1"/>
            <a:r>
              <a:rPr lang="en-US" dirty="0"/>
              <a:t>I[</a:t>
            </a:r>
            <a:r>
              <a:rPr lang="en-US" dirty="0" err="1"/>
              <a:t>i</a:t>
            </a:r>
            <a:r>
              <a:rPr lang="en-US" dirty="0"/>
              <a:t>, j] means the </a:t>
            </a:r>
            <a:r>
              <a:rPr lang="en-US" dirty="0" err="1"/>
              <a:t>i</a:t>
            </a:r>
            <a:r>
              <a:rPr lang="en-US" dirty="0"/>
              <a:t>-th horizontal index (left-right) and j-th vertical index (bottom-up)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&gt;= 0, j &gt;= 0</a:t>
            </a:r>
          </a:p>
        </p:txBody>
      </p:sp>
      <p:pic>
        <p:nvPicPr>
          <p:cNvPr id="13" name="Picture 12" descr="A graph of a cube&#10;&#10;Description automatically generated">
            <a:extLst>
              <a:ext uri="{FF2B5EF4-FFF2-40B4-BE49-F238E27FC236}">
                <a16:creationId xmlns:a16="http://schemas.microsoft.com/office/drawing/2014/main" id="{67923609-BF25-31D4-F7AF-7FAC8F66C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14" y="2862954"/>
            <a:ext cx="4535997" cy="34019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A317E1-E46C-E0C0-ECEC-F6317713A69D}"/>
              </a:ext>
            </a:extLst>
          </p:cNvPr>
          <p:cNvCxnSpPr/>
          <p:nvPr/>
        </p:nvCxnSpPr>
        <p:spPr>
          <a:xfrm>
            <a:off x="8753320" y="6386945"/>
            <a:ext cx="296487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BC28C3-3EA7-1D83-1006-0602DB2F2551}"/>
              </a:ext>
            </a:extLst>
          </p:cNvPr>
          <p:cNvSpPr txBox="1"/>
          <p:nvPr/>
        </p:nvSpPr>
        <p:spPr>
          <a:xfrm>
            <a:off x="10128383" y="6386945"/>
            <a:ext cx="408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i</a:t>
            </a:r>
            <a:endParaRPr lang="en-US" sz="2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BE016-4519-EEF9-F668-462F12BB9F87}"/>
              </a:ext>
            </a:extLst>
          </p:cNvPr>
          <p:cNvCxnSpPr>
            <a:cxnSpLocks/>
          </p:cNvCxnSpPr>
          <p:nvPr/>
        </p:nvCxnSpPr>
        <p:spPr>
          <a:xfrm flipV="1">
            <a:off x="8753320" y="2862954"/>
            <a:ext cx="0" cy="3539193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3144A4-8E59-066D-C019-E1D2BC74697F}"/>
              </a:ext>
            </a:extLst>
          </p:cNvPr>
          <p:cNvSpPr txBox="1"/>
          <p:nvPr/>
        </p:nvSpPr>
        <p:spPr>
          <a:xfrm flipH="1">
            <a:off x="8185284" y="4540882"/>
            <a:ext cx="322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9411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ADE4-869A-7C7C-D9EF-6EFA7F15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C85B-DF40-0284-6906-94161C1F1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differences in coordinate systems between (</a:t>
            </a:r>
            <a:r>
              <a:rPr lang="en-US" dirty="0" err="1"/>
              <a:t>i</a:t>
            </a:r>
            <a:r>
              <a:rPr lang="en-US" dirty="0"/>
              <a:t>, j) and (x, y)</a:t>
            </a:r>
          </a:p>
          <a:p>
            <a:r>
              <a:rPr lang="en-US" dirty="0"/>
              <a:t>We thus provide a function </a:t>
            </a:r>
            <a:r>
              <a:rPr lang="en-US" dirty="0">
                <a:solidFill>
                  <a:srgbClr val="FF0000"/>
                </a:solidFill>
              </a:rPr>
              <a:t>x, y = image_plane(</a:t>
            </a:r>
            <a:r>
              <a:rPr lang="en-US" dirty="0" err="1">
                <a:solidFill>
                  <a:srgbClr val="FF0000"/>
                </a:solidFill>
              </a:rPr>
              <a:t>args</a:t>
            </a:r>
            <a:r>
              <a:rPr lang="en-US" dirty="0">
                <a:solidFill>
                  <a:srgbClr val="FF0000"/>
                </a:solidFill>
              </a:rPr>
              <a:t>, I)</a:t>
            </a:r>
          </a:p>
          <a:p>
            <a:pPr lvl="1"/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is the 2D x location of pixel 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lvl="1"/>
            <a:r>
              <a:rPr lang="en-US" dirty="0"/>
              <a:t>y[</a:t>
            </a:r>
            <a:r>
              <a:rPr lang="en-US" dirty="0" err="1"/>
              <a:t>i</a:t>
            </a:r>
            <a:r>
              <a:rPr lang="en-US" dirty="0"/>
              <a:t>, j] is the 2D y location of pixel (</a:t>
            </a:r>
            <a:r>
              <a:rPr lang="en-US" dirty="0" err="1"/>
              <a:t>i</a:t>
            </a:r>
            <a:r>
              <a:rPr lang="en-US" dirty="0"/>
              <a:t>, j) </a:t>
            </a:r>
          </a:p>
        </p:txBody>
      </p:sp>
      <p:pic>
        <p:nvPicPr>
          <p:cNvPr id="4" name="Picture 3" descr="A graph of a cube&#10;&#10;Description automatically generated">
            <a:extLst>
              <a:ext uri="{FF2B5EF4-FFF2-40B4-BE49-F238E27FC236}">
                <a16:creationId xmlns:a16="http://schemas.microsoft.com/office/drawing/2014/main" id="{F0CF0BDE-CC15-1EB6-FB8F-1578836C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814" y="2862954"/>
            <a:ext cx="4535997" cy="340199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9E4B05-0925-4732-2F23-583D8577E765}"/>
              </a:ext>
            </a:extLst>
          </p:cNvPr>
          <p:cNvCxnSpPr/>
          <p:nvPr/>
        </p:nvCxnSpPr>
        <p:spPr>
          <a:xfrm>
            <a:off x="8753320" y="6386945"/>
            <a:ext cx="296487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A7CAE5-7DB5-DBA0-4BCE-A1E10025E04A}"/>
              </a:ext>
            </a:extLst>
          </p:cNvPr>
          <p:cNvSpPr txBox="1"/>
          <p:nvPr/>
        </p:nvSpPr>
        <p:spPr>
          <a:xfrm>
            <a:off x="10128383" y="6386945"/>
            <a:ext cx="408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i</a:t>
            </a:r>
            <a:endParaRPr lang="en-US" sz="2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E97F4B-E07B-2933-1FBC-027A3A81468E}"/>
              </a:ext>
            </a:extLst>
          </p:cNvPr>
          <p:cNvCxnSpPr>
            <a:cxnSpLocks/>
          </p:cNvCxnSpPr>
          <p:nvPr/>
        </p:nvCxnSpPr>
        <p:spPr>
          <a:xfrm flipV="1">
            <a:off x="8753320" y="2862954"/>
            <a:ext cx="0" cy="3539193"/>
          </a:xfrm>
          <a:prstGeom prst="straightConnector1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01D6D2-850F-9571-F994-1F88FC7A8CEF}"/>
              </a:ext>
            </a:extLst>
          </p:cNvPr>
          <p:cNvSpPr txBox="1"/>
          <p:nvPr/>
        </p:nvSpPr>
        <p:spPr>
          <a:xfrm flipH="1">
            <a:off x="8185284" y="4540882"/>
            <a:ext cx="322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j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1F1FC8-7F43-1410-0D8F-1E011673A072}"/>
              </a:ext>
            </a:extLst>
          </p:cNvPr>
          <p:cNvCxnSpPr>
            <a:cxnSpLocks/>
          </p:cNvCxnSpPr>
          <p:nvPr/>
        </p:nvCxnSpPr>
        <p:spPr>
          <a:xfrm>
            <a:off x="8884938" y="4592782"/>
            <a:ext cx="2833255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A502AA-BC1E-70F7-8AF4-AFC28D27A21F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10343813" y="2862954"/>
            <a:ext cx="0" cy="3163773"/>
          </a:xfrm>
          <a:prstGeom prst="straightConnector1">
            <a:avLst/>
          </a:prstGeom>
          <a:ln w="635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842DD7-33B5-CCC8-E205-BD5BE6A399C4}"/>
              </a:ext>
            </a:extLst>
          </p:cNvPr>
          <p:cNvSpPr txBox="1"/>
          <p:nvPr/>
        </p:nvSpPr>
        <p:spPr>
          <a:xfrm>
            <a:off x="11372969" y="4740937"/>
            <a:ext cx="4087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ABB117-8943-0036-01F7-F5B57798E70A}"/>
              </a:ext>
            </a:extLst>
          </p:cNvPr>
          <p:cNvSpPr txBox="1"/>
          <p:nvPr/>
        </p:nvSpPr>
        <p:spPr>
          <a:xfrm flipH="1">
            <a:off x="10398775" y="3228945"/>
            <a:ext cx="322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05443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CF4B-77CD-052F-A42E-4018C4C6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(from lectures)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09E7D-0EE0-62AC-701A-64A2C518E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913" y="1524249"/>
            <a:ext cx="7096448" cy="23015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7B9BF5-1AE4-10C4-E483-D55C93904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4046220"/>
            <a:ext cx="11724640" cy="2811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know </a:t>
            </a:r>
            <a:r>
              <a:rPr lang="en-US" dirty="0">
                <a:solidFill>
                  <a:srgbClr val="C00000"/>
                </a:solidFill>
              </a:rPr>
              <a:t>X(x, y)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Y(x, y)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Z(x, y) </a:t>
            </a:r>
            <a:r>
              <a:rPr lang="en-US" dirty="0"/>
              <a:t>from the given image!</a:t>
            </a:r>
          </a:p>
          <a:p>
            <a:pPr marL="0" indent="0">
              <a:buNone/>
            </a:pPr>
            <a:r>
              <a:rPr lang="en-US" dirty="0"/>
              <a:t>What we know: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We need some </a:t>
            </a:r>
            <a:r>
              <a:rPr lang="en-US" dirty="0">
                <a:solidFill>
                  <a:srgbClr val="C00000"/>
                </a:solidFill>
              </a:rPr>
              <a:t>cues</a:t>
            </a:r>
            <a:r>
              <a:rPr lang="en-US" dirty="0"/>
              <a:t> from images and the 3D world!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954133-FE56-9CB9-9CDB-324CF93FB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81EDF6A-2111-452F-9A47-3C2107E109B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ABD55-98B7-C576-5867-8AC6055BECFD}"/>
              </a:ext>
            </a:extLst>
          </p:cNvPr>
          <p:cNvSpPr txBox="1"/>
          <p:nvPr/>
        </p:nvSpPr>
        <p:spPr>
          <a:xfrm>
            <a:off x="1" y="6488668"/>
            <a:ext cx="8596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</a:t>
            </a:r>
            <a:r>
              <a:rPr lang="en-US" dirty="0"/>
              <a:t>Figure c</a:t>
            </a:r>
            <a:r>
              <a:rPr lang="en-US" sz="1800" dirty="0"/>
              <a:t>redit: A. Torralba, P. Isola, and W. T. Freeman, Foundations of Computer Vision.]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B2BCF-E98B-8DAB-72BA-FE1112ADB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685" y="4548307"/>
            <a:ext cx="36861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9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numbers and a gradient&#10;&#10;Description automatically generated">
            <a:extLst>
              <a:ext uri="{FF2B5EF4-FFF2-40B4-BE49-F238E27FC236}">
                <a16:creationId xmlns:a16="http://schemas.microsoft.com/office/drawing/2014/main" id="{DE1E852D-11F1-F40D-90F0-8383C605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82" y="1813910"/>
            <a:ext cx="3483013" cy="2612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77093F-465B-0941-6B41-66115719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implementation, locations are indexed by [I, j]</a:t>
            </a:r>
          </a:p>
        </p:txBody>
      </p:sp>
      <p:pic>
        <p:nvPicPr>
          <p:cNvPr id="5" name="Picture 4" descr="A graph of a cube&#10;&#10;Description automatically generated">
            <a:extLst>
              <a:ext uri="{FF2B5EF4-FFF2-40B4-BE49-F238E27FC236}">
                <a16:creationId xmlns:a16="http://schemas.microsoft.com/office/drawing/2014/main" id="{F5886714-D55B-0A26-B6E8-9923A47BC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3936" y="1698981"/>
            <a:ext cx="3879123" cy="2909342"/>
          </a:xfrm>
          <a:prstGeom prst="rect">
            <a:avLst/>
          </a:prstGeom>
        </p:spPr>
      </p:pic>
      <p:pic>
        <p:nvPicPr>
          <p:cNvPr id="9" name="Picture 8" descr="A black and white gradient&#10;&#10;Description automatically generated">
            <a:extLst>
              <a:ext uri="{FF2B5EF4-FFF2-40B4-BE49-F238E27FC236}">
                <a16:creationId xmlns:a16="http://schemas.microsoft.com/office/drawing/2014/main" id="{0751601F-7E7F-547A-1B80-0C4451EC3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051" y="1729644"/>
            <a:ext cx="3728862" cy="2796647"/>
          </a:xfrm>
          <a:prstGeom prst="rect">
            <a:avLst/>
          </a:prstGeom>
        </p:spPr>
      </p:pic>
      <p:pic>
        <p:nvPicPr>
          <p:cNvPr id="11" name="Picture 10" descr="A graph of a sample&#10;&#10;Description automatically generated with medium confidence">
            <a:extLst>
              <a:ext uri="{FF2B5EF4-FFF2-40B4-BE49-F238E27FC236}">
                <a16:creationId xmlns:a16="http://schemas.microsoft.com/office/drawing/2014/main" id="{FB569706-3B21-5C18-A7B6-D66ECB72E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05" y="1755938"/>
            <a:ext cx="3658748" cy="27440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55FA53-4D3D-F996-BE4C-56567723200F}"/>
              </a:ext>
            </a:extLst>
          </p:cNvPr>
          <p:cNvSpPr txBox="1"/>
          <p:nvPr/>
        </p:nvSpPr>
        <p:spPr>
          <a:xfrm>
            <a:off x="7157628" y="4426170"/>
            <a:ext cx="14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Y: 3D 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BFB4C-8C71-9217-4A04-42748B1ED540}"/>
              </a:ext>
            </a:extLst>
          </p:cNvPr>
          <p:cNvSpPr txBox="1"/>
          <p:nvPr/>
        </p:nvSpPr>
        <p:spPr>
          <a:xfrm>
            <a:off x="10162053" y="4426170"/>
            <a:ext cx="14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Z: 3D depth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B0196E-F8A6-8F6D-D93D-09AD3F516345}"/>
              </a:ext>
            </a:extLst>
          </p:cNvPr>
          <p:cNvCxnSpPr>
            <a:cxnSpLocks/>
          </p:cNvCxnSpPr>
          <p:nvPr/>
        </p:nvCxnSpPr>
        <p:spPr>
          <a:xfrm flipH="1" flipV="1">
            <a:off x="647114" y="4029422"/>
            <a:ext cx="401692" cy="14223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663C20-F2C8-A72D-7D21-1215EA1BED4D}"/>
              </a:ext>
            </a:extLst>
          </p:cNvPr>
          <p:cNvCxnSpPr>
            <a:cxnSpLocks/>
          </p:cNvCxnSpPr>
          <p:nvPr/>
        </p:nvCxnSpPr>
        <p:spPr>
          <a:xfrm flipV="1">
            <a:off x="1048806" y="4047346"/>
            <a:ext cx="5951453" cy="14044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1CC34A-5EF8-7356-5DBC-AC5283216DDB}"/>
              </a:ext>
            </a:extLst>
          </p:cNvPr>
          <p:cNvCxnSpPr>
            <a:cxnSpLocks/>
          </p:cNvCxnSpPr>
          <p:nvPr/>
        </p:nvCxnSpPr>
        <p:spPr>
          <a:xfrm flipV="1">
            <a:off x="1048806" y="4092628"/>
            <a:ext cx="8960437" cy="13591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AC8670-BED8-8346-050E-E8F5B9F05BF3}"/>
              </a:ext>
            </a:extLst>
          </p:cNvPr>
          <p:cNvSpPr txBox="1"/>
          <p:nvPr/>
        </p:nvSpPr>
        <p:spPr>
          <a:xfrm>
            <a:off x="728458" y="5491537"/>
            <a:ext cx="967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, j)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6CBF4-563B-AC9A-A915-81D8BCDB8074}"/>
              </a:ext>
            </a:extLst>
          </p:cNvPr>
          <p:cNvSpPr txBox="1"/>
          <p:nvPr/>
        </p:nvSpPr>
        <p:spPr>
          <a:xfrm>
            <a:off x="3905556" y="4426170"/>
            <a:ext cx="14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y: 2D vertical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07D8DA-444B-85C3-7C63-20DEC251A323}"/>
              </a:ext>
            </a:extLst>
          </p:cNvPr>
          <p:cNvCxnSpPr>
            <a:cxnSpLocks/>
          </p:cNvCxnSpPr>
          <p:nvPr/>
        </p:nvCxnSpPr>
        <p:spPr>
          <a:xfrm flipV="1">
            <a:off x="1048806" y="3974122"/>
            <a:ext cx="2790143" cy="1477644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8B266A-093B-47B4-C7DE-EBE0DC1901A8}"/>
                  </a:ext>
                </a:extLst>
              </p:cNvPr>
              <p:cNvSpPr txBox="1"/>
              <p:nvPr/>
            </p:nvSpPr>
            <p:spPr>
              <a:xfrm>
                <a:off x="2850832" y="5785308"/>
                <a:ext cx="30932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8B266A-093B-47B4-C7DE-EBE0DC190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832" y="5785308"/>
                <a:ext cx="3093219" cy="369332"/>
              </a:xfrm>
              <a:prstGeom prst="rect">
                <a:avLst/>
              </a:prstGeom>
              <a:blipFill>
                <a:blip r:embed="rId6"/>
                <a:stretch>
                  <a:fillRect l="-1972" r="-15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A02352-F316-1FB4-EA0E-0BB532386017}"/>
                  </a:ext>
                </a:extLst>
              </p:cNvPr>
              <p:cNvSpPr txBox="1"/>
              <p:nvPr/>
            </p:nvSpPr>
            <p:spPr>
              <a:xfrm>
                <a:off x="7390531" y="5800185"/>
                <a:ext cx="47511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EA02352-F316-1FB4-EA0E-0BB532386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531" y="5800185"/>
                <a:ext cx="4751172" cy="369332"/>
              </a:xfrm>
              <a:prstGeom prst="rect">
                <a:avLst/>
              </a:prstGeom>
              <a:blipFill>
                <a:blip r:embed="rId7"/>
                <a:stretch>
                  <a:fillRect l="-1154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row: Right 28">
            <a:extLst>
              <a:ext uri="{FF2B5EF4-FFF2-40B4-BE49-F238E27FC236}">
                <a16:creationId xmlns:a16="http://schemas.microsoft.com/office/drawing/2014/main" id="{5AFE44AD-51EF-83E9-82C3-BF32C43DE4E9}"/>
              </a:ext>
            </a:extLst>
          </p:cNvPr>
          <p:cNvSpPr/>
          <p:nvPr/>
        </p:nvSpPr>
        <p:spPr>
          <a:xfrm>
            <a:off x="6235897" y="5785308"/>
            <a:ext cx="887799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2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1E2A-0329-B5D5-EAB8-EB3B937B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Cue 1: edges (white pixels mean edges)</a:t>
            </a:r>
          </a:p>
        </p:txBody>
      </p:sp>
      <p:pic>
        <p:nvPicPr>
          <p:cNvPr id="6" name="Picture 5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EF983AB3-58EA-7AB2-A2C7-445E0B84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935" y="2275444"/>
            <a:ext cx="3123034" cy="2342276"/>
          </a:xfrm>
          <a:prstGeom prst="rect">
            <a:avLst/>
          </a:prstGeom>
        </p:spPr>
      </p:pic>
      <p:pic>
        <p:nvPicPr>
          <p:cNvPr id="8" name="Picture 7" descr="A black and white image of a cube&#10;&#10;Description automatically generated">
            <a:extLst>
              <a:ext uri="{FF2B5EF4-FFF2-40B4-BE49-F238E27FC236}">
                <a16:creationId xmlns:a16="http://schemas.microsoft.com/office/drawing/2014/main" id="{425749B2-7476-A8B7-6FED-892B66F3D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287" y="2250829"/>
            <a:ext cx="3123034" cy="2342276"/>
          </a:xfrm>
          <a:prstGeom prst="rect">
            <a:avLst/>
          </a:prstGeom>
        </p:spPr>
      </p:pic>
      <p:pic>
        <p:nvPicPr>
          <p:cNvPr id="23" name="Picture 22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ABBED532-9CC8-0955-1B73-90692BE8D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853" y="2250829"/>
            <a:ext cx="3259023" cy="2444267"/>
          </a:xfrm>
          <a:prstGeom prst="rect">
            <a:avLst/>
          </a:prstGeom>
        </p:spPr>
      </p:pic>
      <p:pic>
        <p:nvPicPr>
          <p:cNvPr id="25" name="Picture 24" descr="A black square with white lines&#10;&#10;Description automatically generated">
            <a:extLst>
              <a:ext uri="{FF2B5EF4-FFF2-40B4-BE49-F238E27FC236}">
                <a16:creationId xmlns:a16="http://schemas.microsoft.com/office/drawing/2014/main" id="{D372D9FC-E296-A550-E264-8B26E781A6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631" y="2298300"/>
            <a:ext cx="3092560" cy="23194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7F8B215-370A-C50C-DE84-08847C207644}"/>
              </a:ext>
            </a:extLst>
          </p:cNvPr>
          <p:cNvSpPr txBox="1"/>
          <p:nvPr/>
        </p:nvSpPr>
        <p:spPr>
          <a:xfrm>
            <a:off x="545269" y="4617720"/>
            <a:ext cx="144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edges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443A52-27BB-A19A-F95D-7D43C7C38EB3}"/>
              </a:ext>
            </a:extLst>
          </p:cNvPr>
          <p:cNvSpPr txBox="1"/>
          <p:nvPr/>
        </p:nvSpPr>
        <p:spPr>
          <a:xfrm>
            <a:off x="3272515" y="4617720"/>
            <a:ext cx="194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Contact edges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91631-1284-D962-432E-F7CAF716E9E5}"/>
              </a:ext>
            </a:extLst>
          </p:cNvPr>
          <p:cNvSpPr txBox="1"/>
          <p:nvPr/>
        </p:nvSpPr>
        <p:spPr>
          <a:xfrm>
            <a:off x="5957082" y="4614262"/>
            <a:ext cx="207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Vertical edges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3E3A98-C0BA-5BB8-2EA4-7031AE50CC39}"/>
              </a:ext>
            </a:extLst>
          </p:cNvPr>
          <p:cNvSpPr txBox="1"/>
          <p:nvPr/>
        </p:nvSpPr>
        <p:spPr>
          <a:xfrm>
            <a:off x="8946471" y="4617720"/>
            <a:ext cx="207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BE07C8-220C-97D0-6790-9690152E9064}"/>
              </a:ext>
            </a:extLst>
          </p:cNvPr>
          <p:cNvSpPr txBox="1"/>
          <p:nvPr/>
        </p:nvSpPr>
        <p:spPr>
          <a:xfrm>
            <a:off x="3561008" y="5512158"/>
            <a:ext cx="502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You need to find edge locations!</a:t>
            </a:r>
          </a:p>
        </p:txBody>
      </p:sp>
    </p:spTree>
    <p:extLst>
      <p:ext uri="{BB962C8B-B14F-4D97-AF65-F5344CB8AC3E}">
        <p14:creationId xmlns:p14="http://schemas.microsoft.com/office/powerpoint/2010/main" val="196138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766</Words>
  <Application>Microsoft Office PowerPoint</Application>
  <PresentationFormat>Widescreen</PresentationFormat>
  <Paragraphs>154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HW1</vt:lpstr>
      <vt:lpstr>Preparation</vt:lpstr>
      <vt:lpstr>Problem overview</vt:lpstr>
      <vt:lpstr>Problem overview</vt:lpstr>
      <vt:lpstr>Convention</vt:lpstr>
      <vt:lpstr>Convention</vt:lpstr>
      <vt:lpstr>Recall (from lectures)</vt:lpstr>
      <vt:lpstr>For implementation, locations are indexed by [I, j]</vt:lpstr>
      <vt:lpstr>Cue 1: edges (white pixels mean edges)</vt:lpstr>
      <vt:lpstr>Cue 2: Surfaces &amp; Cue 3: properties from 3D to 2D  </vt:lpstr>
      <vt:lpstr>Recall (from lectures)</vt:lpstr>
      <vt:lpstr>Estimating Y[I, j]: cues from the background</vt:lpstr>
      <vt:lpstr>Estimating Y[I, j]: cues from contact edges</vt:lpstr>
      <vt:lpstr>Estimating Y[I, j]: cues from vertical edges</vt:lpstr>
      <vt:lpstr>Estimating Y[I, j]: cues from horizontal edges</vt:lpstr>
      <vt:lpstr>Estimating Y[I, j]: cues from surfaces</vt:lpstr>
      <vt:lpstr>Put all the constraints together</vt:lpstr>
      <vt:lpstr>Estimating Z from Y and y</vt:lpstr>
      <vt:lpstr>Why linear system? Try this toy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Chao, Wei-Lun</cp:lastModifiedBy>
  <cp:revision>283</cp:revision>
  <dcterms:created xsi:type="dcterms:W3CDTF">2020-06-25T19:45:53Z</dcterms:created>
  <dcterms:modified xsi:type="dcterms:W3CDTF">2025-02-04T07:12:46Z</dcterms:modified>
</cp:coreProperties>
</file>