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61" r:id="rId2"/>
    <p:sldId id="6563" r:id="rId3"/>
    <p:sldId id="6564" r:id="rId4"/>
    <p:sldId id="6558" r:id="rId5"/>
    <p:sldId id="733" r:id="rId6"/>
    <p:sldId id="734" r:id="rId7"/>
    <p:sldId id="6570" r:id="rId8"/>
    <p:sldId id="712" r:id="rId9"/>
    <p:sldId id="337" r:id="rId10"/>
    <p:sldId id="810" r:id="rId11"/>
    <p:sldId id="6561" r:id="rId12"/>
    <p:sldId id="6562" r:id="rId13"/>
    <p:sldId id="6566" r:id="rId14"/>
    <p:sldId id="6571" r:id="rId15"/>
    <p:sldId id="6565" r:id="rId16"/>
    <p:sldId id="6579" r:id="rId17"/>
    <p:sldId id="6604" r:id="rId18"/>
    <p:sldId id="6568" r:id="rId19"/>
    <p:sldId id="6567" r:id="rId20"/>
    <p:sldId id="6569" r:id="rId21"/>
    <p:sldId id="6573" r:id="rId22"/>
    <p:sldId id="6574" r:id="rId23"/>
    <p:sldId id="6575" r:id="rId24"/>
    <p:sldId id="6577" r:id="rId25"/>
    <p:sldId id="6578" r:id="rId26"/>
    <p:sldId id="6581" r:id="rId27"/>
    <p:sldId id="6582" r:id="rId28"/>
    <p:sldId id="6584" r:id="rId29"/>
    <p:sldId id="6585" r:id="rId30"/>
    <p:sldId id="6587" r:id="rId31"/>
    <p:sldId id="6588" r:id="rId32"/>
    <p:sldId id="6589" r:id="rId33"/>
    <p:sldId id="6590" r:id="rId34"/>
    <p:sldId id="6592" r:id="rId35"/>
    <p:sldId id="6593" r:id="rId36"/>
    <p:sldId id="6594" r:id="rId37"/>
    <p:sldId id="6595" r:id="rId38"/>
    <p:sldId id="6598" r:id="rId39"/>
    <p:sldId id="6599" r:id="rId40"/>
    <p:sldId id="6602" r:id="rId41"/>
    <p:sldId id="6601" r:id="rId42"/>
    <p:sldId id="6603" r:id="rId43"/>
    <p:sldId id="6572" r:id="rId44"/>
    <p:sldId id="6560" r:id="rId45"/>
    <p:sldId id="6576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4EC2BA-4801-4F58-B698-857029826F94}">
          <p14:sldIdLst>
            <p14:sldId id="261"/>
            <p14:sldId id="6563"/>
            <p14:sldId id="6564"/>
            <p14:sldId id="6558"/>
            <p14:sldId id="733"/>
            <p14:sldId id="734"/>
            <p14:sldId id="6570"/>
            <p14:sldId id="712"/>
            <p14:sldId id="337"/>
            <p14:sldId id="810"/>
            <p14:sldId id="6561"/>
            <p14:sldId id="6562"/>
            <p14:sldId id="6566"/>
            <p14:sldId id="6571"/>
            <p14:sldId id="6565"/>
            <p14:sldId id="6579"/>
            <p14:sldId id="6604"/>
            <p14:sldId id="6568"/>
            <p14:sldId id="6567"/>
            <p14:sldId id="6569"/>
            <p14:sldId id="6573"/>
            <p14:sldId id="6574"/>
            <p14:sldId id="6575"/>
            <p14:sldId id="6577"/>
            <p14:sldId id="6578"/>
            <p14:sldId id="6581"/>
            <p14:sldId id="6582"/>
            <p14:sldId id="6584"/>
            <p14:sldId id="6585"/>
            <p14:sldId id="6587"/>
            <p14:sldId id="6588"/>
            <p14:sldId id="6589"/>
            <p14:sldId id="6590"/>
            <p14:sldId id="6592"/>
            <p14:sldId id="6593"/>
            <p14:sldId id="6594"/>
            <p14:sldId id="6595"/>
            <p14:sldId id="6598"/>
            <p14:sldId id="6599"/>
            <p14:sldId id="6602"/>
            <p14:sldId id="6601"/>
            <p14:sldId id="6603"/>
            <p14:sldId id="6572"/>
            <p14:sldId id="6560"/>
            <p14:sldId id="65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o, Wei-Lun" initials="CW" lastIdx="4" clrIdx="0">
    <p:extLst>
      <p:ext uri="{19B8F6BF-5375-455C-9EA6-DF929625EA0E}">
        <p15:presenceInfo xmlns:p15="http://schemas.microsoft.com/office/powerpoint/2012/main" userId="S-1-5-21-2978849671-3447107804-1146194034-2555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80" autoAdjust="0"/>
    <p:restoredTop sz="95481" autoAdjust="0"/>
  </p:normalViewPr>
  <p:slideViewPr>
    <p:cSldViewPr snapToGrid="0" snapToObjects="1">
      <p:cViewPr varScale="1">
        <p:scale>
          <a:sx n="83" d="100"/>
          <a:sy n="83" d="100"/>
        </p:scale>
        <p:origin x="54" y="195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E9EA88-CDB8-5740-9EFC-694193B327F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73A175-5696-B54B-8914-C072FC0DB2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8AC04-A67D-B24C-8E12-8FB56FC05672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78DE9-D626-CD46-9744-6BF9484F60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12EA5D-6244-A840-989B-3FF66F3C2CA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0F412-BB42-714A-9F06-5752E0C7A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00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3F71F-EE20-0840-B448-C2CC2398DE46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8E0E4-2FF9-D642-903E-D1AE3C9B5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01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9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1F94F5-58D1-42ED-AB38-DD97D2E4947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08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8E0E4-2FF9-D642-903E-D1AE3C9B5C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68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53F7F-A249-F443-B60E-AC4643D570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122363"/>
            <a:ext cx="11350171" cy="1250723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&lt;Topic&gt;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83CFC8-047F-C941-8585-D09B9904EA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10172" y="5522231"/>
            <a:ext cx="3381828" cy="190227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D2412-531C-47CA-BAA6-B0177AE1C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43490-EAF7-49C2-8B66-E0B525095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9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5A2A7-066E-9046-8121-95F264DCE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1E8D3-1287-3744-8FAF-4A40CD8A8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45640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B578A5-C01B-5746-8F37-A8507C26D5D1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FE24F2A-9AF9-4D2F-B130-85F6F5C0ED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43490-EAF7-49C2-8B66-E0B525095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5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23303-7D4B-6B4F-B80C-1ED0C4CFC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4640" y="1681163"/>
            <a:ext cx="5702935" cy="456555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4AFBE-D4EB-0E40-8B47-1079AF3A6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4640" y="2505075"/>
            <a:ext cx="5702935" cy="36845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B0DBDC-D697-2741-A295-168C772A4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6400" y="1681163"/>
            <a:ext cx="5762879" cy="456544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3E66BE-92C4-FC4C-AC21-FE8A32C96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6400" y="2505075"/>
            <a:ext cx="5762880" cy="368458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DC15DA5-5933-2E4C-893D-A908BD329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F5A316-8BF4-6148-A76F-D966A9DBE321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0FDD41-D99A-A14A-836E-655A91E30D8C}"/>
              </a:ext>
            </a:extLst>
          </p:cNvPr>
          <p:cNvCxnSpPr>
            <a:cxnSpLocks/>
          </p:cNvCxnSpPr>
          <p:nvPr userDrawn="1"/>
        </p:nvCxnSpPr>
        <p:spPr>
          <a:xfrm>
            <a:off x="6145428" y="1681163"/>
            <a:ext cx="0" cy="450850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A03C1A-2431-1A4A-8332-630616C534BD}"/>
              </a:ext>
            </a:extLst>
          </p:cNvPr>
          <p:cNvCxnSpPr>
            <a:cxnSpLocks/>
          </p:cNvCxnSpPr>
          <p:nvPr userDrawn="1"/>
        </p:nvCxnSpPr>
        <p:spPr>
          <a:xfrm>
            <a:off x="234696" y="2230186"/>
            <a:ext cx="5762879" cy="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D423DE-EE3D-144E-8305-FAD82E00DC73}"/>
              </a:ext>
            </a:extLst>
          </p:cNvPr>
          <p:cNvCxnSpPr>
            <a:cxnSpLocks/>
          </p:cNvCxnSpPr>
          <p:nvPr userDrawn="1"/>
        </p:nvCxnSpPr>
        <p:spPr>
          <a:xfrm>
            <a:off x="6256401" y="2230186"/>
            <a:ext cx="5762879" cy="0"/>
          </a:xfrm>
          <a:prstGeom prst="line">
            <a:avLst/>
          </a:prstGeom>
          <a:ln w="22225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3BB81EB3-84B1-40B7-B5B3-C510BB122C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43490-EAF7-49C2-8B66-E0B525095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97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784DFD9-2B07-AE4F-9A3C-2EEFC6FB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640" y="254000"/>
            <a:ext cx="11724640" cy="9159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72471FE-D852-2441-85E8-46B1B30A4C7F}"/>
              </a:ext>
            </a:extLst>
          </p:cNvPr>
          <p:cNvCxnSpPr/>
          <p:nvPr userDrawn="1"/>
        </p:nvCxnSpPr>
        <p:spPr>
          <a:xfrm>
            <a:off x="296672" y="1348740"/>
            <a:ext cx="11722608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7F2685E-9D30-4DC1-B8A3-10EB2BA42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43490-EAF7-49C2-8B66-E0B525095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8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90DA5206-89D9-47A3-9F61-D86373E6C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43490-EAF7-49C2-8B66-E0B525095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74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6F32A6-A96D-DA45-A47A-D02A0A9FC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DD3DD-323F-6F4A-9A75-123C3C9D6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3FDFF-5A01-4986-9381-278573393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43490-EAF7-49C2-8B66-E0B525095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1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5" r:id="rId4"/>
    <p:sldLayoutId id="214748365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ü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arxiv.org/pdf/1506.01497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builtin.com/machine-learning/non-maximum-suppression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409.1556" TargetMode="External"/><Relationship Id="rId2" Type="http://schemas.openxmlformats.org/officeDocument/2006/relationships/hyperlink" Target="https://arxiv.org/pdf/1512.0338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pdf/2010.11929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240696"/>
            <a:ext cx="12192000" cy="2188304"/>
          </a:xfrm>
        </p:spPr>
        <p:txBody>
          <a:bodyPr>
            <a:normAutofit/>
          </a:bodyPr>
          <a:lstStyle/>
          <a:p>
            <a:r>
              <a:rPr lang="en-US" dirty="0"/>
              <a:t>HW4: </a:t>
            </a:r>
            <a:br>
              <a:rPr lang="en-US" dirty="0"/>
            </a:br>
            <a:r>
              <a:rPr lang="en-US" dirty="0"/>
              <a:t>On Implementation of Object Detectors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2"/>
            <a:ext cx="5867400" cy="46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9" tIns="45719" rIns="91439" bIns="45719">
            <a:spAutoFit/>
          </a:bodyPr>
          <a:lstStyle/>
          <a:p>
            <a:pPr>
              <a:spcBef>
                <a:spcPct val="50000"/>
              </a:spcBef>
            </a:pPr>
            <a:endParaRPr lang="en-US" sz="2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70BD54-C5B8-E9A9-0DA0-366D21142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3243490-EAF7-49C2-8B66-E0B5250955B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20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50495-5D38-4085-983B-981CCA044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Faster R-CNN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862A71-A484-4023-979C-9F5D1AAA2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2000"/>
            <a:ext cx="12192000" cy="5496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592BAD1-184D-4070-AA51-260E46EC105B}"/>
              </a:ext>
            </a:extLst>
          </p:cNvPr>
          <p:cNvSpPr/>
          <p:nvPr/>
        </p:nvSpPr>
        <p:spPr>
          <a:xfrm>
            <a:off x="5805005" y="2972492"/>
            <a:ext cx="1468877" cy="5933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ROI pooling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0593E8-3B13-47E4-81E1-DD40FD0C10FA}"/>
              </a:ext>
            </a:extLst>
          </p:cNvPr>
          <p:cNvSpPr/>
          <p:nvPr/>
        </p:nvSpPr>
        <p:spPr>
          <a:xfrm>
            <a:off x="9240469" y="985322"/>
            <a:ext cx="2942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[Girshick, CVPR 2019 tutorial]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47D541-46DB-4917-90E2-18B3AD89904B}"/>
              </a:ext>
            </a:extLst>
          </p:cNvPr>
          <p:cNvSpPr txBox="1"/>
          <p:nvPr/>
        </p:nvSpPr>
        <p:spPr>
          <a:xfrm>
            <a:off x="294640" y="410909"/>
            <a:ext cx="37365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[Ren et al., Faster r-</a:t>
            </a:r>
            <a:r>
              <a:rPr lang="en-US" dirty="0" err="1"/>
              <a:t>cnn</a:t>
            </a:r>
            <a:r>
              <a:rPr lang="en-US" dirty="0"/>
              <a:t>: Towards real-time object detection with region proposal networks, NIPS 2015]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07845327-C568-4C41-8C4E-6EE7C84A0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1760" y="6492875"/>
            <a:ext cx="6502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C4BE195-460F-4FD6-B5F9-888181737AA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155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8CD00-FE78-FC94-98BC-DC4F399A0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 detection (object proposals):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1984F-3EDD-4438-192E-850ED1AB1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region proposal network (RPN) is proposed in this paper: </a:t>
            </a:r>
            <a:r>
              <a:rPr lang="en-US" dirty="0">
                <a:hlinkClick r:id="rId2"/>
              </a:rPr>
              <a:t>https://arxiv.org/pdf/1506.01497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basic idea is to predict the existence of objects and their corresponding locations </a:t>
            </a:r>
            <a:r>
              <a:rPr lang="en-US" u="sng" dirty="0"/>
              <a:t>at each spatial grid (i.e., patch) of the feature map </a:t>
            </a:r>
          </a:p>
        </p:txBody>
      </p:sp>
      <p:pic>
        <p:nvPicPr>
          <p:cNvPr id="4" name="Picture 6" descr="127,000+ Dog And Cat Stock Photos, Pictures &amp; Royalty-Free Images - iStock  | Dog and cat outside, Pets, Dog">
            <a:extLst>
              <a:ext uri="{FF2B5EF4-FFF2-40B4-BE49-F238E27FC236}">
                <a16:creationId xmlns:a16="http://schemas.microsoft.com/office/drawing/2014/main" id="{CC155451-7B1A-42A9-DBB7-938314ECB254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36" y="4232436"/>
            <a:ext cx="2290748" cy="222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BCC26B5E-9006-6AC7-C573-28B58ADBF0E4}"/>
              </a:ext>
            </a:extLst>
          </p:cNvPr>
          <p:cNvSpPr/>
          <p:nvPr/>
        </p:nvSpPr>
        <p:spPr>
          <a:xfrm>
            <a:off x="2723567" y="4785216"/>
            <a:ext cx="2388460" cy="112179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Fully convolutional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net (FCN)</a:t>
            </a:r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1981F0AB-130C-D84B-9F6C-81D0F5F3B05C}"/>
              </a:ext>
            </a:extLst>
          </p:cNvPr>
          <p:cNvSpPr/>
          <p:nvPr/>
        </p:nvSpPr>
        <p:spPr>
          <a:xfrm flipH="1">
            <a:off x="6236344" y="5836161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7ABFDC0A-51C4-A957-B919-7E54A5DA4428}"/>
              </a:ext>
            </a:extLst>
          </p:cNvPr>
          <p:cNvSpPr/>
          <p:nvPr/>
        </p:nvSpPr>
        <p:spPr>
          <a:xfrm flipH="1">
            <a:off x="6236344" y="5531361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7E2C8F5E-8031-DBFF-5A51-9EC01CD0B6AC}"/>
              </a:ext>
            </a:extLst>
          </p:cNvPr>
          <p:cNvSpPr/>
          <p:nvPr/>
        </p:nvSpPr>
        <p:spPr>
          <a:xfrm flipH="1">
            <a:off x="6236344" y="5226561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2C6FDCF8-9D26-8B9A-BC1A-95C3C4BE9FBA}"/>
              </a:ext>
            </a:extLst>
          </p:cNvPr>
          <p:cNvSpPr/>
          <p:nvPr/>
        </p:nvSpPr>
        <p:spPr>
          <a:xfrm flipH="1">
            <a:off x="6236344" y="4905049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B51E5E3F-F28A-95E1-567C-AF7011416427}"/>
              </a:ext>
            </a:extLst>
          </p:cNvPr>
          <p:cNvSpPr/>
          <p:nvPr/>
        </p:nvSpPr>
        <p:spPr>
          <a:xfrm flipH="1">
            <a:off x="6236344" y="4590067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id="{503FD418-D7D9-C326-3B87-BA896EEB6EED}"/>
              </a:ext>
            </a:extLst>
          </p:cNvPr>
          <p:cNvSpPr/>
          <p:nvPr/>
        </p:nvSpPr>
        <p:spPr>
          <a:xfrm flipH="1">
            <a:off x="6047593" y="5836161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9876AF8C-E745-3C08-B39F-D911B5DEFCD2}"/>
              </a:ext>
            </a:extLst>
          </p:cNvPr>
          <p:cNvSpPr/>
          <p:nvPr/>
        </p:nvSpPr>
        <p:spPr>
          <a:xfrm flipH="1">
            <a:off x="6047593" y="5531361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0DA2C4F3-8B21-74D0-3E3E-59F8DFC1E22A}"/>
              </a:ext>
            </a:extLst>
          </p:cNvPr>
          <p:cNvSpPr/>
          <p:nvPr/>
        </p:nvSpPr>
        <p:spPr>
          <a:xfrm flipH="1">
            <a:off x="6047593" y="5226561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1D387EDE-6E02-8A2B-0F7D-B61116A9CB9D}"/>
              </a:ext>
            </a:extLst>
          </p:cNvPr>
          <p:cNvSpPr/>
          <p:nvPr/>
        </p:nvSpPr>
        <p:spPr>
          <a:xfrm flipH="1">
            <a:off x="6047593" y="4905049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74DAE545-0A3A-4698-B611-9A03BC9A26FA}"/>
              </a:ext>
            </a:extLst>
          </p:cNvPr>
          <p:cNvSpPr/>
          <p:nvPr/>
        </p:nvSpPr>
        <p:spPr>
          <a:xfrm flipH="1">
            <a:off x="6047593" y="4590067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62C97744-9BA7-CA1E-0346-BCA30C4D25FC}"/>
              </a:ext>
            </a:extLst>
          </p:cNvPr>
          <p:cNvSpPr/>
          <p:nvPr/>
        </p:nvSpPr>
        <p:spPr>
          <a:xfrm flipH="1">
            <a:off x="5858842" y="5836161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1EFD6FDE-11E0-CB54-0119-14B08655781E}"/>
              </a:ext>
            </a:extLst>
          </p:cNvPr>
          <p:cNvSpPr/>
          <p:nvPr/>
        </p:nvSpPr>
        <p:spPr>
          <a:xfrm flipH="1">
            <a:off x="5858842" y="5531361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5B7CA74A-49B1-6DFD-1B33-8600BA330BF7}"/>
              </a:ext>
            </a:extLst>
          </p:cNvPr>
          <p:cNvSpPr/>
          <p:nvPr/>
        </p:nvSpPr>
        <p:spPr>
          <a:xfrm flipH="1">
            <a:off x="5858842" y="5226561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>
            <a:extLst>
              <a:ext uri="{FF2B5EF4-FFF2-40B4-BE49-F238E27FC236}">
                <a16:creationId xmlns:a16="http://schemas.microsoft.com/office/drawing/2014/main" id="{BF715375-567D-CADC-F46A-1BDF9A881ACB}"/>
              </a:ext>
            </a:extLst>
          </p:cNvPr>
          <p:cNvSpPr/>
          <p:nvPr/>
        </p:nvSpPr>
        <p:spPr>
          <a:xfrm flipH="1">
            <a:off x="5858842" y="4905049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>
            <a:extLst>
              <a:ext uri="{FF2B5EF4-FFF2-40B4-BE49-F238E27FC236}">
                <a16:creationId xmlns:a16="http://schemas.microsoft.com/office/drawing/2014/main" id="{A0591093-E420-ED84-7F88-B47B52A04EB2}"/>
              </a:ext>
            </a:extLst>
          </p:cNvPr>
          <p:cNvSpPr/>
          <p:nvPr/>
        </p:nvSpPr>
        <p:spPr>
          <a:xfrm flipH="1">
            <a:off x="5858842" y="4590067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>
            <a:extLst>
              <a:ext uri="{FF2B5EF4-FFF2-40B4-BE49-F238E27FC236}">
                <a16:creationId xmlns:a16="http://schemas.microsoft.com/office/drawing/2014/main" id="{689B0166-6A17-E456-7A11-9356474986E2}"/>
              </a:ext>
            </a:extLst>
          </p:cNvPr>
          <p:cNvSpPr/>
          <p:nvPr/>
        </p:nvSpPr>
        <p:spPr>
          <a:xfrm flipH="1">
            <a:off x="5661612" y="5836161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5C506078-7DBB-CAD1-67CA-3899FEA8CD2D}"/>
              </a:ext>
            </a:extLst>
          </p:cNvPr>
          <p:cNvSpPr/>
          <p:nvPr/>
        </p:nvSpPr>
        <p:spPr>
          <a:xfrm flipH="1">
            <a:off x="5661612" y="5531361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>
            <a:extLst>
              <a:ext uri="{FF2B5EF4-FFF2-40B4-BE49-F238E27FC236}">
                <a16:creationId xmlns:a16="http://schemas.microsoft.com/office/drawing/2014/main" id="{2027A74F-C70C-7E14-CF7F-3B2D5A356170}"/>
              </a:ext>
            </a:extLst>
          </p:cNvPr>
          <p:cNvSpPr/>
          <p:nvPr/>
        </p:nvSpPr>
        <p:spPr>
          <a:xfrm flipH="1">
            <a:off x="5661612" y="5226561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8F5AFFCC-7EED-CF42-4C8D-58A7545821BC}"/>
              </a:ext>
            </a:extLst>
          </p:cNvPr>
          <p:cNvSpPr/>
          <p:nvPr/>
        </p:nvSpPr>
        <p:spPr>
          <a:xfrm flipH="1">
            <a:off x="5661612" y="4905049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74FB00D3-EA7A-D8FA-C6FB-5D8B5697C8C2}"/>
              </a:ext>
            </a:extLst>
          </p:cNvPr>
          <p:cNvSpPr/>
          <p:nvPr/>
        </p:nvSpPr>
        <p:spPr>
          <a:xfrm flipH="1">
            <a:off x="5661612" y="4590067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ube 36">
            <a:extLst>
              <a:ext uri="{FF2B5EF4-FFF2-40B4-BE49-F238E27FC236}">
                <a16:creationId xmlns:a16="http://schemas.microsoft.com/office/drawing/2014/main" id="{D2FF3287-1ECE-6095-4BDA-3DCA74A076D7}"/>
              </a:ext>
            </a:extLst>
          </p:cNvPr>
          <p:cNvSpPr/>
          <p:nvPr/>
        </p:nvSpPr>
        <p:spPr>
          <a:xfrm flipH="1">
            <a:off x="5472861" y="5836161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ube 37">
            <a:extLst>
              <a:ext uri="{FF2B5EF4-FFF2-40B4-BE49-F238E27FC236}">
                <a16:creationId xmlns:a16="http://schemas.microsoft.com/office/drawing/2014/main" id="{7418866C-6625-F753-09F3-38BB3BED1292}"/>
              </a:ext>
            </a:extLst>
          </p:cNvPr>
          <p:cNvSpPr/>
          <p:nvPr/>
        </p:nvSpPr>
        <p:spPr>
          <a:xfrm flipH="1">
            <a:off x="5472861" y="5531361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ube 38">
            <a:extLst>
              <a:ext uri="{FF2B5EF4-FFF2-40B4-BE49-F238E27FC236}">
                <a16:creationId xmlns:a16="http://schemas.microsoft.com/office/drawing/2014/main" id="{E298636E-63F4-9475-9F2C-F68DACC2FE97}"/>
              </a:ext>
            </a:extLst>
          </p:cNvPr>
          <p:cNvSpPr/>
          <p:nvPr/>
        </p:nvSpPr>
        <p:spPr>
          <a:xfrm flipH="1">
            <a:off x="5472861" y="5226561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ube 39">
            <a:extLst>
              <a:ext uri="{FF2B5EF4-FFF2-40B4-BE49-F238E27FC236}">
                <a16:creationId xmlns:a16="http://schemas.microsoft.com/office/drawing/2014/main" id="{DC56FE6D-4129-7D4F-2144-69BB03D42030}"/>
              </a:ext>
            </a:extLst>
          </p:cNvPr>
          <p:cNvSpPr/>
          <p:nvPr/>
        </p:nvSpPr>
        <p:spPr>
          <a:xfrm flipH="1">
            <a:off x="5472861" y="4905049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ube 40">
            <a:extLst>
              <a:ext uri="{FF2B5EF4-FFF2-40B4-BE49-F238E27FC236}">
                <a16:creationId xmlns:a16="http://schemas.microsoft.com/office/drawing/2014/main" id="{E381D3EF-1307-3432-B76C-7F308909E3C3}"/>
              </a:ext>
            </a:extLst>
          </p:cNvPr>
          <p:cNvSpPr/>
          <p:nvPr/>
        </p:nvSpPr>
        <p:spPr>
          <a:xfrm flipH="1">
            <a:off x="5472861" y="4590067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ube 41">
            <a:extLst>
              <a:ext uri="{FF2B5EF4-FFF2-40B4-BE49-F238E27FC236}">
                <a16:creationId xmlns:a16="http://schemas.microsoft.com/office/drawing/2014/main" id="{2DA19490-E078-8648-C06E-BC912777D8C8}"/>
              </a:ext>
            </a:extLst>
          </p:cNvPr>
          <p:cNvSpPr/>
          <p:nvPr/>
        </p:nvSpPr>
        <p:spPr>
          <a:xfrm flipH="1">
            <a:off x="5284110" y="5836161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ube 42">
            <a:extLst>
              <a:ext uri="{FF2B5EF4-FFF2-40B4-BE49-F238E27FC236}">
                <a16:creationId xmlns:a16="http://schemas.microsoft.com/office/drawing/2014/main" id="{F04E1037-7690-D76D-DB73-B8A6C2E49668}"/>
              </a:ext>
            </a:extLst>
          </p:cNvPr>
          <p:cNvSpPr/>
          <p:nvPr/>
        </p:nvSpPr>
        <p:spPr>
          <a:xfrm flipH="1">
            <a:off x="5284110" y="5531361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be 43">
            <a:extLst>
              <a:ext uri="{FF2B5EF4-FFF2-40B4-BE49-F238E27FC236}">
                <a16:creationId xmlns:a16="http://schemas.microsoft.com/office/drawing/2014/main" id="{B79EBBF3-C23A-1DF0-B9E2-6FFB3A6735F9}"/>
              </a:ext>
            </a:extLst>
          </p:cNvPr>
          <p:cNvSpPr/>
          <p:nvPr/>
        </p:nvSpPr>
        <p:spPr>
          <a:xfrm flipH="1">
            <a:off x="5284110" y="5226561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ube 44">
            <a:extLst>
              <a:ext uri="{FF2B5EF4-FFF2-40B4-BE49-F238E27FC236}">
                <a16:creationId xmlns:a16="http://schemas.microsoft.com/office/drawing/2014/main" id="{297E18DA-F584-734A-07FA-396AF1B47628}"/>
              </a:ext>
            </a:extLst>
          </p:cNvPr>
          <p:cNvSpPr/>
          <p:nvPr/>
        </p:nvSpPr>
        <p:spPr>
          <a:xfrm flipH="1">
            <a:off x="5284110" y="4905049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ube 45">
            <a:extLst>
              <a:ext uri="{FF2B5EF4-FFF2-40B4-BE49-F238E27FC236}">
                <a16:creationId xmlns:a16="http://schemas.microsoft.com/office/drawing/2014/main" id="{F95DF784-3266-65D6-3006-188624AECC3A}"/>
              </a:ext>
            </a:extLst>
          </p:cNvPr>
          <p:cNvSpPr/>
          <p:nvPr/>
        </p:nvSpPr>
        <p:spPr>
          <a:xfrm flipH="1">
            <a:off x="5284110" y="4590067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Left Brace 46">
            <a:extLst>
              <a:ext uri="{FF2B5EF4-FFF2-40B4-BE49-F238E27FC236}">
                <a16:creationId xmlns:a16="http://schemas.microsoft.com/office/drawing/2014/main" id="{688728B5-9EDC-4559-FB4C-DF4D79082FD9}"/>
              </a:ext>
            </a:extLst>
          </p:cNvPr>
          <p:cNvSpPr/>
          <p:nvPr/>
        </p:nvSpPr>
        <p:spPr>
          <a:xfrm rot="10800000">
            <a:off x="7009646" y="5097900"/>
            <a:ext cx="237447" cy="1560992"/>
          </a:xfrm>
          <a:prstGeom prst="leftBrace">
            <a:avLst>
              <a:gd name="adj1" fmla="val 51812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Left Brace 47">
            <a:extLst>
              <a:ext uri="{FF2B5EF4-FFF2-40B4-BE49-F238E27FC236}">
                <a16:creationId xmlns:a16="http://schemas.microsoft.com/office/drawing/2014/main" id="{B78237D5-A5EF-27E6-C36D-EC658E2340F1}"/>
              </a:ext>
            </a:extLst>
          </p:cNvPr>
          <p:cNvSpPr/>
          <p:nvPr/>
        </p:nvSpPr>
        <p:spPr>
          <a:xfrm rot="5400000">
            <a:off x="5735541" y="3791554"/>
            <a:ext cx="237449" cy="1140312"/>
          </a:xfrm>
          <a:prstGeom prst="leftBrace">
            <a:avLst>
              <a:gd name="adj1" fmla="val 51812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 Brace 48">
            <a:extLst>
              <a:ext uri="{FF2B5EF4-FFF2-40B4-BE49-F238E27FC236}">
                <a16:creationId xmlns:a16="http://schemas.microsoft.com/office/drawing/2014/main" id="{BCB951D3-8C4E-67C2-F7A5-8838E99DE08D}"/>
              </a:ext>
            </a:extLst>
          </p:cNvPr>
          <p:cNvSpPr/>
          <p:nvPr/>
        </p:nvSpPr>
        <p:spPr>
          <a:xfrm rot="19084088">
            <a:off x="5368031" y="6244830"/>
            <a:ext cx="118661" cy="644250"/>
          </a:xfrm>
          <a:prstGeom prst="leftBrace">
            <a:avLst>
              <a:gd name="adj1" fmla="val 51812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2C598F1-D6D2-54AE-700E-AD434D3DEC6B}"/>
              </a:ext>
            </a:extLst>
          </p:cNvPr>
          <p:cNvSpPr txBox="1"/>
          <p:nvPr/>
        </p:nvSpPr>
        <p:spPr>
          <a:xfrm>
            <a:off x="7293392" y="5696674"/>
            <a:ext cx="61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A2C8679-C5C8-2A6E-5419-59D10215EDBC}"/>
              </a:ext>
            </a:extLst>
          </p:cNvPr>
          <p:cNvSpPr txBox="1"/>
          <p:nvPr/>
        </p:nvSpPr>
        <p:spPr>
          <a:xfrm>
            <a:off x="5724481" y="3933750"/>
            <a:ext cx="61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C59202-6250-949C-9BB4-D3CAD3717DB5}"/>
              </a:ext>
            </a:extLst>
          </p:cNvPr>
          <p:cNvSpPr txBox="1"/>
          <p:nvPr/>
        </p:nvSpPr>
        <p:spPr>
          <a:xfrm>
            <a:off x="4979213" y="6435215"/>
            <a:ext cx="61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B249619B-A099-B1FC-1E41-5E4E6FB33AE6}"/>
              </a:ext>
            </a:extLst>
          </p:cNvPr>
          <p:cNvSpPr/>
          <p:nvPr/>
        </p:nvSpPr>
        <p:spPr>
          <a:xfrm rot="19304009">
            <a:off x="7514114" y="4494267"/>
            <a:ext cx="1244813" cy="58189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MLP</a:t>
            </a:r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40619438-26E4-1B3A-E822-61E636CCA7B3}"/>
              </a:ext>
            </a:extLst>
          </p:cNvPr>
          <p:cNvSpPr/>
          <p:nvPr/>
        </p:nvSpPr>
        <p:spPr>
          <a:xfrm rot="2096576">
            <a:off x="7569709" y="5941338"/>
            <a:ext cx="1244813" cy="58189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MLP</a:t>
            </a:r>
          </a:p>
        </p:txBody>
      </p:sp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8BF54F46-B571-C898-C617-E86FB904B1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48228"/>
              </p:ext>
            </p:extLst>
          </p:nvPr>
        </p:nvGraphicFramePr>
        <p:xfrm>
          <a:off x="9265229" y="3810718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A1B8BCA4-FBC2-C232-3E87-3759765B91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095056"/>
              </p:ext>
            </p:extLst>
          </p:nvPr>
        </p:nvGraphicFramePr>
        <p:xfrm>
          <a:off x="9072179" y="5397484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92BFDE11-5596-774E-156D-EF06A943B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210841"/>
              </p:ext>
            </p:extLst>
          </p:nvPr>
        </p:nvGraphicFramePr>
        <p:xfrm>
          <a:off x="9161801" y="5485027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1C404957-4BE6-5903-2EA1-CDCC3D562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893496"/>
              </p:ext>
            </p:extLst>
          </p:nvPr>
        </p:nvGraphicFramePr>
        <p:xfrm>
          <a:off x="9270684" y="5600413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A94B983C-2B93-E80D-5117-98EC7A6D3D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975769"/>
              </p:ext>
            </p:extLst>
          </p:nvPr>
        </p:nvGraphicFramePr>
        <p:xfrm>
          <a:off x="9362436" y="5687458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69E51257-4E6C-13CD-0EBC-B5D3EC710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663630"/>
              </p:ext>
            </p:extLst>
          </p:nvPr>
        </p:nvGraphicFramePr>
        <p:xfrm>
          <a:off x="9361080" y="3897763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A75EDBA7-E5F5-980D-C875-DCEDC87B6BE0}"/>
              </a:ext>
            </a:extLst>
          </p:cNvPr>
          <p:cNvSpPr txBox="1"/>
          <p:nvPr/>
        </p:nvSpPr>
        <p:spPr>
          <a:xfrm>
            <a:off x="10618175" y="3933919"/>
            <a:ext cx="148228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Does each patch belong to an object?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EBABE89-11CA-348C-F81B-6E1CA7DC1BFE}"/>
              </a:ext>
            </a:extLst>
          </p:cNvPr>
          <p:cNvSpPr txBox="1"/>
          <p:nvPr/>
        </p:nvSpPr>
        <p:spPr>
          <a:xfrm>
            <a:off x="10604924" y="5500763"/>
            <a:ext cx="1495537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If yes, what is the size? Where is the center?</a:t>
            </a:r>
          </a:p>
        </p:txBody>
      </p:sp>
    </p:spTree>
    <p:extLst>
      <p:ext uri="{BB962C8B-B14F-4D97-AF65-F5344CB8AC3E}">
        <p14:creationId xmlns:p14="http://schemas.microsoft.com/office/powerpoint/2010/main" val="3871145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34374-478A-1E85-D79D-AB2357FC2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 detection (object proposals):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44F40-7FD7-AC66-7261-5CE96DC74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897360" cy="4564057"/>
          </a:xfrm>
        </p:spPr>
        <p:txBody>
          <a:bodyPr/>
          <a:lstStyle/>
          <a:p>
            <a:r>
              <a:rPr lang="en-US" dirty="0"/>
              <a:t>For example, if at each patch location, the model outputs the following vectors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Then we can write code to </a:t>
            </a:r>
            <a:r>
              <a:rPr lang="en-US" b="1" dirty="0"/>
              <a:t>read</a:t>
            </a:r>
            <a:r>
              <a:rPr lang="en-US" dirty="0"/>
              <a:t> this information and further output:</a:t>
            </a:r>
          </a:p>
          <a:p>
            <a:pPr lvl="1"/>
            <a:r>
              <a:rPr lang="en-US" dirty="0"/>
              <a:t>[250, 180, 100, 170]</a:t>
            </a:r>
          </a:p>
          <a:p>
            <a:pPr lvl="1"/>
            <a:r>
              <a:rPr lang="en-US" dirty="0"/>
              <a:t>[400, 200, 170, 200]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F37C457-38B3-04A3-CC75-048F3969D1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969842"/>
              </p:ext>
            </p:extLst>
          </p:nvPr>
        </p:nvGraphicFramePr>
        <p:xfrm>
          <a:off x="4990080" y="2816726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509A037-86A8-4E93-19F6-D94D40615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696099"/>
              </p:ext>
            </p:extLst>
          </p:nvPr>
        </p:nvGraphicFramePr>
        <p:xfrm>
          <a:off x="7275661" y="2787887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B7AA7CF-CA17-3CC6-6952-2DC5E60857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440614"/>
              </p:ext>
            </p:extLst>
          </p:nvPr>
        </p:nvGraphicFramePr>
        <p:xfrm>
          <a:off x="7365283" y="2875430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CA1CC67-751E-EC3E-2EF9-D300D014D3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00808"/>
              </p:ext>
            </p:extLst>
          </p:nvPr>
        </p:nvGraphicFramePr>
        <p:xfrm>
          <a:off x="7474166" y="2990816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6B18228-1410-1066-7D87-5C0FE0978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742042"/>
              </p:ext>
            </p:extLst>
          </p:nvPr>
        </p:nvGraphicFramePr>
        <p:xfrm>
          <a:off x="7565918" y="3077861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3F460F1-54A0-74B0-2B58-35EB2DAD5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78161"/>
              </p:ext>
            </p:extLst>
          </p:nvPr>
        </p:nvGraphicFramePr>
        <p:xfrm>
          <a:off x="5085931" y="2903771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1AB7D5B-F70B-F52E-18DA-9CAE920DC5BA}"/>
              </a:ext>
            </a:extLst>
          </p:cNvPr>
          <p:cNvCxnSpPr>
            <a:cxnSpLocks/>
          </p:cNvCxnSpPr>
          <p:nvPr/>
        </p:nvCxnSpPr>
        <p:spPr>
          <a:xfrm flipH="1">
            <a:off x="5381230" y="2509850"/>
            <a:ext cx="841952" cy="993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0D1D1C-91EE-70EB-CB08-516104B6DFCB}"/>
              </a:ext>
            </a:extLst>
          </p:cNvPr>
          <p:cNvCxnSpPr>
            <a:cxnSpLocks/>
          </p:cNvCxnSpPr>
          <p:nvPr/>
        </p:nvCxnSpPr>
        <p:spPr>
          <a:xfrm flipH="1">
            <a:off x="5802206" y="2509850"/>
            <a:ext cx="1177044" cy="983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E5AED1B-4A20-6805-1F2D-C8C423B657CE}"/>
              </a:ext>
            </a:extLst>
          </p:cNvPr>
          <p:cNvSpPr txBox="1"/>
          <p:nvPr/>
        </p:nvSpPr>
        <p:spPr>
          <a:xfrm>
            <a:off x="5532529" y="2140040"/>
            <a:ext cx="123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[1, 0]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5EF43A-4BBD-BADA-DADF-FFF9A3C9645D}"/>
              </a:ext>
            </a:extLst>
          </p:cNvPr>
          <p:cNvSpPr txBox="1"/>
          <p:nvPr/>
        </p:nvSpPr>
        <p:spPr>
          <a:xfrm>
            <a:off x="6688147" y="2130687"/>
            <a:ext cx="123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[1, 0]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0380495-5E85-431A-A026-F7622E2916D5}"/>
              </a:ext>
            </a:extLst>
          </p:cNvPr>
          <p:cNvCxnSpPr>
            <a:cxnSpLocks/>
          </p:cNvCxnSpPr>
          <p:nvPr/>
        </p:nvCxnSpPr>
        <p:spPr>
          <a:xfrm flipH="1">
            <a:off x="7863409" y="2671298"/>
            <a:ext cx="841952" cy="993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45D7C4E-437A-2EB4-C65E-6DECF2CA431E}"/>
              </a:ext>
            </a:extLst>
          </p:cNvPr>
          <p:cNvCxnSpPr>
            <a:cxnSpLocks/>
          </p:cNvCxnSpPr>
          <p:nvPr/>
        </p:nvCxnSpPr>
        <p:spPr>
          <a:xfrm flipH="1">
            <a:off x="8284385" y="3134900"/>
            <a:ext cx="1443693" cy="519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37F80F3-CAA8-B1D2-8719-254F218FACC5}"/>
              </a:ext>
            </a:extLst>
          </p:cNvPr>
          <p:cNvSpPr txBox="1"/>
          <p:nvPr/>
        </p:nvSpPr>
        <p:spPr>
          <a:xfrm>
            <a:off x="8329337" y="2359360"/>
            <a:ext cx="2321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[250, 180, 100, 170]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2F9116-2FED-F025-E911-7B61DA5AC635}"/>
              </a:ext>
            </a:extLst>
          </p:cNvPr>
          <p:cNvSpPr txBox="1"/>
          <p:nvPr/>
        </p:nvSpPr>
        <p:spPr>
          <a:xfrm>
            <a:off x="9753025" y="2921715"/>
            <a:ext cx="21443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[400, 200, 170, 200]</a:t>
            </a:r>
          </a:p>
        </p:txBody>
      </p:sp>
      <p:pic>
        <p:nvPicPr>
          <p:cNvPr id="28" name="Picture 6" descr="127,000+ Dog And Cat Stock Photos, Pictures &amp; Royalty-Free Images - iStock  | Dog and cat outside, Pets, Dog">
            <a:extLst>
              <a:ext uri="{FF2B5EF4-FFF2-40B4-BE49-F238E27FC236}">
                <a16:creationId xmlns:a16="http://schemas.microsoft.com/office/drawing/2014/main" id="{25878107-A042-FA47-F5AE-95F0E43D39AE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89" y="2534511"/>
            <a:ext cx="1780339" cy="1720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04ADFAF-9E3A-730F-109E-EC436B46E58B}"/>
              </a:ext>
            </a:extLst>
          </p:cNvPr>
          <p:cNvSpPr txBox="1"/>
          <p:nvPr/>
        </p:nvSpPr>
        <p:spPr>
          <a:xfrm>
            <a:off x="4643074" y="4223420"/>
            <a:ext cx="192711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Existence tensor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34ECB2-8145-F8FB-D05C-84E6D9758455}"/>
              </a:ext>
            </a:extLst>
          </p:cNvPr>
          <p:cNvSpPr txBox="1"/>
          <p:nvPr/>
        </p:nvSpPr>
        <p:spPr>
          <a:xfrm>
            <a:off x="7079118" y="4224555"/>
            <a:ext cx="192711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Location tensor</a:t>
            </a:r>
          </a:p>
        </p:txBody>
      </p:sp>
    </p:spTree>
    <p:extLst>
      <p:ext uri="{BB962C8B-B14F-4D97-AF65-F5344CB8AC3E}">
        <p14:creationId xmlns:p14="http://schemas.microsoft.com/office/powerpoint/2010/main" val="1536972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BC24F-3B99-148C-0420-7E7C8B474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 detection (object proposals):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20B5E-7380-0807-E129-11A7328EB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52450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the neural network (FCN, MLPs) to accurately output the object locations, we must train it using stochastic gradient descent, using ground truth object locations as supervised signals.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u="sng" dirty="0"/>
              <a:t>ground truth tensors</a:t>
            </a:r>
            <a:r>
              <a:rPr lang="en-US" dirty="0"/>
              <a:t> encode the </a:t>
            </a:r>
            <a:r>
              <a:rPr lang="en-US" u="sng" dirty="0"/>
              <a:t>ideal output tensors</a:t>
            </a:r>
          </a:p>
        </p:txBody>
      </p:sp>
      <p:pic>
        <p:nvPicPr>
          <p:cNvPr id="4" name="Picture 6" descr="127,000+ Dog And Cat Stock Photos, Pictures &amp; Royalty-Free Images - iStock  | Dog and cat outside, Pets, Dog">
            <a:extLst>
              <a:ext uri="{FF2B5EF4-FFF2-40B4-BE49-F238E27FC236}">
                <a16:creationId xmlns:a16="http://schemas.microsoft.com/office/drawing/2014/main" id="{AA7F6BD8-2FFD-0DD2-6EB7-6DCF7988A457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34" y="3683625"/>
            <a:ext cx="1565146" cy="164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9E6BBEE4-0D57-43C8-1CFA-DF0540082DFE}"/>
              </a:ext>
            </a:extLst>
          </p:cNvPr>
          <p:cNvSpPr/>
          <p:nvPr/>
        </p:nvSpPr>
        <p:spPr>
          <a:xfrm>
            <a:off x="1978183" y="4079189"/>
            <a:ext cx="871149" cy="85208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FCN</a:t>
            </a:r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D1B2AADF-C696-23C3-498D-B074178D72AF}"/>
              </a:ext>
            </a:extLst>
          </p:cNvPr>
          <p:cNvSpPr/>
          <p:nvPr/>
        </p:nvSpPr>
        <p:spPr>
          <a:xfrm flipH="1">
            <a:off x="3977389" y="4753173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1352C7B9-001F-8A07-A5F9-80517F27AD20}"/>
              </a:ext>
            </a:extLst>
          </p:cNvPr>
          <p:cNvSpPr/>
          <p:nvPr/>
        </p:nvSpPr>
        <p:spPr>
          <a:xfrm flipH="1">
            <a:off x="3977389" y="4448373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7D30D597-0423-36AF-D27C-3D282CFBB976}"/>
              </a:ext>
            </a:extLst>
          </p:cNvPr>
          <p:cNvSpPr/>
          <p:nvPr/>
        </p:nvSpPr>
        <p:spPr>
          <a:xfrm flipH="1">
            <a:off x="3977389" y="4143573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58790164-74AD-5F0B-AEC1-BE4580F1BB53}"/>
              </a:ext>
            </a:extLst>
          </p:cNvPr>
          <p:cNvSpPr/>
          <p:nvPr/>
        </p:nvSpPr>
        <p:spPr>
          <a:xfrm flipH="1">
            <a:off x="3977389" y="3822061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5A339C3F-ADD7-5C4C-A032-E8F6FD809D98}"/>
              </a:ext>
            </a:extLst>
          </p:cNvPr>
          <p:cNvSpPr/>
          <p:nvPr/>
        </p:nvSpPr>
        <p:spPr>
          <a:xfrm flipH="1">
            <a:off x="3977389" y="3507079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B8CE5F4D-FE25-2E92-12D7-137FE8BEFC97}"/>
              </a:ext>
            </a:extLst>
          </p:cNvPr>
          <p:cNvSpPr/>
          <p:nvPr/>
        </p:nvSpPr>
        <p:spPr>
          <a:xfrm flipH="1">
            <a:off x="3788638" y="4753173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3716B9FB-CA12-70A7-ADE0-10D341189DCF}"/>
              </a:ext>
            </a:extLst>
          </p:cNvPr>
          <p:cNvSpPr/>
          <p:nvPr/>
        </p:nvSpPr>
        <p:spPr>
          <a:xfrm flipH="1">
            <a:off x="3788638" y="4448373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3AA46C1A-2DF6-0449-F799-686DD6DA4DFB}"/>
              </a:ext>
            </a:extLst>
          </p:cNvPr>
          <p:cNvSpPr/>
          <p:nvPr/>
        </p:nvSpPr>
        <p:spPr>
          <a:xfrm flipH="1">
            <a:off x="3788638" y="4143573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A34CE3C2-3F96-53FA-E743-450C55BC32C0}"/>
              </a:ext>
            </a:extLst>
          </p:cNvPr>
          <p:cNvSpPr/>
          <p:nvPr/>
        </p:nvSpPr>
        <p:spPr>
          <a:xfrm flipH="1">
            <a:off x="3788638" y="3822061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704345AF-D76D-8F5A-4931-072F8A9C24E7}"/>
              </a:ext>
            </a:extLst>
          </p:cNvPr>
          <p:cNvSpPr/>
          <p:nvPr/>
        </p:nvSpPr>
        <p:spPr>
          <a:xfrm flipH="1">
            <a:off x="3788638" y="3507079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32591811-D88F-AD83-F6DB-4B8D0AB4AD13}"/>
              </a:ext>
            </a:extLst>
          </p:cNvPr>
          <p:cNvSpPr/>
          <p:nvPr/>
        </p:nvSpPr>
        <p:spPr>
          <a:xfrm flipH="1">
            <a:off x="3599887" y="4753173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FDF08F7F-F5E0-D8C7-3EC4-7CE00755DAB3}"/>
              </a:ext>
            </a:extLst>
          </p:cNvPr>
          <p:cNvSpPr/>
          <p:nvPr/>
        </p:nvSpPr>
        <p:spPr>
          <a:xfrm flipH="1">
            <a:off x="3599887" y="4448373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47E4AEA9-18F6-4970-A337-30865A5350AB}"/>
              </a:ext>
            </a:extLst>
          </p:cNvPr>
          <p:cNvSpPr/>
          <p:nvPr/>
        </p:nvSpPr>
        <p:spPr>
          <a:xfrm flipH="1">
            <a:off x="3599887" y="4143573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E93E63D2-B9B3-435E-603B-64F7A50B6504}"/>
              </a:ext>
            </a:extLst>
          </p:cNvPr>
          <p:cNvSpPr/>
          <p:nvPr/>
        </p:nvSpPr>
        <p:spPr>
          <a:xfrm flipH="1">
            <a:off x="3599887" y="3822061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89AB6EA9-7936-DC4D-4384-C057D44F9D53}"/>
              </a:ext>
            </a:extLst>
          </p:cNvPr>
          <p:cNvSpPr/>
          <p:nvPr/>
        </p:nvSpPr>
        <p:spPr>
          <a:xfrm flipH="1">
            <a:off x="3599887" y="3507079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29F2BB51-6AA7-2A70-1ADB-AF7AA2077547}"/>
              </a:ext>
            </a:extLst>
          </p:cNvPr>
          <p:cNvSpPr/>
          <p:nvPr/>
        </p:nvSpPr>
        <p:spPr>
          <a:xfrm flipH="1">
            <a:off x="3402657" y="4753173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id="{D3B2B4F5-5551-937A-D177-68F36E0B7D6C}"/>
              </a:ext>
            </a:extLst>
          </p:cNvPr>
          <p:cNvSpPr/>
          <p:nvPr/>
        </p:nvSpPr>
        <p:spPr>
          <a:xfrm flipH="1">
            <a:off x="3402657" y="4448373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19492433-F3E5-0546-F021-2DAF7DD3AE04}"/>
              </a:ext>
            </a:extLst>
          </p:cNvPr>
          <p:cNvSpPr/>
          <p:nvPr/>
        </p:nvSpPr>
        <p:spPr>
          <a:xfrm flipH="1">
            <a:off x="3402657" y="4143573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ECBFDE34-C3A6-413F-A655-B4B38B92C74E}"/>
              </a:ext>
            </a:extLst>
          </p:cNvPr>
          <p:cNvSpPr/>
          <p:nvPr/>
        </p:nvSpPr>
        <p:spPr>
          <a:xfrm flipH="1">
            <a:off x="3402657" y="3822061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ube 24">
            <a:extLst>
              <a:ext uri="{FF2B5EF4-FFF2-40B4-BE49-F238E27FC236}">
                <a16:creationId xmlns:a16="http://schemas.microsoft.com/office/drawing/2014/main" id="{A6B1A0D3-1835-2115-28B1-8AD59625F614}"/>
              </a:ext>
            </a:extLst>
          </p:cNvPr>
          <p:cNvSpPr/>
          <p:nvPr/>
        </p:nvSpPr>
        <p:spPr>
          <a:xfrm flipH="1">
            <a:off x="3402657" y="3507079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E7F09F9B-7B4B-D9D2-DCBF-DFB7C858AA97}"/>
              </a:ext>
            </a:extLst>
          </p:cNvPr>
          <p:cNvSpPr/>
          <p:nvPr/>
        </p:nvSpPr>
        <p:spPr>
          <a:xfrm flipH="1">
            <a:off x="3213906" y="4753173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1A39D207-84E1-B54A-8A3C-F0D3BEB168A5}"/>
              </a:ext>
            </a:extLst>
          </p:cNvPr>
          <p:cNvSpPr/>
          <p:nvPr/>
        </p:nvSpPr>
        <p:spPr>
          <a:xfrm flipH="1">
            <a:off x="3213906" y="4448373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8027A90F-656A-D180-32F3-53FC41220C32}"/>
              </a:ext>
            </a:extLst>
          </p:cNvPr>
          <p:cNvSpPr/>
          <p:nvPr/>
        </p:nvSpPr>
        <p:spPr>
          <a:xfrm flipH="1">
            <a:off x="3213906" y="4143573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05934297-94C3-B4DB-9BE4-8A31263AE6ED}"/>
              </a:ext>
            </a:extLst>
          </p:cNvPr>
          <p:cNvSpPr/>
          <p:nvPr/>
        </p:nvSpPr>
        <p:spPr>
          <a:xfrm flipH="1">
            <a:off x="3213906" y="3822061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>
            <a:extLst>
              <a:ext uri="{FF2B5EF4-FFF2-40B4-BE49-F238E27FC236}">
                <a16:creationId xmlns:a16="http://schemas.microsoft.com/office/drawing/2014/main" id="{22EE954D-871C-C466-419A-D63443D94EE4}"/>
              </a:ext>
            </a:extLst>
          </p:cNvPr>
          <p:cNvSpPr/>
          <p:nvPr/>
        </p:nvSpPr>
        <p:spPr>
          <a:xfrm flipH="1">
            <a:off x="3213906" y="3507079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>
            <a:extLst>
              <a:ext uri="{FF2B5EF4-FFF2-40B4-BE49-F238E27FC236}">
                <a16:creationId xmlns:a16="http://schemas.microsoft.com/office/drawing/2014/main" id="{B3875570-55D1-2A61-AE71-CB3A06318B4A}"/>
              </a:ext>
            </a:extLst>
          </p:cNvPr>
          <p:cNvSpPr/>
          <p:nvPr/>
        </p:nvSpPr>
        <p:spPr>
          <a:xfrm flipH="1">
            <a:off x="3025155" y="4753173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be 31">
            <a:extLst>
              <a:ext uri="{FF2B5EF4-FFF2-40B4-BE49-F238E27FC236}">
                <a16:creationId xmlns:a16="http://schemas.microsoft.com/office/drawing/2014/main" id="{E41CF975-7B75-0205-5BF8-68539B65E6A0}"/>
              </a:ext>
            </a:extLst>
          </p:cNvPr>
          <p:cNvSpPr/>
          <p:nvPr/>
        </p:nvSpPr>
        <p:spPr>
          <a:xfrm flipH="1">
            <a:off x="3025155" y="4448373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9FB61767-4D22-348A-8B29-B603CD723D67}"/>
              </a:ext>
            </a:extLst>
          </p:cNvPr>
          <p:cNvSpPr/>
          <p:nvPr/>
        </p:nvSpPr>
        <p:spPr>
          <a:xfrm flipH="1">
            <a:off x="3025155" y="4143573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ube 33">
            <a:extLst>
              <a:ext uri="{FF2B5EF4-FFF2-40B4-BE49-F238E27FC236}">
                <a16:creationId xmlns:a16="http://schemas.microsoft.com/office/drawing/2014/main" id="{9D13D269-8536-EFF2-E3D9-82B7AABBC723}"/>
              </a:ext>
            </a:extLst>
          </p:cNvPr>
          <p:cNvSpPr/>
          <p:nvPr/>
        </p:nvSpPr>
        <p:spPr>
          <a:xfrm flipH="1">
            <a:off x="3025155" y="3822061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be 34">
            <a:extLst>
              <a:ext uri="{FF2B5EF4-FFF2-40B4-BE49-F238E27FC236}">
                <a16:creationId xmlns:a16="http://schemas.microsoft.com/office/drawing/2014/main" id="{D7E3E6FC-2623-A37B-1E77-FDA339D5E467}"/>
              </a:ext>
            </a:extLst>
          </p:cNvPr>
          <p:cNvSpPr/>
          <p:nvPr/>
        </p:nvSpPr>
        <p:spPr>
          <a:xfrm flipH="1">
            <a:off x="3025155" y="3507079"/>
            <a:ext cx="682302" cy="821476"/>
          </a:xfrm>
          <a:prstGeom prst="cube">
            <a:avLst>
              <a:gd name="adj" fmla="val 7147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367C279E-DF96-8A01-247C-0EA101A0314D}"/>
              </a:ext>
            </a:extLst>
          </p:cNvPr>
          <p:cNvSpPr/>
          <p:nvPr/>
        </p:nvSpPr>
        <p:spPr>
          <a:xfrm rot="10800000">
            <a:off x="4750691" y="4014912"/>
            <a:ext cx="237447" cy="1560992"/>
          </a:xfrm>
          <a:prstGeom prst="leftBrace">
            <a:avLst>
              <a:gd name="adj1" fmla="val 51812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F6249CA4-C5F3-3049-9D4D-616C7635431F}"/>
              </a:ext>
            </a:extLst>
          </p:cNvPr>
          <p:cNvSpPr/>
          <p:nvPr/>
        </p:nvSpPr>
        <p:spPr>
          <a:xfrm rot="5400000">
            <a:off x="3476586" y="2708566"/>
            <a:ext cx="237449" cy="1140312"/>
          </a:xfrm>
          <a:prstGeom prst="leftBrace">
            <a:avLst>
              <a:gd name="adj1" fmla="val 51812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0B9A909C-D08C-E382-7836-5D5B4A498CDA}"/>
              </a:ext>
            </a:extLst>
          </p:cNvPr>
          <p:cNvSpPr/>
          <p:nvPr/>
        </p:nvSpPr>
        <p:spPr>
          <a:xfrm rot="19084088">
            <a:off x="3109076" y="5161842"/>
            <a:ext cx="118661" cy="644250"/>
          </a:xfrm>
          <a:prstGeom prst="leftBrace">
            <a:avLst>
              <a:gd name="adj1" fmla="val 51812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ED55AE-13EA-1ACD-81A9-A2EF2FDF4781}"/>
              </a:ext>
            </a:extLst>
          </p:cNvPr>
          <p:cNvSpPr txBox="1"/>
          <p:nvPr/>
        </p:nvSpPr>
        <p:spPr>
          <a:xfrm>
            <a:off x="5034437" y="4613686"/>
            <a:ext cx="61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DFC39CA-2993-777A-ED86-D82B141D1B20}"/>
              </a:ext>
            </a:extLst>
          </p:cNvPr>
          <p:cNvSpPr txBox="1"/>
          <p:nvPr/>
        </p:nvSpPr>
        <p:spPr>
          <a:xfrm>
            <a:off x="3465526" y="2850762"/>
            <a:ext cx="61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D729DFE-3BD5-2B19-7948-05CBD9EAD1A4}"/>
              </a:ext>
            </a:extLst>
          </p:cNvPr>
          <p:cNvSpPr txBox="1"/>
          <p:nvPr/>
        </p:nvSpPr>
        <p:spPr>
          <a:xfrm>
            <a:off x="2720258" y="5352227"/>
            <a:ext cx="61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0150E0DF-9152-D070-9EFD-96D528CD6B3D}"/>
              </a:ext>
            </a:extLst>
          </p:cNvPr>
          <p:cNvSpPr/>
          <p:nvPr/>
        </p:nvSpPr>
        <p:spPr>
          <a:xfrm rot="19304009">
            <a:off x="5255159" y="3411279"/>
            <a:ext cx="1244813" cy="58189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MLP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ACC8A484-C66E-39A4-2112-950293BD5D6C}"/>
              </a:ext>
            </a:extLst>
          </p:cNvPr>
          <p:cNvSpPr/>
          <p:nvPr/>
        </p:nvSpPr>
        <p:spPr>
          <a:xfrm rot="2096576">
            <a:off x="5310754" y="4858350"/>
            <a:ext cx="1244813" cy="58189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MLP</a:t>
            </a: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0464B94D-4D4F-A629-7F34-EAA734B1A5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262544"/>
              </p:ext>
            </p:extLst>
          </p:nvPr>
        </p:nvGraphicFramePr>
        <p:xfrm>
          <a:off x="7006274" y="2971072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B88CFFAC-44FD-BFFC-63E0-F1C191B741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126535"/>
              </p:ext>
            </p:extLst>
          </p:nvPr>
        </p:nvGraphicFramePr>
        <p:xfrm>
          <a:off x="6813224" y="4557838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F69DE064-CE97-601C-2402-88D7F5BB9F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884446"/>
              </p:ext>
            </p:extLst>
          </p:nvPr>
        </p:nvGraphicFramePr>
        <p:xfrm>
          <a:off x="6902846" y="4645381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29B7542C-764A-7BE4-5BB0-8DCF90D4B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509397"/>
              </p:ext>
            </p:extLst>
          </p:nvPr>
        </p:nvGraphicFramePr>
        <p:xfrm>
          <a:off x="7011729" y="4760767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E939D582-99C8-D3A4-E96D-6B072B001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468711"/>
              </p:ext>
            </p:extLst>
          </p:nvPr>
        </p:nvGraphicFramePr>
        <p:xfrm>
          <a:off x="7103481" y="4847812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F8262D16-AE6A-9D2C-118B-885254557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914617"/>
              </p:ext>
            </p:extLst>
          </p:nvPr>
        </p:nvGraphicFramePr>
        <p:xfrm>
          <a:off x="7102125" y="3058117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pic>
        <p:nvPicPr>
          <p:cNvPr id="54" name="Picture 6" descr="127,000+ Dog And Cat Stock Photos, Pictures &amp; Royalty-Free Images - iStock  | Dog and cat outside, Pets, Dog">
            <a:extLst>
              <a:ext uri="{FF2B5EF4-FFF2-40B4-BE49-F238E27FC236}">
                <a16:creationId xmlns:a16="http://schemas.microsoft.com/office/drawing/2014/main" id="{BC5589A2-4B85-83F1-A403-5B89BB9BF005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2043" y="3926967"/>
            <a:ext cx="1565146" cy="164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538E2996-251A-10A4-AA5D-F8072BFA5343}"/>
              </a:ext>
            </a:extLst>
          </p:cNvPr>
          <p:cNvSpPr txBox="1"/>
          <p:nvPr/>
        </p:nvSpPr>
        <p:spPr>
          <a:xfrm>
            <a:off x="6610006" y="2423809"/>
            <a:ext cx="1533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F4E54DF-A888-3D56-9758-30342EC6E0AD}"/>
              </a:ext>
            </a:extLst>
          </p:cNvPr>
          <p:cNvSpPr txBox="1"/>
          <p:nvPr/>
        </p:nvSpPr>
        <p:spPr>
          <a:xfrm>
            <a:off x="9585603" y="2418201"/>
            <a:ext cx="1533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Ground truth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8327D79-993F-FBF5-2947-2509045E6A77}"/>
              </a:ext>
            </a:extLst>
          </p:cNvPr>
          <p:cNvCxnSpPr>
            <a:cxnSpLocks/>
          </p:cNvCxnSpPr>
          <p:nvPr/>
        </p:nvCxnSpPr>
        <p:spPr>
          <a:xfrm>
            <a:off x="8530514" y="2410795"/>
            <a:ext cx="0" cy="3595991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0E10B650-AFF8-47C6-7DB3-47CB2CBCB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628242"/>
              </p:ext>
            </p:extLst>
          </p:nvPr>
        </p:nvGraphicFramePr>
        <p:xfrm>
          <a:off x="9010701" y="2971072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76CBDB3B-2821-7196-7BF6-34D388E323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980190"/>
              </p:ext>
            </p:extLst>
          </p:nvPr>
        </p:nvGraphicFramePr>
        <p:xfrm>
          <a:off x="9106552" y="3058117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291E0192-C2C6-D5D2-4EC0-8B30B2133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244865"/>
              </p:ext>
            </p:extLst>
          </p:nvPr>
        </p:nvGraphicFramePr>
        <p:xfrm>
          <a:off x="8990183" y="4620981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877B6200-5660-7629-C779-2EBFD0700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53404"/>
              </p:ext>
            </p:extLst>
          </p:nvPr>
        </p:nvGraphicFramePr>
        <p:xfrm>
          <a:off x="9079805" y="4708524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084FB33C-98DF-1CFC-DFCF-B2D93C7A6A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98989"/>
              </p:ext>
            </p:extLst>
          </p:nvPr>
        </p:nvGraphicFramePr>
        <p:xfrm>
          <a:off x="9188688" y="4823910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C8299EA1-5284-08CD-E15D-86A3F9F5A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550221"/>
              </p:ext>
            </p:extLst>
          </p:nvPr>
        </p:nvGraphicFramePr>
        <p:xfrm>
          <a:off x="9280440" y="4910955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sp>
        <p:nvSpPr>
          <p:cNvPr id="65" name="Rectangle 64">
            <a:extLst>
              <a:ext uri="{FF2B5EF4-FFF2-40B4-BE49-F238E27FC236}">
                <a16:creationId xmlns:a16="http://schemas.microsoft.com/office/drawing/2014/main" id="{CDA2ACAE-B57C-2989-C830-34AD20331B88}"/>
              </a:ext>
            </a:extLst>
          </p:cNvPr>
          <p:cNvSpPr/>
          <p:nvPr/>
        </p:nvSpPr>
        <p:spPr>
          <a:xfrm>
            <a:off x="11083444" y="4469473"/>
            <a:ext cx="193993" cy="7568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288A239-3AA5-70A9-EC8B-7009955147EF}"/>
              </a:ext>
            </a:extLst>
          </p:cNvPr>
          <p:cNvSpPr/>
          <p:nvPr/>
        </p:nvSpPr>
        <p:spPr>
          <a:xfrm>
            <a:off x="11364119" y="4316379"/>
            <a:ext cx="404470" cy="90998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10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83968-BDAA-79FE-36A3-4AC92AF8B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91C6F-2A4F-9046-27B5-251422773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Recap of image classifiers</a:t>
            </a:r>
          </a:p>
          <a:p>
            <a:r>
              <a:rPr lang="en-US" dirty="0">
                <a:solidFill>
                  <a:schemeClr val="bg2"/>
                </a:solidFill>
              </a:rPr>
              <a:t>Recap of object detectors</a:t>
            </a:r>
          </a:p>
          <a:p>
            <a:r>
              <a:rPr lang="en-US" dirty="0"/>
              <a:t>Homework description (coding part)</a:t>
            </a:r>
          </a:p>
          <a:p>
            <a:r>
              <a:rPr lang="en-US" dirty="0">
                <a:solidFill>
                  <a:schemeClr val="bg2"/>
                </a:solidFill>
              </a:rPr>
              <a:t>Homework description (written part)</a:t>
            </a:r>
          </a:p>
        </p:txBody>
      </p:sp>
    </p:spTree>
    <p:extLst>
      <p:ext uri="{BB962C8B-B14F-4D97-AF65-F5344CB8AC3E}">
        <p14:creationId xmlns:p14="http://schemas.microsoft.com/office/powerpoint/2010/main" val="1924661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4D36D-65D3-07D6-614C-CE97D8617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Homework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9051B-1014-8F08-CD5E-1EE00865E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5245094"/>
          </a:xfrm>
        </p:spPr>
        <p:txBody>
          <a:bodyPr>
            <a:normAutofit/>
          </a:bodyPr>
          <a:lstStyle/>
          <a:p>
            <a:r>
              <a:rPr lang="en-US" dirty="0"/>
              <a:t>You will focus on a </a:t>
            </a:r>
            <a:r>
              <a:rPr lang="en-US" b="1" i="1" dirty="0"/>
              <a:t>simplified</a:t>
            </a:r>
            <a:r>
              <a:rPr lang="en-US" dirty="0"/>
              <a:t> region proposal network (RPN). </a:t>
            </a:r>
          </a:p>
          <a:p>
            <a:endParaRPr lang="en-US" dirty="0"/>
          </a:p>
          <a:p>
            <a:r>
              <a:rPr lang="en-US" dirty="0"/>
              <a:t>You are NOT asked to build it and train it. </a:t>
            </a:r>
          </a:p>
          <a:p>
            <a:endParaRPr lang="en-US" dirty="0"/>
          </a:p>
          <a:p>
            <a:r>
              <a:rPr lang="en-US" dirty="0"/>
              <a:t>Instead, you are asked to:</a:t>
            </a:r>
          </a:p>
          <a:p>
            <a:pPr lvl="1"/>
            <a:r>
              <a:rPr lang="en-US" dirty="0"/>
              <a:t>Create the </a:t>
            </a:r>
            <a:r>
              <a:rPr lang="en-US" u="sng" dirty="0"/>
              <a:t>ground truth (GT) tensors</a:t>
            </a:r>
            <a:r>
              <a:rPr lang="en-US" dirty="0"/>
              <a:t>, given the ground truth (GT) object locations</a:t>
            </a:r>
          </a:p>
          <a:p>
            <a:pPr lvl="1"/>
            <a:r>
              <a:rPr lang="en-US" dirty="0"/>
              <a:t>Given the </a:t>
            </a:r>
            <a:r>
              <a:rPr lang="en-US" u="sng" dirty="0"/>
              <a:t>output tensors</a:t>
            </a:r>
            <a:r>
              <a:rPr lang="en-US" dirty="0"/>
              <a:t>, read them and output a list of object proposal locations</a:t>
            </a:r>
          </a:p>
          <a:p>
            <a:pPr lvl="1"/>
            <a:endParaRPr lang="en-US" dirty="0"/>
          </a:p>
          <a:p>
            <a:r>
              <a:rPr lang="en-US" dirty="0"/>
              <a:t>Along with the implementation, you will also experience</a:t>
            </a:r>
          </a:p>
          <a:p>
            <a:pPr lvl="1"/>
            <a:r>
              <a:rPr lang="en-US" dirty="0"/>
              <a:t>Anchors</a:t>
            </a:r>
          </a:p>
          <a:p>
            <a:pPr lvl="1"/>
            <a:r>
              <a:rPr lang="en-US" dirty="0"/>
              <a:t>Non-Maximum Suppression (NMS)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65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83968-BDAA-79FE-36A3-4AC92AF8B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91C6F-2A4F-9046-27B5-251422773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Recap of image classifiers</a:t>
            </a:r>
          </a:p>
          <a:p>
            <a:r>
              <a:rPr lang="en-US" dirty="0">
                <a:solidFill>
                  <a:schemeClr val="bg2"/>
                </a:solidFill>
              </a:rPr>
              <a:t>Recap of object detectors</a:t>
            </a:r>
          </a:p>
          <a:p>
            <a:r>
              <a:rPr lang="en-US" dirty="0"/>
              <a:t>Homework description (coding part)</a:t>
            </a:r>
          </a:p>
          <a:p>
            <a:pPr lvl="1"/>
            <a:r>
              <a:rPr lang="en-US" dirty="0"/>
              <a:t>Naïve implementation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Implementation with anchors and offsets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Non-Maximum Suppression (NMS)</a:t>
            </a:r>
          </a:p>
          <a:p>
            <a:r>
              <a:rPr lang="en-US" dirty="0">
                <a:solidFill>
                  <a:schemeClr val="bg2"/>
                </a:solidFill>
              </a:rPr>
              <a:t>Homework description (written part)</a:t>
            </a:r>
          </a:p>
        </p:txBody>
      </p:sp>
    </p:spTree>
    <p:extLst>
      <p:ext uri="{BB962C8B-B14F-4D97-AF65-F5344CB8AC3E}">
        <p14:creationId xmlns:p14="http://schemas.microsoft.com/office/powerpoint/2010/main" val="4002920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7F8C7-AE64-8C67-947B-43262F9B8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A71FA-768F-D152-5D0F-4C5609128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image size and patch/grid size in this slide deck are examples. Please follow what is in the code to implement your answer. </a:t>
            </a:r>
          </a:p>
        </p:txBody>
      </p:sp>
    </p:spTree>
    <p:extLst>
      <p:ext uri="{BB962C8B-B14F-4D97-AF65-F5344CB8AC3E}">
        <p14:creationId xmlns:p14="http://schemas.microsoft.com/office/powerpoint/2010/main" val="1354327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19CFA-5A2E-DF4F-6C7E-838F50867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Naïve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E9B67-E308-A537-6B44-70E5211A9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Q1, you are to implement (or experience) the following steps</a:t>
            </a:r>
          </a:p>
        </p:txBody>
      </p:sp>
      <p:pic>
        <p:nvPicPr>
          <p:cNvPr id="5" name="Picture 6" descr="127,000+ Dog And Cat Stock Photos, Pictures &amp; Royalty-Free Images - iStock  | Dog and cat outside, Pets, Dog">
            <a:extLst>
              <a:ext uri="{FF2B5EF4-FFF2-40B4-BE49-F238E27FC236}">
                <a16:creationId xmlns:a16="http://schemas.microsoft.com/office/drawing/2014/main" id="{4CDA3903-FE3B-87C1-B81C-04F16F75F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45" y="2222702"/>
            <a:ext cx="3123817" cy="195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A04CF65-C594-0625-288E-139867DC4E41}"/>
              </a:ext>
            </a:extLst>
          </p:cNvPr>
          <p:cNvSpPr/>
          <p:nvPr/>
        </p:nvSpPr>
        <p:spPr>
          <a:xfrm>
            <a:off x="1201821" y="2857418"/>
            <a:ext cx="466139" cy="8939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27CE88-B342-3F36-2877-7D593AAA959E}"/>
              </a:ext>
            </a:extLst>
          </p:cNvPr>
          <p:cNvSpPr/>
          <p:nvPr/>
        </p:nvSpPr>
        <p:spPr>
          <a:xfrm>
            <a:off x="1824629" y="2695438"/>
            <a:ext cx="750512" cy="108156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6" descr="127,000+ Dog And Cat Stock Photos, Pictures &amp; Royalty-Free Images - iStock  | Dog and cat outside, Pets, Dog">
            <a:extLst>
              <a:ext uri="{FF2B5EF4-FFF2-40B4-BE49-F238E27FC236}">
                <a16:creationId xmlns:a16="http://schemas.microsoft.com/office/drawing/2014/main" id="{5C6DA9F5-CA8A-DBC5-272C-7A4F2BED8255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978" y="2340708"/>
            <a:ext cx="1565146" cy="164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FD8AAA6-FF61-661E-6628-FD5073EC8D9C}"/>
              </a:ext>
            </a:extLst>
          </p:cNvPr>
          <p:cNvSpPr/>
          <p:nvPr/>
        </p:nvSpPr>
        <p:spPr>
          <a:xfrm>
            <a:off x="6379379" y="2883214"/>
            <a:ext cx="193993" cy="7568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E69050C-F06A-5968-4870-84DBE545077C}"/>
              </a:ext>
            </a:extLst>
          </p:cNvPr>
          <p:cNvSpPr/>
          <p:nvPr/>
        </p:nvSpPr>
        <p:spPr>
          <a:xfrm>
            <a:off x="6660054" y="2730120"/>
            <a:ext cx="404470" cy="90998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9D1E6618-9ACC-1C58-89E0-EB7BA3F4A1C5}"/>
              </a:ext>
            </a:extLst>
          </p:cNvPr>
          <p:cNvSpPr/>
          <p:nvPr/>
        </p:nvSpPr>
        <p:spPr>
          <a:xfrm>
            <a:off x="4004569" y="2552745"/>
            <a:ext cx="1658792" cy="126472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 and GT resizing 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FCE5CF5-5916-E1F9-E604-3B10BA0EC0B6}"/>
              </a:ext>
            </a:extLst>
          </p:cNvPr>
          <p:cNvSpPr/>
          <p:nvPr/>
        </p:nvSpPr>
        <p:spPr>
          <a:xfrm>
            <a:off x="7557741" y="2552745"/>
            <a:ext cx="1747758" cy="126472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GT tensors creation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9A69C6B0-1D05-521F-73F0-215C3363A9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655324"/>
              </p:ext>
            </p:extLst>
          </p:nvPr>
        </p:nvGraphicFramePr>
        <p:xfrm>
          <a:off x="9477213" y="2662236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07728BE2-DBBE-BC94-8011-369A0B0B3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091928"/>
              </p:ext>
            </p:extLst>
          </p:nvPr>
        </p:nvGraphicFramePr>
        <p:xfrm>
          <a:off x="9573064" y="2749281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55371706-DFF8-AFFD-B42F-78A825899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030071"/>
              </p:ext>
            </p:extLst>
          </p:nvPr>
        </p:nvGraphicFramePr>
        <p:xfrm>
          <a:off x="10810777" y="2661738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6BC7D1FD-71E9-B777-7A58-59886A2A7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664949"/>
              </p:ext>
            </p:extLst>
          </p:nvPr>
        </p:nvGraphicFramePr>
        <p:xfrm>
          <a:off x="10900399" y="2749281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FF47B800-6225-9B80-CD12-B0032F803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260999"/>
              </p:ext>
            </p:extLst>
          </p:nvPr>
        </p:nvGraphicFramePr>
        <p:xfrm>
          <a:off x="11009282" y="2864667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1DF0C676-DA4B-1AE7-97AF-477840582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018550"/>
              </p:ext>
            </p:extLst>
          </p:nvPr>
        </p:nvGraphicFramePr>
        <p:xfrm>
          <a:off x="11101034" y="2951712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72DE70F-FFBF-2A5A-3DBE-C8D480D2EDBA}"/>
              </a:ext>
            </a:extLst>
          </p:cNvPr>
          <p:cNvCxnSpPr>
            <a:cxnSpLocks/>
          </p:cNvCxnSpPr>
          <p:nvPr/>
        </p:nvCxnSpPr>
        <p:spPr>
          <a:xfrm flipH="1">
            <a:off x="0" y="4369834"/>
            <a:ext cx="12192000" cy="0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7A25279A-7860-5B83-4475-91E8C43D7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651425"/>
              </p:ext>
            </p:extLst>
          </p:nvPr>
        </p:nvGraphicFramePr>
        <p:xfrm>
          <a:off x="297653" y="5283043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5E42B92D-982C-0DD6-A5F6-9ED0A74173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020642"/>
              </p:ext>
            </p:extLst>
          </p:nvPr>
        </p:nvGraphicFramePr>
        <p:xfrm>
          <a:off x="393504" y="5370088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CD48486E-083B-5141-41B7-96A1B0C16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711122"/>
              </p:ext>
            </p:extLst>
          </p:nvPr>
        </p:nvGraphicFramePr>
        <p:xfrm>
          <a:off x="1631217" y="5282545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B2FEADEE-8EE3-A34C-90AA-09ECD9C6B6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763927"/>
              </p:ext>
            </p:extLst>
          </p:nvPr>
        </p:nvGraphicFramePr>
        <p:xfrm>
          <a:off x="1720839" y="5370088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606F68A5-4A70-9775-1B97-527D9E1508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21329"/>
              </p:ext>
            </p:extLst>
          </p:nvPr>
        </p:nvGraphicFramePr>
        <p:xfrm>
          <a:off x="1829722" y="5485474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9FBCD0EB-1F8E-7CD8-457B-3738CA089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25718"/>
              </p:ext>
            </p:extLst>
          </p:nvPr>
        </p:nvGraphicFramePr>
        <p:xfrm>
          <a:off x="1921474" y="5572519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47591AC4-0B52-242D-1721-D0F6E52ED1B8}"/>
              </a:ext>
            </a:extLst>
          </p:cNvPr>
          <p:cNvSpPr txBox="1"/>
          <p:nvPr/>
        </p:nvSpPr>
        <p:spPr>
          <a:xfrm>
            <a:off x="168545" y="4725949"/>
            <a:ext cx="3056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tensors by a neural net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E8CE1EFB-8EE5-F7AC-B8F1-3258E8ACD321}"/>
              </a:ext>
            </a:extLst>
          </p:cNvPr>
          <p:cNvSpPr/>
          <p:nvPr/>
        </p:nvSpPr>
        <p:spPr>
          <a:xfrm>
            <a:off x="3360606" y="5222420"/>
            <a:ext cx="1658792" cy="126472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Read box locations</a:t>
            </a:r>
          </a:p>
        </p:txBody>
      </p:sp>
      <p:pic>
        <p:nvPicPr>
          <p:cNvPr id="46" name="Picture 6" descr="127,000+ Dog And Cat Stock Photos, Pictures &amp; Royalty-Free Images - iStock  | Dog and cat outside, Pets, Dog">
            <a:extLst>
              <a:ext uri="{FF2B5EF4-FFF2-40B4-BE49-F238E27FC236}">
                <a16:creationId xmlns:a16="http://schemas.microsoft.com/office/drawing/2014/main" id="{403354E1-FB2A-D66E-2C37-AD07752FE85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684" y="4926587"/>
            <a:ext cx="1565146" cy="164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E83E4E32-FFEE-AF42-6F84-E31DEC5DFA59}"/>
              </a:ext>
            </a:extLst>
          </p:cNvPr>
          <p:cNvSpPr/>
          <p:nvPr/>
        </p:nvSpPr>
        <p:spPr>
          <a:xfrm>
            <a:off x="5795085" y="5469093"/>
            <a:ext cx="193993" cy="7568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242EC28-9DF7-1067-FA27-9FA973F59BBB}"/>
              </a:ext>
            </a:extLst>
          </p:cNvPr>
          <p:cNvSpPr/>
          <p:nvPr/>
        </p:nvSpPr>
        <p:spPr>
          <a:xfrm>
            <a:off x="6075760" y="5315999"/>
            <a:ext cx="404470" cy="90998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CAEDCF8F-2EE9-CC9E-05A0-2F0AAAA5CCDF}"/>
              </a:ext>
            </a:extLst>
          </p:cNvPr>
          <p:cNvSpPr/>
          <p:nvPr/>
        </p:nvSpPr>
        <p:spPr>
          <a:xfrm>
            <a:off x="7075301" y="5217088"/>
            <a:ext cx="1658792" cy="126472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GT resizing </a:t>
            </a:r>
          </a:p>
        </p:txBody>
      </p:sp>
      <p:pic>
        <p:nvPicPr>
          <p:cNvPr id="53" name="Picture 6" descr="127,000+ Dog And Cat Stock Photos, Pictures &amp; Royalty-Free Images - iStock  | Dog and cat outside, Pets, Dog">
            <a:extLst>
              <a:ext uri="{FF2B5EF4-FFF2-40B4-BE49-F238E27FC236}">
                <a16:creationId xmlns:a16="http://schemas.microsoft.com/office/drawing/2014/main" id="{7276A34A-BF57-29C3-344D-9A7F23EBB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979" y="4601833"/>
            <a:ext cx="3123817" cy="195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23306047-055F-6591-35FD-BE60095B228B}"/>
              </a:ext>
            </a:extLst>
          </p:cNvPr>
          <p:cNvSpPr/>
          <p:nvPr/>
        </p:nvSpPr>
        <p:spPr>
          <a:xfrm>
            <a:off x="10000255" y="5236549"/>
            <a:ext cx="466139" cy="8939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871FD77-1FA0-BDB9-2AF8-B37C0CBF9D8B}"/>
              </a:ext>
            </a:extLst>
          </p:cNvPr>
          <p:cNvSpPr/>
          <p:nvPr/>
        </p:nvSpPr>
        <p:spPr>
          <a:xfrm>
            <a:off x="10623063" y="5074569"/>
            <a:ext cx="750512" cy="108156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43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19CFA-5A2E-DF4F-6C7E-838F50867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Naïve implementation: resizing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E9B67-E308-A537-6B44-70E5211A9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Image and GT resizing </a:t>
            </a:r>
          </a:p>
        </p:txBody>
      </p:sp>
      <p:pic>
        <p:nvPicPr>
          <p:cNvPr id="4" name="Picture 6" descr="127,000+ Dog And Cat Stock Photos, Pictures &amp; Royalty-Free Images - iStock  | Dog and cat outside, Pets, Dog">
            <a:extLst>
              <a:ext uri="{FF2B5EF4-FFF2-40B4-BE49-F238E27FC236}">
                <a16:creationId xmlns:a16="http://schemas.microsoft.com/office/drawing/2014/main" id="{C9888B30-869E-6999-E6EE-086A77449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61" y="2446001"/>
            <a:ext cx="4337371" cy="27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D410B9B-4DCE-9B9A-3214-215555627E2C}"/>
              </a:ext>
            </a:extLst>
          </p:cNvPr>
          <p:cNvSpPr txBox="1"/>
          <p:nvPr/>
        </p:nvSpPr>
        <p:spPr>
          <a:xfrm>
            <a:off x="-212780" y="5278688"/>
            <a:ext cx="669265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000" dirty="0"/>
              <a:t>GT locations [u-center, v-center, width, height]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[250, 180, 100, 170]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[400, 200, 170, 200]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79124B9-25A4-708D-F5A5-5E0821351FB2}"/>
              </a:ext>
            </a:extLst>
          </p:cNvPr>
          <p:cNvSpPr/>
          <p:nvPr/>
        </p:nvSpPr>
        <p:spPr>
          <a:xfrm>
            <a:off x="5650478" y="3496642"/>
            <a:ext cx="1658792" cy="126472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 and GT resizing </a:t>
            </a:r>
          </a:p>
        </p:txBody>
      </p:sp>
      <p:pic>
        <p:nvPicPr>
          <p:cNvPr id="22" name="Picture 6" descr="127,000+ Dog And Cat Stock Photos, Pictures &amp; Royalty-Free Images - iStock  | Dog and cat outside, Pets, Dog">
            <a:extLst>
              <a:ext uri="{FF2B5EF4-FFF2-40B4-BE49-F238E27FC236}">
                <a16:creationId xmlns:a16="http://schemas.microsoft.com/office/drawing/2014/main" id="{74E18A4E-0633-303E-095F-2F378B47E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739" y="2446001"/>
            <a:ext cx="2818943" cy="27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Left Brace 22">
            <a:extLst>
              <a:ext uri="{FF2B5EF4-FFF2-40B4-BE49-F238E27FC236}">
                <a16:creationId xmlns:a16="http://schemas.microsoft.com/office/drawing/2014/main" id="{F5581CE5-AEEE-5A70-FF76-6C260A51082A}"/>
              </a:ext>
            </a:extLst>
          </p:cNvPr>
          <p:cNvSpPr/>
          <p:nvPr/>
        </p:nvSpPr>
        <p:spPr>
          <a:xfrm rot="16200000">
            <a:off x="9449335" y="3989457"/>
            <a:ext cx="269753" cy="2818942"/>
          </a:xfrm>
          <a:prstGeom prst="leftBrace">
            <a:avLst>
              <a:gd name="adj1" fmla="val 51812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B10CE92E-DD5B-2431-21C7-B18B0E0C134A}"/>
              </a:ext>
            </a:extLst>
          </p:cNvPr>
          <p:cNvSpPr/>
          <p:nvPr/>
        </p:nvSpPr>
        <p:spPr>
          <a:xfrm>
            <a:off x="7832997" y="2467786"/>
            <a:ext cx="243911" cy="2692615"/>
          </a:xfrm>
          <a:prstGeom prst="leftBrace">
            <a:avLst>
              <a:gd name="adj1" fmla="val 51812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B92AFC-E940-CA35-00B6-88339419C32A}"/>
              </a:ext>
            </a:extLst>
          </p:cNvPr>
          <p:cNvSpPr txBox="1"/>
          <p:nvPr/>
        </p:nvSpPr>
        <p:spPr>
          <a:xfrm>
            <a:off x="9375668" y="5533805"/>
            <a:ext cx="74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C9F1AF-3236-09F8-A1C4-677C9FFCFE41}"/>
              </a:ext>
            </a:extLst>
          </p:cNvPr>
          <p:cNvSpPr txBox="1"/>
          <p:nvPr/>
        </p:nvSpPr>
        <p:spPr>
          <a:xfrm>
            <a:off x="7381030" y="3618535"/>
            <a:ext cx="74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FDD992-2FE3-B52F-E41D-40023F386887}"/>
              </a:ext>
            </a:extLst>
          </p:cNvPr>
          <p:cNvSpPr txBox="1"/>
          <p:nvPr/>
        </p:nvSpPr>
        <p:spPr>
          <a:xfrm>
            <a:off x="6096000" y="5842337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000" dirty="0"/>
              <a:t>Resized GT locations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Locations should be divided by the original image sizes and then multiplied by the new sizes</a:t>
            </a:r>
          </a:p>
        </p:txBody>
      </p:sp>
    </p:spTree>
    <p:extLst>
      <p:ext uri="{BB962C8B-B14F-4D97-AF65-F5344CB8AC3E}">
        <p14:creationId xmlns:p14="http://schemas.microsoft.com/office/powerpoint/2010/main" val="3119651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F11ED-B7DC-3381-AC11-0EDEAC1F8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EDAC5-E438-5554-AD3A-CB199DD54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make sure you read slide decks 16 – 17</a:t>
            </a:r>
          </a:p>
          <a:p>
            <a:r>
              <a:rPr lang="en-US" dirty="0"/>
              <a:t>Please make sure you read chapter 50 of the textbook</a:t>
            </a:r>
          </a:p>
        </p:txBody>
      </p:sp>
    </p:spTree>
    <p:extLst>
      <p:ext uri="{BB962C8B-B14F-4D97-AF65-F5344CB8AC3E}">
        <p14:creationId xmlns:p14="http://schemas.microsoft.com/office/powerpoint/2010/main" val="36353342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BE63F-C39B-106A-85D0-58218255F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Naïve implementation: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CF978-F30C-CE1C-A64D-10459FED2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the resized image is 200-by-200, and the feature map spatial resolution is 5-by-5, </a:t>
            </a:r>
            <a:r>
              <a:rPr lang="en-US" dirty="0">
                <a:solidFill>
                  <a:srgbClr val="FF0000"/>
                </a:solidFill>
              </a:rPr>
              <a:t>each patch is 40-by-40 of the resized image</a:t>
            </a:r>
          </a:p>
          <a:p>
            <a:r>
              <a:rPr lang="en-US" dirty="0"/>
              <a:t>Now you need to create the following </a:t>
            </a:r>
            <a:r>
              <a:rPr lang="en-US" u="sng" dirty="0"/>
              <a:t>existence tensor</a:t>
            </a:r>
            <a:r>
              <a:rPr lang="en-US" dirty="0"/>
              <a:t> with two channels: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C7803F-BA38-6A66-7716-C276759A67CD}"/>
              </a:ext>
            </a:extLst>
          </p:cNvPr>
          <p:cNvSpPr txBox="1"/>
          <p:nvPr/>
        </p:nvSpPr>
        <p:spPr>
          <a:xfrm>
            <a:off x="294640" y="5731723"/>
            <a:ext cx="430190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000" dirty="0"/>
              <a:t>Resized GT locations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[83.3, 90, 33.3, 85]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[133.3, 100, 56.7, 100]</a:t>
            </a:r>
          </a:p>
        </p:txBody>
      </p:sp>
      <p:pic>
        <p:nvPicPr>
          <p:cNvPr id="21" name="Picture 6" descr="127,000+ Dog And Cat Stock Photos, Pictures &amp; Royalty-Free Images - iStock  | Dog and cat outside, Pets, Dog">
            <a:extLst>
              <a:ext uri="{FF2B5EF4-FFF2-40B4-BE49-F238E27FC236}">
                <a16:creationId xmlns:a16="http://schemas.microsoft.com/office/drawing/2014/main" id="{EA2FF4BE-F90D-8D86-4A35-1968EB329F0B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84" y="3142031"/>
            <a:ext cx="2379431" cy="249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F827016-5ABD-10D1-5A48-A5011958A3C2}"/>
              </a:ext>
            </a:extLst>
          </p:cNvPr>
          <p:cNvCxnSpPr>
            <a:cxnSpLocks/>
          </p:cNvCxnSpPr>
          <p:nvPr/>
        </p:nvCxnSpPr>
        <p:spPr>
          <a:xfrm>
            <a:off x="2827402" y="3148944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71ABD8-C9BA-2DF2-469F-CD6A4DDE9AD8}"/>
              </a:ext>
            </a:extLst>
          </p:cNvPr>
          <p:cNvCxnSpPr>
            <a:cxnSpLocks/>
          </p:cNvCxnSpPr>
          <p:nvPr/>
        </p:nvCxnSpPr>
        <p:spPr>
          <a:xfrm>
            <a:off x="2342910" y="3148944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46E58A9-A5CD-0A0B-A741-F20AC45729CB}"/>
              </a:ext>
            </a:extLst>
          </p:cNvPr>
          <p:cNvCxnSpPr>
            <a:cxnSpLocks/>
          </p:cNvCxnSpPr>
          <p:nvPr/>
        </p:nvCxnSpPr>
        <p:spPr>
          <a:xfrm>
            <a:off x="1858540" y="3148944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764F892-A9DF-7786-FD3F-B9FA3D01B40C}"/>
              </a:ext>
            </a:extLst>
          </p:cNvPr>
          <p:cNvCxnSpPr>
            <a:cxnSpLocks/>
          </p:cNvCxnSpPr>
          <p:nvPr/>
        </p:nvCxnSpPr>
        <p:spPr>
          <a:xfrm>
            <a:off x="1411400" y="3148944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D561A5-BA1A-6CD9-5CAD-61EEB894DC8D}"/>
              </a:ext>
            </a:extLst>
          </p:cNvPr>
          <p:cNvCxnSpPr>
            <a:cxnSpLocks/>
          </p:cNvCxnSpPr>
          <p:nvPr/>
        </p:nvCxnSpPr>
        <p:spPr>
          <a:xfrm flipH="1">
            <a:off x="902084" y="3633778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E8AACDF-A252-1A9F-8AEF-CCFCE284A85D}"/>
              </a:ext>
            </a:extLst>
          </p:cNvPr>
          <p:cNvCxnSpPr>
            <a:cxnSpLocks/>
          </p:cNvCxnSpPr>
          <p:nvPr/>
        </p:nvCxnSpPr>
        <p:spPr>
          <a:xfrm flipH="1">
            <a:off x="902083" y="4110642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04D588-7FB5-D956-DC25-6F58BAC9A1F3}"/>
              </a:ext>
            </a:extLst>
          </p:cNvPr>
          <p:cNvCxnSpPr>
            <a:cxnSpLocks/>
          </p:cNvCxnSpPr>
          <p:nvPr/>
        </p:nvCxnSpPr>
        <p:spPr>
          <a:xfrm flipH="1">
            <a:off x="907603" y="4587507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A99BBE-5F0D-7D23-3E63-3088C167765C}"/>
              </a:ext>
            </a:extLst>
          </p:cNvPr>
          <p:cNvCxnSpPr>
            <a:cxnSpLocks/>
          </p:cNvCxnSpPr>
          <p:nvPr/>
        </p:nvCxnSpPr>
        <p:spPr>
          <a:xfrm flipH="1">
            <a:off x="902082" y="5108617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A44E1D0-2CBB-FC40-6876-BCDC13D3B0DA}"/>
              </a:ext>
            </a:extLst>
          </p:cNvPr>
          <p:cNvSpPr/>
          <p:nvPr/>
        </p:nvSpPr>
        <p:spPr>
          <a:xfrm>
            <a:off x="1692849" y="3986434"/>
            <a:ext cx="404470" cy="10386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F9E219-CDEB-A045-3918-2E57EA4F3BCC}"/>
              </a:ext>
            </a:extLst>
          </p:cNvPr>
          <p:cNvSpPr/>
          <p:nvPr/>
        </p:nvSpPr>
        <p:spPr>
          <a:xfrm>
            <a:off x="2186802" y="3752670"/>
            <a:ext cx="581608" cy="140863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FE8DE9F3-F036-DF00-1F21-D2BD64931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877370"/>
              </p:ext>
            </p:extLst>
          </p:nvPr>
        </p:nvGraphicFramePr>
        <p:xfrm>
          <a:off x="5662890" y="3093112"/>
          <a:ext cx="2677325" cy="25896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465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535465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535465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535465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535465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51793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51793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51793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51793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51793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sp>
        <p:nvSpPr>
          <p:cNvPr id="35" name="Arrow: Right 34">
            <a:extLst>
              <a:ext uri="{FF2B5EF4-FFF2-40B4-BE49-F238E27FC236}">
                <a16:creationId xmlns:a16="http://schemas.microsoft.com/office/drawing/2014/main" id="{F0DC6322-1730-68F8-BEF2-FE511CC8AF64}"/>
              </a:ext>
            </a:extLst>
          </p:cNvPr>
          <p:cNvSpPr/>
          <p:nvPr/>
        </p:nvSpPr>
        <p:spPr>
          <a:xfrm>
            <a:off x="3609775" y="3787977"/>
            <a:ext cx="1747758" cy="126472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GT tensors creation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3A62C5-BCC1-FA98-5682-837A3D8E06BD}"/>
              </a:ext>
            </a:extLst>
          </p:cNvPr>
          <p:cNvSpPr txBox="1"/>
          <p:nvPr/>
        </p:nvSpPr>
        <p:spPr>
          <a:xfrm>
            <a:off x="6260409" y="5824056"/>
            <a:ext cx="148228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Existence: Yes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15AB76-8E5B-D504-D98F-0F21F0B129AA}"/>
              </a:ext>
            </a:extLst>
          </p:cNvPr>
          <p:cNvSpPr txBox="1"/>
          <p:nvPr/>
        </p:nvSpPr>
        <p:spPr>
          <a:xfrm>
            <a:off x="9592316" y="5815844"/>
            <a:ext cx="148228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Existence: No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6748782A-D81E-CF88-EFCC-95DF3D5ED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813027"/>
              </p:ext>
            </p:extLst>
          </p:nvPr>
        </p:nvGraphicFramePr>
        <p:xfrm>
          <a:off x="9076075" y="3093112"/>
          <a:ext cx="2677325" cy="25896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465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535465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535465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535465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535465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51793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51793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51793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51793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51793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A272F111-504C-3274-3B20-83EC4B46BF39}"/>
              </a:ext>
            </a:extLst>
          </p:cNvPr>
          <p:cNvSpPr txBox="1"/>
          <p:nvPr/>
        </p:nvSpPr>
        <p:spPr>
          <a:xfrm>
            <a:off x="6156960" y="6378054"/>
            <a:ext cx="521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two matrices sum to 1 at each patch location</a:t>
            </a:r>
          </a:p>
        </p:txBody>
      </p:sp>
    </p:spTree>
    <p:extLst>
      <p:ext uri="{BB962C8B-B14F-4D97-AF65-F5344CB8AC3E}">
        <p14:creationId xmlns:p14="http://schemas.microsoft.com/office/powerpoint/2010/main" val="3754410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BE63F-C39B-106A-85D0-58218255F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Naïve implementation: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CF978-F30C-CE1C-A64D-10459FED2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Basically, if a patch overlaps with ANY of the resized GT box, you set the “existence: Yes” to 1; otherwise, 0. 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448E32-4C24-5B43-5FA8-1845D6779783}"/>
              </a:ext>
            </a:extLst>
          </p:cNvPr>
          <p:cNvSpPr txBox="1"/>
          <p:nvPr/>
        </p:nvSpPr>
        <p:spPr>
          <a:xfrm>
            <a:off x="294640" y="5731723"/>
            <a:ext cx="430190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000" dirty="0"/>
              <a:t>Resized GT locations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[83.3, 90, 33.3, 85]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[133.3, 100, 56.7, 100]</a:t>
            </a:r>
          </a:p>
        </p:txBody>
      </p:sp>
      <p:pic>
        <p:nvPicPr>
          <p:cNvPr id="41" name="Picture 6" descr="127,000+ Dog And Cat Stock Photos, Pictures &amp; Royalty-Free Images - iStock  | Dog and cat outside, Pets, Dog">
            <a:extLst>
              <a:ext uri="{FF2B5EF4-FFF2-40B4-BE49-F238E27FC236}">
                <a16:creationId xmlns:a16="http://schemas.microsoft.com/office/drawing/2014/main" id="{2E0A093A-37A0-5C26-9148-A15D64CC75E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84" y="3142031"/>
            <a:ext cx="2379431" cy="249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907D92D-8208-F294-74EF-4C6F1503AC46}"/>
              </a:ext>
            </a:extLst>
          </p:cNvPr>
          <p:cNvCxnSpPr>
            <a:cxnSpLocks/>
          </p:cNvCxnSpPr>
          <p:nvPr/>
        </p:nvCxnSpPr>
        <p:spPr>
          <a:xfrm>
            <a:off x="2827402" y="3148944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D6CC986-52AE-9831-3CCB-8E403E15DF34}"/>
              </a:ext>
            </a:extLst>
          </p:cNvPr>
          <p:cNvCxnSpPr>
            <a:cxnSpLocks/>
          </p:cNvCxnSpPr>
          <p:nvPr/>
        </p:nvCxnSpPr>
        <p:spPr>
          <a:xfrm>
            <a:off x="2342910" y="3148944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4E3D5F4-DEAD-E515-3824-6C9827CEFB39}"/>
              </a:ext>
            </a:extLst>
          </p:cNvPr>
          <p:cNvCxnSpPr>
            <a:cxnSpLocks/>
          </p:cNvCxnSpPr>
          <p:nvPr/>
        </p:nvCxnSpPr>
        <p:spPr>
          <a:xfrm>
            <a:off x="1858540" y="3148944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B4A5656-2C59-12DD-9055-19BAA908C20D}"/>
              </a:ext>
            </a:extLst>
          </p:cNvPr>
          <p:cNvCxnSpPr>
            <a:cxnSpLocks/>
          </p:cNvCxnSpPr>
          <p:nvPr/>
        </p:nvCxnSpPr>
        <p:spPr>
          <a:xfrm>
            <a:off x="1411400" y="3148944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8D49AAE-D834-04F8-612F-5B0DDBB516A1}"/>
              </a:ext>
            </a:extLst>
          </p:cNvPr>
          <p:cNvCxnSpPr>
            <a:cxnSpLocks/>
          </p:cNvCxnSpPr>
          <p:nvPr/>
        </p:nvCxnSpPr>
        <p:spPr>
          <a:xfrm flipH="1">
            <a:off x="902084" y="3633778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46D8328-EE59-C73B-1E96-9AE12F7A133B}"/>
              </a:ext>
            </a:extLst>
          </p:cNvPr>
          <p:cNvCxnSpPr>
            <a:cxnSpLocks/>
          </p:cNvCxnSpPr>
          <p:nvPr/>
        </p:nvCxnSpPr>
        <p:spPr>
          <a:xfrm flipH="1">
            <a:off x="902083" y="4110642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5D96031-D2CF-4B8B-1726-E948EFB4FD3C}"/>
              </a:ext>
            </a:extLst>
          </p:cNvPr>
          <p:cNvCxnSpPr>
            <a:cxnSpLocks/>
          </p:cNvCxnSpPr>
          <p:nvPr/>
        </p:nvCxnSpPr>
        <p:spPr>
          <a:xfrm flipH="1">
            <a:off x="907603" y="4587507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08335D9-F5BF-3C6D-51B8-7F7FCA2406C1}"/>
              </a:ext>
            </a:extLst>
          </p:cNvPr>
          <p:cNvCxnSpPr>
            <a:cxnSpLocks/>
          </p:cNvCxnSpPr>
          <p:nvPr/>
        </p:nvCxnSpPr>
        <p:spPr>
          <a:xfrm flipH="1">
            <a:off x="902082" y="5108617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ADCAAB64-A634-8DF1-5663-597F8D4E16C5}"/>
              </a:ext>
            </a:extLst>
          </p:cNvPr>
          <p:cNvSpPr/>
          <p:nvPr/>
        </p:nvSpPr>
        <p:spPr>
          <a:xfrm>
            <a:off x="1692849" y="3986434"/>
            <a:ext cx="404470" cy="10386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DE931E4-2C2D-4FBC-06E1-7B55D8C7243D}"/>
              </a:ext>
            </a:extLst>
          </p:cNvPr>
          <p:cNvSpPr/>
          <p:nvPr/>
        </p:nvSpPr>
        <p:spPr>
          <a:xfrm>
            <a:off x="2186802" y="3752670"/>
            <a:ext cx="581608" cy="140863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F3998C8D-900E-D148-DFE8-CCDD0AA5B7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256945"/>
              </p:ext>
            </p:extLst>
          </p:nvPr>
        </p:nvGraphicFramePr>
        <p:xfrm>
          <a:off x="5662890" y="3093112"/>
          <a:ext cx="2677325" cy="25896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465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535465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535465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535465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535465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51793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51793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51793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51793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51793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sp>
        <p:nvSpPr>
          <p:cNvPr id="53" name="Arrow: Right 52">
            <a:extLst>
              <a:ext uri="{FF2B5EF4-FFF2-40B4-BE49-F238E27FC236}">
                <a16:creationId xmlns:a16="http://schemas.microsoft.com/office/drawing/2014/main" id="{2EF031C7-7ABD-4B8D-02BC-799286757BE2}"/>
              </a:ext>
            </a:extLst>
          </p:cNvPr>
          <p:cNvSpPr/>
          <p:nvPr/>
        </p:nvSpPr>
        <p:spPr>
          <a:xfrm>
            <a:off x="3609775" y="3787977"/>
            <a:ext cx="1747758" cy="126472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GT tensors creation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5D8D063-5AA6-1B45-976F-FBC8FC34A404}"/>
              </a:ext>
            </a:extLst>
          </p:cNvPr>
          <p:cNvSpPr txBox="1"/>
          <p:nvPr/>
        </p:nvSpPr>
        <p:spPr>
          <a:xfrm>
            <a:off x="6260409" y="5824056"/>
            <a:ext cx="148228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Existence: Yes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3BBCD19-17F8-8A20-769C-BC8A251E53EC}"/>
              </a:ext>
            </a:extLst>
          </p:cNvPr>
          <p:cNvSpPr txBox="1"/>
          <p:nvPr/>
        </p:nvSpPr>
        <p:spPr>
          <a:xfrm>
            <a:off x="9592316" y="5815844"/>
            <a:ext cx="148228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Existence: No</a:t>
            </a:r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CA9C00DA-37D4-5287-FD89-F946A4327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237306"/>
              </p:ext>
            </p:extLst>
          </p:nvPr>
        </p:nvGraphicFramePr>
        <p:xfrm>
          <a:off x="9076075" y="3093112"/>
          <a:ext cx="2677325" cy="25896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465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535465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535465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535465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535465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51793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51793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51793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51793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51793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CDAFBD71-8068-3100-8552-22D31AE65F2B}"/>
              </a:ext>
            </a:extLst>
          </p:cNvPr>
          <p:cNvSpPr txBox="1"/>
          <p:nvPr/>
        </p:nvSpPr>
        <p:spPr>
          <a:xfrm>
            <a:off x="6156960" y="6378054"/>
            <a:ext cx="521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two matrices sum to 1 at each patch location</a:t>
            </a:r>
          </a:p>
        </p:txBody>
      </p:sp>
    </p:spTree>
    <p:extLst>
      <p:ext uri="{BB962C8B-B14F-4D97-AF65-F5344CB8AC3E}">
        <p14:creationId xmlns:p14="http://schemas.microsoft.com/office/powerpoint/2010/main" val="2805992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BE63F-C39B-106A-85D0-58218255F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Naïve implementation: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CF978-F30C-CE1C-A64D-10459FED2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also need to create the following </a:t>
            </a:r>
            <a:r>
              <a:rPr lang="en-US" u="sng" dirty="0"/>
              <a:t>location tensor</a:t>
            </a:r>
            <a:r>
              <a:rPr lang="en-US" dirty="0"/>
              <a:t> with four channels: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C7803F-BA38-6A66-7716-C276759A67CD}"/>
              </a:ext>
            </a:extLst>
          </p:cNvPr>
          <p:cNvSpPr txBox="1"/>
          <p:nvPr/>
        </p:nvSpPr>
        <p:spPr>
          <a:xfrm>
            <a:off x="294640" y="5731723"/>
            <a:ext cx="430190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000" dirty="0"/>
              <a:t>Resized GT locations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[</a:t>
            </a:r>
            <a:r>
              <a:rPr lang="en-US" sz="2000" dirty="0">
                <a:solidFill>
                  <a:srgbClr val="FF0000"/>
                </a:solidFill>
              </a:rPr>
              <a:t>83.3, 90, 33.3, 85</a:t>
            </a:r>
            <a:r>
              <a:rPr lang="en-US" sz="2000" dirty="0"/>
              <a:t>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[</a:t>
            </a:r>
            <a:r>
              <a:rPr lang="en-US" sz="2000" dirty="0">
                <a:solidFill>
                  <a:srgbClr val="0070C0"/>
                </a:solidFill>
              </a:rPr>
              <a:t>133.3, 100, 56.7, 100</a:t>
            </a:r>
            <a:r>
              <a:rPr lang="en-US" sz="2000" dirty="0"/>
              <a:t>]</a:t>
            </a:r>
          </a:p>
        </p:txBody>
      </p:sp>
      <p:pic>
        <p:nvPicPr>
          <p:cNvPr id="21" name="Picture 6" descr="127,000+ Dog And Cat Stock Photos, Pictures &amp; Royalty-Free Images - iStock  | Dog and cat outside, Pets, Dog">
            <a:extLst>
              <a:ext uri="{FF2B5EF4-FFF2-40B4-BE49-F238E27FC236}">
                <a16:creationId xmlns:a16="http://schemas.microsoft.com/office/drawing/2014/main" id="{EA2FF4BE-F90D-8D86-4A35-1968EB329F0B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84" y="3142031"/>
            <a:ext cx="2379431" cy="249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F827016-5ABD-10D1-5A48-A5011958A3C2}"/>
              </a:ext>
            </a:extLst>
          </p:cNvPr>
          <p:cNvCxnSpPr>
            <a:cxnSpLocks/>
          </p:cNvCxnSpPr>
          <p:nvPr/>
        </p:nvCxnSpPr>
        <p:spPr>
          <a:xfrm>
            <a:off x="2827402" y="3148944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71ABD8-C9BA-2DF2-469F-CD6A4DDE9AD8}"/>
              </a:ext>
            </a:extLst>
          </p:cNvPr>
          <p:cNvCxnSpPr>
            <a:cxnSpLocks/>
          </p:cNvCxnSpPr>
          <p:nvPr/>
        </p:nvCxnSpPr>
        <p:spPr>
          <a:xfrm>
            <a:off x="2342910" y="3148944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46E58A9-A5CD-0A0B-A741-F20AC45729CB}"/>
              </a:ext>
            </a:extLst>
          </p:cNvPr>
          <p:cNvCxnSpPr>
            <a:cxnSpLocks/>
          </p:cNvCxnSpPr>
          <p:nvPr/>
        </p:nvCxnSpPr>
        <p:spPr>
          <a:xfrm>
            <a:off x="1858540" y="3148944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764F892-A9DF-7786-FD3F-B9FA3D01B40C}"/>
              </a:ext>
            </a:extLst>
          </p:cNvPr>
          <p:cNvCxnSpPr>
            <a:cxnSpLocks/>
          </p:cNvCxnSpPr>
          <p:nvPr/>
        </p:nvCxnSpPr>
        <p:spPr>
          <a:xfrm>
            <a:off x="1411400" y="3148944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D561A5-BA1A-6CD9-5CAD-61EEB894DC8D}"/>
              </a:ext>
            </a:extLst>
          </p:cNvPr>
          <p:cNvCxnSpPr>
            <a:cxnSpLocks/>
          </p:cNvCxnSpPr>
          <p:nvPr/>
        </p:nvCxnSpPr>
        <p:spPr>
          <a:xfrm flipH="1">
            <a:off x="902084" y="3633778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E8AACDF-A252-1A9F-8AEF-CCFCE284A85D}"/>
              </a:ext>
            </a:extLst>
          </p:cNvPr>
          <p:cNvCxnSpPr>
            <a:cxnSpLocks/>
          </p:cNvCxnSpPr>
          <p:nvPr/>
        </p:nvCxnSpPr>
        <p:spPr>
          <a:xfrm flipH="1">
            <a:off x="902083" y="4110642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04D588-7FB5-D956-DC25-6F58BAC9A1F3}"/>
              </a:ext>
            </a:extLst>
          </p:cNvPr>
          <p:cNvCxnSpPr>
            <a:cxnSpLocks/>
          </p:cNvCxnSpPr>
          <p:nvPr/>
        </p:nvCxnSpPr>
        <p:spPr>
          <a:xfrm flipH="1">
            <a:off x="907603" y="4587507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A99BBE-5F0D-7D23-3E63-3088C167765C}"/>
              </a:ext>
            </a:extLst>
          </p:cNvPr>
          <p:cNvCxnSpPr>
            <a:cxnSpLocks/>
          </p:cNvCxnSpPr>
          <p:nvPr/>
        </p:nvCxnSpPr>
        <p:spPr>
          <a:xfrm flipH="1">
            <a:off x="902082" y="5108617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A44E1D0-2CBB-FC40-6876-BCDC13D3B0DA}"/>
              </a:ext>
            </a:extLst>
          </p:cNvPr>
          <p:cNvSpPr/>
          <p:nvPr/>
        </p:nvSpPr>
        <p:spPr>
          <a:xfrm>
            <a:off x="1692849" y="3986434"/>
            <a:ext cx="404470" cy="10386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F9E219-CDEB-A045-3918-2E57EA4F3BCC}"/>
              </a:ext>
            </a:extLst>
          </p:cNvPr>
          <p:cNvSpPr/>
          <p:nvPr/>
        </p:nvSpPr>
        <p:spPr>
          <a:xfrm>
            <a:off x="2186802" y="3752670"/>
            <a:ext cx="581608" cy="140863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FE8DE9F3-F036-DF00-1F21-D2BD64931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900230"/>
              </p:ext>
            </p:extLst>
          </p:nvPr>
        </p:nvGraphicFramePr>
        <p:xfrm>
          <a:off x="6230689" y="2711557"/>
          <a:ext cx="1747760" cy="17194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552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349552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349552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349552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349552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664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664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83.3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7030A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133.3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664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83.3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7030A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133.3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664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83.3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7030A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133.3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3783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133.3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133.3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sp>
        <p:nvSpPr>
          <p:cNvPr id="35" name="Arrow: Right 34">
            <a:extLst>
              <a:ext uri="{FF2B5EF4-FFF2-40B4-BE49-F238E27FC236}">
                <a16:creationId xmlns:a16="http://schemas.microsoft.com/office/drawing/2014/main" id="{F0DC6322-1730-68F8-BEF2-FE511CC8AF64}"/>
              </a:ext>
            </a:extLst>
          </p:cNvPr>
          <p:cNvSpPr/>
          <p:nvPr/>
        </p:nvSpPr>
        <p:spPr>
          <a:xfrm>
            <a:off x="3609775" y="3787977"/>
            <a:ext cx="1747758" cy="126472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GT tensors creation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3A62C5-BCC1-FA98-5682-837A3D8E06BD}"/>
              </a:ext>
            </a:extLst>
          </p:cNvPr>
          <p:cNvSpPr txBox="1"/>
          <p:nvPr/>
        </p:nvSpPr>
        <p:spPr>
          <a:xfrm>
            <a:off x="6409434" y="2244147"/>
            <a:ext cx="148228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x-center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665B19-5DCD-6195-799B-C1C206D06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173126"/>
              </p:ext>
            </p:extLst>
          </p:nvPr>
        </p:nvGraphicFramePr>
        <p:xfrm>
          <a:off x="6230689" y="4598641"/>
          <a:ext cx="1747760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552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349552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349552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349552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349552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500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500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33.3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7030A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56.7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500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33.3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7030A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56.7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500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33.3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7030A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56.7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500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56.7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56.7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6BA61CA-88A1-9893-F2AC-DAF1980BB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995788"/>
              </p:ext>
            </p:extLst>
          </p:nvPr>
        </p:nvGraphicFramePr>
        <p:xfrm>
          <a:off x="8585700" y="2711557"/>
          <a:ext cx="1747760" cy="16858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552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349552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349552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349552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349552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6359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6359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90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7030A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6359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90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7030A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6359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90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7030A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344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285DB2E-28A9-6A91-AB0C-70FFE234F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925026"/>
              </p:ext>
            </p:extLst>
          </p:nvPr>
        </p:nvGraphicFramePr>
        <p:xfrm>
          <a:off x="8585700" y="4608372"/>
          <a:ext cx="1747760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552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349552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349552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349552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349552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500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500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85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7030A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500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85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7030A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500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85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7030A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500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D23A901-B83D-B851-7B20-1210DD2ECB85}"/>
              </a:ext>
            </a:extLst>
          </p:cNvPr>
          <p:cNvSpPr txBox="1"/>
          <p:nvPr/>
        </p:nvSpPr>
        <p:spPr>
          <a:xfrm>
            <a:off x="8718437" y="2232018"/>
            <a:ext cx="148228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y-center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4F7AD4-EE20-C62F-E917-7BCB7FFD5B52}"/>
              </a:ext>
            </a:extLst>
          </p:cNvPr>
          <p:cNvSpPr txBox="1"/>
          <p:nvPr/>
        </p:nvSpPr>
        <p:spPr>
          <a:xfrm>
            <a:off x="6409434" y="6378054"/>
            <a:ext cx="148228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width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4B809C-BD70-1068-C07E-035DE2A91CCE}"/>
              </a:ext>
            </a:extLst>
          </p:cNvPr>
          <p:cNvSpPr txBox="1"/>
          <p:nvPr/>
        </p:nvSpPr>
        <p:spPr>
          <a:xfrm>
            <a:off x="8718437" y="6365925"/>
            <a:ext cx="148228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height</a:t>
            </a:r>
          </a:p>
        </p:txBody>
      </p:sp>
    </p:spTree>
    <p:extLst>
      <p:ext uri="{BB962C8B-B14F-4D97-AF65-F5344CB8AC3E}">
        <p14:creationId xmlns:p14="http://schemas.microsoft.com/office/powerpoint/2010/main" val="3336491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BE63F-C39B-106A-85D0-58218255F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Naïve implementation: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CF978-F30C-CE1C-A64D-10459FED2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patch overlaps with one resized GT box, you record the GT box information inside the location tensor</a:t>
            </a:r>
          </a:p>
          <a:p>
            <a:r>
              <a:rPr lang="en-US" dirty="0"/>
              <a:t>What if a patch overlaps with multiple boxes?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C7803F-BA38-6A66-7716-C276759A67CD}"/>
              </a:ext>
            </a:extLst>
          </p:cNvPr>
          <p:cNvSpPr txBox="1"/>
          <p:nvPr/>
        </p:nvSpPr>
        <p:spPr>
          <a:xfrm>
            <a:off x="2857555" y="5810022"/>
            <a:ext cx="430190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000" dirty="0"/>
              <a:t>Resized GT locations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[</a:t>
            </a:r>
            <a:r>
              <a:rPr lang="en-US" sz="2000" dirty="0">
                <a:solidFill>
                  <a:srgbClr val="FF0000"/>
                </a:solidFill>
              </a:rPr>
              <a:t>83.3, 90, 33.3, 85</a:t>
            </a:r>
            <a:r>
              <a:rPr lang="en-US" sz="2000" dirty="0"/>
              <a:t>]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[</a:t>
            </a:r>
            <a:r>
              <a:rPr lang="en-US" sz="2000" dirty="0">
                <a:solidFill>
                  <a:srgbClr val="0070C0"/>
                </a:solidFill>
              </a:rPr>
              <a:t>133.3, 100, 56.7, 100</a:t>
            </a:r>
            <a:r>
              <a:rPr lang="en-US" sz="2000" dirty="0"/>
              <a:t>]</a:t>
            </a:r>
          </a:p>
        </p:txBody>
      </p:sp>
      <p:pic>
        <p:nvPicPr>
          <p:cNvPr id="21" name="Picture 6" descr="127,000+ Dog And Cat Stock Photos, Pictures &amp; Royalty-Free Images - iStock  | Dog and cat outside, Pets, Dog">
            <a:extLst>
              <a:ext uri="{FF2B5EF4-FFF2-40B4-BE49-F238E27FC236}">
                <a16:creationId xmlns:a16="http://schemas.microsoft.com/office/drawing/2014/main" id="{EA2FF4BE-F90D-8D86-4A35-1968EB329F0B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03" y="3187918"/>
            <a:ext cx="2379431" cy="249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F827016-5ABD-10D1-5A48-A5011958A3C2}"/>
              </a:ext>
            </a:extLst>
          </p:cNvPr>
          <p:cNvCxnSpPr>
            <a:cxnSpLocks/>
          </p:cNvCxnSpPr>
          <p:nvPr/>
        </p:nvCxnSpPr>
        <p:spPr>
          <a:xfrm>
            <a:off x="5318521" y="3194831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71ABD8-C9BA-2DF2-469F-CD6A4DDE9AD8}"/>
              </a:ext>
            </a:extLst>
          </p:cNvPr>
          <p:cNvCxnSpPr>
            <a:cxnSpLocks/>
          </p:cNvCxnSpPr>
          <p:nvPr/>
        </p:nvCxnSpPr>
        <p:spPr>
          <a:xfrm>
            <a:off x="4834029" y="3194831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46E58A9-A5CD-0A0B-A741-F20AC45729CB}"/>
              </a:ext>
            </a:extLst>
          </p:cNvPr>
          <p:cNvCxnSpPr>
            <a:cxnSpLocks/>
          </p:cNvCxnSpPr>
          <p:nvPr/>
        </p:nvCxnSpPr>
        <p:spPr>
          <a:xfrm>
            <a:off x="4349659" y="3194831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764F892-A9DF-7786-FD3F-B9FA3D01B40C}"/>
              </a:ext>
            </a:extLst>
          </p:cNvPr>
          <p:cNvCxnSpPr>
            <a:cxnSpLocks/>
          </p:cNvCxnSpPr>
          <p:nvPr/>
        </p:nvCxnSpPr>
        <p:spPr>
          <a:xfrm>
            <a:off x="3902519" y="3194831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D561A5-BA1A-6CD9-5CAD-61EEB894DC8D}"/>
              </a:ext>
            </a:extLst>
          </p:cNvPr>
          <p:cNvCxnSpPr>
            <a:cxnSpLocks/>
          </p:cNvCxnSpPr>
          <p:nvPr/>
        </p:nvCxnSpPr>
        <p:spPr>
          <a:xfrm flipH="1">
            <a:off x="3393203" y="3679665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E8AACDF-A252-1A9F-8AEF-CCFCE284A85D}"/>
              </a:ext>
            </a:extLst>
          </p:cNvPr>
          <p:cNvCxnSpPr>
            <a:cxnSpLocks/>
          </p:cNvCxnSpPr>
          <p:nvPr/>
        </p:nvCxnSpPr>
        <p:spPr>
          <a:xfrm flipH="1">
            <a:off x="3393202" y="4156529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04D588-7FB5-D956-DC25-6F58BAC9A1F3}"/>
              </a:ext>
            </a:extLst>
          </p:cNvPr>
          <p:cNvCxnSpPr>
            <a:cxnSpLocks/>
          </p:cNvCxnSpPr>
          <p:nvPr/>
        </p:nvCxnSpPr>
        <p:spPr>
          <a:xfrm flipH="1">
            <a:off x="3398722" y="4633394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A99BBE-5F0D-7D23-3E63-3088C167765C}"/>
              </a:ext>
            </a:extLst>
          </p:cNvPr>
          <p:cNvCxnSpPr>
            <a:cxnSpLocks/>
          </p:cNvCxnSpPr>
          <p:nvPr/>
        </p:nvCxnSpPr>
        <p:spPr>
          <a:xfrm flipH="1">
            <a:off x="3393201" y="5154504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A44E1D0-2CBB-FC40-6876-BCDC13D3B0DA}"/>
              </a:ext>
            </a:extLst>
          </p:cNvPr>
          <p:cNvSpPr/>
          <p:nvPr/>
        </p:nvSpPr>
        <p:spPr>
          <a:xfrm>
            <a:off x="4183968" y="4032321"/>
            <a:ext cx="404470" cy="10386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F9E219-CDEB-A045-3918-2E57EA4F3BCC}"/>
              </a:ext>
            </a:extLst>
          </p:cNvPr>
          <p:cNvSpPr/>
          <p:nvPr/>
        </p:nvSpPr>
        <p:spPr>
          <a:xfrm>
            <a:off x="4677921" y="3798557"/>
            <a:ext cx="581608" cy="140863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FE8DE9F3-F036-DF00-1F21-D2BD64931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694013"/>
              </p:ext>
            </p:extLst>
          </p:nvPr>
        </p:nvGraphicFramePr>
        <p:xfrm>
          <a:off x="8024991" y="2711557"/>
          <a:ext cx="1747760" cy="17194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552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349552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349552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349552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349552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664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664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83.3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7030A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133.3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664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83.3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7030A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133.3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664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83.3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7030A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133.3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37836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133.3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133.3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sp>
        <p:nvSpPr>
          <p:cNvPr id="35" name="Arrow: Right 34">
            <a:extLst>
              <a:ext uri="{FF2B5EF4-FFF2-40B4-BE49-F238E27FC236}">
                <a16:creationId xmlns:a16="http://schemas.microsoft.com/office/drawing/2014/main" id="{F0DC6322-1730-68F8-BEF2-FE511CC8AF64}"/>
              </a:ext>
            </a:extLst>
          </p:cNvPr>
          <p:cNvSpPr/>
          <p:nvPr/>
        </p:nvSpPr>
        <p:spPr>
          <a:xfrm>
            <a:off x="6100894" y="3833864"/>
            <a:ext cx="1747758" cy="126472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GT tensors creation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3A62C5-BCC1-FA98-5682-837A3D8E06BD}"/>
              </a:ext>
            </a:extLst>
          </p:cNvPr>
          <p:cNvSpPr txBox="1"/>
          <p:nvPr/>
        </p:nvSpPr>
        <p:spPr>
          <a:xfrm>
            <a:off x="8203736" y="2244147"/>
            <a:ext cx="148228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x-center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665B19-5DCD-6195-799B-C1C206D065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469601"/>
              </p:ext>
            </p:extLst>
          </p:nvPr>
        </p:nvGraphicFramePr>
        <p:xfrm>
          <a:off x="8024991" y="4598641"/>
          <a:ext cx="1747760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552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349552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349552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349552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349552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500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500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33.3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7030A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56.7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500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33.3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7030A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56.7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500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33.3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7030A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56.7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500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56.7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56.7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6BA61CA-88A1-9893-F2AC-DAF1980BB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294029"/>
              </p:ext>
            </p:extLst>
          </p:nvPr>
        </p:nvGraphicFramePr>
        <p:xfrm>
          <a:off x="10380002" y="2711557"/>
          <a:ext cx="1747760" cy="16858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552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349552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349552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349552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349552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6359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6359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90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7030A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6359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90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7030A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6359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90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7030A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34472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285DB2E-28A9-6A91-AB0C-70FFE234F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123474"/>
              </p:ext>
            </p:extLst>
          </p:nvPr>
        </p:nvGraphicFramePr>
        <p:xfrm>
          <a:off x="10380002" y="4608372"/>
          <a:ext cx="1747760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552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349552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349552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349552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349552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500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500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85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7030A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500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85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7030A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500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FF0000"/>
                          </a:solidFill>
                        </a:rPr>
                        <a:t>85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7030A0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5008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rgbClr val="0070C0"/>
                          </a:solidFill>
                        </a:rPr>
                        <a:t>100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D23A901-B83D-B851-7B20-1210DD2ECB85}"/>
              </a:ext>
            </a:extLst>
          </p:cNvPr>
          <p:cNvSpPr txBox="1"/>
          <p:nvPr/>
        </p:nvSpPr>
        <p:spPr>
          <a:xfrm>
            <a:off x="10512739" y="2232018"/>
            <a:ext cx="148228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y-center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4F7AD4-EE20-C62F-E917-7BCB7FFD5B52}"/>
              </a:ext>
            </a:extLst>
          </p:cNvPr>
          <p:cNvSpPr txBox="1"/>
          <p:nvPr/>
        </p:nvSpPr>
        <p:spPr>
          <a:xfrm>
            <a:off x="8203736" y="6378054"/>
            <a:ext cx="148228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width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4B809C-BD70-1068-C07E-035DE2A91CCE}"/>
              </a:ext>
            </a:extLst>
          </p:cNvPr>
          <p:cNvSpPr txBox="1"/>
          <p:nvPr/>
        </p:nvSpPr>
        <p:spPr>
          <a:xfrm>
            <a:off x="10512739" y="6365925"/>
            <a:ext cx="148228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height</a:t>
            </a:r>
          </a:p>
        </p:txBody>
      </p:sp>
    </p:spTree>
    <p:extLst>
      <p:ext uri="{BB962C8B-B14F-4D97-AF65-F5344CB8AC3E}">
        <p14:creationId xmlns:p14="http://schemas.microsoft.com/office/powerpoint/2010/main" val="1713295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F9019-59EC-AC94-3AE5-E978206F1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Naïve implementation: decoding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2E2BE-50DC-59F0-32FB-640313900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an RPN, after training, can output both the existence and location tensors close to the ideal tensors, then we can read the object locations.</a:t>
            </a:r>
          </a:p>
          <a:p>
            <a:r>
              <a:rPr lang="en-US" dirty="0"/>
              <a:t>Please note that in the “Existence: Yes” matrix, the outputted value may NOT be exactly 0 or 1, but a value within [0, 1]. We typically call it “confidence.”</a:t>
            </a:r>
          </a:p>
          <a:p>
            <a:r>
              <a:rPr lang="en-US" dirty="0">
                <a:solidFill>
                  <a:srgbClr val="FF0000"/>
                </a:solidFill>
              </a:rPr>
              <a:t>For patches whose “Existence: Yes” values &gt; a threshold (e.g., 0.2), we will read out its corresponding location and output a box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A431E6-F777-2619-A6C3-735E09B6A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425935"/>
              </p:ext>
            </p:extLst>
          </p:nvPr>
        </p:nvGraphicFramePr>
        <p:xfrm>
          <a:off x="683246" y="5065790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68A20E7-82F7-BB55-5475-AA6BCB074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258031"/>
              </p:ext>
            </p:extLst>
          </p:nvPr>
        </p:nvGraphicFramePr>
        <p:xfrm>
          <a:off x="779097" y="5152835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9DD14B2-FAE9-518C-D6D6-365C297ED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340640"/>
              </p:ext>
            </p:extLst>
          </p:nvPr>
        </p:nvGraphicFramePr>
        <p:xfrm>
          <a:off x="2016810" y="5065292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8519966-DDDD-A6E5-51C0-ED3CDC2C3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2451"/>
              </p:ext>
            </p:extLst>
          </p:nvPr>
        </p:nvGraphicFramePr>
        <p:xfrm>
          <a:off x="2106432" y="5152835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25D58D-2186-4CD0-1AB0-2CE9F65AAE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239595"/>
              </p:ext>
            </p:extLst>
          </p:nvPr>
        </p:nvGraphicFramePr>
        <p:xfrm>
          <a:off x="2215315" y="5268221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9CE634C-9B4E-16B3-C39A-10FFE55BB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736220"/>
              </p:ext>
            </p:extLst>
          </p:nvPr>
        </p:nvGraphicFramePr>
        <p:xfrm>
          <a:off x="2307067" y="5355266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158D987-226F-941F-6E19-15A8DBCD9EDD}"/>
              </a:ext>
            </a:extLst>
          </p:cNvPr>
          <p:cNvSpPr txBox="1"/>
          <p:nvPr/>
        </p:nvSpPr>
        <p:spPr>
          <a:xfrm>
            <a:off x="578193" y="4275469"/>
            <a:ext cx="3056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tensors by a neural net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319011D-F298-919A-CB3C-94AD975384BD}"/>
              </a:ext>
            </a:extLst>
          </p:cNvPr>
          <p:cNvSpPr/>
          <p:nvPr/>
        </p:nvSpPr>
        <p:spPr>
          <a:xfrm>
            <a:off x="3746199" y="5005167"/>
            <a:ext cx="1658792" cy="126472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Read box locations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FD5326-AF94-F471-4DD6-F207FEED412B}"/>
              </a:ext>
            </a:extLst>
          </p:cNvPr>
          <p:cNvCxnSpPr>
            <a:cxnSpLocks/>
          </p:cNvCxnSpPr>
          <p:nvPr/>
        </p:nvCxnSpPr>
        <p:spPr>
          <a:xfrm flipH="1" flipV="1">
            <a:off x="1075034" y="5697662"/>
            <a:ext cx="399372" cy="76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600FC2-5908-3593-EF33-B5A323D16DDE}"/>
              </a:ext>
            </a:extLst>
          </p:cNvPr>
          <p:cNvCxnSpPr>
            <a:cxnSpLocks/>
          </p:cNvCxnSpPr>
          <p:nvPr/>
        </p:nvCxnSpPr>
        <p:spPr>
          <a:xfrm flipV="1">
            <a:off x="630795" y="5697662"/>
            <a:ext cx="288964" cy="732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D3ACC74-0927-7F22-F480-45046C17ED0E}"/>
              </a:ext>
            </a:extLst>
          </p:cNvPr>
          <p:cNvSpPr txBox="1"/>
          <p:nvPr/>
        </p:nvSpPr>
        <p:spPr>
          <a:xfrm>
            <a:off x="1184060" y="6461948"/>
            <a:ext cx="123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[0.9, 0.1]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AD921C-57D3-5978-1E0F-D14035005954}"/>
              </a:ext>
            </a:extLst>
          </p:cNvPr>
          <p:cNvSpPr txBox="1"/>
          <p:nvPr/>
        </p:nvSpPr>
        <p:spPr>
          <a:xfrm>
            <a:off x="177571" y="6461948"/>
            <a:ext cx="123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[0.1, 0.9]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D29DC3-BE9B-00DC-505D-F49BBAB2A5EF}"/>
              </a:ext>
            </a:extLst>
          </p:cNvPr>
          <p:cNvSpPr txBox="1"/>
          <p:nvPr/>
        </p:nvSpPr>
        <p:spPr>
          <a:xfrm>
            <a:off x="5465205" y="4880548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800" b="1" dirty="0"/>
              <a:t>[x-center, y-center, width, height, “Existence: Yes” value]</a:t>
            </a:r>
          </a:p>
          <a:p>
            <a:pPr lvl="1"/>
            <a:r>
              <a:rPr lang="en-US" sz="1800" dirty="0"/>
              <a:t>[83.3, 90, 33.3, 85, </a:t>
            </a:r>
            <a:r>
              <a:rPr lang="en-US" sz="1800" dirty="0">
                <a:solidFill>
                  <a:schemeClr val="accent6"/>
                </a:solidFill>
              </a:rPr>
              <a:t>0.9</a:t>
            </a:r>
            <a:r>
              <a:rPr lang="en-US" sz="1800" dirty="0"/>
              <a:t>]</a:t>
            </a:r>
          </a:p>
          <a:p>
            <a:pPr lvl="1"/>
            <a:r>
              <a:rPr lang="en-US" sz="1800" dirty="0"/>
              <a:t>[83.3, 90, 33.3, 85, </a:t>
            </a:r>
            <a:r>
              <a:rPr lang="en-US" sz="1800" dirty="0">
                <a:solidFill>
                  <a:schemeClr val="accent6"/>
                </a:solidFill>
              </a:rPr>
              <a:t>0.8</a:t>
            </a:r>
            <a:r>
              <a:rPr lang="en-US" sz="1800" dirty="0"/>
              <a:t>]</a:t>
            </a:r>
          </a:p>
          <a:p>
            <a:pPr lvl="1"/>
            <a:r>
              <a:rPr lang="en-US" dirty="0"/>
              <a:t>…</a:t>
            </a:r>
            <a:endParaRPr lang="en-US" sz="1800" dirty="0"/>
          </a:p>
          <a:p>
            <a:pPr lvl="1"/>
            <a:r>
              <a:rPr lang="en-US" dirty="0"/>
              <a:t>…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BC9DC2-F1B4-2E51-645B-978EA0B05E04}"/>
              </a:ext>
            </a:extLst>
          </p:cNvPr>
          <p:cNvCxnSpPr>
            <a:cxnSpLocks/>
          </p:cNvCxnSpPr>
          <p:nvPr/>
        </p:nvCxnSpPr>
        <p:spPr>
          <a:xfrm>
            <a:off x="500332" y="4951562"/>
            <a:ext cx="574702" cy="517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6C224A9-8915-7A07-5020-E9093E884503}"/>
              </a:ext>
            </a:extLst>
          </p:cNvPr>
          <p:cNvSpPr txBox="1"/>
          <p:nvPr/>
        </p:nvSpPr>
        <p:spPr>
          <a:xfrm>
            <a:off x="104970" y="4567103"/>
            <a:ext cx="123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[0.8, 0.2]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111E626-0E37-F1AF-0EFA-DFE9F3F05EAF}"/>
              </a:ext>
            </a:extLst>
          </p:cNvPr>
          <p:cNvCxnSpPr>
            <a:cxnSpLocks/>
          </p:cNvCxnSpPr>
          <p:nvPr/>
        </p:nvCxnSpPr>
        <p:spPr>
          <a:xfrm>
            <a:off x="2214130" y="4864259"/>
            <a:ext cx="413002" cy="833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EEBAC35-2F09-388E-1D8C-1B81596B8A69}"/>
              </a:ext>
            </a:extLst>
          </p:cNvPr>
          <p:cNvCxnSpPr>
            <a:cxnSpLocks/>
          </p:cNvCxnSpPr>
          <p:nvPr/>
        </p:nvCxnSpPr>
        <p:spPr>
          <a:xfrm flipH="1" flipV="1">
            <a:off x="2835794" y="5866521"/>
            <a:ext cx="604425" cy="730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DDAFFFA-8EEF-ADAE-02A6-0687E5F7E3AE}"/>
              </a:ext>
            </a:extLst>
          </p:cNvPr>
          <p:cNvSpPr txBox="1"/>
          <p:nvPr/>
        </p:nvSpPr>
        <p:spPr>
          <a:xfrm>
            <a:off x="3422039" y="6461948"/>
            <a:ext cx="2154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[83.3, 90, 33.3, 85]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983073-B477-3196-99A5-B88E4C007F48}"/>
              </a:ext>
            </a:extLst>
          </p:cNvPr>
          <p:cNvSpPr txBox="1"/>
          <p:nvPr/>
        </p:nvSpPr>
        <p:spPr>
          <a:xfrm>
            <a:off x="1981002" y="4612134"/>
            <a:ext cx="2154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[83.3, 90, 33.3, 85]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630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F9019-59EC-AC94-3AE5-E978206F1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Naïve implementation: decoding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2E2BE-50DC-59F0-32FB-640313900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is, for the same GT box, we may output multiple boxes with potentially different </a:t>
            </a:r>
            <a:r>
              <a:rPr lang="en-US" b="1" dirty="0"/>
              <a:t>confidences</a:t>
            </a:r>
            <a:r>
              <a:rPr lang="en-US" dirty="0"/>
              <a:t> (i.e., “</a:t>
            </a:r>
            <a:r>
              <a:rPr lang="en-US" sz="2800" b="1" dirty="0"/>
              <a:t>Existence: Yes” values</a:t>
            </a:r>
            <a:r>
              <a:rPr lang="en-US" dirty="0"/>
              <a:t>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A431E6-F777-2619-A6C3-735E09B6A90F}"/>
              </a:ext>
            </a:extLst>
          </p:cNvPr>
          <p:cNvGraphicFramePr>
            <a:graphicFrameLocks noGrp="1"/>
          </p:cNvGraphicFramePr>
          <p:nvPr/>
        </p:nvGraphicFramePr>
        <p:xfrm>
          <a:off x="683246" y="5065790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68A20E7-82F7-BB55-5475-AA6BCB074E1C}"/>
              </a:ext>
            </a:extLst>
          </p:cNvPr>
          <p:cNvGraphicFramePr>
            <a:graphicFrameLocks noGrp="1"/>
          </p:cNvGraphicFramePr>
          <p:nvPr/>
        </p:nvGraphicFramePr>
        <p:xfrm>
          <a:off x="779097" y="5152835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9DD14B2-FAE9-518C-D6D6-365C297ED342}"/>
              </a:ext>
            </a:extLst>
          </p:cNvPr>
          <p:cNvGraphicFramePr>
            <a:graphicFrameLocks noGrp="1"/>
          </p:cNvGraphicFramePr>
          <p:nvPr/>
        </p:nvGraphicFramePr>
        <p:xfrm>
          <a:off x="2016810" y="5065292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8519966-DDDD-A6E5-51C0-ED3CDC2C3866}"/>
              </a:ext>
            </a:extLst>
          </p:cNvPr>
          <p:cNvGraphicFramePr>
            <a:graphicFrameLocks noGrp="1"/>
          </p:cNvGraphicFramePr>
          <p:nvPr/>
        </p:nvGraphicFramePr>
        <p:xfrm>
          <a:off x="2106432" y="5152835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25D58D-2186-4CD0-1AB0-2CE9F65AAE06}"/>
              </a:ext>
            </a:extLst>
          </p:cNvPr>
          <p:cNvGraphicFramePr>
            <a:graphicFrameLocks noGrp="1"/>
          </p:cNvGraphicFramePr>
          <p:nvPr/>
        </p:nvGraphicFramePr>
        <p:xfrm>
          <a:off x="2215315" y="5268221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9CE634C-9B4E-16B3-C39A-10FFE55BB2EA}"/>
              </a:ext>
            </a:extLst>
          </p:cNvPr>
          <p:cNvGraphicFramePr>
            <a:graphicFrameLocks noGrp="1"/>
          </p:cNvGraphicFramePr>
          <p:nvPr/>
        </p:nvGraphicFramePr>
        <p:xfrm>
          <a:off x="2307067" y="5355266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158D987-226F-941F-6E19-15A8DBCD9EDD}"/>
              </a:ext>
            </a:extLst>
          </p:cNvPr>
          <p:cNvSpPr txBox="1"/>
          <p:nvPr/>
        </p:nvSpPr>
        <p:spPr>
          <a:xfrm>
            <a:off x="578193" y="4275469"/>
            <a:ext cx="3056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tensors by a neural net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319011D-F298-919A-CB3C-94AD975384BD}"/>
              </a:ext>
            </a:extLst>
          </p:cNvPr>
          <p:cNvSpPr/>
          <p:nvPr/>
        </p:nvSpPr>
        <p:spPr>
          <a:xfrm>
            <a:off x="3746199" y="5005167"/>
            <a:ext cx="1658792" cy="126472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Read box locations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FD5326-AF94-F471-4DD6-F207FEED412B}"/>
              </a:ext>
            </a:extLst>
          </p:cNvPr>
          <p:cNvCxnSpPr>
            <a:cxnSpLocks/>
          </p:cNvCxnSpPr>
          <p:nvPr/>
        </p:nvCxnSpPr>
        <p:spPr>
          <a:xfrm flipH="1" flipV="1">
            <a:off x="1075034" y="5697662"/>
            <a:ext cx="399372" cy="76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600FC2-5908-3593-EF33-B5A323D16DDE}"/>
              </a:ext>
            </a:extLst>
          </p:cNvPr>
          <p:cNvCxnSpPr>
            <a:cxnSpLocks/>
          </p:cNvCxnSpPr>
          <p:nvPr/>
        </p:nvCxnSpPr>
        <p:spPr>
          <a:xfrm flipV="1">
            <a:off x="630795" y="5697662"/>
            <a:ext cx="288964" cy="732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D3ACC74-0927-7F22-F480-45046C17ED0E}"/>
              </a:ext>
            </a:extLst>
          </p:cNvPr>
          <p:cNvSpPr txBox="1"/>
          <p:nvPr/>
        </p:nvSpPr>
        <p:spPr>
          <a:xfrm>
            <a:off x="1184060" y="6461948"/>
            <a:ext cx="123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[0.9, 0.1]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AD921C-57D3-5978-1E0F-D14035005954}"/>
              </a:ext>
            </a:extLst>
          </p:cNvPr>
          <p:cNvSpPr txBox="1"/>
          <p:nvPr/>
        </p:nvSpPr>
        <p:spPr>
          <a:xfrm>
            <a:off x="177571" y="6461948"/>
            <a:ext cx="123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[0.1, 0.9]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D29DC3-BE9B-00DC-505D-F49BBAB2A5EF}"/>
              </a:ext>
            </a:extLst>
          </p:cNvPr>
          <p:cNvSpPr txBox="1"/>
          <p:nvPr/>
        </p:nvSpPr>
        <p:spPr>
          <a:xfrm>
            <a:off x="5465205" y="4880548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800" b="1" dirty="0"/>
              <a:t>[x-center, y-center, width, height, “Existence: Yes” value]</a:t>
            </a:r>
          </a:p>
          <a:p>
            <a:pPr lvl="1"/>
            <a:r>
              <a:rPr lang="en-US" sz="1800" dirty="0"/>
              <a:t>[83.3, 90, 33.3, 85, </a:t>
            </a:r>
            <a:r>
              <a:rPr lang="en-US" sz="1800" dirty="0">
                <a:solidFill>
                  <a:schemeClr val="accent6"/>
                </a:solidFill>
              </a:rPr>
              <a:t>0.9</a:t>
            </a:r>
            <a:r>
              <a:rPr lang="en-US" sz="1800" dirty="0"/>
              <a:t>]</a:t>
            </a:r>
          </a:p>
          <a:p>
            <a:pPr lvl="1"/>
            <a:r>
              <a:rPr lang="en-US" sz="1800" dirty="0"/>
              <a:t>[83.3, 90, 33.3, 85, </a:t>
            </a:r>
            <a:r>
              <a:rPr lang="en-US" sz="1800" dirty="0">
                <a:solidFill>
                  <a:schemeClr val="accent6"/>
                </a:solidFill>
              </a:rPr>
              <a:t>0.8</a:t>
            </a:r>
            <a:r>
              <a:rPr lang="en-US" sz="1800" dirty="0"/>
              <a:t>]</a:t>
            </a:r>
          </a:p>
          <a:p>
            <a:pPr lvl="1"/>
            <a:r>
              <a:rPr lang="en-US" dirty="0"/>
              <a:t>…</a:t>
            </a:r>
            <a:endParaRPr lang="en-US" sz="1800" dirty="0"/>
          </a:p>
          <a:p>
            <a:pPr lvl="1"/>
            <a:r>
              <a:rPr lang="en-US" dirty="0"/>
              <a:t>…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BC9DC2-F1B4-2E51-645B-978EA0B05E04}"/>
              </a:ext>
            </a:extLst>
          </p:cNvPr>
          <p:cNvCxnSpPr>
            <a:cxnSpLocks/>
          </p:cNvCxnSpPr>
          <p:nvPr/>
        </p:nvCxnSpPr>
        <p:spPr>
          <a:xfrm>
            <a:off x="500332" y="4951562"/>
            <a:ext cx="574702" cy="517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6C224A9-8915-7A07-5020-E9093E884503}"/>
              </a:ext>
            </a:extLst>
          </p:cNvPr>
          <p:cNvSpPr txBox="1"/>
          <p:nvPr/>
        </p:nvSpPr>
        <p:spPr>
          <a:xfrm>
            <a:off x="104970" y="4567103"/>
            <a:ext cx="123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[0.8, 0.2]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9B6E7F-F8E7-91D7-F18A-E848C683EE14}"/>
              </a:ext>
            </a:extLst>
          </p:cNvPr>
          <p:cNvCxnSpPr>
            <a:cxnSpLocks/>
          </p:cNvCxnSpPr>
          <p:nvPr/>
        </p:nvCxnSpPr>
        <p:spPr>
          <a:xfrm>
            <a:off x="2214130" y="4864259"/>
            <a:ext cx="413002" cy="833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A0F6D8-2E6F-2478-DF2A-D8AA8B7EFDE6}"/>
              </a:ext>
            </a:extLst>
          </p:cNvPr>
          <p:cNvCxnSpPr>
            <a:cxnSpLocks/>
          </p:cNvCxnSpPr>
          <p:nvPr/>
        </p:nvCxnSpPr>
        <p:spPr>
          <a:xfrm flipH="1" flipV="1">
            <a:off x="2835794" y="5866521"/>
            <a:ext cx="604425" cy="730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3E62B34-8E73-C2F1-A25A-C815691872D1}"/>
              </a:ext>
            </a:extLst>
          </p:cNvPr>
          <p:cNvSpPr txBox="1"/>
          <p:nvPr/>
        </p:nvSpPr>
        <p:spPr>
          <a:xfrm>
            <a:off x="3422039" y="6461948"/>
            <a:ext cx="2154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[83.3, 90, 33.3, 85]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C3F422-D122-B7E7-5CC4-E1ADF2C08612}"/>
              </a:ext>
            </a:extLst>
          </p:cNvPr>
          <p:cNvSpPr txBox="1"/>
          <p:nvPr/>
        </p:nvSpPr>
        <p:spPr>
          <a:xfrm>
            <a:off x="1981002" y="4612134"/>
            <a:ext cx="2154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[83.3, 90, 33.3, 85]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294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83968-BDAA-79FE-36A3-4AC92AF8B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91C6F-2A4F-9046-27B5-251422773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Recap of image classifiers</a:t>
            </a:r>
          </a:p>
          <a:p>
            <a:r>
              <a:rPr lang="en-US" dirty="0">
                <a:solidFill>
                  <a:schemeClr val="bg2"/>
                </a:solidFill>
              </a:rPr>
              <a:t>Recap of object detectors</a:t>
            </a:r>
          </a:p>
          <a:p>
            <a:r>
              <a:rPr lang="en-US" dirty="0"/>
              <a:t>Homework description (coding part)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Naïve implementation</a:t>
            </a:r>
          </a:p>
          <a:p>
            <a:pPr lvl="1"/>
            <a:r>
              <a:rPr lang="en-US" dirty="0"/>
              <a:t>Implementation with anchors and offsets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Non-Maximum Suppression (NMS)</a:t>
            </a:r>
          </a:p>
          <a:p>
            <a:r>
              <a:rPr lang="en-US" dirty="0">
                <a:solidFill>
                  <a:schemeClr val="bg2"/>
                </a:solidFill>
              </a:rPr>
              <a:t>Homework description (written part)</a:t>
            </a:r>
          </a:p>
        </p:txBody>
      </p:sp>
    </p:spTree>
    <p:extLst>
      <p:ext uri="{BB962C8B-B14F-4D97-AF65-F5344CB8AC3E}">
        <p14:creationId xmlns:p14="http://schemas.microsoft.com/office/powerpoint/2010/main" val="11765790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19CFA-5A2E-DF4F-6C7E-838F50867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Q3: Advanced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E9B67-E308-A537-6B44-70E5211A9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much following the same steps in Q1, but you are now to implement (and experience) the use of anchors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2C2D76-0D43-AFE8-BF83-EFFC0D5C46ED}"/>
              </a:ext>
            </a:extLst>
          </p:cNvPr>
          <p:cNvSpPr txBox="1"/>
          <p:nvPr/>
        </p:nvSpPr>
        <p:spPr>
          <a:xfrm>
            <a:off x="1023547" y="2638819"/>
            <a:ext cx="2507411" cy="3738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Naïve implementation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D817A5-00FC-E8FF-D88B-EFC0BBC24DBB}"/>
              </a:ext>
            </a:extLst>
          </p:cNvPr>
          <p:cNvSpPr txBox="1"/>
          <p:nvPr/>
        </p:nvSpPr>
        <p:spPr>
          <a:xfrm>
            <a:off x="7568121" y="2620990"/>
            <a:ext cx="338730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Advanced implementation</a:t>
            </a:r>
          </a:p>
        </p:txBody>
      </p:sp>
      <p:pic>
        <p:nvPicPr>
          <p:cNvPr id="9" name="Picture 6" descr="127,000+ Dog And Cat Stock Photos, Pictures &amp; Royalty-Free Images - iStock  | Dog and cat outside, Pets, Dog">
            <a:extLst>
              <a:ext uri="{FF2B5EF4-FFF2-40B4-BE49-F238E27FC236}">
                <a16:creationId xmlns:a16="http://schemas.microsoft.com/office/drawing/2014/main" id="{1284FA14-49C7-6D00-F69C-10BE9827059F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75" y="4111487"/>
            <a:ext cx="1565146" cy="164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926515E-C410-4706-7500-4051B7BC0253}"/>
              </a:ext>
            </a:extLst>
          </p:cNvPr>
          <p:cNvSpPr/>
          <p:nvPr/>
        </p:nvSpPr>
        <p:spPr>
          <a:xfrm>
            <a:off x="665976" y="4653993"/>
            <a:ext cx="193993" cy="7568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0BECED-28E3-8FBB-1BBB-A0390853492B}"/>
              </a:ext>
            </a:extLst>
          </p:cNvPr>
          <p:cNvSpPr/>
          <p:nvPr/>
        </p:nvSpPr>
        <p:spPr>
          <a:xfrm>
            <a:off x="946651" y="4500899"/>
            <a:ext cx="404470" cy="90998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DC706E4-6B85-0596-07B1-4F235CEB886F}"/>
              </a:ext>
            </a:extLst>
          </p:cNvPr>
          <p:cNvSpPr/>
          <p:nvPr/>
        </p:nvSpPr>
        <p:spPr>
          <a:xfrm>
            <a:off x="1821177" y="4722491"/>
            <a:ext cx="592113" cy="478002"/>
          </a:xfrm>
          <a:prstGeom prst="rightArrow">
            <a:avLst>
              <a:gd name="adj1" fmla="val 50000"/>
              <a:gd name="adj2" fmla="val 51213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0C33336-5A40-F5B7-1521-C7B91E7E5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375187"/>
              </p:ext>
            </p:extLst>
          </p:nvPr>
        </p:nvGraphicFramePr>
        <p:xfrm>
          <a:off x="2547156" y="4433015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6B07E05-EE0F-6151-AC59-A9BE794730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109804"/>
              </p:ext>
            </p:extLst>
          </p:nvPr>
        </p:nvGraphicFramePr>
        <p:xfrm>
          <a:off x="2643007" y="4520060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AE30748-2877-9FE2-0C06-ABE11392FE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767296"/>
              </p:ext>
            </p:extLst>
          </p:nvPr>
        </p:nvGraphicFramePr>
        <p:xfrm>
          <a:off x="3880720" y="4432517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E0950C2-F9AF-86D4-C591-A7178E416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810061"/>
              </p:ext>
            </p:extLst>
          </p:nvPr>
        </p:nvGraphicFramePr>
        <p:xfrm>
          <a:off x="3970342" y="4520060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526C2B7-1EFA-2051-4BD3-938096DD1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11426"/>
              </p:ext>
            </p:extLst>
          </p:nvPr>
        </p:nvGraphicFramePr>
        <p:xfrm>
          <a:off x="4079225" y="4635446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F64E3CA-1F8B-D8D5-1688-3D35E6A75C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46236"/>
              </p:ext>
            </p:extLst>
          </p:nvPr>
        </p:nvGraphicFramePr>
        <p:xfrm>
          <a:off x="4170977" y="4722491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F2BB047-4E5F-6B83-2628-8561FF97473C}"/>
              </a:ext>
            </a:extLst>
          </p:cNvPr>
          <p:cNvCxnSpPr>
            <a:cxnSpLocks/>
          </p:cNvCxnSpPr>
          <p:nvPr/>
        </p:nvCxnSpPr>
        <p:spPr>
          <a:xfrm>
            <a:off x="5305487" y="3038614"/>
            <a:ext cx="0" cy="3595991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C235638-2193-B014-CDFC-F9370AEE1119}"/>
              </a:ext>
            </a:extLst>
          </p:cNvPr>
          <p:cNvSpPr txBox="1"/>
          <p:nvPr/>
        </p:nvSpPr>
        <p:spPr>
          <a:xfrm>
            <a:off x="345057" y="6066383"/>
            <a:ext cx="486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“Existence: Yes” is 1 if a patch overlaps GT boxes</a:t>
            </a:r>
          </a:p>
        </p:txBody>
      </p:sp>
      <p:pic>
        <p:nvPicPr>
          <p:cNvPr id="21" name="Picture 6" descr="127,000+ Dog And Cat Stock Photos, Pictures &amp; Royalty-Free Images - iStock  | Dog and cat outside, Pets, Dog">
            <a:extLst>
              <a:ext uri="{FF2B5EF4-FFF2-40B4-BE49-F238E27FC236}">
                <a16:creationId xmlns:a16="http://schemas.microsoft.com/office/drawing/2014/main" id="{C3B17A02-2085-7A97-BB04-478A998963A1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508" y="4111487"/>
            <a:ext cx="1565146" cy="164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7E83CDA-F859-B95A-9DF6-73C3916A6B16}"/>
              </a:ext>
            </a:extLst>
          </p:cNvPr>
          <p:cNvSpPr/>
          <p:nvPr/>
        </p:nvSpPr>
        <p:spPr>
          <a:xfrm>
            <a:off x="6137909" y="4653993"/>
            <a:ext cx="193993" cy="7568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EA727BF-6206-76CB-3182-18D34D75BFA6}"/>
              </a:ext>
            </a:extLst>
          </p:cNvPr>
          <p:cNvSpPr/>
          <p:nvPr/>
        </p:nvSpPr>
        <p:spPr>
          <a:xfrm>
            <a:off x="6418584" y="4500899"/>
            <a:ext cx="404470" cy="90998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2753CA68-05E2-7CF8-546E-F03EE1E7B62F}"/>
              </a:ext>
            </a:extLst>
          </p:cNvPr>
          <p:cNvSpPr/>
          <p:nvPr/>
        </p:nvSpPr>
        <p:spPr>
          <a:xfrm>
            <a:off x="7293110" y="4722491"/>
            <a:ext cx="592113" cy="478002"/>
          </a:xfrm>
          <a:prstGeom prst="rightArrow">
            <a:avLst>
              <a:gd name="adj1" fmla="val 50000"/>
              <a:gd name="adj2" fmla="val 51213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E9F923A2-FDFD-EB09-8C9E-9AFA5F1C6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395518"/>
              </p:ext>
            </p:extLst>
          </p:nvPr>
        </p:nvGraphicFramePr>
        <p:xfrm>
          <a:off x="9354059" y="4644339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4C8F6186-6F7B-371A-115C-1DD4A41850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831925"/>
              </p:ext>
            </p:extLst>
          </p:nvPr>
        </p:nvGraphicFramePr>
        <p:xfrm>
          <a:off x="9449910" y="4731384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C75A84D2-3891-A725-B906-B9E32BCF64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557802"/>
              </p:ext>
            </p:extLst>
          </p:nvPr>
        </p:nvGraphicFramePr>
        <p:xfrm>
          <a:off x="10687623" y="4643841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DC984AFF-3725-3101-24C7-06E2AF21A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655780"/>
              </p:ext>
            </p:extLst>
          </p:nvPr>
        </p:nvGraphicFramePr>
        <p:xfrm>
          <a:off x="10777245" y="4731384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C08A67E9-F789-ECA2-7B12-73161FF731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119284"/>
              </p:ext>
            </p:extLst>
          </p:nvPr>
        </p:nvGraphicFramePr>
        <p:xfrm>
          <a:off x="10886128" y="4846770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87FC8559-39BC-FFC3-CDCA-DC03D89AC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741196"/>
              </p:ext>
            </p:extLst>
          </p:nvPr>
        </p:nvGraphicFramePr>
        <p:xfrm>
          <a:off x="10977880" y="4933815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019BCE44-21F8-BEAB-D7F4-9DC7FAA2E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640971"/>
              </p:ext>
            </p:extLst>
          </p:nvPr>
        </p:nvGraphicFramePr>
        <p:xfrm>
          <a:off x="9329395" y="3138018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D06ABD82-805D-25E4-3D53-E88181F02B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780336"/>
              </p:ext>
            </p:extLst>
          </p:nvPr>
        </p:nvGraphicFramePr>
        <p:xfrm>
          <a:off x="9425246" y="3225063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63CA2749-6E19-6466-DFE3-523583F50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42157"/>
              </p:ext>
            </p:extLst>
          </p:nvPr>
        </p:nvGraphicFramePr>
        <p:xfrm>
          <a:off x="10662959" y="3137520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503A8A14-9D4F-DD13-21F7-B818F8E4A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485580"/>
              </p:ext>
            </p:extLst>
          </p:nvPr>
        </p:nvGraphicFramePr>
        <p:xfrm>
          <a:off x="10752581" y="3225063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D31328DD-CFD8-D94D-6641-8564330AA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910241"/>
              </p:ext>
            </p:extLst>
          </p:nvPr>
        </p:nvGraphicFramePr>
        <p:xfrm>
          <a:off x="10861464" y="3340449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709A3212-2F3B-B905-61A3-357589EDD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149648"/>
              </p:ext>
            </p:extLst>
          </p:nvPr>
        </p:nvGraphicFramePr>
        <p:xfrm>
          <a:off x="10953216" y="3427494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sp>
        <p:nvSpPr>
          <p:cNvPr id="65" name="TextBox 64">
            <a:extLst>
              <a:ext uri="{FF2B5EF4-FFF2-40B4-BE49-F238E27FC236}">
                <a16:creationId xmlns:a16="http://schemas.microsoft.com/office/drawing/2014/main" id="{03CB8B93-1C15-A5C5-5B1A-DCD8DAB6E74B}"/>
              </a:ext>
            </a:extLst>
          </p:cNvPr>
          <p:cNvSpPr txBox="1"/>
          <p:nvPr/>
        </p:nvSpPr>
        <p:spPr>
          <a:xfrm>
            <a:off x="10085502" y="6207546"/>
            <a:ext cx="461665" cy="68103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……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20E72E2-ED54-D1CC-F690-1A46F8BEB2D9}"/>
              </a:ext>
            </a:extLst>
          </p:cNvPr>
          <p:cNvSpPr/>
          <p:nvPr/>
        </p:nvSpPr>
        <p:spPr>
          <a:xfrm>
            <a:off x="8568906" y="3664760"/>
            <a:ext cx="244827" cy="21026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E5B21F6-FFFC-68C6-0C71-47C156BC38C5}"/>
              </a:ext>
            </a:extLst>
          </p:cNvPr>
          <p:cNvSpPr txBox="1"/>
          <p:nvPr/>
        </p:nvSpPr>
        <p:spPr>
          <a:xfrm>
            <a:off x="8089490" y="3183354"/>
            <a:ext cx="1264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Anchor: 0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05A8372-02A4-12FE-18C1-0954A84AEEF2}"/>
              </a:ext>
            </a:extLst>
          </p:cNvPr>
          <p:cNvSpPr txBox="1"/>
          <p:nvPr/>
        </p:nvSpPr>
        <p:spPr>
          <a:xfrm>
            <a:off x="8089490" y="4695555"/>
            <a:ext cx="1264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Anchor: 1 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824CD97-95AD-8220-C360-11D9E51B7E21}"/>
              </a:ext>
            </a:extLst>
          </p:cNvPr>
          <p:cNvSpPr/>
          <p:nvPr/>
        </p:nvSpPr>
        <p:spPr>
          <a:xfrm>
            <a:off x="8568906" y="5188667"/>
            <a:ext cx="244827" cy="63237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193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19CFA-5A2E-DF4F-6C7E-838F50867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Q3: Advanced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E9B67-E308-A537-6B44-70E5211A9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5082544" cy="4564057"/>
          </a:xfrm>
        </p:spPr>
        <p:txBody>
          <a:bodyPr/>
          <a:lstStyle/>
          <a:p>
            <a:r>
              <a:rPr lang="en-US" dirty="0"/>
              <a:t>That is, for each anchor, you need to create the corresponding existence and location tensors.</a:t>
            </a:r>
          </a:p>
          <a:p>
            <a:endParaRPr lang="en-US" dirty="0"/>
          </a:p>
          <a:p>
            <a:r>
              <a:rPr lang="en-US" dirty="0"/>
              <a:t>If there are </a:t>
            </a:r>
            <a:r>
              <a:rPr lang="en-US" b="1" i="1" dirty="0"/>
              <a:t>K</a:t>
            </a:r>
            <a:r>
              <a:rPr lang="en-US" dirty="0"/>
              <a:t> anchors, you will need to create </a:t>
            </a:r>
            <a:r>
              <a:rPr lang="en-US" b="1" i="1" dirty="0"/>
              <a:t>K</a:t>
            </a:r>
            <a:r>
              <a:rPr lang="en-US" dirty="0"/>
              <a:t> corresponding existence and location tensors.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931276-F321-90E8-3F8C-AF9520E7CB01}"/>
              </a:ext>
            </a:extLst>
          </p:cNvPr>
          <p:cNvSpPr txBox="1"/>
          <p:nvPr/>
        </p:nvSpPr>
        <p:spPr>
          <a:xfrm>
            <a:off x="7568121" y="2620990"/>
            <a:ext cx="338730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Advanced implementation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BADE99-1201-D0F3-6868-936608A97DA9}"/>
              </a:ext>
            </a:extLst>
          </p:cNvPr>
          <p:cNvCxnSpPr>
            <a:cxnSpLocks/>
          </p:cNvCxnSpPr>
          <p:nvPr/>
        </p:nvCxnSpPr>
        <p:spPr>
          <a:xfrm>
            <a:off x="5305487" y="3038614"/>
            <a:ext cx="0" cy="3595991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6" descr="127,000+ Dog And Cat Stock Photos, Pictures &amp; Royalty-Free Images - iStock  | Dog and cat outside, Pets, Dog">
            <a:extLst>
              <a:ext uri="{FF2B5EF4-FFF2-40B4-BE49-F238E27FC236}">
                <a16:creationId xmlns:a16="http://schemas.microsoft.com/office/drawing/2014/main" id="{BF863E0F-CFDA-562F-E1CD-435492BC5081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508" y="4111487"/>
            <a:ext cx="1565146" cy="164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5D46581-51F8-3DD1-AB41-F52CEE15BAE5}"/>
              </a:ext>
            </a:extLst>
          </p:cNvPr>
          <p:cNvSpPr/>
          <p:nvPr/>
        </p:nvSpPr>
        <p:spPr>
          <a:xfrm>
            <a:off x="6137909" y="4653993"/>
            <a:ext cx="193993" cy="7568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5C4A95-C352-45E4-F200-1BAC6221CA18}"/>
              </a:ext>
            </a:extLst>
          </p:cNvPr>
          <p:cNvSpPr/>
          <p:nvPr/>
        </p:nvSpPr>
        <p:spPr>
          <a:xfrm>
            <a:off x="6418584" y="4500899"/>
            <a:ext cx="404470" cy="90998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62162D41-8BA4-7A80-FE2B-BAB94E466A3B}"/>
              </a:ext>
            </a:extLst>
          </p:cNvPr>
          <p:cNvSpPr/>
          <p:nvPr/>
        </p:nvSpPr>
        <p:spPr>
          <a:xfrm>
            <a:off x="7293110" y="4722491"/>
            <a:ext cx="592113" cy="478002"/>
          </a:xfrm>
          <a:prstGeom prst="rightArrow">
            <a:avLst>
              <a:gd name="adj1" fmla="val 50000"/>
              <a:gd name="adj2" fmla="val 51213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05AAD50A-3CD7-E48D-005F-422683753F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332355"/>
              </p:ext>
            </p:extLst>
          </p:nvPr>
        </p:nvGraphicFramePr>
        <p:xfrm>
          <a:off x="9354059" y="4644339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DC7FDD30-6839-DAB2-B3AE-5C09D326E0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276467"/>
              </p:ext>
            </p:extLst>
          </p:nvPr>
        </p:nvGraphicFramePr>
        <p:xfrm>
          <a:off x="9449910" y="4731384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473A12A7-2AC0-D33E-CD67-AAF32EBD3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709074"/>
              </p:ext>
            </p:extLst>
          </p:nvPr>
        </p:nvGraphicFramePr>
        <p:xfrm>
          <a:off x="10687623" y="4643841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FEBF49AB-CF30-BF59-5076-27FC2B565F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863556"/>
              </p:ext>
            </p:extLst>
          </p:nvPr>
        </p:nvGraphicFramePr>
        <p:xfrm>
          <a:off x="10777245" y="4731384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68F36392-AF84-510E-484D-65EBEBCCB0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302133"/>
              </p:ext>
            </p:extLst>
          </p:nvPr>
        </p:nvGraphicFramePr>
        <p:xfrm>
          <a:off x="10886128" y="4846770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A0285C68-FF42-28C7-B649-5A8BAF2006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026395"/>
              </p:ext>
            </p:extLst>
          </p:nvPr>
        </p:nvGraphicFramePr>
        <p:xfrm>
          <a:off x="10977880" y="4933815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DDAB38FC-6084-E722-F807-ABC2FC859B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471525"/>
              </p:ext>
            </p:extLst>
          </p:nvPr>
        </p:nvGraphicFramePr>
        <p:xfrm>
          <a:off x="9329395" y="3138018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22E8B60E-2B16-EDC2-F64F-47ACC1EB3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165111"/>
              </p:ext>
            </p:extLst>
          </p:nvPr>
        </p:nvGraphicFramePr>
        <p:xfrm>
          <a:off x="9425246" y="3225063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1601AA6E-89A7-3754-78BD-5A79C1C3E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388826"/>
              </p:ext>
            </p:extLst>
          </p:nvPr>
        </p:nvGraphicFramePr>
        <p:xfrm>
          <a:off x="10662959" y="3137520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8C57BAF8-8B82-1AF2-BDE8-8AF121656F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165636"/>
              </p:ext>
            </p:extLst>
          </p:nvPr>
        </p:nvGraphicFramePr>
        <p:xfrm>
          <a:off x="10752581" y="3225063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E6879335-D706-0948-978C-030A6C9996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086146"/>
              </p:ext>
            </p:extLst>
          </p:nvPr>
        </p:nvGraphicFramePr>
        <p:xfrm>
          <a:off x="10861464" y="3340449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9B95EB7A-AF9A-47F5-6796-989C24959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757075"/>
              </p:ext>
            </p:extLst>
          </p:nvPr>
        </p:nvGraphicFramePr>
        <p:xfrm>
          <a:off x="10953216" y="3427494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811E0C8-E7BB-4771-B643-3745C7F002D0}"/>
              </a:ext>
            </a:extLst>
          </p:cNvPr>
          <p:cNvSpPr txBox="1"/>
          <p:nvPr/>
        </p:nvSpPr>
        <p:spPr>
          <a:xfrm>
            <a:off x="10085502" y="6207546"/>
            <a:ext cx="461665" cy="68103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……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069465B-D3E8-68D0-37E1-A678B4112F66}"/>
              </a:ext>
            </a:extLst>
          </p:cNvPr>
          <p:cNvSpPr/>
          <p:nvPr/>
        </p:nvSpPr>
        <p:spPr>
          <a:xfrm>
            <a:off x="8568906" y="3664760"/>
            <a:ext cx="244827" cy="21026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3FF5204-7C48-A3C7-C7C1-890CDAA9CF0C}"/>
              </a:ext>
            </a:extLst>
          </p:cNvPr>
          <p:cNvSpPr txBox="1"/>
          <p:nvPr/>
        </p:nvSpPr>
        <p:spPr>
          <a:xfrm>
            <a:off x="8089490" y="3183354"/>
            <a:ext cx="1264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Anchor: 0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B7CDE8F-C91C-A7AF-1D34-E8F275702EB7}"/>
              </a:ext>
            </a:extLst>
          </p:cNvPr>
          <p:cNvSpPr txBox="1"/>
          <p:nvPr/>
        </p:nvSpPr>
        <p:spPr>
          <a:xfrm>
            <a:off x="8089490" y="4695555"/>
            <a:ext cx="1264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Anchor: 1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4B34963-4A17-1A53-078D-8997E64D7393}"/>
              </a:ext>
            </a:extLst>
          </p:cNvPr>
          <p:cNvSpPr/>
          <p:nvPr/>
        </p:nvSpPr>
        <p:spPr>
          <a:xfrm>
            <a:off x="8568906" y="5188667"/>
            <a:ext cx="244827" cy="63237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083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F1D02-3373-90C2-4F13-4B0B32B5E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Q3: Advanced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8258A-E8CF-D1E8-3173-43B6061D8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anchor is a </a:t>
            </a:r>
            <a:r>
              <a:rPr lang="en-US" u="sng" dirty="0"/>
              <a:t>specific box shape</a:t>
            </a:r>
            <a:r>
              <a:rPr lang="en-US" dirty="0"/>
              <a:t> centered at each patch</a:t>
            </a:r>
          </a:p>
          <a:p>
            <a:r>
              <a:rPr lang="en-US" dirty="0"/>
              <a:t>For example, if the image is 200-by-200, a patch is 40-by-40</a:t>
            </a:r>
          </a:p>
          <a:p>
            <a:r>
              <a:rPr lang="en-US" dirty="0"/>
              <a:t>We can then consider different anchors (box shapes) by scaling the patch size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6" descr="127,000+ Dog And Cat Stock Photos, Pictures &amp; Royalty-Free Images - iStock  | Dog and cat outside, Pets, Dog">
            <a:extLst>
              <a:ext uri="{FF2B5EF4-FFF2-40B4-BE49-F238E27FC236}">
                <a16:creationId xmlns:a16="http://schemas.microsoft.com/office/drawing/2014/main" id="{C90139D1-CD66-EFB2-325E-F1E5B64D3834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80" y="4176857"/>
            <a:ext cx="2379431" cy="249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8C34F9-1688-8644-8709-53E45D289E4F}"/>
              </a:ext>
            </a:extLst>
          </p:cNvPr>
          <p:cNvCxnSpPr>
            <a:cxnSpLocks/>
          </p:cNvCxnSpPr>
          <p:nvPr/>
        </p:nvCxnSpPr>
        <p:spPr>
          <a:xfrm>
            <a:off x="2796298" y="4183770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54658A-93B5-C60C-C698-1422CF1911B5}"/>
              </a:ext>
            </a:extLst>
          </p:cNvPr>
          <p:cNvCxnSpPr>
            <a:cxnSpLocks/>
          </p:cNvCxnSpPr>
          <p:nvPr/>
        </p:nvCxnSpPr>
        <p:spPr>
          <a:xfrm>
            <a:off x="2311806" y="4183770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AE32F8-9BCF-77AF-512C-C7A23F689C84}"/>
              </a:ext>
            </a:extLst>
          </p:cNvPr>
          <p:cNvCxnSpPr>
            <a:cxnSpLocks/>
          </p:cNvCxnSpPr>
          <p:nvPr/>
        </p:nvCxnSpPr>
        <p:spPr>
          <a:xfrm>
            <a:off x="1827436" y="4183770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410E7B8-CF8B-BFCC-48E3-6B7EEF961A48}"/>
              </a:ext>
            </a:extLst>
          </p:cNvPr>
          <p:cNvCxnSpPr>
            <a:cxnSpLocks/>
          </p:cNvCxnSpPr>
          <p:nvPr/>
        </p:nvCxnSpPr>
        <p:spPr>
          <a:xfrm>
            <a:off x="1380296" y="4183770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406B6F-CE77-F3B8-BF9B-2D048F5227CE}"/>
              </a:ext>
            </a:extLst>
          </p:cNvPr>
          <p:cNvCxnSpPr>
            <a:cxnSpLocks/>
          </p:cNvCxnSpPr>
          <p:nvPr/>
        </p:nvCxnSpPr>
        <p:spPr>
          <a:xfrm flipH="1">
            <a:off x="870980" y="4668604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DE1C28F-F64D-98CF-98B0-70FCB77AAED0}"/>
              </a:ext>
            </a:extLst>
          </p:cNvPr>
          <p:cNvCxnSpPr>
            <a:cxnSpLocks/>
          </p:cNvCxnSpPr>
          <p:nvPr/>
        </p:nvCxnSpPr>
        <p:spPr>
          <a:xfrm flipH="1">
            <a:off x="870979" y="5145468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9C2E6C-D58E-441C-4665-C080B0744ADC}"/>
              </a:ext>
            </a:extLst>
          </p:cNvPr>
          <p:cNvCxnSpPr>
            <a:cxnSpLocks/>
          </p:cNvCxnSpPr>
          <p:nvPr/>
        </p:nvCxnSpPr>
        <p:spPr>
          <a:xfrm flipH="1">
            <a:off x="876499" y="5622333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4919E6-6388-04D7-6C99-F9AA3C964024}"/>
              </a:ext>
            </a:extLst>
          </p:cNvPr>
          <p:cNvCxnSpPr>
            <a:cxnSpLocks/>
          </p:cNvCxnSpPr>
          <p:nvPr/>
        </p:nvCxnSpPr>
        <p:spPr>
          <a:xfrm flipH="1">
            <a:off x="870978" y="6143443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5CE123A-2DB8-0815-3AE4-CA9EE098DE71}"/>
              </a:ext>
            </a:extLst>
          </p:cNvPr>
          <p:cNvSpPr/>
          <p:nvPr/>
        </p:nvSpPr>
        <p:spPr>
          <a:xfrm>
            <a:off x="4004535" y="5186926"/>
            <a:ext cx="478971" cy="471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8E56D2F-3AED-4154-217B-588222E4B25A}"/>
              </a:ext>
            </a:extLst>
          </p:cNvPr>
          <p:cNvCxnSpPr>
            <a:cxnSpLocks/>
          </p:cNvCxnSpPr>
          <p:nvPr/>
        </p:nvCxnSpPr>
        <p:spPr>
          <a:xfrm>
            <a:off x="1585452" y="5472064"/>
            <a:ext cx="224130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15AB706-6965-1C3D-C124-F6DABD61ED1C}"/>
              </a:ext>
            </a:extLst>
          </p:cNvPr>
          <p:cNvSpPr txBox="1"/>
          <p:nvPr/>
        </p:nvSpPr>
        <p:spPr>
          <a:xfrm>
            <a:off x="4079379" y="3186047"/>
            <a:ext cx="323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Center at pixel (59, 99)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7A8C57A-4714-4C0D-CB9B-0CAFCDEB0544}"/>
              </a:ext>
            </a:extLst>
          </p:cNvPr>
          <p:cNvCxnSpPr>
            <a:cxnSpLocks/>
          </p:cNvCxnSpPr>
          <p:nvPr/>
        </p:nvCxnSpPr>
        <p:spPr>
          <a:xfrm>
            <a:off x="4640236" y="5472064"/>
            <a:ext cx="9199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3C949B5-EC67-4750-DEA6-AA3319E744E0}"/>
              </a:ext>
            </a:extLst>
          </p:cNvPr>
          <p:cNvSpPr/>
          <p:nvPr/>
        </p:nvSpPr>
        <p:spPr>
          <a:xfrm>
            <a:off x="5916024" y="3599196"/>
            <a:ext cx="478971" cy="47171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A4332B-B8AC-57A4-FEC3-7C7A48AB4AAC}"/>
              </a:ext>
            </a:extLst>
          </p:cNvPr>
          <p:cNvSpPr txBox="1"/>
          <p:nvPr/>
        </p:nvSpPr>
        <p:spPr>
          <a:xfrm>
            <a:off x="3826751" y="5803490"/>
            <a:ext cx="919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 x 40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4B7859-5DB4-4937-599E-00ADFCE83E7A}"/>
              </a:ext>
            </a:extLst>
          </p:cNvPr>
          <p:cNvSpPr txBox="1"/>
          <p:nvPr/>
        </p:nvSpPr>
        <p:spPr>
          <a:xfrm>
            <a:off x="5695557" y="4070910"/>
            <a:ext cx="248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 x 40: scale (1, 1)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B4F624D-F1A1-611A-53AC-A2040D936420}"/>
              </a:ext>
            </a:extLst>
          </p:cNvPr>
          <p:cNvSpPr/>
          <p:nvPr/>
        </p:nvSpPr>
        <p:spPr>
          <a:xfrm>
            <a:off x="5640876" y="4556336"/>
            <a:ext cx="1007464" cy="47171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1A43B6-3191-AD92-DB50-6631A0E52ECF}"/>
              </a:ext>
            </a:extLst>
          </p:cNvPr>
          <p:cNvSpPr txBox="1"/>
          <p:nvPr/>
        </p:nvSpPr>
        <p:spPr>
          <a:xfrm>
            <a:off x="5695557" y="5081489"/>
            <a:ext cx="248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 x 40: scale (2, 1)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A7CED85-F103-DDE6-138F-8A35CC6008C9}"/>
              </a:ext>
            </a:extLst>
          </p:cNvPr>
          <p:cNvSpPr/>
          <p:nvPr/>
        </p:nvSpPr>
        <p:spPr>
          <a:xfrm>
            <a:off x="5894222" y="5450821"/>
            <a:ext cx="500773" cy="104286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997EF1-E69B-B2D1-5865-D0C1D4AC80E3}"/>
              </a:ext>
            </a:extLst>
          </p:cNvPr>
          <p:cNvSpPr txBox="1"/>
          <p:nvPr/>
        </p:nvSpPr>
        <p:spPr>
          <a:xfrm>
            <a:off x="5677271" y="6528914"/>
            <a:ext cx="248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 x 80: scale (1, 2)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F41C27E-3017-FCE4-7C72-D3673552C1C7}"/>
              </a:ext>
            </a:extLst>
          </p:cNvPr>
          <p:cNvCxnSpPr>
            <a:cxnSpLocks/>
          </p:cNvCxnSpPr>
          <p:nvPr/>
        </p:nvCxnSpPr>
        <p:spPr>
          <a:xfrm>
            <a:off x="7721007" y="5472064"/>
            <a:ext cx="9199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6" descr="127,000+ Dog And Cat Stock Photos, Pictures &amp; Royalty-Free Images - iStock  | Dog and cat outside, Pets, Dog">
            <a:extLst>
              <a:ext uri="{FF2B5EF4-FFF2-40B4-BE49-F238E27FC236}">
                <a16:creationId xmlns:a16="http://schemas.microsoft.com/office/drawing/2014/main" id="{EC19DDE7-03AA-9DCF-55D7-754EF6F747DB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7092" y="4176857"/>
            <a:ext cx="2379431" cy="249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8378941-E1DF-39CD-E882-540BADB68787}"/>
              </a:ext>
            </a:extLst>
          </p:cNvPr>
          <p:cNvCxnSpPr>
            <a:cxnSpLocks/>
          </p:cNvCxnSpPr>
          <p:nvPr/>
        </p:nvCxnSpPr>
        <p:spPr>
          <a:xfrm>
            <a:off x="10982410" y="4183770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000AFA8-1379-B13F-3191-61AE3484EB67}"/>
              </a:ext>
            </a:extLst>
          </p:cNvPr>
          <p:cNvCxnSpPr>
            <a:cxnSpLocks/>
          </p:cNvCxnSpPr>
          <p:nvPr/>
        </p:nvCxnSpPr>
        <p:spPr>
          <a:xfrm>
            <a:off x="10497918" y="4183770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2912B8-121B-7AD6-B2AC-A14727E1432C}"/>
              </a:ext>
            </a:extLst>
          </p:cNvPr>
          <p:cNvCxnSpPr>
            <a:cxnSpLocks/>
          </p:cNvCxnSpPr>
          <p:nvPr/>
        </p:nvCxnSpPr>
        <p:spPr>
          <a:xfrm>
            <a:off x="10013548" y="4183770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B005F1-62C8-005B-AAE2-091FA01060DC}"/>
              </a:ext>
            </a:extLst>
          </p:cNvPr>
          <p:cNvCxnSpPr>
            <a:cxnSpLocks/>
          </p:cNvCxnSpPr>
          <p:nvPr/>
        </p:nvCxnSpPr>
        <p:spPr>
          <a:xfrm>
            <a:off x="9566408" y="4183770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ACA5565-F506-72C6-0235-CBF0E2632917}"/>
              </a:ext>
            </a:extLst>
          </p:cNvPr>
          <p:cNvCxnSpPr>
            <a:cxnSpLocks/>
          </p:cNvCxnSpPr>
          <p:nvPr/>
        </p:nvCxnSpPr>
        <p:spPr>
          <a:xfrm flipH="1">
            <a:off x="9057092" y="4668604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66523DE-F211-E3F7-9A0E-2314E01B18A2}"/>
              </a:ext>
            </a:extLst>
          </p:cNvPr>
          <p:cNvCxnSpPr>
            <a:cxnSpLocks/>
          </p:cNvCxnSpPr>
          <p:nvPr/>
        </p:nvCxnSpPr>
        <p:spPr>
          <a:xfrm flipH="1">
            <a:off x="9057091" y="5145468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6403C04-8500-7C6E-EE00-4A3C5052C24D}"/>
              </a:ext>
            </a:extLst>
          </p:cNvPr>
          <p:cNvCxnSpPr>
            <a:cxnSpLocks/>
          </p:cNvCxnSpPr>
          <p:nvPr/>
        </p:nvCxnSpPr>
        <p:spPr>
          <a:xfrm flipH="1">
            <a:off x="9062611" y="5622333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56CDA3-1B9F-3F7B-27A4-89772FF69D4F}"/>
              </a:ext>
            </a:extLst>
          </p:cNvPr>
          <p:cNvCxnSpPr>
            <a:cxnSpLocks/>
          </p:cNvCxnSpPr>
          <p:nvPr/>
        </p:nvCxnSpPr>
        <p:spPr>
          <a:xfrm flipH="1">
            <a:off x="9057090" y="6143443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B573774-BB0F-BDC3-6C88-56BD838CF4FC}"/>
              </a:ext>
            </a:extLst>
          </p:cNvPr>
          <p:cNvSpPr/>
          <p:nvPr/>
        </p:nvSpPr>
        <p:spPr>
          <a:xfrm>
            <a:off x="9310615" y="5153439"/>
            <a:ext cx="1007464" cy="47171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93BF81F-5B54-FDE5-633F-4409ABA7AECE}"/>
              </a:ext>
            </a:extLst>
          </p:cNvPr>
          <p:cNvSpPr/>
          <p:nvPr/>
        </p:nvSpPr>
        <p:spPr>
          <a:xfrm>
            <a:off x="9557308" y="5153439"/>
            <a:ext cx="478971" cy="47171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59BEF7C-554B-EB60-583D-E26CE9D91AC6}"/>
              </a:ext>
            </a:extLst>
          </p:cNvPr>
          <p:cNvSpPr/>
          <p:nvPr/>
        </p:nvSpPr>
        <p:spPr>
          <a:xfrm>
            <a:off x="9535506" y="4909323"/>
            <a:ext cx="500773" cy="104286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57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83968-BDAA-79FE-36A3-4AC92AF8B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91C6F-2A4F-9046-27B5-251422773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Recap of image classifiers</a:t>
            </a:r>
          </a:p>
          <a:p>
            <a:r>
              <a:rPr lang="en-US" dirty="0"/>
              <a:t>Recap of object detectors</a:t>
            </a:r>
          </a:p>
          <a:p>
            <a:r>
              <a:rPr lang="en-US" dirty="0"/>
              <a:t>Homework description (programming part)</a:t>
            </a:r>
          </a:p>
          <a:p>
            <a:r>
              <a:rPr lang="en-US" dirty="0"/>
              <a:t>Homework description (written part)</a:t>
            </a:r>
          </a:p>
        </p:txBody>
      </p:sp>
    </p:spTree>
    <p:extLst>
      <p:ext uri="{BB962C8B-B14F-4D97-AF65-F5344CB8AC3E}">
        <p14:creationId xmlns:p14="http://schemas.microsoft.com/office/powerpoint/2010/main" val="32981051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F1D02-3373-90C2-4F13-4B0B32B5E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Q3: Advanced implementation: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8258A-E8CF-D1E8-3173-43B6061D8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u="sng" dirty="0"/>
              <a:t>a GT object</a:t>
            </a:r>
            <a:r>
              <a:rPr lang="en-US" dirty="0"/>
              <a:t> overlaps a patch (at this step, anchors are not used yet)</a:t>
            </a:r>
          </a:p>
          <a:p>
            <a:r>
              <a:rPr lang="en-US" dirty="0"/>
              <a:t>We need to choose ONE anchor out of </a:t>
            </a:r>
            <a:r>
              <a:rPr lang="en-US" i="1" dirty="0"/>
              <a:t>K</a:t>
            </a:r>
            <a:r>
              <a:rPr lang="en-US" dirty="0"/>
              <a:t>, and set the corresponding “Existence: Yes” to be 1 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6" descr="127,000+ Dog And Cat Stock Photos, Pictures &amp; Royalty-Free Images - iStock  | Dog and cat outside, Pets, Dog">
            <a:extLst>
              <a:ext uri="{FF2B5EF4-FFF2-40B4-BE49-F238E27FC236}">
                <a16:creationId xmlns:a16="http://schemas.microsoft.com/office/drawing/2014/main" id="{C90139D1-CD66-EFB2-325E-F1E5B64D3834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80" y="4176857"/>
            <a:ext cx="2379431" cy="249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8C34F9-1688-8644-8709-53E45D289E4F}"/>
              </a:ext>
            </a:extLst>
          </p:cNvPr>
          <p:cNvCxnSpPr>
            <a:cxnSpLocks/>
          </p:cNvCxnSpPr>
          <p:nvPr/>
        </p:nvCxnSpPr>
        <p:spPr>
          <a:xfrm>
            <a:off x="2796298" y="4183770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54658A-93B5-C60C-C698-1422CF1911B5}"/>
              </a:ext>
            </a:extLst>
          </p:cNvPr>
          <p:cNvCxnSpPr>
            <a:cxnSpLocks/>
          </p:cNvCxnSpPr>
          <p:nvPr/>
        </p:nvCxnSpPr>
        <p:spPr>
          <a:xfrm>
            <a:off x="2311806" y="4183770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AE32F8-9BCF-77AF-512C-C7A23F689C84}"/>
              </a:ext>
            </a:extLst>
          </p:cNvPr>
          <p:cNvCxnSpPr>
            <a:cxnSpLocks/>
          </p:cNvCxnSpPr>
          <p:nvPr/>
        </p:nvCxnSpPr>
        <p:spPr>
          <a:xfrm>
            <a:off x="1827436" y="4183770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410E7B8-CF8B-BFCC-48E3-6B7EEF961A48}"/>
              </a:ext>
            </a:extLst>
          </p:cNvPr>
          <p:cNvCxnSpPr>
            <a:cxnSpLocks/>
          </p:cNvCxnSpPr>
          <p:nvPr/>
        </p:nvCxnSpPr>
        <p:spPr>
          <a:xfrm>
            <a:off x="1380296" y="4183770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406B6F-CE77-F3B8-BF9B-2D048F5227CE}"/>
              </a:ext>
            </a:extLst>
          </p:cNvPr>
          <p:cNvCxnSpPr>
            <a:cxnSpLocks/>
          </p:cNvCxnSpPr>
          <p:nvPr/>
        </p:nvCxnSpPr>
        <p:spPr>
          <a:xfrm flipH="1">
            <a:off x="870980" y="4668604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DE1C28F-F64D-98CF-98B0-70FCB77AAED0}"/>
              </a:ext>
            </a:extLst>
          </p:cNvPr>
          <p:cNvCxnSpPr>
            <a:cxnSpLocks/>
          </p:cNvCxnSpPr>
          <p:nvPr/>
        </p:nvCxnSpPr>
        <p:spPr>
          <a:xfrm flipH="1">
            <a:off x="870979" y="5145468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9C2E6C-D58E-441C-4665-C080B0744ADC}"/>
              </a:ext>
            </a:extLst>
          </p:cNvPr>
          <p:cNvCxnSpPr>
            <a:cxnSpLocks/>
          </p:cNvCxnSpPr>
          <p:nvPr/>
        </p:nvCxnSpPr>
        <p:spPr>
          <a:xfrm flipH="1">
            <a:off x="876499" y="5622333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4919E6-6388-04D7-6C99-F9AA3C964024}"/>
              </a:ext>
            </a:extLst>
          </p:cNvPr>
          <p:cNvCxnSpPr>
            <a:cxnSpLocks/>
          </p:cNvCxnSpPr>
          <p:nvPr/>
        </p:nvCxnSpPr>
        <p:spPr>
          <a:xfrm flipH="1">
            <a:off x="870978" y="6143443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5CE123A-2DB8-0815-3AE4-CA9EE098DE71}"/>
              </a:ext>
            </a:extLst>
          </p:cNvPr>
          <p:cNvSpPr/>
          <p:nvPr/>
        </p:nvSpPr>
        <p:spPr>
          <a:xfrm>
            <a:off x="4004535" y="5186926"/>
            <a:ext cx="478971" cy="471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8E56D2F-3AED-4154-217B-588222E4B25A}"/>
              </a:ext>
            </a:extLst>
          </p:cNvPr>
          <p:cNvCxnSpPr>
            <a:cxnSpLocks/>
          </p:cNvCxnSpPr>
          <p:nvPr/>
        </p:nvCxnSpPr>
        <p:spPr>
          <a:xfrm>
            <a:off x="1533832" y="5472064"/>
            <a:ext cx="229292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15AB706-6965-1C3D-C124-F6DABD61ED1C}"/>
              </a:ext>
            </a:extLst>
          </p:cNvPr>
          <p:cNvSpPr txBox="1"/>
          <p:nvPr/>
        </p:nvSpPr>
        <p:spPr>
          <a:xfrm>
            <a:off x="4079379" y="3186047"/>
            <a:ext cx="323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Center at pixel (59, 99)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7A8C57A-4714-4C0D-CB9B-0CAFCDEB0544}"/>
              </a:ext>
            </a:extLst>
          </p:cNvPr>
          <p:cNvCxnSpPr>
            <a:cxnSpLocks/>
          </p:cNvCxnSpPr>
          <p:nvPr/>
        </p:nvCxnSpPr>
        <p:spPr>
          <a:xfrm>
            <a:off x="4640236" y="5472064"/>
            <a:ext cx="9199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3C949B5-EC67-4750-DEA6-AA3319E744E0}"/>
              </a:ext>
            </a:extLst>
          </p:cNvPr>
          <p:cNvSpPr/>
          <p:nvPr/>
        </p:nvSpPr>
        <p:spPr>
          <a:xfrm>
            <a:off x="5916024" y="3599196"/>
            <a:ext cx="478971" cy="47171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A4332B-B8AC-57A4-FEC3-7C7A48AB4AAC}"/>
              </a:ext>
            </a:extLst>
          </p:cNvPr>
          <p:cNvSpPr txBox="1"/>
          <p:nvPr/>
        </p:nvSpPr>
        <p:spPr>
          <a:xfrm>
            <a:off x="3826751" y="5803490"/>
            <a:ext cx="919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 x 40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4B7859-5DB4-4937-599E-00ADFCE83E7A}"/>
              </a:ext>
            </a:extLst>
          </p:cNvPr>
          <p:cNvSpPr txBox="1"/>
          <p:nvPr/>
        </p:nvSpPr>
        <p:spPr>
          <a:xfrm>
            <a:off x="5695557" y="4070910"/>
            <a:ext cx="248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 x 40: scale (1, 1)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1A43B6-3191-AD92-DB50-6631A0E52ECF}"/>
              </a:ext>
            </a:extLst>
          </p:cNvPr>
          <p:cNvSpPr txBox="1"/>
          <p:nvPr/>
        </p:nvSpPr>
        <p:spPr>
          <a:xfrm>
            <a:off x="5695557" y="5081489"/>
            <a:ext cx="248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 x 40: scale (2, 1)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A7CED85-F103-DDE6-138F-8A35CC6008C9}"/>
              </a:ext>
            </a:extLst>
          </p:cNvPr>
          <p:cNvSpPr/>
          <p:nvPr/>
        </p:nvSpPr>
        <p:spPr>
          <a:xfrm>
            <a:off x="5894222" y="5450821"/>
            <a:ext cx="500773" cy="104286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997EF1-E69B-B2D1-5865-D0C1D4AC80E3}"/>
              </a:ext>
            </a:extLst>
          </p:cNvPr>
          <p:cNvSpPr txBox="1"/>
          <p:nvPr/>
        </p:nvSpPr>
        <p:spPr>
          <a:xfrm>
            <a:off x="5677271" y="6528914"/>
            <a:ext cx="248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 x 80: scale (1, 2)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F41C27E-3017-FCE4-7C72-D3673552C1C7}"/>
              </a:ext>
            </a:extLst>
          </p:cNvPr>
          <p:cNvCxnSpPr>
            <a:cxnSpLocks/>
          </p:cNvCxnSpPr>
          <p:nvPr/>
        </p:nvCxnSpPr>
        <p:spPr>
          <a:xfrm>
            <a:off x="7702721" y="3871864"/>
            <a:ext cx="9199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2A27995-C087-F866-D07E-0D772BA6FB6A}"/>
              </a:ext>
            </a:extLst>
          </p:cNvPr>
          <p:cNvSpPr/>
          <p:nvPr/>
        </p:nvSpPr>
        <p:spPr>
          <a:xfrm>
            <a:off x="1646865" y="5014338"/>
            <a:ext cx="404470" cy="10386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6B2F73-F50D-E942-56B9-63EA17E5ADA3}"/>
              </a:ext>
            </a:extLst>
          </p:cNvPr>
          <p:cNvSpPr/>
          <p:nvPr/>
        </p:nvSpPr>
        <p:spPr>
          <a:xfrm>
            <a:off x="9306597" y="2957286"/>
            <a:ext cx="404470" cy="10386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2F2DAA-07C1-36B0-DA3A-550BB39BC9B4}"/>
              </a:ext>
            </a:extLst>
          </p:cNvPr>
          <p:cNvCxnSpPr>
            <a:cxnSpLocks/>
          </p:cNvCxnSpPr>
          <p:nvPr/>
        </p:nvCxnSpPr>
        <p:spPr>
          <a:xfrm>
            <a:off x="7702721" y="4835425"/>
            <a:ext cx="9199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3706D25-0456-3CA4-B588-0C4FEEFC1B3D}"/>
              </a:ext>
            </a:extLst>
          </p:cNvPr>
          <p:cNvCxnSpPr>
            <a:cxnSpLocks/>
          </p:cNvCxnSpPr>
          <p:nvPr/>
        </p:nvCxnSpPr>
        <p:spPr>
          <a:xfrm>
            <a:off x="7702721" y="5968593"/>
            <a:ext cx="9199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D821378-2D5B-EA0C-91E3-426728A0CD7F}"/>
              </a:ext>
            </a:extLst>
          </p:cNvPr>
          <p:cNvSpPr/>
          <p:nvPr/>
        </p:nvSpPr>
        <p:spPr>
          <a:xfrm>
            <a:off x="9067111" y="3127482"/>
            <a:ext cx="478971" cy="47171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F2F78F-2C3B-30D9-0973-BF06C6A20A2B}"/>
              </a:ext>
            </a:extLst>
          </p:cNvPr>
          <p:cNvSpPr/>
          <p:nvPr/>
        </p:nvSpPr>
        <p:spPr>
          <a:xfrm>
            <a:off x="8830078" y="4542624"/>
            <a:ext cx="1007464" cy="47171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850038C-F460-842C-76AC-9DE81E3A3FA3}"/>
              </a:ext>
            </a:extLst>
          </p:cNvPr>
          <p:cNvSpPr/>
          <p:nvPr/>
        </p:nvSpPr>
        <p:spPr>
          <a:xfrm>
            <a:off x="5640876" y="4556336"/>
            <a:ext cx="1007464" cy="47171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6EB49DD-45D3-47CD-3D04-7C5055E2AD9E}"/>
              </a:ext>
            </a:extLst>
          </p:cNvPr>
          <p:cNvSpPr/>
          <p:nvPr/>
        </p:nvSpPr>
        <p:spPr>
          <a:xfrm>
            <a:off x="9300044" y="4316095"/>
            <a:ext cx="404470" cy="10386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770BA65-FD36-1ECB-AC25-5EA7875D16B5}"/>
              </a:ext>
            </a:extLst>
          </p:cNvPr>
          <p:cNvSpPr/>
          <p:nvPr/>
        </p:nvSpPr>
        <p:spPr>
          <a:xfrm>
            <a:off x="9083423" y="5648074"/>
            <a:ext cx="500773" cy="104286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C6581C5-EDE6-0771-DCB9-CE10B81964FE}"/>
              </a:ext>
            </a:extLst>
          </p:cNvPr>
          <p:cNvSpPr/>
          <p:nvPr/>
        </p:nvSpPr>
        <p:spPr>
          <a:xfrm>
            <a:off x="9306596" y="5805256"/>
            <a:ext cx="404470" cy="10386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62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F1D02-3373-90C2-4F13-4B0B32B5E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Q3: Advanced implementation: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8258A-E8CF-D1E8-3173-43B6061D8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the anchor with the highest “Intersection over union (IoU)”</a:t>
            </a:r>
            <a:br>
              <a:rPr lang="en-US" dirty="0"/>
            </a:br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84B9884-087A-308D-3F5E-CBAA78177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304" y="2573576"/>
            <a:ext cx="6419064" cy="377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7234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F1D02-3373-90C2-4F13-4B0B32B5E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Q3: Advanced implementation: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8258A-E8CF-D1E8-3173-43B6061D8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the anchor with the highest “Intersection over union (IoU)”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6" descr="127,000+ Dog And Cat Stock Photos, Pictures &amp; Royalty-Free Images - iStock  | Dog and cat outside, Pets, Dog">
            <a:extLst>
              <a:ext uri="{FF2B5EF4-FFF2-40B4-BE49-F238E27FC236}">
                <a16:creationId xmlns:a16="http://schemas.microsoft.com/office/drawing/2014/main" id="{C90139D1-CD66-EFB2-325E-F1E5B64D3834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80" y="4176857"/>
            <a:ext cx="2379431" cy="249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8C34F9-1688-8644-8709-53E45D289E4F}"/>
              </a:ext>
            </a:extLst>
          </p:cNvPr>
          <p:cNvCxnSpPr>
            <a:cxnSpLocks/>
          </p:cNvCxnSpPr>
          <p:nvPr/>
        </p:nvCxnSpPr>
        <p:spPr>
          <a:xfrm>
            <a:off x="2796298" y="4183770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54658A-93B5-C60C-C698-1422CF1911B5}"/>
              </a:ext>
            </a:extLst>
          </p:cNvPr>
          <p:cNvCxnSpPr>
            <a:cxnSpLocks/>
          </p:cNvCxnSpPr>
          <p:nvPr/>
        </p:nvCxnSpPr>
        <p:spPr>
          <a:xfrm>
            <a:off x="2311806" y="4183770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AE32F8-9BCF-77AF-512C-C7A23F689C84}"/>
              </a:ext>
            </a:extLst>
          </p:cNvPr>
          <p:cNvCxnSpPr>
            <a:cxnSpLocks/>
          </p:cNvCxnSpPr>
          <p:nvPr/>
        </p:nvCxnSpPr>
        <p:spPr>
          <a:xfrm>
            <a:off x="1827436" y="4183770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410E7B8-CF8B-BFCC-48E3-6B7EEF961A48}"/>
              </a:ext>
            </a:extLst>
          </p:cNvPr>
          <p:cNvCxnSpPr>
            <a:cxnSpLocks/>
          </p:cNvCxnSpPr>
          <p:nvPr/>
        </p:nvCxnSpPr>
        <p:spPr>
          <a:xfrm>
            <a:off x="1380296" y="4183770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406B6F-CE77-F3B8-BF9B-2D048F5227CE}"/>
              </a:ext>
            </a:extLst>
          </p:cNvPr>
          <p:cNvCxnSpPr>
            <a:cxnSpLocks/>
          </p:cNvCxnSpPr>
          <p:nvPr/>
        </p:nvCxnSpPr>
        <p:spPr>
          <a:xfrm flipH="1">
            <a:off x="870980" y="4668604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DE1C28F-F64D-98CF-98B0-70FCB77AAED0}"/>
              </a:ext>
            </a:extLst>
          </p:cNvPr>
          <p:cNvCxnSpPr>
            <a:cxnSpLocks/>
          </p:cNvCxnSpPr>
          <p:nvPr/>
        </p:nvCxnSpPr>
        <p:spPr>
          <a:xfrm flipH="1">
            <a:off x="870979" y="5145468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9C2E6C-D58E-441C-4665-C080B0744ADC}"/>
              </a:ext>
            </a:extLst>
          </p:cNvPr>
          <p:cNvCxnSpPr>
            <a:cxnSpLocks/>
          </p:cNvCxnSpPr>
          <p:nvPr/>
        </p:nvCxnSpPr>
        <p:spPr>
          <a:xfrm flipH="1">
            <a:off x="876499" y="5622333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4919E6-6388-04D7-6C99-F9AA3C964024}"/>
              </a:ext>
            </a:extLst>
          </p:cNvPr>
          <p:cNvCxnSpPr>
            <a:cxnSpLocks/>
          </p:cNvCxnSpPr>
          <p:nvPr/>
        </p:nvCxnSpPr>
        <p:spPr>
          <a:xfrm flipH="1">
            <a:off x="870978" y="6143443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5CE123A-2DB8-0815-3AE4-CA9EE098DE71}"/>
              </a:ext>
            </a:extLst>
          </p:cNvPr>
          <p:cNvSpPr/>
          <p:nvPr/>
        </p:nvSpPr>
        <p:spPr>
          <a:xfrm>
            <a:off x="4004535" y="5186926"/>
            <a:ext cx="478971" cy="471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8E56D2F-3AED-4154-217B-588222E4B25A}"/>
              </a:ext>
            </a:extLst>
          </p:cNvPr>
          <p:cNvCxnSpPr>
            <a:cxnSpLocks/>
          </p:cNvCxnSpPr>
          <p:nvPr/>
        </p:nvCxnSpPr>
        <p:spPr>
          <a:xfrm>
            <a:off x="1533832" y="5472064"/>
            <a:ext cx="229292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15AB706-6965-1C3D-C124-F6DABD61ED1C}"/>
              </a:ext>
            </a:extLst>
          </p:cNvPr>
          <p:cNvSpPr txBox="1"/>
          <p:nvPr/>
        </p:nvSpPr>
        <p:spPr>
          <a:xfrm>
            <a:off x="4079379" y="3186047"/>
            <a:ext cx="3232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Center at pixel (59, 99)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7A8C57A-4714-4C0D-CB9B-0CAFCDEB0544}"/>
              </a:ext>
            </a:extLst>
          </p:cNvPr>
          <p:cNvCxnSpPr>
            <a:cxnSpLocks/>
          </p:cNvCxnSpPr>
          <p:nvPr/>
        </p:nvCxnSpPr>
        <p:spPr>
          <a:xfrm>
            <a:off x="4640236" y="5472064"/>
            <a:ext cx="9199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3C949B5-EC67-4750-DEA6-AA3319E744E0}"/>
              </a:ext>
            </a:extLst>
          </p:cNvPr>
          <p:cNvSpPr/>
          <p:nvPr/>
        </p:nvSpPr>
        <p:spPr>
          <a:xfrm>
            <a:off x="5916024" y="3599196"/>
            <a:ext cx="478971" cy="47171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A4332B-B8AC-57A4-FEC3-7C7A48AB4AAC}"/>
              </a:ext>
            </a:extLst>
          </p:cNvPr>
          <p:cNvSpPr txBox="1"/>
          <p:nvPr/>
        </p:nvSpPr>
        <p:spPr>
          <a:xfrm>
            <a:off x="3826751" y="5803490"/>
            <a:ext cx="919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 x 40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4B7859-5DB4-4937-599E-00ADFCE83E7A}"/>
              </a:ext>
            </a:extLst>
          </p:cNvPr>
          <p:cNvSpPr txBox="1"/>
          <p:nvPr/>
        </p:nvSpPr>
        <p:spPr>
          <a:xfrm>
            <a:off x="5695557" y="4070910"/>
            <a:ext cx="248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 x 40: scale (1, 1)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1A43B6-3191-AD92-DB50-6631A0E52ECF}"/>
              </a:ext>
            </a:extLst>
          </p:cNvPr>
          <p:cNvSpPr txBox="1"/>
          <p:nvPr/>
        </p:nvSpPr>
        <p:spPr>
          <a:xfrm>
            <a:off x="5695557" y="5081489"/>
            <a:ext cx="248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 x 40: scale (2, 1)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A7CED85-F103-DDE6-138F-8A35CC6008C9}"/>
              </a:ext>
            </a:extLst>
          </p:cNvPr>
          <p:cNvSpPr/>
          <p:nvPr/>
        </p:nvSpPr>
        <p:spPr>
          <a:xfrm>
            <a:off x="5894222" y="5450821"/>
            <a:ext cx="500773" cy="104286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997EF1-E69B-B2D1-5865-D0C1D4AC80E3}"/>
              </a:ext>
            </a:extLst>
          </p:cNvPr>
          <p:cNvSpPr txBox="1"/>
          <p:nvPr/>
        </p:nvSpPr>
        <p:spPr>
          <a:xfrm>
            <a:off x="5677271" y="6528914"/>
            <a:ext cx="2485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 x 80: scale (1, 2)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F41C27E-3017-FCE4-7C72-D3673552C1C7}"/>
              </a:ext>
            </a:extLst>
          </p:cNvPr>
          <p:cNvCxnSpPr>
            <a:cxnSpLocks/>
          </p:cNvCxnSpPr>
          <p:nvPr/>
        </p:nvCxnSpPr>
        <p:spPr>
          <a:xfrm>
            <a:off x="7702721" y="3871864"/>
            <a:ext cx="9199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2A27995-C087-F866-D07E-0D772BA6FB6A}"/>
              </a:ext>
            </a:extLst>
          </p:cNvPr>
          <p:cNvSpPr/>
          <p:nvPr/>
        </p:nvSpPr>
        <p:spPr>
          <a:xfrm>
            <a:off x="1646865" y="5014338"/>
            <a:ext cx="404470" cy="10386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6B2F73-F50D-E942-56B9-63EA17E5ADA3}"/>
              </a:ext>
            </a:extLst>
          </p:cNvPr>
          <p:cNvSpPr/>
          <p:nvPr/>
        </p:nvSpPr>
        <p:spPr>
          <a:xfrm>
            <a:off x="9306597" y="2957286"/>
            <a:ext cx="404470" cy="10386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2F2DAA-07C1-36B0-DA3A-550BB39BC9B4}"/>
              </a:ext>
            </a:extLst>
          </p:cNvPr>
          <p:cNvCxnSpPr>
            <a:cxnSpLocks/>
          </p:cNvCxnSpPr>
          <p:nvPr/>
        </p:nvCxnSpPr>
        <p:spPr>
          <a:xfrm>
            <a:off x="7702721" y="4835425"/>
            <a:ext cx="9199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3706D25-0456-3CA4-B588-0C4FEEFC1B3D}"/>
              </a:ext>
            </a:extLst>
          </p:cNvPr>
          <p:cNvCxnSpPr>
            <a:cxnSpLocks/>
          </p:cNvCxnSpPr>
          <p:nvPr/>
        </p:nvCxnSpPr>
        <p:spPr>
          <a:xfrm>
            <a:off x="7702721" y="5968593"/>
            <a:ext cx="91990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D821378-2D5B-EA0C-91E3-426728A0CD7F}"/>
              </a:ext>
            </a:extLst>
          </p:cNvPr>
          <p:cNvSpPr/>
          <p:nvPr/>
        </p:nvSpPr>
        <p:spPr>
          <a:xfrm>
            <a:off x="9067111" y="3127482"/>
            <a:ext cx="478971" cy="47171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F2F78F-2C3B-30D9-0973-BF06C6A20A2B}"/>
              </a:ext>
            </a:extLst>
          </p:cNvPr>
          <p:cNvSpPr/>
          <p:nvPr/>
        </p:nvSpPr>
        <p:spPr>
          <a:xfrm>
            <a:off x="8830078" y="4542624"/>
            <a:ext cx="1007464" cy="47171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850038C-F460-842C-76AC-9DE81E3A3FA3}"/>
              </a:ext>
            </a:extLst>
          </p:cNvPr>
          <p:cNvSpPr/>
          <p:nvPr/>
        </p:nvSpPr>
        <p:spPr>
          <a:xfrm>
            <a:off x="5640876" y="4556336"/>
            <a:ext cx="1007464" cy="47171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6EB49DD-45D3-47CD-3D04-7C5055E2AD9E}"/>
              </a:ext>
            </a:extLst>
          </p:cNvPr>
          <p:cNvSpPr/>
          <p:nvPr/>
        </p:nvSpPr>
        <p:spPr>
          <a:xfrm>
            <a:off x="9300044" y="4316095"/>
            <a:ext cx="404470" cy="10386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770BA65-FD36-1ECB-AC25-5EA7875D16B5}"/>
              </a:ext>
            </a:extLst>
          </p:cNvPr>
          <p:cNvSpPr/>
          <p:nvPr/>
        </p:nvSpPr>
        <p:spPr>
          <a:xfrm>
            <a:off x="9083423" y="5648074"/>
            <a:ext cx="500773" cy="104286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C6581C5-EDE6-0771-DCB9-CE10B81964FE}"/>
              </a:ext>
            </a:extLst>
          </p:cNvPr>
          <p:cNvSpPr/>
          <p:nvPr/>
        </p:nvSpPr>
        <p:spPr>
          <a:xfrm>
            <a:off x="9306596" y="5805256"/>
            <a:ext cx="404470" cy="10386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178CD3-34A6-EB6C-CE31-C3D20C6AA236}"/>
              </a:ext>
            </a:extLst>
          </p:cNvPr>
          <p:cNvSpPr txBox="1"/>
          <p:nvPr/>
        </p:nvSpPr>
        <p:spPr>
          <a:xfrm>
            <a:off x="9930350" y="5729748"/>
            <a:ext cx="2082157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Choose this one!</a:t>
            </a:r>
          </a:p>
        </p:txBody>
      </p:sp>
    </p:spTree>
    <p:extLst>
      <p:ext uri="{BB962C8B-B14F-4D97-AF65-F5344CB8AC3E}">
        <p14:creationId xmlns:p14="http://schemas.microsoft.com/office/powerpoint/2010/main" val="12418640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F1D02-3373-90C2-4F13-4B0B32B5E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Q3: Advanced implementation: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8258A-E8CF-D1E8-3173-43B6061D8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the anchor with the highest “Intersection over union (IoU)”</a:t>
            </a:r>
            <a:br>
              <a:rPr lang="en-US" dirty="0"/>
            </a:br>
            <a:endParaRPr lang="en-US" dirty="0"/>
          </a:p>
        </p:txBody>
      </p:sp>
      <p:pic>
        <p:nvPicPr>
          <p:cNvPr id="32" name="Picture 6" descr="127,000+ Dog And Cat Stock Photos, Pictures &amp; Royalty-Free Images - iStock  | Dog and cat outside, Pets, Dog">
            <a:extLst>
              <a:ext uri="{FF2B5EF4-FFF2-40B4-BE49-F238E27FC236}">
                <a16:creationId xmlns:a16="http://schemas.microsoft.com/office/drawing/2014/main" id="{15FDCB0C-46D8-CA55-6225-C90BD3E006D2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82" y="4025165"/>
            <a:ext cx="1565146" cy="164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E9C43833-8F8C-6B1B-F539-76140F261612}"/>
              </a:ext>
            </a:extLst>
          </p:cNvPr>
          <p:cNvSpPr/>
          <p:nvPr/>
        </p:nvSpPr>
        <p:spPr>
          <a:xfrm>
            <a:off x="1270283" y="4567671"/>
            <a:ext cx="193993" cy="7568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945C6FCD-E6B8-CBDD-9D3B-9EA80828A9C3}"/>
              </a:ext>
            </a:extLst>
          </p:cNvPr>
          <p:cNvSpPr/>
          <p:nvPr/>
        </p:nvSpPr>
        <p:spPr>
          <a:xfrm>
            <a:off x="2425484" y="4636169"/>
            <a:ext cx="592113" cy="478002"/>
          </a:xfrm>
          <a:prstGeom prst="rightArrow">
            <a:avLst>
              <a:gd name="adj1" fmla="val 50000"/>
              <a:gd name="adj2" fmla="val 51213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4A9BCEB2-C220-EC06-0ACD-A16FA057A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241577"/>
              </p:ext>
            </p:extLst>
          </p:nvPr>
        </p:nvGraphicFramePr>
        <p:xfrm>
          <a:off x="4423622" y="3859826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1698A96D-BDA3-0DE0-1967-26F4E322E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036302"/>
              </p:ext>
            </p:extLst>
          </p:nvPr>
        </p:nvGraphicFramePr>
        <p:xfrm>
          <a:off x="4519473" y="3946871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E2041355-BFF4-F144-4217-FA26202A4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013880"/>
              </p:ext>
            </p:extLst>
          </p:nvPr>
        </p:nvGraphicFramePr>
        <p:xfrm>
          <a:off x="5757186" y="3859328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2288AE56-AF2D-1541-F94A-5FA4196C4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31690"/>
              </p:ext>
            </p:extLst>
          </p:nvPr>
        </p:nvGraphicFramePr>
        <p:xfrm>
          <a:off x="5846808" y="3946871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D41271D1-F34A-A2E5-7AA2-AC2EE7666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439752"/>
              </p:ext>
            </p:extLst>
          </p:nvPr>
        </p:nvGraphicFramePr>
        <p:xfrm>
          <a:off x="5955691" y="4062257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757CD0F8-DD4C-9C41-715C-9808F695E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349138"/>
              </p:ext>
            </p:extLst>
          </p:nvPr>
        </p:nvGraphicFramePr>
        <p:xfrm>
          <a:off x="6047443" y="4149302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0110FE9E-394F-6CEB-FA63-EE42ADB511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67979"/>
              </p:ext>
            </p:extLst>
          </p:nvPr>
        </p:nvGraphicFramePr>
        <p:xfrm>
          <a:off x="4398958" y="2353505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D5F3D1B9-3CE9-02F1-9403-16E623FAD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954378"/>
              </p:ext>
            </p:extLst>
          </p:nvPr>
        </p:nvGraphicFramePr>
        <p:xfrm>
          <a:off x="4494809" y="2440550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1937E832-223F-6030-999C-A813D4CFEB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33096"/>
              </p:ext>
            </p:extLst>
          </p:nvPr>
        </p:nvGraphicFramePr>
        <p:xfrm>
          <a:off x="5732522" y="2353007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CD3484FB-36E0-DF17-8471-96F139893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60981"/>
              </p:ext>
            </p:extLst>
          </p:nvPr>
        </p:nvGraphicFramePr>
        <p:xfrm>
          <a:off x="5822144" y="2440550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0FEE6C5B-DB08-7971-389B-67241C3FE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124813"/>
              </p:ext>
            </p:extLst>
          </p:nvPr>
        </p:nvGraphicFramePr>
        <p:xfrm>
          <a:off x="5931027" y="2555936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D6175368-05A2-D3BF-7676-BF65755EF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127402"/>
              </p:ext>
            </p:extLst>
          </p:nvPr>
        </p:nvGraphicFramePr>
        <p:xfrm>
          <a:off x="6022779" y="2642981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sp>
        <p:nvSpPr>
          <p:cNvPr id="53" name="Rectangle 52">
            <a:extLst>
              <a:ext uri="{FF2B5EF4-FFF2-40B4-BE49-F238E27FC236}">
                <a16:creationId xmlns:a16="http://schemas.microsoft.com/office/drawing/2014/main" id="{77531C61-39D0-5257-6477-48F2D54FD55D}"/>
              </a:ext>
            </a:extLst>
          </p:cNvPr>
          <p:cNvSpPr/>
          <p:nvPr/>
        </p:nvSpPr>
        <p:spPr>
          <a:xfrm>
            <a:off x="3638469" y="2880247"/>
            <a:ext cx="244827" cy="21026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47FB11C-D2D0-9E80-8AB4-33EACA0A15A5}"/>
              </a:ext>
            </a:extLst>
          </p:cNvPr>
          <p:cNvSpPr txBox="1"/>
          <p:nvPr/>
        </p:nvSpPr>
        <p:spPr>
          <a:xfrm>
            <a:off x="3159053" y="2398841"/>
            <a:ext cx="1264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Anchor: 0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0072DE9-C6B9-696F-569C-7FFEB4EA5A65}"/>
              </a:ext>
            </a:extLst>
          </p:cNvPr>
          <p:cNvSpPr txBox="1"/>
          <p:nvPr/>
        </p:nvSpPr>
        <p:spPr>
          <a:xfrm>
            <a:off x="3159053" y="3911042"/>
            <a:ext cx="1264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Anchor: 1 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6AFC91B-9B06-86F8-A4F1-EC1B015280CF}"/>
              </a:ext>
            </a:extLst>
          </p:cNvPr>
          <p:cNvSpPr/>
          <p:nvPr/>
        </p:nvSpPr>
        <p:spPr>
          <a:xfrm>
            <a:off x="3638469" y="5961421"/>
            <a:ext cx="237019" cy="54254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14D281A9-657F-72F1-BCEC-3C68E77B90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224064"/>
              </p:ext>
            </p:extLst>
          </p:nvPr>
        </p:nvGraphicFramePr>
        <p:xfrm>
          <a:off x="4418199" y="5414313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45598819-95CE-64E5-3F42-EECD19D938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150885"/>
              </p:ext>
            </p:extLst>
          </p:nvPr>
        </p:nvGraphicFramePr>
        <p:xfrm>
          <a:off x="4514050" y="5501358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0F24380D-B5A7-7929-C9F7-D38EE27A0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782073"/>
              </p:ext>
            </p:extLst>
          </p:nvPr>
        </p:nvGraphicFramePr>
        <p:xfrm>
          <a:off x="5751763" y="5413815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FE0107F0-5D8E-43B8-8E58-8956378CA3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355630"/>
              </p:ext>
            </p:extLst>
          </p:nvPr>
        </p:nvGraphicFramePr>
        <p:xfrm>
          <a:off x="5841385" y="5501358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7DF1209F-CCFF-D670-2DFC-5E21F32000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548895"/>
              </p:ext>
            </p:extLst>
          </p:nvPr>
        </p:nvGraphicFramePr>
        <p:xfrm>
          <a:off x="5950268" y="5616744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7194BBEF-9E1D-1675-5647-AFB25A329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534409"/>
              </p:ext>
            </p:extLst>
          </p:nvPr>
        </p:nvGraphicFramePr>
        <p:xfrm>
          <a:off x="6042020" y="5703789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id="{7E6F5896-9492-FA8A-6F6B-6C056B3F39C8}"/>
              </a:ext>
            </a:extLst>
          </p:cNvPr>
          <p:cNvSpPr txBox="1"/>
          <p:nvPr/>
        </p:nvSpPr>
        <p:spPr>
          <a:xfrm>
            <a:off x="3153630" y="5465529"/>
            <a:ext cx="1264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Anchor: 2 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FCFEA35-662D-1F74-0B2E-A78C9436B2DB}"/>
              </a:ext>
            </a:extLst>
          </p:cNvPr>
          <p:cNvSpPr/>
          <p:nvPr/>
        </p:nvSpPr>
        <p:spPr>
          <a:xfrm>
            <a:off x="3510203" y="4717771"/>
            <a:ext cx="485744" cy="21832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980B8A5-96AD-A57C-D5C2-F89B89F914F2}"/>
              </a:ext>
            </a:extLst>
          </p:cNvPr>
          <p:cNvCxnSpPr>
            <a:cxnSpLocks/>
          </p:cNvCxnSpPr>
          <p:nvPr/>
        </p:nvCxnSpPr>
        <p:spPr>
          <a:xfrm flipH="1">
            <a:off x="4819841" y="2583507"/>
            <a:ext cx="2843838" cy="423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2158975-41F5-118F-899F-073036C8F16A}"/>
              </a:ext>
            </a:extLst>
          </p:cNvPr>
          <p:cNvSpPr txBox="1"/>
          <p:nvPr/>
        </p:nvSpPr>
        <p:spPr>
          <a:xfrm>
            <a:off x="7924716" y="2398841"/>
            <a:ext cx="11038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[0, 1]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28ABCF5-8DE4-E5AE-0A8E-362CB7298DE6}"/>
              </a:ext>
            </a:extLst>
          </p:cNvPr>
          <p:cNvCxnSpPr>
            <a:cxnSpLocks/>
          </p:cNvCxnSpPr>
          <p:nvPr/>
        </p:nvCxnSpPr>
        <p:spPr>
          <a:xfrm flipH="1">
            <a:off x="4819841" y="4062257"/>
            <a:ext cx="2843838" cy="423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8C89CDF4-F4BA-4B1C-19F2-5459A8E9E0BA}"/>
              </a:ext>
            </a:extLst>
          </p:cNvPr>
          <p:cNvSpPr txBox="1"/>
          <p:nvPr/>
        </p:nvSpPr>
        <p:spPr>
          <a:xfrm>
            <a:off x="7964047" y="3894934"/>
            <a:ext cx="11038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[0, 1]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BA9AF88-0D3C-1793-2F5E-ACCEC7B7D997}"/>
              </a:ext>
            </a:extLst>
          </p:cNvPr>
          <p:cNvCxnSpPr>
            <a:cxnSpLocks/>
          </p:cNvCxnSpPr>
          <p:nvPr/>
        </p:nvCxnSpPr>
        <p:spPr>
          <a:xfrm flipH="1">
            <a:off x="4786666" y="5638778"/>
            <a:ext cx="2843838" cy="423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20DB30A-8B90-E4E0-FE11-41134A095102}"/>
              </a:ext>
            </a:extLst>
          </p:cNvPr>
          <p:cNvSpPr txBox="1"/>
          <p:nvPr/>
        </p:nvSpPr>
        <p:spPr>
          <a:xfrm>
            <a:off x="7964047" y="5432078"/>
            <a:ext cx="11038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[1, 0]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12BA666-F0FC-BC34-4232-F1B508CE62B6}"/>
              </a:ext>
            </a:extLst>
          </p:cNvPr>
          <p:cNvCxnSpPr>
            <a:cxnSpLocks/>
          </p:cNvCxnSpPr>
          <p:nvPr/>
        </p:nvCxnSpPr>
        <p:spPr>
          <a:xfrm flipH="1" flipV="1">
            <a:off x="6356555" y="6282813"/>
            <a:ext cx="3001297" cy="147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63B2C4-3509-09C0-934B-262C7BF3A5B9}"/>
              </a:ext>
            </a:extLst>
          </p:cNvPr>
          <p:cNvCxnSpPr>
            <a:cxnSpLocks/>
          </p:cNvCxnSpPr>
          <p:nvPr/>
        </p:nvCxnSpPr>
        <p:spPr>
          <a:xfrm flipH="1" flipV="1">
            <a:off x="6352129" y="4687420"/>
            <a:ext cx="3001297" cy="147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F078340-C6AE-9516-A001-FF7EA5D67B30}"/>
              </a:ext>
            </a:extLst>
          </p:cNvPr>
          <p:cNvCxnSpPr>
            <a:cxnSpLocks/>
          </p:cNvCxnSpPr>
          <p:nvPr/>
        </p:nvCxnSpPr>
        <p:spPr>
          <a:xfrm flipH="1" flipV="1">
            <a:off x="6334731" y="3187900"/>
            <a:ext cx="3001297" cy="147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BCADB139-85B7-13CB-E8D8-C3F4C078391C}"/>
              </a:ext>
            </a:extLst>
          </p:cNvPr>
          <p:cNvSpPr txBox="1"/>
          <p:nvPr/>
        </p:nvSpPr>
        <p:spPr>
          <a:xfrm>
            <a:off x="9369434" y="3150718"/>
            <a:ext cx="2141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[0, 0, 0, 0]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C21465C-0430-981C-B2BD-F673828DD798}"/>
              </a:ext>
            </a:extLst>
          </p:cNvPr>
          <p:cNvSpPr txBox="1"/>
          <p:nvPr/>
        </p:nvSpPr>
        <p:spPr>
          <a:xfrm>
            <a:off x="9389488" y="4642266"/>
            <a:ext cx="2141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[0, 0, 0, 0]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0614D5F-3BF4-394A-FE0E-449EF446DC05}"/>
              </a:ext>
            </a:extLst>
          </p:cNvPr>
          <p:cNvSpPr txBox="1"/>
          <p:nvPr/>
        </p:nvSpPr>
        <p:spPr>
          <a:xfrm>
            <a:off x="9389488" y="6220008"/>
            <a:ext cx="2141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Next slide</a:t>
            </a:r>
          </a:p>
        </p:txBody>
      </p:sp>
    </p:spTree>
    <p:extLst>
      <p:ext uri="{BB962C8B-B14F-4D97-AF65-F5344CB8AC3E}">
        <p14:creationId xmlns:p14="http://schemas.microsoft.com/office/powerpoint/2010/main" val="3164087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F1D02-3373-90C2-4F13-4B0B32B5E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Q3: Advanced implementation: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8258A-E8CF-D1E8-3173-43B6061D8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Encode in the location tensor the “offsets” between the GT box and the chosen anchor </a:t>
            </a:r>
          </a:p>
        </p:txBody>
      </p:sp>
      <p:pic>
        <p:nvPicPr>
          <p:cNvPr id="32" name="Picture 6" descr="127,000+ Dog And Cat Stock Photos, Pictures &amp; Royalty-Free Images - iStock  | Dog and cat outside, Pets, Dog">
            <a:extLst>
              <a:ext uri="{FF2B5EF4-FFF2-40B4-BE49-F238E27FC236}">
                <a16:creationId xmlns:a16="http://schemas.microsoft.com/office/drawing/2014/main" id="{15FDCB0C-46D8-CA55-6225-C90BD3E006D2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51" y="5063189"/>
            <a:ext cx="1565146" cy="1643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E9C43833-8F8C-6B1B-F539-76140F261612}"/>
              </a:ext>
            </a:extLst>
          </p:cNvPr>
          <p:cNvSpPr/>
          <p:nvPr/>
        </p:nvSpPr>
        <p:spPr>
          <a:xfrm>
            <a:off x="1114152" y="5605695"/>
            <a:ext cx="193993" cy="7568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E858841-897C-B2D0-A775-7B9C19953860}"/>
              </a:ext>
            </a:extLst>
          </p:cNvPr>
          <p:cNvSpPr/>
          <p:nvPr/>
        </p:nvSpPr>
        <p:spPr>
          <a:xfrm>
            <a:off x="1394827" y="5452601"/>
            <a:ext cx="404470" cy="97769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945C6FCD-E6B8-CBDD-9D3B-9EA80828A9C3}"/>
              </a:ext>
            </a:extLst>
          </p:cNvPr>
          <p:cNvSpPr/>
          <p:nvPr/>
        </p:nvSpPr>
        <p:spPr>
          <a:xfrm>
            <a:off x="2269353" y="5674193"/>
            <a:ext cx="592113" cy="478002"/>
          </a:xfrm>
          <a:prstGeom prst="rightArrow">
            <a:avLst>
              <a:gd name="adj1" fmla="val 50000"/>
              <a:gd name="adj2" fmla="val 51213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6AFC91B-9B06-86F8-A4F1-EC1B015280CF}"/>
              </a:ext>
            </a:extLst>
          </p:cNvPr>
          <p:cNvSpPr/>
          <p:nvPr/>
        </p:nvSpPr>
        <p:spPr>
          <a:xfrm>
            <a:off x="3638469" y="5961421"/>
            <a:ext cx="237019" cy="54254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14D281A9-657F-72F1-BCEC-3C68E77B90B4}"/>
              </a:ext>
            </a:extLst>
          </p:cNvPr>
          <p:cNvGraphicFramePr>
            <a:graphicFrameLocks noGrp="1"/>
          </p:cNvGraphicFramePr>
          <p:nvPr/>
        </p:nvGraphicFramePr>
        <p:xfrm>
          <a:off x="4418199" y="5414313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45598819-95CE-64E5-3F42-EECD19D93886}"/>
              </a:ext>
            </a:extLst>
          </p:cNvPr>
          <p:cNvGraphicFramePr>
            <a:graphicFrameLocks noGrp="1"/>
          </p:cNvGraphicFramePr>
          <p:nvPr/>
        </p:nvGraphicFramePr>
        <p:xfrm>
          <a:off x="4514050" y="5501358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0F24380D-B5A7-7929-C9F7-D38EE27A0A35}"/>
              </a:ext>
            </a:extLst>
          </p:cNvPr>
          <p:cNvGraphicFramePr>
            <a:graphicFrameLocks noGrp="1"/>
          </p:cNvGraphicFramePr>
          <p:nvPr/>
        </p:nvGraphicFramePr>
        <p:xfrm>
          <a:off x="5751763" y="5413815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FE0107F0-5D8E-43B8-8E58-8956378CA325}"/>
              </a:ext>
            </a:extLst>
          </p:cNvPr>
          <p:cNvGraphicFramePr>
            <a:graphicFrameLocks noGrp="1"/>
          </p:cNvGraphicFramePr>
          <p:nvPr/>
        </p:nvGraphicFramePr>
        <p:xfrm>
          <a:off x="5841385" y="5501358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7DF1209F-CCFF-D670-2DFC-5E21F320003F}"/>
              </a:ext>
            </a:extLst>
          </p:cNvPr>
          <p:cNvGraphicFramePr>
            <a:graphicFrameLocks noGrp="1"/>
          </p:cNvGraphicFramePr>
          <p:nvPr/>
        </p:nvGraphicFramePr>
        <p:xfrm>
          <a:off x="5950268" y="5616744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7194BBEF-9E1D-1675-5647-AFB25A32939E}"/>
              </a:ext>
            </a:extLst>
          </p:cNvPr>
          <p:cNvGraphicFramePr>
            <a:graphicFrameLocks noGrp="1"/>
          </p:cNvGraphicFramePr>
          <p:nvPr/>
        </p:nvGraphicFramePr>
        <p:xfrm>
          <a:off x="6042020" y="5703789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id="{7E6F5896-9492-FA8A-6F6B-6C056B3F39C8}"/>
              </a:ext>
            </a:extLst>
          </p:cNvPr>
          <p:cNvSpPr txBox="1"/>
          <p:nvPr/>
        </p:nvSpPr>
        <p:spPr>
          <a:xfrm>
            <a:off x="3153630" y="5465529"/>
            <a:ext cx="1264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Anchor: 2 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BA9AF88-0D3C-1793-2F5E-ACCEC7B7D997}"/>
              </a:ext>
            </a:extLst>
          </p:cNvPr>
          <p:cNvCxnSpPr>
            <a:cxnSpLocks/>
          </p:cNvCxnSpPr>
          <p:nvPr/>
        </p:nvCxnSpPr>
        <p:spPr>
          <a:xfrm flipH="1">
            <a:off x="4786666" y="5638778"/>
            <a:ext cx="2843838" cy="423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20DB30A-8B90-E4E0-FE11-41134A095102}"/>
              </a:ext>
            </a:extLst>
          </p:cNvPr>
          <p:cNvSpPr txBox="1"/>
          <p:nvPr/>
        </p:nvSpPr>
        <p:spPr>
          <a:xfrm>
            <a:off x="7964047" y="5432078"/>
            <a:ext cx="11038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[1, 0]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12BA666-F0FC-BC34-4232-F1B508CE62B6}"/>
              </a:ext>
            </a:extLst>
          </p:cNvPr>
          <p:cNvCxnSpPr>
            <a:cxnSpLocks/>
          </p:cNvCxnSpPr>
          <p:nvPr/>
        </p:nvCxnSpPr>
        <p:spPr>
          <a:xfrm flipH="1" flipV="1">
            <a:off x="6356555" y="6282813"/>
            <a:ext cx="3001297" cy="147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30614D5F-3BF4-394A-FE0E-449EF446DC05}"/>
              </a:ext>
            </a:extLst>
          </p:cNvPr>
          <p:cNvSpPr txBox="1"/>
          <p:nvPr/>
        </p:nvSpPr>
        <p:spPr>
          <a:xfrm>
            <a:off x="9389488" y="6220008"/>
            <a:ext cx="2141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[24.3, -9, -6.7, 5]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560879-8B6F-2719-1B58-263D0AC18823}"/>
              </a:ext>
            </a:extLst>
          </p:cNvPr>
          <p:cNvSpPr/>
          <p:nvPr/>
        </p:nvSpPr>
        <p:spPr>
          <a:xfrm>
            <a:off x="4514050" y="2655668"/>
            <a:ext cx="630881" cy="1415116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CFF25E-E4BF-FB97-71A1-6AF974A3B207}"/>
              </a:ext>
            </a:extLst>
          </p:cNvPr>
          <p:cNvSpPr/>
          <p:nvPr/>
        </p:nvSpPr>
        <p:spPr>
          <a:xfrm>
            <a:off x="4786666" y="2928005"/>
            <a:ext cx="592268" cy="13285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CA98C85-C990-B949-B5BA-1AA37DFC3F9E}"/>
              </a:ext>
            </a:extLst>
          </p:cNvPr>
          <p:cNvCxnSpPr>
            <a:cxnSpLocks/>
          </p:cNvCxnSpPr>
          <p:nvPr/>
        </p:nvCxnSpPr>
        <p:spPr>
          <a:xfrm>
            <a:off x="909670" y="5063189"/>
            <a:ext cx="0" cy="16318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74BF6B-FAD9-4133-566F-38F06311AA12}"/>
              </a:ext>
            </a:extLst>
          </p:cNvPr>
          <p:cNvCxnSpPr>
            <a:cxnSpLocks/>
          </p:cNvCxnSpPr>
          <p:nvPr/>
        </p:nvCxnSpPr>
        <p:spPr>
          <a:xfrm flipH="1">
            <a:off x="562751" y="5413815"/>
            <a:ext cx="15651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4128816-AF99-8034-93AB-211AB38A9033}"/>
              </a:ext>
            </a:extLst>
          </p:cNvPr>
          <p:cNvCxnSpPr>
            <a:cxnSpLocks/>
          </p:cNvCxnSpPr>
          <p:nvPr/>
        </p:nvCxnSpPr>
        <p:spPr>
          <a:xfrm>
            <a:off x="1247074" y="5074517"/>
            <a:ext cx="0" cy="16318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4F2EBC-B9A5-D230-EB87-1F358A4CD803}"/>
              </a:ext>
            </a:extLst>
          </p:cNvPr>
          <p:cNvCxnSpPr>
            <a:cxnSpLocks/>
          </p:cNvCxnSpPr>
          <p:nvPr/>
        </p:nvCxnSpPr>
        <p:spPr>
          <a:xfrm>
            <a:off x="1849300" y="5063189"/>
            <a:ext cx="0" cy="16318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A2D07E-3EDF-81D7-3231-DB8ED53FCE37}"/>
              </a:ext>
            </a:extLst>
          </p:cNvPr>
          <p:cNvCxnSpPr>
            <a:cxnSpLocks/>
          </p:cNvCxnSpPr>
          <p:nvPr/>
        </p:nvCxnSpPr>
        <p:spPr>
          <a:xfrm>
            <a:off x="1561706" y="5074517"/>
            <a:ext cx="0" cy="16318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54BDF6-D7DC-412C-F02D-6B44FC4DA59F}"/>
              </a:ext>
            </a:extLst>
          </p:cNvPr>
          <p:cNvCxnSpPr>
            <a:cxnSpLocks/>
          </p:cNvCxnSpPr>
          <p:nvPr/>
        </p:nvCxnSpPr>
        <p:spPr>
          <a:xfrm flipH="1">
            <a:off x="574896" y="5709862"/>
            <a:ext cx="15651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3ABB36D-A88C-6BAF-933B-40744DB0BBEE}"/>
              </a:ext>
            </a:extLst>
          </p:cNvPr>
          <p:cNvCxnSpPr>
            <a:cxnSpLocks/>
          </p:cNvCxnSpPr>
          <p:nvPr/>
        </p:nvCxnSpPr>
        <p:spPr>
          <a:xfrm flipH="1">
            <a:off x="562751" y="6076846"/>
            <a:ext cx="15651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6664B4C-DC28-458A-976A-7B02ED556DD1}"/>
              </a:ext>
            </a:extLst>
          </p:cNvPr>
          <p:cNvCxnSpPr>
            <a:cxnSpLocks/>
          </p:cNvCxnSpPr>
          <p:nvPr/>
        </p:nvCxnSpPr>
        <p:spPr>
          <a:xfrm flipH="1">
            <a:off x="562751" y="6384704"/>
            <a:ext cx="15651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A3B0290-6547-2647-20F2-06ED15BC54BA}"/>
              </a:ext>
            </a:extLst>
          </p:cNvPr>
          <p:cNvSpPr txBox="1"/>
          <p:nvPr/>
        </p:nvSpPr>
        <p:spPr>
          <a:xfrm>
            <a:off x="4662343" y="4387805"/>
            <a:ext cx="2575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800" dirty="0"/>
              <a:t>[</a:t>
            </a:r>
            <a:r>
              <a:rPr lang="en-US" sz="1800" dirty="0">
                <a:solidFill>
                  <a:srgbClr val="FF0000"/>
                </a:solidFill>
              </a:rPr>
              <a:t>83.3, 90, 33.3, 85</a:t>
            </a:r>
            <a:r>
              <a:rPr lang="en-US" sz="1800" dirty="0"/>
              <a:t>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7DE8C5-2946-C33F-9F9C-4715FA111BDD}"/>
              </a:ext>
            </a:extLst>
          </p:cNvPr>
          <p:cNvSpPr txBox="1"/>
          <p:nvPr/>
        </p:nvSpPr>
        <p:spPr>
          <a:xfrm>
            <a:off x="1938200" y="3360282"/>
            <a:ext cx="2575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800" dirty="0"/>
              <a:t>[</a:t>
            </a:r>
            <a:r>
              <a:rPr lang="en-US" sz="1800" dirty="0">
                <a:solidFill>
                  <a:srgbClr val="FF0000"/>
                </a:solidFill>
              </a:rPr>
              <a:t>59, 99, 40, 80</a:t>
            </a:r>
            <a:r>
              <a:rPr lang="en-US" sz="1800" dirty="0"/>
              <a:t>]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6A65077-D21C-C56E-8C9D-464DE31BFBFF}"/>
              </a:ext>
            </a:extLst>
          </p:cNvPr>
          <p:cNvSpPr/>
          <p:nvPr/>
        </p:nvSpPr>
        <p:spPr>
          <a:xfrm>
            <a:off x="5545394" y="3285002"/>
            <a:ext cx="4247535" cy="2688095"/>
          </a:xfrm>
          <a:custGeom>
            <a:avLst/>
            <a:gdLst>
              <a:gd name="connsiteX0" fmla="*/ 0 w 4247535"/>
              <a:gd name="connsiteY0" fmla="*/ 210366 h 2688095"/>
              <a:gd name="connsiteX1" fmla="*/ 3311012 w 4247535"/>
              <a:gd name="connsiteY1" fmla="*/ 247237 h 2688095"/>
              <a:gd name="connsiteX2" fmla="*/ 4247535 w 4247535"/>
              <a:gd name="connsiteY2" fmla="*/ 2688095 h 2688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47535" h="2688095">
                <a:moveTo>
                  <a:pt x="0" y="210366"/>
                </a:moveTo>
                <a:cubicBezTo>
                  <a:pt x="1301545" y="22324"/>
                  <a:pt x="2603090" y="-165718"/>
                  <a:pt x="3311012" y="247237"/>
                </a:cubicBezTo>
                <a:cubicBezTo>
                  <a:pt x="4018934" y="660192"/>
                  <a:pt x="4133234" y="1674143"/>
                  <a:pt x="4247535" y="2688095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401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F1D02-3373-90C2-4F13-4B0B32B5E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Q3: Advanced implementation: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8258A-E8CF-D1E8-3173-43B6061D8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897360" cy="45640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Pseudocode: when there are multiple GT objects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/>
              <a:t>For each GT object:</a:t>
            </a:r>
          </a:p>
          <a:p>
            <a:pPr marL="0" indent="0">
              <a:buNone/>
            </a:pPr>
            <a:r>
              <a:rPr lang="en-US" sz="2000" b="1" dirty="0"/>
              <a:t>	For each patch:</a:t>
            </a:r>
          </a:p>
          <a:p>
            <a:pPr marL="0" indent="0">
              <a:buNone/>
            </a:pPr>
            <a:r>
              <a:rPr lang="en-US" sz="2000" b="1" dirty="0"/>
              <a:t>		If the current GT object and the current patch overlap</a:t>
            </a:r>
          </a:p>
          <a:p>
            <a:pPr marL="0" indent="0">
              <a:buNone/>
            </a:pPr>
            <a:r>
              <a:rPr lang="en-US" sz="2000" b="1" dirty="0"/>
              <a:t>			</a:t>
            </a:r>
            <a:r>
              <a:rPr lang="en-US" sz="2000" dirty="0"/>
              <a:t>Choose the anchor that has the highest IoU with the current GT object</a:t>
            </a:r>
          </a:p>
          <a:p>
            <a:pPr marL="0" indent="0">
              <a:buNone/>
            </a:pPr>
            <a:r>
              <a:rPr lang="en-US" sz="2000" dirty="0"/>
              <a:t>			</a:t>
            </a:r>
            <a:r>
              <a:rPr lang="en-US" sz="2000" dirty="0">
                <a:solidFill>
                  <a:srgbClr val="FF0000"/>
                </a:solidFill>
              </a:rPr>
              <a:t>If </a:t>
            </a:r>
            <a:r>
              <a:rPr lang="en-US" sz="2000" u="sng" dirty="0">
                <a:solidFill>
                  <a:srgbClr val="FF0000"/>
                </a:solidFill>
              </a:rPr>
              <a:t>the chosen anchor has not been used by other GT objects</a:t>
            </a:r>
            <a:r>
              <a:rPr lang="en-US" sz="2000" dirty="0">
                <a:solidFill>
                  <a:srgbClr val="FF0000"/>
                </a:solidFill>
              </a:rPr>
              <a:t> OR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			If </a:t>
            </a:r>
            <a:r>
              <a:rPr lang="en-US" sz="2000" u="sng" dirty="0">
                <a:solidFill>
                  <a:srgbClr val="FF0000"/>
                </a:solidFill>
              </a:rPr>
              <a:t>the current object has a larger IoU with the chosen anchor vs. other GT objects:</a:t>
            </a: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/>
              <a:t>				Record the existence and location offset based on the current GT object</a:t>
            </a:r>
          </a:p>
        </p:txBody>
      </p:sp>
    </p:spTree>
    <p:extLst>
      <p:ext uri="{BB962C8B-B14F-4D97-AF65-F5344CB8AC3E}">
        <p14:creationId xmlns:p14="http://schemas.microsoft.com/office/powerpoint/2010/main" val="10519110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43 Best Small Dog Breeds — Popular Toy Breed Dogs for Tiny Spaces">
            <a:extLst>
              <a:ext uri="{FF2B5EF4-FFF2-40B4-BE49-F238E27FC236}">
                <a16:creationId xmlns:a16="http://schemas.microsoft.com/office/drawing/2014/main" id="{C4BCF96D-C267-936D-7D38-FAF129B90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937" y="3866021"/>
            <a:ext cx="2384949" cy="249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FF1D02-3373-90C2-4F13-4B0B32B5E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Q3: Advanced implementation: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8258A-E8CF-D1E8-3173-43B6061D8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is, be careful about patches that overlap multiple GT objects</a:t>
            </a:r>
          </a:p>
          <a:p>
            <a:r>
              <a:rPr lang="en-US" dirty="0"/>
              <a:t>At a patch,  multiple anchors can be chosen (by multiple GT objects). However, one GT box can only choose one anchor at a patch. </a:t>
            </a:r>
            <a:br>
              <a:rPr lang="en-US" dirty="0"/>
            </a:b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A376BED-D767-49F0-2C2A-1BBB196055ED}"/>
              </a:ext>
            </a:extLst>
          </p:cNvPr>
          <p:cNvCxnSpPr>
            <a:cxnSpLocks/>
          </p:cNvCxnSpPr>
          <p:nvPr/>
        </p:nvCxnSpPr>
        <p:spPr>
          <a:xfrm>
            <a:off x="3002775" y="3872932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A27B0D8-CC45-6C24-EEBE-6AF8E4130D64}"/>
              </a:ext>
            </a:extLst>
          </p:cNvPr>
          <p:cNvCxnSpPr>
            <a:cxnSpLocks/>
          </p:cNvCxnSpPr>
          <p:nvPr/>
        </p:nvCxnSpPr>
        <p:spPr>
          <a:xfrm>
            <a:off x="2518283" y="3872932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E8ED100-D0E0-A9AE-8622-B4AF986955A9}"/>
              </a:ext>
            </a:extLst>
          </p:cNvPr>
          <p:cNvCxnSpPr>
            <a:cxnSpLocks/>
          </p:cNvCxnSpPr>
          <p:nvPr/>
        </p:nvCxnSpPr>
        <p:spPr>
          <a:xfrm>
            <a:off x="2033913" y="3872932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4FAD4D7-AECC-7659-30C8-E65B46CFCD3E}"/>
              </a:ext>
            </a:extLst>
          </p:cNvPr>
          <p:cNvCxnSpPr>
            <a:cxnSpLocks/>
          </p:cNvCxnSpPr>
          <p:nvPr/>
        </p:nvCxnSpPr>
        <p:spPr>
          <a:xfrm>
            <a:off x="1586773" y="3872932"/>
            <a:ext cx="0" cy="2484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094C19-A212-A2EF-5F31-06A82AE39180}"/>
              </a:ext>
            </a:extLst>
          </p:cNvPr>
          <p:cNvCxnSpPr>
            <a:cxnSpLocks/>
          </p:cNvCxnSpPr>
          <p:nvPr/>
        </p:nvCxnSpPr>
        <p:spPr>
          <a:xfrm flipH="1">
            <a:off x="1077457" y="4357766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895F2F1-E92D-D439-72F2-E31C637B4BF2}"/>
              </a:ext>
            </a:extLst>
          </p:cNvPr>
          <p:cNvCxnSpPr>
            <a:cxnSpLocks/>
          </p:cNvCxnSpPr>
          <p:nvPr/>
        </p:nvCxnSpPr>
        <p:spPr>
          <a:xfrm flipH="1">
            <a:off x="1077456" y="4834630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6EEDD3-73E0-7A09-C415-28E0B4BCDA4A}"/>
              </a:ext>
            </a:extLst>
          </p:cNvPr>
          <p:cNvCxnSpPr>
            <a:cxnSpLocks/>
          </p:cNvCxnSpPr>
          <p:nvPr/>
        </p:nvCxnSpPr>
        <p:spPr>
          <a:xfrm flipH="1">
            <a:off x="1082976" y="5311495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C39FDB-9FBB-4886-0C11-3D1CE7713BBB}"/>
              </a:ext>
            </a:extLst>
          </p:cNvPr>
          <p:cNvCxnSpPr>
            <a:cxnSpLocks/>
          </p:cNvCxnSpPr>
          <p:nvPr/>
        </p:nvCxnSpPr>
        <p:spPr>
          <a:xfrm flipH="1">
            <a:off x="1077455" y="5832605"/>
            <a:ext cx="2379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30AACE6-C52D-7053-22D9-5CCB264394DF}"/>
              </a:ext>
            </a:extLst>
          </p:cNvPr>
          <p:cNvSpPr/>
          <p:nvPr/>
        </p:nvSpPr>
        <p:spPr>
          <a:xfrm>
            <a:off x="1384537" y="4867985"/>
            <a:ext cx="1063693" cy="13740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6BC887-6659-7443-9033-D21175449359}"/>
              </a:ext>
            </a:extLst>
          </p:cNvPr>
          <p:cNvSpPr/>
          <p:nvPr/>
        </p:nvSpPr>
        <p:spPr>
          <a:xfrm>
            <a:off x="2028393" y="4159195"/>
            <a:ext cx="785132" cy="198118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2D0157-87AD-DE0C-73B4-D64563F74F73}"/>
              </a:ext>
            </a:extLst>
          </p:cNvPr>
          <p:cNvSpPr/>
          <p:nvPr/>
        </p:nvSpPr>
        <p:spPr>
          <a:xfrm>
            <a:off x="4781575" y="4896849"/>
            <a:ext cx="478971" cy="4717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EAD06A1-0D84-F14B-B7C8-511B37A5E634}"/>
              </a:ext>
            </a:extLst>
          </p:cNvPr>
          <p:cNvCxnSpPr>
            <a:cxnSpLocks/>
          </p:cNvCxnSpPr>
          <p:nvPr/>
        </p:nvCxnSpPr>
        <p:spPr>
          <a:xfrm flipV="1">
            <a:off x="2243771" y="5132706"/>
            <a:ext cx="2292921" cy="4222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E80E5CF-D164-8866-516D-78F9A36EA7DE}"/>
              </a:ext>
            </a:extLst>
          </p:cNvPr>
          <p:cNvSpPr/>
          <p:nvPr/>
        </p:nvSpPr>
        <p:spPr>
          <a:xfrm>
            <a:off x="6226515" y="2957286"/>
            <a:ext cx="478971" cy="47171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5FCF90-B7B6-3C54-DA61-05E10C232094}"/>
              </a:ext>
            </a:extLst>
          </p:cNvPr>
          <p:cNvSpPr/>
          <p:nvPr/>
        </p:nvSpPr>
        <p:spPr>
          <a:xfrm>
            <a:off x="6204713" y="4346554"/>
            <a:ext cx="500773" cy="104286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65AA89-2258-10F9-A195-A204DC87734C}"/>
              </a:ext>
            </a:extLst>
          </p:cNvPr>
          <p:cNvSpPr/>
          <p:nvPr/>
        </p:nvSpPr>
        <p:spPr>
          <a:xfrm>
            <a:off x="5962268" y="3680869"/>
            <a:ext cx="1007464" cy="47171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037768C-4414-DB6F-DBE7-4A16E2ADB8C4}"/>
              </a:ext>
            </a:extLst>
          </p:cNvPr>
          <p:cNvSpPr/>
          <p:nvPr/>
        </p:nvSpPr>
        <p:spPr>
          <a:xfrm>
            <a:off x="5965227" y="5635746"/>
            <a:ext cx="1004504" cy="104286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356D0CF-D80B-19A3-D89C-A0937C4D04A8}"/>
              </a:ext>
            </a:extLst>
          </p:cNvPr>
          <p:cNvSpPr/>
          <p:nvPr/>
        </p:nvSpPr>
        <p:spPr>
          <a:xfrm>
            <a:off x="8333417" y="5483987"/>
            <a:ext cx="1063693" cy="13740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CF8FA79-D741-ED72-CA6F-5EB22C45D0FC}"/>
              </a:ext>
            </a:extLst>
          </p:cNvPr>
          <p:cNvSpPr/>
          <p:nvPr/>
        </p:nvSpPr>
        <p:spPr>
          <a:xfrm>
            <a:off x="8653635" y="5648013"/>
            <a:ext cx="1004504" cy="104286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66BB84A6-6AAB-38FC-DBA1-B32FDB8551A2}"/>
              </a:ext>
            </a:extLst>
          </p:cNvPr>
          <p:cNvSpPr/>
          <p:nvPr/>
        </p:nvSpPr>
        <p:spPr>
          <a:xfrm>
            <a:off x="5390479" y="3134789"/>
            <a:ext cx="271058" cy="3536329"/>
          </a:xfrm>
          <a:prstGeom prst="leftBrace">
            <a:avLst>
              <a:gd name="adj1" fmla="val 8333"/>
              <a:gd name="adj2" fmla="val 5563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A0AD29D-8176-C488-8EA9-C8DD02E51896}"/>
              </a:ext>
            </a:extLst>
          </p:cNvPr>
          <p:cNvSpPr/>
          <p:nvPr/>
        </p:nvSpPr>
        <p:spPr>
          <a:xfrm>
            <a:off x="8482677" y="2957286"/>
            <a:ext cx="785132" cy="198118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AB0A08F-BB7C-0461-126D-87B34A79A745}"/>
              </a:ext>
            </a:extLst>
          </p:cNvPr>
          <p:cNvSpPr/>
          <p:nvPr/>
        </p:nvSpPr>
        <p:spPr>
          <a:xfrm>
            <a:off x="8445242" y="3826323"/>
            <a:ext cx="500773" cy="1042862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ECDCB93-79F5-0B21-A735-96DE177F31F5}"/>
              </a:ext>
            </a:extLst>
          </p:cNvPr>
          <p:cNvCxnSpPr>
            <a:cxnSpLocks/>
          </p:cNvCxnSpPr>
          <p:nvPr/>
        </p:nvCxnSpPr>
        <p:spPr>
          <a:xfrm flipV="1">
            <a:off x="6880123" y="4422577"/>
            <a:ext cx="1335799" cy="4454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ABB7688-4FA2-A98C-477D-C1FBBBE6464E}"/>
              </a:ext>
            </a:extLst>
          </p:cNvPr>
          <p:cNvCxnSpPr>
            <a:cxnSpLocks/>
          </p:cNvCxnSpPr>
          <p:nvPr/>
        </p:nvCxnSpPr>
        <p:spPr>
          <a:xfrm>
            <a:off x="7204364" y="6140377"/>
            <a:ext cx="9190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8364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F9019-59EC-AC94-3AE5-E978206F1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Q4: Advanced implementation: decoding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2E2BE-50DC-59F0-32FB-640313900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an RPN, after training, can output both the existence and location offset tensors close to the ideal tensors (with anchors), then we can read the object locations.</a:t>
            </a:r>
          </a:p>
          <a:p>
            <a:r>
              <a:rPr lang="en-US" dirty="0">
                <a:solidFill>
                  <a:srgbClr val="FF0000"/>
                </a:solidFill>
              </a:rPr>
              <a:t>For each anchor shape: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If a patch location has “Existence: Yes” values &gt; a threshold (e.g., 0.2), we will read out its corresponding location (anchor location + offset) and output a box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A431E6-F777-2619-A6C3-735E09B6A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342738"/>
              </p:ext>
            </p:extLst>
          </p:nvPr>
        </p:nvGraphicFramePr>
        <p:xfrm>
          <a:off x="1265667" y="5129610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68A20E7-82F7-BB55-5475-AA6BCB074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971862"/>
              </p:ext>
            </p:extLst>
          </p:nvPr>
        </p:nvGraphicFramePr>
        <p:xfrm>
          <a:off x="1361518" y="5216655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9DD14B2-FAE9-518C-D6D6-365C297ED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250299"/>
              </p:ext>
            </p:extLst>
          </p:nvPr>
        </p:nvGraphicFramePr>
        <p:xfrm>
          <a:off x="2599231" y="5129112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8519966-DDDD-A6E5-51C0-ED3CDC2C3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862814"/>
              </p:ext>
            </p:extLst>
          </p:nvPr>
        </p:nvGraphicFramePr>
        <p:xfrm>
          <a:off x="2688853" y="5216655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25D58D-2186-4CD0-1AB0-2CE9F65AAE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504115"/>
              </p:ext>
            </p:extLst>
          </p:nvPr>
        </p:nvGraphicFramePr>
        <p:xfrm>
          <a:off x="2797736" y="5332041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9CE634C-9B4E-16B3-C39A-10FFE55BB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44707"/>
              </p:ext>
            </p:extLst>
          </p:nvPr>
        </p:nvGraphicFramePr>
        <p:xfrm>
          <a:off x="2889488" y="5419086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sp>
        <p:nvSpPr>
          <p:cNvPr id="11" name="Arrow: Right 10">
            <a:extLst>
              <a:ext uri="{FF2B5EF4-FFF2-40B4-BE49-F238E27FC236}">
                <a16:creationId xmlns:a16="http://schemas.microsoft.com/office/drawing/2014/main" id="{1319011D-F298-919A-CB3C-94AD975384BD}"/>
              </a:ext>
            </a:extLst>
          </p:cNvPr>
          <p:cNvSpPr/>
          <p:nvPr/>
        </p:nvSpPr>
        <p:spPr>
          <a:xfrm>
            <a:off x="4328620" y="5068987"/>
            <a:ext cx="1658792" cy="126472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Read box locations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FD5326-AF94-F471-4DD6-F207FEED412B}"/>
              </a:ext>
            </a:extLst>
          </p:cNvPr>
          <p:cNvCxnSpPr>
            <a:cxnSpLocks/>
          </p:cNvCxnSpPr>
          <p:nvPr/>
        </p:nvCxnSpPr>
        <p:spPr>
          <a:xfrm flipH="1" flipV="1">
            <a:off x="1657455" y="5761482"/>
            <a:ext cx="399372" cy="76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600FC2-5908-3593-EF33-B5A323D16DDE}"/>
              </a:ext>
            </a:extLst>
          </p:cNvPr>
          <p:cNvCxnSpPr>
            <a:cxnSpLocks/>
          </p:cNvCxnSpPr>
          <p:nvPr/>
        </p:nvCxnSpPr>
        <p:spPr>
          <a:xfrm flipV="1">
            <a:off x="1213216" y="5761482"/>
            <a:ext cx="288964" cy="732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D3ACC74-0927-7F22-F480-45046C17ED0E}"/>
              </a:ext>
            </a:extLst>
          </p:cNvPr>
          <p:cNvSpPr txBox="1"/>
          <p:nvPr/>
        </p:nvSpPr>
        <p:spPr>
          <a:xfrm>
            <a:off x="1766481" y="6525768"/>
            <a:ext cx="123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[0.9, 0.1]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AD921C-57D3-5978-1E0F-D14035005954}"/>
              </a:ext>
            </a:extLst>
          </p:cNvPr>
          <p:cNvSpPr txBox="1"/>
          <p:nvPr/>
        </p:nvSpPr>
        <p:spPr>
          <a:xfrm>
            <a:off x="759992" y="6525768"/>
            <a:ext cx="123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[0.1, 0.9]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D29DC3-BE9B-00DC-505D-F49BBAB2A5EF}"/>
              </a:ext>
            </a:extLst>
          </p:cNvPr>
          <p:cNvSpPr txBox="1"/>
          <p:nvPr/>
        </p:nvSpPr>
        <p:spPr>
          <a:xfrm>
            <a:off x="6047626" y="4944368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800" b="1" dirty="0"/>
              <a:t>[x-center, y-center, width, height, “Existence: Yes” value]</a:t>
            </a:r>
          </a:p>
          <a:p>
            <a:pPr lvl="1"/>
            <a:r>
              <a:rPr lang="en-US" sz="1800" dirty="0"/>
              <a:t>[</a:t>
            </a:r>
            <a:r>
              <a:rPr lang="en-US" dirty="0"/>
              <a:t>24.3 </a:t>
            </a:r>
            <a:r>
              <a:rPr lang="en-US" dirty="0">
                <a:solidFill>
                  <a:srgbClr val="FF0000"/>
                </a:solidFill>
              </a:rPr>
              <a:t>+ 59</a:t>
            </a:r>
            <a:r>
              <a:rPr lang="en-US" dirty="0"/>
              <a:t>, -9 </a:t>
            </a:r>
            <a:r>
              <a:rPr lang="en-US" dirty="0">
                <a:solidFill>
                  <a:srgbClr val="FF0000"/>
                </a:solidFill>
              </a:rPr>
              <a:t>+ 99</a:t>
            </a:r>
            <a:r>
              <a:rPr lang="en-US" dirty="0"/>
              <a:t>, -6.7 </a:t>
            </a:r>
            <a:r>
              <a:rPr lang="en-US" dirty="0">
                <a:solidFill>
                  <a:srgbClr val="FF0000"/>
                </a:solidFill>
              </a:rPr>
              <a:t>+ 40</a:t>
            </a:r>
            <a:r>
              <a:rPr lang="en-US" dirty="0"/>
              <a:t>, 5 </a:t>
            </a:r>
            <a:r>
              <a:rPr lang="en-US" dirty="0">
                <a:solidFill>
                  <a:srgbClr val="FF0000"/>
                </a:solidFill>
              </a:rPr>
              <a:t>+ 80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accent6"/>
                </a:solidFill>
              </a:rPr>
              <a:t>0.9</a:t>
            </a:r>
            <a:r>
              <a:rPr lang="en-US" sz="1800" dirty="0"/>
              <a:t>]</a:t>
            </a:r>
          </a:p>
          <a:p>
            <a:pPr lvl="1"/>
            <a:r>
              <a:rPr lang="en-US" sz="1800" dirty="0"/>
              <a:t>[</a:t>
            </a:r>
            <a:r>
              <a:rPr lang="en-US" dirty="0"/>
              <a:t>24.3 </a:t>
            </a:r>
            <a:r>
              <a:rPr lang="en-US" dirty="0">
                <a:solidFill>
                  <a:srgbClr val="FF0000"/>
                </a:solidFill>
              </a:rPr>
              <a:t>+ 59</a:t>
            </a:r>
            <a:r>
              <a:rPr lang="en-US" dirty="0"/>
              <a:t>, -49 </a:t>
            </a:r>
            <a:r>
              <a:rPr lang="en-US" dirty="0">
                <a:solidFill>
                  <a:srgbClr val="FF0000"/>
                </a:solidFill>
              </a:rPr>
              <a:t>+ 139</a:t>
            </a:r>
            <a:r>
              <a:rPr lang="en-US" dirty="0"/>
              <a:t>, -6.7 </a:t>
            </a:r>
            <a:r>
              <a:rPr lang="en-US" dirty="0">
                <a:solidFill>
                  <a:srgbClr val="FF0000"/>
                </a:solidFill>
              </a:rPr>
              <a:t>+ 40</a:t>
            </a:r>
            <a:r>
              <a:rPr lang="en-US" dirty="0"/>
              <a:t>, 5 </a:t>
            </a:r>
            <a:r>
              <a:rPr lang="en-US" dirty="0">
                <a:solidFill>
                  <a:srgbClr val="FF0000"/>
                </a:solidFill>
              </a:rPr>
              <a:t>+ 80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accent6"/>
                </a:solidFill>
              </a:rPr>
              <a:t>0.8</a:t>
            </a:r>
            <a:r>
              <a:rPr lang="en-US" sz="1800" dirty="0"/>
              <a:t>]</a:t>
            </a:r>
          </a:p>
          <a:p>
            <a:pPr lvl="1"/>
            <a:r>
              <a:rPr lang="en-US" dirty="0"/>
              <a:t>…</a:t>
            </a:r>
            <a:endParaRPr lang="en-US" sz="1800" dirty="0"/>
          </a:p>
          <a:p>
            <a:pPr lvl="1"/>
            <a:r>
              <a:rPr lang="en-US" dirty="0"/>
              <a:t>…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BC9DC2-F1B4-2E51-645B-978EA0B05E04}"/>
              </a:ext>
            </a:extLst>
          </p:cNvPr>
          <p:cNvCxnSpPr>
            <a:cxnSpLocks/>
          </p:cNvCxnSpPr>
          <p:nvPr/>
        </p:nvCxnSpPr>
        <p:spPr>
          <a:xfrm>
            <a:off x="1082753" y="5015382"/>
            <a:ext cx="574702" cy="517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6C224A9-8915-7A07-5020-E9093E884503}"/>
              </a:ext>
            </a:extLst>
          </p:cNvPr>
          <p:cNvSpPr txBox="1"/>
          <p:nvPr/>
        </p:nvSpPr>
        <p:spPr>
          <a:xfrm>
            <a:off x="687391" y="4630923"/>
            <a:ext cx="123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[0.8, 0.2]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FB72AC-1BC4-ABCE-7930-3CDE3B5B642F}"/>
              </a:ext>
            </a:extLst>
          </p:cNvPr>
          <p:cNvSpPr/>
          <p:nvPr/>
        </p:nvSpPr>
        <p:spPr>
          <a:xfrm>
            <a:off x="425590" y="5534265"/>
            <a:ext cx="180160" cy="45443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46E59DE-9C9F-541D-8585-940E5F36FD29}"/>
              </a:ext>
            </a:extLst>
          </p:cNvPr>
          <p:cNvCxnSpPr>
            <a:cxnSpLocks/>
          </p:cNvCxnSpPr>
          <p:nvPr/>
        </p:nvCxnSpPr>
        <p:spPr>
          <a:xfrm>
            <a:off x="3139728" y="4805561"/>
            <a:ext cx="101786" cy="939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2F7264-5103-412B-F3F1-3D6085D0D9C6}"/>
              </a:ext>
            </a:extLst>
          </p:cNvPr>
          <p:cNvCxnSpPr>
            <a:cxnSpLocks/>
          </p:cNvCxnSpPr>
          <p:nvPr/>
        </p:nvCxnSpPr>
        <p:spPr>
          <a:xfrm flipH="1">
            <a:off x="3204530" y="4889123"/>
            <a:ext cx="976598" cy="1099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F516C-9529-7C36-9ED5-E964AA37F06F}"/>
              </a:ext>
            </a:extLst>
          </p:cNvPr>
          <p:cNvSpPr txBox="1"/>
          <p:nvPr/>
        </p:nvSpPr>
        <p:spPr>
          <a:xfrm>
            <a:off x="3806366" y="4482998"/>
            <a:ext cx="18717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[24.3, -9, -6.7, 5]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4CC07C-B27C-C436-779B-B19E8FE8DE9C}"/>
              </a:ext>
            </a:extLst>
          </p:cNvPr>
          <p:cNvSpPr txBox="1"/>
          <p:nvPr/>
        </p:nvSpPr>
        <p:spPr>
          <a:xfrm>
            <a:off x="2056827" y="4390839"/>
            <a:ext cx="18717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[24.3, -49, -6.7, 5]</a:t>
            </a:r>
          </a:p>
        </p:txBody>
      </p:sp>
    </p:spTree>
    <p:extLst>
      <p:ext uri="{BB962C8B-B14F-4D97-AF65-F5344CB8AC3E}">
        <p14:creationId xmlns:p14="http://schemas.microsoft.com/office/powerpoint/2010/main" val="16179674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F9019-59EC-AC94-3AE5-E978206F1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Q4: Advanced implementation: decoding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2E2BE-50DC-59F0-32FB-640313900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is, for the same GT box, we may output multiple boxes with potentially different </a:t>
            </a:r>
            <a:r>
              <a:rPr lang="en-US" b="1" dirty="0"/>
              <a:t>confidences</a:t>
            </a:r>
            <a:r>
              <a:rPr lang="en-US" dirty="0"/>
              <a:t> (i.e., “</a:t>
            </a:r>
            <a:r>
              <a:rPr lang="en-US" sz="2800" b="1" dirty="0"/>
              <a:t>Existence: Yes” values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A431E6-F777-2619-A6C3-735E09B6A90F}"/>
              </a:ext>
            </a:extLst>
          </p:cNvPr>
          <p:cNvGraphicFramePr>
            <a:graphicFrameLocks noGrp="1"/>
          </p:cNvGraphicFramePr>
          <p:nvPr/>
        </p:nvGraphicFramePr>
        <p:xfrm>
          <a:off x="1265667" y="5129610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68A20E7-82F7-BB55-5475-AA6BCB074E1C}"/>
              </a:ext>
            </a:extLst>
          </p:cNvPr>
          <p:cNvGraphicFramePr>
            <a:graphicFrameLocks noGrp="1"/>
          </p:cNvGraphicFramePr>
          <p:nvPr/>
        </p:nvGraphicFramePr>
        <p:xfrm>
          <a:off x="1361518" y="5216655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9DD14B2-FAE9-518C-D6D6-365C297ED342}"/>
              </a:ext>
            </a:extLst>
          </p:cNvPr>
          <p:cNvGraphicFramePr>
            <a:graphicFrameLocks noGrp="1"/>
          </p:cNvGraphicFramePr>
          <p:nvPr/>
        </p:nvGraphicFramePr>
        <p:xfrm>
          <a:off x="2599231" y="5129112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8519966-DDDD-A6E5-51C0-ED3CDC2C3866}"/>
              </a:ext>
            </a:extLst>
          </p:cNvPr>
          <p:cNvGraphicFramePr>
            <a:graphicFrameLocks noGrp="1"/>
          </p:cNvGraphicFramePr>
          <p:nvPr/>
        </p:nvGraphicFramePr>
        <p:xfrm>
          <a:off x="2688853" y="5216655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525D58D-2186-4CD0-1AB0-2CE9F65AAE06}"/>
              </a:ext>
            </a:extLst>
          </p:cNvPr>
          <p:cNvGraphicFramePr>
            <a:graphicFrameLocks noGrp="1"/>
          </p:cNvGraphicFramePr>
          <p:nvPr/>
        </p:nvGraphicFramePr>
        <p:xfrm>
          <a:off x="2797736" y="5332041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9CE634C-9B4E-16B3-C39A-10FFE55BB2EA}"/>
              </a:ext>
            </a:extLst>
          </p:cNvPr>
          <p:cNvGraphicFramePr>
            <a:graphicFrameLocks noGrp="1"/>
          </p:cNvGraphicFramePr>
          <p:nvPr/>
        </p:nvGraphicFramePr>
        <p:xfrm>
          <a:off x="2889488" y="5419086"/>
          <a:ext cx="1041400" cy="10896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4403312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226596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377791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143993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248860"/>
                    </a:ext>
                  </a:extLst>
                </a:gridCol>
              </a:tblGrid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4822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132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9193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23976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99699"/>
                  </a:ext>
                </a:extLst>
              </a:tr>
            </a:tbl>
          </a:graphicData>
        </a:graphic>
      </p:graphicFrame>
      <p:sp>
        <p:nvSpPr>
          <p:cNvPr id="11" name="Arrow: Right 10">
            <a:extLst>
              <a:ext uri="{FF2B5EF4-FFF2-40B4-BE49-F238E27FC236}">
                <a16:creationId xmlns:a16="http://schemas.microsoft.com/office/drawing/2014/main" id="{1319011D-F298-919A-CB3C-94AD975384BD}"/>
              </a:ext>
            </a:extLst>
          </p:cNvPr>
          <p:cNvSpPr/>
          <p:nvPr/>
        </p:nvSpPr>
        <p:spPr>
          <a:xfrm>
            <a:off x="4328620" y="5068987"/>
            <a:ext cx="1658792" cy="126472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Read box locations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FD5326-AF94-F471-4DD6-F207FEED412B}"/>
              </a:ext>
            </a:extLst>
          </p:cNvPr>
          <p:cNvCxnSpPr>
            <a:cxnSpLocks/>
          </p:cNvCxnSpPr>
          <p:nvPr/>
        </p:nvCxnSpPr>
        <p:spPr>
          <a:xfrm flipH="1" flipV="1">
            <a:off x="1657455" y="5761482"/>
            <a:ext cx="399372" cy="76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F600FC2-5908-3593-EF33-B5A323D16DDE}"/>
              </a:ext>
            </a:extLst>
          </p:cNvPr>
          <p:cNvCxnSpPr>
            <a:cxnSpLocks/>
          </p:cNvCxnSpPr>
          <p:nvPr/>
        </p:nvCxnSpPr>
        <p:spPr>
          <a:xfrm flipV="1">
            <a:off x="1213216" y="5761482"/>
            <a:ext cx="288964" cy="732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D3ACC74-0927-7F22-F480-45046C17ED0E}"/>
              </a:ext>
            </a:extLst>
          </p:cNvPr>
          <p:cNvSpPr txBox="1"/>
          <p:nvPr/>
        </p:nvSpPr>
        <p:spPr>
          <a:xfrm>
            <a:off x="1766481" y="6525768"/>
            <a:ext cx="123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[0.9, 0.1]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AD921C-57D3-5978-1E0F-D14035005954}"/>
              </a:ext>
            </a:extLst>
          </p:cNvPr>
          <p:cNvSpPr txBox="1"/>
          <p:nvPr/>
        </p:nvSpPr>
        <p:spPr>
          <a:xfrm>
            <a:off x="759992" y="6525768"/>
            <a:ext cx="123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[0.1, 0.9]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D29DC3-BE9B-00DC-505D-F49BBAB2A5EF}"/>
              </a:ext>
            </a:extLst>
          </p:cNvPr>
          <p:cNvSpPr txBox="1"/>
          <p:nvPr/>
        </p:nvSpPr>
        <p:spPr>
          <a:xfrm>
            <a:off x="6047626" y="4944368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800" b="1" dirty="0"/>
              <a:t>[x-center, y-center, width, height, “Existence: Yes” value]</a:t>
            </a:r>
          </a:p>
          <a:p>
            <a:pPr lvl="1"/>
            <a:r>
              <a:rPr lang="en-US" sz="1800" dirty="0"/>
              <a:t>[</a:t>
            </a:r>
            <a:r>
              <a:rPr lang="en-US" dirty="0"/>
              <a:t>24.3 </a:t>
            </a:r>
            <a:r>
              <a:rPr lang="en-US" dirty="0">
                <a:solidFill>
                  <a:srgbClr val="FF0000"/>
                </a:solidFill>
              </a:rPr>
              <a:t>+ 59</a:t>
            </a:r>
            <a:r>
              <a:rPr lang="en-US" dirty="0"/>
              <a:t>, -9 </a:t>
            </a:r>
            <a:r>
              <a:rPr lang="en-US" dirty="0">
                <a:solidFill>
                  <a:srgbClr val="FF0000"/>
                </a:solidFill>
              </a:rPr>
              <a:t>+ 99</a:t>
            </a:r>
            <a:r>
              <a:rPr lang="en-US" dirty="0"/>
              <a:t>, -6.7 </a:t>
            </a:r>
            <a:r>
              <a:rPr lang="en-US" dirty="0">
                <a:solidFill>
                  <a:srgbClr val="FF0000"/>
                </a:solidFill>
              </a:rPr>
              <a:t>+ 40</a:t>
            </a:r>
            <a:r>
              <a:rPr lang="en-US" dirty="0"/>
              <a:t>, 5 </a:t>
            </a:r>
            <a:r>
              <a:rPr lang="en-US" dirty="0">
                <a:solidFill>
                  <a:srgbClr val="FF0000"/>
                </a:solidFill>
              </a:rPr>
              <a:t>+ 80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accent6"/>
                </a:solidFill>
              </a:rPr>
              <a:t>0.9</a:t>
            </a:r>
            <a:r>
              <a:rPr lang="en-US" sz="1800" dirty="0"/>
              <a:t>]</a:t>
            </a:r>
          </a:p>
          <a:p>
            <a:pPr lvl="1"/>
            <a:r>
              <a:rPr lang="en-US" sz="1800" dirty="0"/>
              <a:t>[</a:t>
            </a:r>
            <a:r>
              <a:rPr lang="en-US" dirty="0"/>
              <a:t>24.3 </a:t>
            </a:r>
            <a:r>
              <a:rPr lang="en-US" dirty="0">
                <a:solidFill>
                  <a:srgbClr val="FF0000"/>
                </a:solidFill>
              </a:rPr>
              <a:t>+ 59</a:t>
            </a:r>
            <a:r>
              <a:rPr lang="en-US" dirty="0"/>
              <a:t>, -49 </a:t>
            </a:r>
            <a:r>
              <a:rPr lang="en-US" dirty="0">
                <a:solidFill>
                  <a:srgbClr val="FF0000"/>
                </a:solidFill>
              </a:rPr>
              <a:t>+ 139</a:t>
            </a:r>
            <a:r>
              <a:rPr lang="en-US" dirty="0"/>
              <a:t>, -6.7 </a:t>
            </a:r>
            <a:r>
              <a:rPr lang="en-US" dirty="0">
                <a:solidFill>
                  <a:srgbClr val="FF0000"/>
                </a:solidFill>
              </a:rPr>
              <a:t>+ 40</a:t>
            </a:r>
            <a:r>
              <a:rPr lang="en-US" dirty="0"/>
              <a:t>, 5 </a:t>
            </a:r>
            <a:r>
              <a:rPr lang="en-US" dirty="0">
                <a:solidFill>
                  <a:srgbClr val="FF0000"/>
                </a:solidFill>
              </a:rPr>
              <a:t>+ 80</a:t>
            </a:r>
            <a:r>
              <a:rPr lang="en-US" sz="1800" dirty="0"/>
              <a:t>, </a:t>
            </a:r>
            <a:r>
              <a:rPr lang="en-US" sz="1800" dirty="0">
                <a:solidFill>
                  <a:schemeClr val="accent6"/>
                </a:solidFill>
              </a:rPr>
              <a:t>0.8</a:t>
            </a:r>
            <a:r>
              <a:rPr lang="en-US" sz="1800" dirty="0"/>
              <a:t>]</a:t>
            </a:r>
          </a:p>
          <a:p>
            <a:pPr lvl="1"/>
            <a:r>
              <a:rPr lang="en-US" dirty="0"/>
              <a:t>…</a:t>
            </a:r>
            <a:endParaRPr lang="en-US" sz="1800" dirty="0"/>
          </a:p>
          <a:p>
            <a:pPr lvl="1"/>
            <a:r>
              <a:rPr lang="en-US" dirty="0"/>
              <a:t>…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1BC9DC2-F1B4-2E51-645B-978EA0B05E04}"/>
              </a:ext>
            </a:extLst>
          </p:cNvPr>
          <p:cNvCxnSpPr>
            <a:cxnSpLocks/>
          </p:cNvCxnSpPr>
          <p:nvPr/>
        </p:nvCxnSpPr>
        <p:spPr>
          <a:xfrm>
            <a:off x="1082753" y="5015382"/>
            <a:ext cx="574702" cy="517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6C224A9-8915-7A07-5020-E9093E884503}"/>
              </a:ext>
            </a:extLst>
          </p:cNvPr>
          <p:cNvSpPr txBox="1"/>
          <p:nvPr/>
        </p:nvSpPr>
        <p:spPr>
          <a:xfrm>
            <a:off x="687391" y="4630923"/>
            <a:ext cx="123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[0.8, 0.2]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FB72AC-1BC4-ABCE-7930-3CDE3B5B642F}"/>
              </a:ext>
            </a:extLst>
          </p:cNvPr>
          <p:cNvSpPr/>
          <p:nvPr/>
        </p:nvSpPr>
        <p:spPr>
          <a:xfrm>
            <a:off x="425590" y="5534265"/>
            <a:ext cx="180160" cy="45443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46E59DE-9C9F-541D-8585-940E5F36FD29}"/>
              </a:ext>
            </a:extLst>
          </p:cNvPr>
          <p:cNvCxnSpPr>
            <a:cxnSpLocks/>
          </p:cNvCxnSpPr>
          <p:nvPr/>
        </p:nvCxnSpPr>
        <p:spPr>
          <a:xfrm>
            <a:off x="3139728" y="4805561"/>
            <a:ext cx="101786" cy="939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2F7264-5103-412B-F3F1-3D6085D0D9C6}"/>
              </a:ext>
            </a:extLst>
          </p:cNvPr>
          <p:cNvCxnSpPr>
            <a:cxnSpLocks/>
          </p:cNvCxnSpPr>
          <p:nvPr/>
        </p:nvCxnSpPr>
        <p:spPr>
          <a:xfrm flipH="1">
            <a:off x="3204530" y="4889123"/>
            <a:ext cx="976598" cy="1099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9F516C-9529-7C36-9ED5-E964AA37F06F}"/>
              </a:ext>
            </a:extLst>
          </p:cNvPr>
          <p:cNvSpPr txBox="1"/>
          <p:nvPr/>
        </p:nvSpPr>
        <p:spPr>
          <a:xfrm>
            <a:off x="3806366" y="4482998"/>
            <a:ext cx="18717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[24.3, -9, -6.7, 5]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4CC07C-B27C-C436-779B-B19E8FE8DE9C}"/>
              </a:ext>
            </a:extLst>
          </p:cNvPr>
          <p:cNvSpPr txBox="1"/>
          <p:nvPr/>
        </p:nvSpPr>
        <p:spPr>
          <a:xfrm>
            <a:off x="2056827" y="4390839"/>
            <a:ext cx="18717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[24.3, -49, -6.7, 5]</a:t>
            </a:r>
          </a:p>
        </p:txBody>
      </p:sp>
    </p:spTree>
    <p:extLst>
      <p:ext uri="{BB962C8B-B14F-4D97-AF65-F5344CB8AC3E}">
        <p14:creationId xmlns:p14="http://schemas.microsoft.com/office/powerpoint/2010/main" val="1054502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F1D02-3373-90C2-4F13-4B0B32B5E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Q4: Advanced implementation: decoding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8258A-E8CF-D1E8-3173-43B6061D8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Pseudocode: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/>
              <a:t>For each anchor:</a:t>
            </a:r>
          </a:p>
          <a:p>
            <a:pPr marL="0" indent="0">
              <a:buNone/>
            </a:pPr>
            <a:r>
              <a:rPr lang="en-US" sz="2000" b="1" dirty="0"/>
              <a:t>	For each patch:</a:t>
            </a:r>
          </a:p>
          <a:p>
            <a:pPr marL="0" indent="0">
              <a:buNone/>
            </a:pPr>
            <a:r>
              <a:rPr lang="en-US" sz="2000" dirty="0"/>
              <a:t>		If the “Existence: Yes” value &gt; a threshold:</a:t>
            </a:r>
          </a:p>
          <a:p>
            <a:pPr marL="0" indent="0">
              <a:buNone/>
            </a:pPr>
            <a:r>
              <a:rPr lang="en-US" sz="2000" dirty="0"/>
              <a:t>			Read out the box location (anchor location + offset) and confidence </a:t>
            </a:r>
          </a:p>
        </p:txBody>
      </p:sp>
    </p:spTree>
    <p:extLst>
      <p:ext uri="{BB962C8B-B14F-4D97-AF65-F5344CB8AC3E}">
        <p14:creationId xmlns:p14="http://schemas.microsoft.com/office/powerpoint/2010/main" val="2705974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Image result for convolution neural network">
            <a:extLst>
              <a:ext uri="{FF2B5EF4-FFF2-40B4-BE49-F238E27FC236}">
                <a16:creationId xmlns:a16="http://schemas.microsoft.com/office/drawing/2014/main" id="{DB50CBB0-6B6A-B3B8-7D80-052E2FAE2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61" y="2736355"/>
            <a:ext cx="10928597" cy="250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69F49D-11CD-93CD-D10D-C7F0C8FEB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Image classifier: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BE456-C652-6B15-4579-121DB7991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897360" cy="5245094"/>
          </a:xfrm>
        </p:spPr>
        <p:txBody>
          <a:bodyPr/>
          <a:lstStyle/>
          <a:p>
            <a:r>
              <a:rPr lang="en-US" dirty="0"/>
              <a:t>Given an “object-centric” image, a neural network classifier, like CNN classifiers, outputs the </a:t>
            </a:r>
            <a:r>
              <a:rPr lang="en-US" u="sng" dirty="0"/>
              <a:t>class label</a:t>
            </a:r>
            <a:r>
              <a:rPr lang="en-US" dirty="0"/>
              <a:t> OR </a:t>
            </a:r>
            <a:r>
              <a:rPr lang="en-US" u="sng" dirty="0"/>
              <a:t>a probability vector of classes</a:t>
            </a:r>
            <a:r>
              <a:rPr lang="en-US" dirty="0"/>
              <a:t> of the image</a:t>
            </a:r>
            <a:endParaRPr lang="en-US" u="sng" dirty="0"/>
          </a:p>
          <a:p>
            <a:endParaRPr lang="en-US" u="sng" dirty="0"/>
          </a:p>
          <a:p>
            <a:endParaRPr lang="en-US" u="sng" dirty="0"/>
          </a:p>
          <a:p>
            <a:endParaRPr lang="en-US" u="sng" dirty="0"/>
          </a:p>
          <a:p>
            <a:endParaRPr lang="en-US" u="sng" dirty="0"/>
          </a:p>
          <a:p>
            <a:endParaRPr lang="en-US" u="sng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Inside a CNN classifier, it generates multiple </a:t>
            </a:r>
            <a:r>
              <a:rPr lang="en-US" u="sng" dirty="0">
                <a:solidFill>
                  <a:srgbClr val="FF0000"/>
                </a:solidFill>
              </a:rPr>
              <a:t>feature maps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/>
              <a:t>which implicitly record spatial information within the image, e.g., where the object is.</a:t>
            </a:r>
            <a:endParaRPr lang="en-US" u="sng" dirty="0"/>
          </a:p>
          <a:p>
            <a:endParaRPr lang="en-US" u="sng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E372CAC-4B25-D2E3-3A0B-A4B0C8EC4951}"/>
              </a:ext>
            </a:extLst>
          </p:cNvPr>
          <p:cNvCxnSpPr>
            <a:cxnSpLocks/>
            <a:endCxn id="12" idx="2"/>
          </p:cNvCxnSpPr>
          <p:nvPr/>
        </p:nvCxnSpPr>
        <p:spPr>
          <a:xfrm flipH="1" flipV="1">
            <a:off x="5489276" y="5308120"/>
            <a:ext cx="2631056" cy="310648"/>
          </a:xfrm>
          <a:prstGeom prst="line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71D99D4-5F65-CF67-F27D-139DF4FF5B5F}"/>
              </a:ext>
            </a:extLst>
          </p:cNvPr>
          <p:cNvSpPr/>
          <p:nvPr/>
        </p:nvSpPr>
        <p:spPr>
          <a:xfrm>
            <a:off x="7583745" y="3872089"/>
            <a:ext cx="1073174" cy="1222792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CBFBCC2-251F-A107-FF57-D856A9CCC1B3}"/>
              </a:ext>
            </a:extLst>
          </p:cNvPr>
          <p:cNvSpPr/>
          <p:nvPr/>
        </p:nvSpPr>
        <p:spPr>
          <a:xfrm>
            <a:off x="4882551" y="3872089"/>
            <a:ext cx="1213449" cy="1436031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2A7FAC5-A73B-9177-DE71-2FAD527BCE2A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8120332" y="5094881"/>
            <a:ext cx="57510" cy="523887"/>
          </a:xfrm>
          <a:prstGeom prst="line">
            <a:avLst/>
          </a:prstGeom>
          <a:ln w="1270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5131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83968-BDAA-79FE-36A3-4AC92AF8B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91C6F-2A4F-9046-27B5-251422773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Recap of image classifiers</a:t>
            </a:r>
          </a:p>
          <a:p>
            <a:r>
              <a:rPr lang="en-US" dirty="0">
                <a:solidFill>
                  <a:schemeClr val="bg2"/>
                </a:solidFill>
              </a:rPr>
              <a:t>Recap of object detectors</a:t>
            </a:r>
          </a:p>
          <a:p>
            <a:r>
              <a:rPr lang="en-US" dirty="0"/>
              <a:t>Homework description (coding part)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Naïve implementation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Implementation with anchors and offsets</a:t>
            </a:r>
          </a:p>
          <a:p>
            <a:pPr lvl="1"/>
            <a:r>
              <a:rPr lang="en-US" dirty="0"/>
              <a:t>Non-Maximum Suppression (NMS)</a:t>
            </a:r>
          </a:p>
          <a:p>
            <a:r>
              <a:rPr lang="en-US" dirty="0">
                <a:solidFill>
                  <a:schemeClr val="bg2"/>
                </a:solidFill>
              </a:rPr>
              <a:t>Homework description (written part)</a:t>
            </a:r>
          </a:p>
        </p:txBody>
      </p:sp>
    </p:spTree>
    <p:extLst>
      <p:ext uri="{BB962C8B-B14F-4D97-AF65-F5344CB8AC3E}">
        <p14:creationId xmlns:p14="http://schemas.microsoft.com/office/powerpoint/2010/main" val="36583423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19D20-7659-5B17-64F2-5595C85B1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Q5: Non-Maximum Suppression (NMS)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072E4-C012-3EAB-B89C-DB01B43A1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897360" cy="4564057"/>
          </a:xfrm>
        </p:spPr>
        <p:txBody>
          <a:bodyPr/>
          <a:lstStyle/>
          <a:p>
            <a:r>
              <a:rPr lang="en-US" dirty="0"/>
              <a:t>The decoding rule may </a:t>
            </a:r>
            <a:r>
              <a:rPr lang="en-US" dirty="0">
                <a:solidFill>
                  <a:srgbClr val="7030A0"/>
                </a:solidFill>
              </a:rPr>
              <a:t>output multiple boxes</a:t>
            </a:r>
            <a:r>
              <a:rPr lang="en-US" dirty="0"/>
              <a:t> for a single GT object</a:t>
            </a:r>
          </a:p>
          <a:p>
            <a:r>
              <a:rPr lang="en-US" dirty="0"/>
              <a:t>We need to implement NMS to subsample them</a:t>
            </a:r>
          </a:p>
          <a:p>
            <a:r>
              <a:rPr lang="en-US" dirty="0"/>
              <a:t>Please note that, at this stage, you do not know where GT objects are</a:t>
            </a:r>
          </a:p>
        </p:txBody>
      </p:sp>
      <p:pic>
        <p:nvPicPr>
          <p:cNvPr id="4" name="Picture 6" descr="127,000+ Dog And Cat Stock Photos, Pictures &amp; Royalty-Free Images - iStock  | Dog and cat outside, Pets, Dog">
            <a:extLst>
              <a:ext uri="{FF2B5EF4-FFF2-40B4-BE49-F238E27FC236}">
                <a16:creationId xmlns:a16="http://schemas.microsoft.com/office/drawing/2014/main" id="{3C5A2D09-C1ED-B428-D701-0952CAD73CF9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90" y="3229897"/>
            <a:ext cx="3664974" cy="331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7620D1E-D98C-3DBE-8263-ADB8AA6D7526}"/>
              </a:ext>
            </a:extLst>
          </p:cNvPr>
          <p:cNvSpPr/>
          <p:nvPr/>
        </p:nvSpPr>
        <p:spPr>
          <a:xfrm>
            <a:off x="1791929" y="4182528"/>
            <a:ext cx="471949" cy="1628337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E2A07C-4DE2-77B0-C315-7430DEA14C25}"/>
              </a:ext>
            </a:extLst>
          </p:cNvPr>
          <p:cNvSpPr/>
          <p:nvPr/>
        </p:nvSpPr>
        <p:spPr>
          <a:xfrm>
            <a:off x="1944328" y="4258728"/>
            <a:ext cx="471949" cy="1628337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850421-B232-6003-3C48-19184B4466C2}"/>
              </a:ext>
            </a:extLst>
          </p:cNvPr>
          <p:cNvSpPr/>
          <p:nvPr/>
        </p:nvSpPr>
        <p:spPr>
          <a:xfrm>
            <a:off x="1703440" y="4547475"/>
            <a:ext cx="636638" cy="1469868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327056-9FA6-BC45-522A-046D3BF9FF22}"/>
              </a:ext>
            </a:extLst>
          </p:cNvPr>
          <p:cNvSpPr/>
          <p:nvPr/>
        </p:nvSpPr>
        <p:spPr>
          <a:xfrm>
            <a:off x="2553928" y="3888714"/>
            <a:ext cx="1069284" cy="2194996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D9F02F-4D20-3D09-7870-B4BA94DDFE2D}"/>
              </a:ext>
            </a:extLst>
          </p:cNvPr>
          <p:cNvSpPr/>
          <p:nvPr/>
        </p:nvSpPr>
        <p:spPr>
          <a:xfrm>
            <a:off x="2671938" y="4079138"/>
            <a:ext cx="1069284" cy="2194996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2427B0-4062-D1E1-96F5-765F7A41103C}"/>
              </a:ext>
            </a:extLst>
          </p:cNvPr>
          <p:cNvSpPr/>
          <p:nvPr/>
        </p:nvSpPr>
        <p:spPr>
          <a:xfrm>
            <a:off x="2499873" y="4530222"/>
            <a:ext cx="1034850" cy="1356843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9AC2EC03-61E7-EE2C-564C-2828D695ABE8}"/>
              </a:ext>
            </a:extLst>
          </p:cNvPr>
          <p:cNvSpPr/>
          <p:nvPr/>
        </p:nvSpPr>
        <p:spPr>
          <a:xfrm>
            <a:off x="4956959" y="4258728"/>
            <a:ext cx="1658792" cy="126472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NMS</a:t>
            </a:r>
          </a:p>
        </p:txBody>
      </p:sp>
      <p:pic>
        <p:nvPicPr>
          <p:cNvPr id="22" name="Picture 6" descr="127,000+ Dog And Cat Stock Photos, Pictures &amp; Royalty-Free Images - iStock  | Dog and cat outside, Pets, Dog">
            <a:extLst>
              <a:ext uri="{FF2B5EF4-FFF2-40B4-BE49-F238E27FC236}">
                <a16:creationId xmlns:a16="http://schemas.microsoft.com/office/drawing/2014/main" id="{9FCB438F-F52F-8504-2745-8F89B8194CD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310" y="3229897"/>
            <a:ext cx="3664974" cy="331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F11428A-FC34-71EF-9789-9E20181EAAE0}"/>
              </a:ext>
            </a:extLst>
          </p:cNvPr>
          <p:cNvSpPr/>
          <p:nvPr/>
        </p:nvSpPr>
        <p:spPr>
          <a:xfrm>
            <a:off x="8067960" y="4547475"/>
            <a:ext cx="636638" cy="1469868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B8C71FF-CDFE-8026-8D6B-48DBB2C85A03}"/>
              </a:ext>
            </a:extLst>
          </p:cNvPr>
          <p:cNvSpPr/>
          <p:nvPr/>
        </p:nvSpPr>
        <p:spPr>
          <a:xfrm>
            <a:off x="8918448" y="3888714"/>
            <a:ext cx="1069284" cy="2194996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169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19D20-7659-5B17-64F2-5595C85B1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Q5: Non-Maximum Suppression (NMS): 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072E4-C012-3EAB-B89C-DB01B43A1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897360" cy="4564057"/>
          </a:xfrm>
        </p:spPr>
        <p:txBody>
          <a:bodyPr>
            <a:normAutofit/>
          </a:bodyPr>
          <a:lstStyle/>
          <a:p>
            <a:r>
              <a:rPr lang="en-US" dirty="0"/>
              <a:t>Sort all the outputted boxes based on the “confidences,” from high to low</a:t>
            </a:r>
          </a:p>
          <a:p>
            <a:r>
              <a:rPr lang="en-US" dirty="0"/>
              <a:t>Define an empty set “S” to record the subsampled boxes</a:t>
            </a:r>
          </a:p>
          <a:p>
            <a:endParaRPr lang="en-US" dirty="0"/>
          </a:p>
          <a:p>
            <a:r>
              <a:rPr lang="en-US" dirty="0"/>
              <a:t>For each outputted box (from confidence high to low):</a:t>
            </a:r>
          </a:p>
          <a:p>
            <a:r>
              <a:rPr lang="en-US" dirty="0"/>
              <a:t>	If the current box has IoU with every box in “S” smaller than a threshold:</a:t>
            </a:r>
          </a:p>
          <a:p>
            <a:r>
              <a:rPr lang="en-US" dirty="0"/>
              <a:t>		Add the current box into the set “S”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Reference: </a:t>
            </a:r>
            <a:r>
              <a:rPr lang="en-US" dirty="0">
                <a:hlinkClick r:id="rId2"/>
              </a:rPr>
              <a:t>https://builtin.com/machine-learning/non-maximum-suppression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11873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83968-BDAA-79FE-36A3-4AC92AF8B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91C6F-2A4F-9046-27B5-251422773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Recap of image classifiers</a:t>
            </a:r>
          </a:p>
          <a:p>
            <a:r>
              <a:rPr lang="en-US" dirty="0">
                <a:solidFill>
                  <a:schemeClr val="bg2"/>
                </a:solidFill>
              </a:rPr>
              <a:t>Recap of object detectors</a:t>
            </a:r>
          </a:p>
          <a:p>
            <a:r>
              <a:rPr lang="en-US" dirty="0">
                <a:solidFill>
                  <a:schemeClr val="bg2"/>
                </a:solidFill>
              </a:rPr>
              <a:t>Homework description (coding part)</a:t>
            </a:r>
          </a:p>
          <a:p>
            <a:r>
              <a:rPr lang="en-US" dirty="0"/>
              <a:t>Homework description (written part)</a:t>
            </a:r>
          </a:p>
        </p:txBody>
      </p:sp>
    </p:spTree>
    <p:extLst>
      <p:ext uri="{BB962C8B-B14F-4D97-AF65-F5344CB8AC3E}">
        <p14:creationId xmlns:p14="http://schemas.microsoft.com/office/powerpoint/2010/main" val="38897519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FFF53-7D3F-4004-4F75-AA8C428F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Written Part: Q6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3A028-29BB-FFDA-CEEF-D1A726334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Q6.1: Please briefly describe your strategy when a patch overlaps with multiple GT boxes (no more than 30 words) in Programming question Q1. That is, while in the programming question Q1, we ask you to choose a random GT box, do you have any other idea?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4845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FFF53-7D3F-4004-4F75-AA8C428F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Written Part: Q6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3A028-29BB-FFDA-CEEF-D1A726334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Q6.2: Given a 224-by-224 RGB image, what is the feature map size (e.g., 5 x 5 x 256) before the final fully connected layer (or final MLP) of the following classifiers? You may search for your answers online.</a:t>
            </a:r>
          </a:p>
          <a:p>
            <a:endParaRPr lang="en-US" dirty="0"/>
          </a:p>
          <a:p>
            <a:pPr lvl="1"/>
            <a:r>
              <a:rPr lang="en-US" dirty="0"/>
              <a:t>ResNet-50: </a:t>
            </a:r>
            <a:r>
              <a:rPr lang="en-US" dirty="0">
                <a:hlinkClick r:id="rId2"/>
              </a:rPr>
              <a:t>https://arxiv.org/pdf/1512.03385</a:t>
            </a:r>
            <a:endParaRPr lang="en-US" dirty="0"/>
          </a:p>
          <a:p>
            <a:pPr lvl="1"/>
            <a:r>
              <a:rPr lang="en-US" dirty="0"/>
              <a:t>VGG-19: </a:t>
            </a:r>
            <a:r>
              <a:rPr lang="en-US" dirty="0">
                <a:hlinkClick r:id="rId3"/>
              </a:rPr>
              <a:t>https://arxiv.org/pdf/1409.1556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ViT-B/32: </a:t>
            </a:r>
            <a:r>
              <a:rPr lang="en-US" dirty="0">
                <a:hlinkClick r:id="rId4"/>
              </a:rPr>
              <a:t>https://arxiv.org/pdf/2010.11929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Specifically, for ViT-style models, your answer should be </a:t>
            </a:r>
            <a:r>
              <a:rPr lang="en-US" dirty="0">
                <a:solidFill>
                  <a:srgbClr val="FF0000"/>
                </a:solidFill>
              </a:rPr>
              <a:t># horizontal patches</a:t>
            </a:r>
            <a:r>
              <a:rPr lang="en-US" dirty="0"/>
              <a:t>  x  </a:t>
            </a:r>
            <a:r>
              <a:rPr lang="en-US" dirty="0">
                <a:solidFill>
                  <a:srgbClr val="0070C0"/>
                </a:solidFill>
              </a:rPr>
              <a:t># vertical patches</a:t>
            </a:r>
            <a:r>
              <a:rPr lang="en-US" dirty="0"/>
              <a:t>  x  </a:t>
            </a:r>
            <a:r>
              <a:rPr lang="en-US" dirty="0">
                <a:solidFill>
                  <a:srgbClr val="00B050"/>
                </a:solidFill>
              </a:rPr>
              <a:t># channels or token dimensions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585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9C4B4-2F82-4562-BC82-AD4335269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Image classifier: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5A6E3-8290-4B3E-ABDA-3C50E5907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AlexNet</a:t>
            </a:r>
          </a:p>
          <a:p>
            <a:pPr marL="0" indent="0">
              <a:buNone/>
            </a:pPr>
            <a:r>
              <a:rPr lang="en-US" sz="1800" dirty="0"/>
              <a:t>[Krizhevsky et al., 2012]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VGGnet</a:t>
            </a:r>
          </a:p>
          <a:p>
            <a:pPr marL="0" indent="0">
              <a:buNone/>
            </a:pPr>
            <a:r>
              <a:rPr lang="en-US" sz="1800" dirty="0"/>
              <a:t>[Simonyan et al., 2015]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ED2925-AA48-495E-B91F-2950B09EF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239" y="1675336"/>
            <a:ext cx="3214523" cy="49617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491867-07BE-485E-A1F3-1C439266CF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8909" y="1690687"/>
            <a:ext cx="1363721" cy="49463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C40AA2-A036-4136-8D55-FB206AD5855B}"/>
              </a:ext>
            </a:extLst>
          </p:cNvPr>
          <p:cNvSpPr txBox="1"/>
          <p:nvPr/>
        </p:nvSpPr>
        <p:spPr>
          <a:xfrm>
            <a:off x="172720" y="5822097"/>
            <a:ext cx="3214523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block: computation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Edge: nodes/tensors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304133F4-D5E5-4DC6-9876-39CECDF26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1760" y="6492875"/>
            <a:ext cx="6502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C4BE195-460F-4FD6-B5F9-888181737AA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754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Related image">
            <a:extLst>
              <a:ext uri="{FF2B5EF4-FFF2-40B4-BE49-F238E27FC236}">
                <a16:creationId xmlns:a16="http://schemas.microsoft.com/office/drawing/2014/main" id="{85DB2640-81B7-4A63-BB14-1D8807DDE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6522"/>
            <a:ext cx="12192000" cy="256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B9C4B4-2F82-4562-BC82-AD4335269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Image classifier: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5A6E3-8290-4B3E-ABDA-3C50E5907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ResNet</a:t>
            </a:r>
          </a:p>
          <a:p>
            <a:pPr marL="0" indent="0">
              <a:buNone/>
            </a:pPr>
            <a:r>
              <a:rPr lang="en-US" sz="1800" dirty="0"/>
              <a:t>[He et al, 2016]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DenseNet </a:t>
            </a:r>
          </a:p>
          <a:p>
            <a:pPr marL="0" indent="0">
              <a:buNone/>
            </a:pPr>
            <a:r>
              <a:rPr lang="en-US" sz="1800" dirty="0"/>
              <a:t>[Huang et al, 2017]</a:t>
            </a:r>
          </a:p>
        </p:txBody>
      </p:sp>
      <p:pic>
        <p:nvPicPr>
          <p:cNvPr id="18436" name="Picture 4" descr="Image result for densenet">
            <a:extLst>
              <a:ext uri="{FF2B5EF4-FFF2-40B4-BE49-F238E27FC236}">
                <a16:creationId xmlns:a16="http://schemas.microsoft.com/office/drawing/2014/main" id="{8AA49D75-6DD3-4AAC-9C87-F2E3C0297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127" y="3429000"/>
            <a:ext cx="4497148" cy="342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B7159CD-9714-44BB-B4FC-520202543FAA}"/>
              </a:ext>
            </a:extLst>
          </p:cNvPr>
          <p:cNvSpPr txBox="1"/>
          <p:nvPr/>
        </p:nvSpPr>
        <p:spPr>
          <a:xfrm>
            <a:off x="172720" y="5822097"/>
            <a:ext cx="3214523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block: computation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Edge: nodes/tensors</a:t>
            </a: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EC8EDDDF-6D56-4178-920B-6082D01A32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1760" y="6492875"/>
            <a:ext cx="6502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C4BE195-460F-4FD6-B5F9-888181737AA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284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83968-BDAA-79FE-36A3-4AC92AF8B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91C6F-2A4F-9046-27B5-251422773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Recap of image classifiers</a:t>
            </a:r>
          </a:p>
          <a:p>
            <a:r>
              <a:rPr lang="en-US" dirty="0"/>
              <a:t>Recap of object detectors</a:t>
            </a:r>
          </a:p>
          <a:p>
            <a:r>
              <a:rPr lang="en-US" dirty="0">
                <a:solidFill>
                  <a:schemeClr val="bg2"/>
                </a:solidFill>
              </a:rPr>
              <a:t>Homework description (coding part)</a:t>
            </a:r>
          </a:p>
          <a:p>
            <a:r>
              <a:rPr lang="en-US" dirty="0">
                <a:solidFill>
                  <a:schemeClr val="bg2"/>
                </a:solidFill>
              </a:rPr>
              <a:t>Homework description (written part)</a:t>
            </a:r>
          </a:p>
        </p:txBody>
      </p:sp>
    </p:spTree>
    <p:extLst>
      <p:ext uri="{BB962C8B-B14F-4D97-AF65-F5344CB8AC3E}">
        <p14:creationId xmlns:p14="http://schemas.microsoft.com/office/powerpoint/2010/main" val="1406430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1B455-44D6-4842-8854-8BAE012D0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 detection: Recap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4880CB28-FC9A-4704-A05E-27FE193A28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1760" y="6492875"/>
            <a:ext cx="6502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C4BE195-460F-4FD6-B5F9-888181737AA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A1763B-F3D2-0627-CC48-7121276C1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640" y="1612906"/>
            <a:ext cx="11724640" cy="5245094"/>
          </a:xfrm>
        </p:spPr>
        <p:txBody>
          <a:bodyPr/>
          <a:lstStyle/>
          <a:p>
            <a:r>
              <a:rPr lang="en-US" dirty="0"/>
              <a:t>Given a “scene-centric” image, an object detector outputs a set of bounding boxes, each containing </a:t>
            </a:r>
            <a:r>
              <a:rPr lang="en-US" sz="2800" dirty="0"/>
              <a:t>[class label, x-center, y-center, width, height]</a:t>
            </a:r>
          </a:p>
          <a:p>
            <a:endParaRPr lang="en-US" sz="2800" dirty="0"/>
          </a:p>
          <a:p>
            <a:r>
              <a:rPr lang="en-US" sz="2800" dirty="0"/>
              <a:t>The image is 600 (width) x 400 (height)</a:t>
            </a:r>
          </a:p>
          <a:p>
            <a:r>
              <a:rPr lang="en-US" dirty="0"/>
              <a:t>The output should be like:</a:t>
            </a:r>
          </a:p>
          <a:p>
            <a:pPr lvl="1"/>
            <a:r>
              <a:rPr lang="en-US" dirty="0"/>
              <a:t>[cat, 250, 180, 100, 170]</a:t>
            </a:r>
          </a:p>
          <a:p>
            <a:pPr lvl="1"/>
            <a:r>
              <a:rPr lang="en-US" dirty="0"/>
              <a:t>[dog, 400, 200, 170, 200]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This can be done in two stages: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Create object proposals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Classify/regress each object proposal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1030" name="Picture 6" descr="127,000+ Dog And Cat Stock Photos, Pictures &amp; Royalty-Free Images - iStock  | Dog and cat outside, Pets, Dog">
            <a:extLst>
              <a:ext uri="{FF2B5EF4-FFF2-40B4-BE49-F238E27FC236}">
                <a16:creationId xmlns:a16="http://schemas.microsoft.com/office/drawing/2014/main" id="{008DB28B-02C1-9E38-C355-09D4ADB95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035" y="3163179"/>
            <a:ext cx="5276804" cy="330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417A64F-EC14-38F0-DC0C-0B018799C8FF}"/>
              </a:ext>
            </a:extLst>
          </p:cNvPr>
          <p:cNvCxnSpPr/>
          <p:nvPr/>
        </p:nvCxnSpPr>
        <p:spPr>
          <a:xfrm>
            <a:off x="6370703" y="6599793"/>
            <a:ext cx="30077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F279B9-0068-E7F4-FABB-038E411851FE}"/>
              </a:ext>
            </a:extLst>
          </p:cNvPr>
          <p:cNvCxnSpPr>
            <a:cxnSpLocks/>
          </p:cNvCxnSpPr>
          <p:nvPr/>
        </p:nvCxnSpPr>
        <p:spPr>
          <a:xfrm flipV="1">
            <a:off x="6370703" y="4587921"/>
            <a:ext cx="0" cy="20118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7B6CDB0-288F-106C-3410-F5BE399A400A}"/>
              </a:ext>
            </a:extLst>
          </p:cNvPr>
          <p:cNvSpPr txBox="1"/>
          <p:nvPr/>
        </p:nvSpPr>
        <p:spPr>
          <a:xfrm>
            <a:off x="9688997" y="6488668"/>
            <a:ext cx="2208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coordinate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3CAD68-AEFA-9EDB-5B93-5842F101C54F}"/>
              </a:ext>
            </a:extLst>
          </p:cNvPr>
          <p:cNvSpPr txBox="1"/>
          <p:nvPr/>
        </p:nvSpPr>
        <p:spPr>
          <a:xfrm rot="16200000">
            <a:off x="4882288" y="4810242"/>
            <a:ext cx="2208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coordinate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4B124C-4301-8494-2ECA-37BC3700AA7A}"/>
              </a:ext>
            </a:extLst>
          </p:cNvPr>
          <p:cNvSpPr/>
          <p:nvPr/>
        </p:nvSpPr>
        <p:spPr>
          <a:xfrm>
            <a:off x="8235351" y="4290204"/>
            <a:ext cx="833887" cy="14204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9E232B-7441-30D2-39C5-CFFD8711F741}"/>
              </a:ext>
            </a:extLst>
          </p:cNvPr>
          <p:cNvSpPr/>
          <p:nvPr/>
        </p:nvSpPr>
        <p:spPr>
          <a:xfrm>
            <a:off x="9272053" y="3890726"/>
            <a:ext cx="1538501" cy="1819961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lus Sign 19">
            <a:extLst>
              <a:ext uri="{FF2B5EF4-FFF2-40B4-BE49-F238E27FC236}">
                <a16:creationId xmlns:a16="http://schemas.microsoft.com/office/drawing/2014/main" id="{8E61CE26-CA28-9363-E326-98CED2913A55}"/>
              </a:ext>
            </a:extLst>
          </p:cNvPr>
          <p:cNvSpPr/>
          <p:nvPr/>
        </p:nvSpPr>
        <p:spPr>
          <a:xfrm>
            <a:off x="8578552" y="4915219"/>
            <a:ext cx="147484" cy="172975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lus Sign 20">
            <a:extLst>
              <a:ext uri="{FF2B5EF4-FFF2-40B4-BE49-F238E27FC236}">
                <a16:creationId xmlns:a16="http://schemas.microsoft.com/office/drawing/2014/main" id="{3436F5A3-93E1-C863-6218-4CEA6F70B96C}"/>
              </a:ext>
            </a:extLst>
          </p:cNvPr>
          <p:cNvSpPr/>
          <p:nvPr/>
        </p:nvSpPr>
        <p:spPr>
          <a:xfrm>
            <a:off x="9967561" y="4742244"/>
            <a:ext cx="147484" cy="172975"/>
          </a:xfrm>
          <a:prstGeom prst="mathPlus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73FA893E-73E1-DCFC-37A7-D67D672E79F4}"/>
              </a:ext>
            </a:extLst>
          </p:cNvPr>
          <p:cNvSpPr/>
          <p:nvPr/>
        </p:nvSpPr>
        <p:spPr>
          <a:xfrm>
            <a:off x="7874575" y="4290204"/>
            <a:ext cx="237445" cy="1420483"/>
          </a:xfrm>
          <a:prstGeom prst="leftBrace">
            <a:avLst>
              <a:gd name="adj1" fmla="val 51812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26E976A0-57C7-B85B-0CDB-D1249397D9B6}"/>
              </a:ext>
            </a:extLst>
          </p:cNvPr>
          <p:cNvSpPr/>
          <p:nvPr/>
        </p:nvSpPr>
        <p:spPr>
          <a:xfrm rot="10800000">
            <a:off x="10934528" y="3906998"/>
            <a:ext cx="237445" cy="1803688"/>
          </a:xfrm>
          <a:prstGeom prst="leftBrace">
            <a:avLst>
              <a:gd name="adj1" fmla="val 51812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52EC7E60-99D4-11C2-91AC-969649C42F83}"/>
              </a:ext>
            </a:extLst>
          </p:cNvPr>
          <p:cNvSpPr/>
          <p:nvPr/>
        </p:nvSpPr>
        <p:spPr>
          <a:xfrm rot="5400000">
            <a:off x="9911334" y="2873481"/>
            <a:ext cx="237447" cy="1560992"/>
          </a:xfrm>
          <a:prstGeom prst="leftBrace">
            <a:avLst>
              <a:gd name="adj1" fmla="val 51812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F6B4A4DC-E94F-A783-E27B-9F234F7C5ED6}"/>
              </a:ext>
            </a:extLst>
          </p:cNvPr>
          <p:cNvSpPr/>
          <p:nvPr/>
        </p:nvSpPr>
        <p:spPr>
          <a:xfrm rot="5400000">
            <a:off x="8533570" y="3667464"/>
            <a:ext cx="237449" cy="833887"/>
          </a:xfrm>
          <a:prstGeom prst="leftBrace">
            <a:avLst>
              <a:gd name="adj1" fmla="val 51812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85494B-47A9-809E-09D8-3D663426D101}"/>
              </a:ext>
            </a:extLst>
          </p:cNvPr>
          <p:cNvSpPr txBox="1"/>
          <p:nvPr/>
        </p:nvSpPr>
        <p:spPr>
          <a:xfrm>
            <a:off x="9731586" y="3180876"/>
            <a:ext cx="61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D1F674-A8A2-8D6E-2E36-E3DCC3C0866A}"/>
              </a:ext>
            </a:extLst>
          </p:cNvPr>
          <p:cNvSpPr txBox="1"/>
          <p:nvPr/>
        </p:nvSpPr>
        <p:spPr>
          <a:xfrm rot="16200000">
            <a:off x="7365290" y="4810241"/>
            <a:ext cx="61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6CDE41-560B-8857-8F51-53C3C0441C59}"/>
              </a:ext>
            </a:extLst>
          </p:cNvPr>
          <p:cNvSpPr txBox="1"/>
          <p:nvPr/>
        </p:nvSpPr>
        <p:spPr>
          <a:xfrm>
            <a:off x="8544231" y="3777178"/>
            <a:ext cx="61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41804A-835B-6677-77B0-95E2947C8E0C}"/>
              </a:ext>
            </a:extLst>
          </p:cNvPr>
          <p:cNvSpPr txBox="1"/>
          <p:nvPr/>
        </p:nvSpPr>
        <p:spPr>
          <a:xfrm rot="5400000">
            <a:off x="11047377" y="4644065"/>
            <a:ext cx="61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</a:t>
            </a:r>
          </a:p>
        </p:txBody>
      </p:sp>
    </p:spTree>
    <p:extLst>
      <p:ext uri="{BB962C8B-B14F-4D97-AF65-F5344CB8AC3E}">
        <p14:creationId xmlns:p14="http://schemas.microsoft.com/office/powerpoint/2010/main" val="1962504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9799E-C346-4D93-B670-F18A2384A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R-CNN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199676-6CC0-4032-812C-8E4D4CD76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3340"/>
            <a:ext cx="12192000" cy="5514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665F52-1035-449B-993E-94F8B0D36AEF}"/>
              </a:ext>
            </a:extLst>
          </p:cNvPr>
          <p:cNvSpPr txBox="1"/>
          <p:nvPr/>
        </p:nvSpPr>
        <p:spPr>
          <a:xfrm>
            <a:off x="116351" y="420010"/>
            <a:ext cx="39091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[Girshick et al., Rich feature hierarchies for accurate object detection and semantic segmentation, CVPR 2014]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04A23D-FDBB-4B0F-BEC9-D1895C3B1E5F}"/>
              </a:ext>
            </a:extLst>
          </p:cNvPr>
          <p:cNvSpPr/>
          <p:nvPr/>
        </p:nvSpPr>
        <p:spPr>
          <a:xfrm>
            <a:off x="9240469" y="985322"/>
            <a:ext cx="2942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[Girshick, CVPR 2019 tutorial]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54F1EB7A-765B-4F3B-B31F-2E18B0972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1760" y="6492875"/>
            <a:ext cx="6502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C4BE195-460F-4FD6-B5F9-888181737AA1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4A3E87-E61E-5518-8447-F5CE0E354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762767" y="2555741"/>
            <a:ext cx="481517" cy="174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3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5642</TotalTime>
  <Words>3115</Words>
  <Application>Microsoft Office PowerPoint</Application>
  <PresentationFormat>Widescreen</PresentationFormat>
  <Paragraphs>698</Paragraphs>
  <Slides>45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Courier New</vt:lpstr>
      <vt:lpstr>Wingdings</vt:lpstr>
      <vt:lpstr>Office Theme</vt:lpstr>
      <vt:lpstr>HW4:  On Implementation of Object Detectors</vt:lpstr>
      <vt:lpstr>Notes</vt:lpstr>
      <vt:lpstr>Outline</vt:lpstr>
      <vt:lpstr>Image classifier: Recap</vt:lpstr>
      <vt:lpstr>Image classifier: Recap</vt:lpstr>
      <vt:lpstr>Image classifier: Recap</vt:lpstr>
      <vt:lpstr>Outline</vt:lpstr>
      <vt:lpstr>Object detection: Recap</vt:lpstr>
      <vt:lpstr>R-CNN</vt:lpstr>
      <vt:lpstr>Faster R-CNN</vt:lpstr>
      <vt:lpstr>Object detection (object proposals): Recap</vt:lpstr>
      <vt:lpstr>Object detection (object proposals): Recap</vt:lpstr>
      <vt:lpstr>Object detection (object proposals): Recap</vt:lpstr>
      <vt:lpstr>Outline</vt:lpstr>
      <vt:lpstr>Homework description</vt:lpstr>
      <vt:lpstr>Outline</vt:lpstr>
      <vt:lpstr>Caution!</vt:lpstr>
      <vt:lpstr>Q1: Naïve implementation</vt:lpstr>
      <vt:lpstr>Q1: Naïve implementation: resizing</vt:lpstr>
      <vt:lpstr>Q1: Naïve implementation: encoding</vt:lpstr>
      <vt:lpstr>Q1: Naïve implementation: encoding</vt:lpstr>
      <vt:lpstr>Q1: Naïve implementation: encoding</vt:lpstr>
      <vt:lpstr>Q1: Naïve implementation: encoding</vt:lpstr>
      <vt:lpstr>Q2: Naïve implementation: decoding</vt:lpstr>
      <vt:lpstr>Q2: Naïve implementation: decoding</vt:lpstr>
      <vt:lpstr>Outline</vt:lpstr>
      <vt:lpstr>Q3: Advanced implementation</vt:lpstr>
      <vt:lpstr>Q3: Advanced implementation</vt:lpstr>
      <vt:lpstr>Q3: Advanced implementation</vt:lpstr>
      <vt:lpstr>Q3: Advanced implementation: encoding</vt:lpstr>
      <vt:lpstr>Q3: Advanced implementation: encoding</vt:lpstr>
      <vt:lpstr>Q3: Advanced implementation: encoding</vt:lpstr>
      <vt:lpstr>Q3: Advanced implementation: encoding</vt:lpstr>
      <vt:lpstr>Q3: Advanced implementation: encoding</vt:lpstr>
      <vt:lpstr>Q3: Advanced implementation: encoding</vt:lpstr>
      <vt:lpstr>Q3: Advanced implementation: encoding</vt:lpstr>
      <vt:lpstr>Q4: Advanced implementation: decoding</vt:lpstr>
      <vt:lpstr>Q4: Advanced implementation: decoding</vt:lpstr>
      <vt:lpstr>Q4: Advanced implementation: decoding</vt:lpstr>
      <vt:lpstr>Outline</vt:lpstr>
      <vt:lpstr>Q5: Non-Maximum Suppression (NMS) </vt:lpstr>
      <vt:lpstr>Q5: Non-Maximum Suppression (NMS): Pseudocode</vt:lpstr>
      <vt:lpstr>Outline</vt:lpstr>
      <vt:lpstr>Written Part: Q6</vt:lpstr>
      <vt:lpstr>Written Part: Q6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Chao, Wei-Lun</dc:creator>
  <cp:lastModifiedBy>Chao, Wei-Lun</cp:lastModifiedBy>
  <cp:revision>356</cp:revision>
  <dcterms:created xsi:type="dcterms:W3CDTF">2020-06-25T19:45:53Z</dcterms:created>
  <dcterms:modified xsi:type="dcterms:W3CDTF">2025-10-31T04:20:47Z</dcterms:modified>
</cp:coreProperties>
</file>