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77" r:id="rId5"/>
    <p:sldId id="291" r:id="rId6"/>
    <p:sldId id="292" r:id="rId7"/>
    <p:sldId id="294" r:id="rId8"/>
    <p:sldId id="295" r:id="rId9"/>
    <p:sldId id="296" r:id="rId10"/>
    <p:sldId id="297" r:id="rId11"/>
    <p:sldId id="264" r:id="rId12"/>
    <p:sldId id="273" r:id="rId13"/>
    <p:sldId id="287" r:id="rId14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等线" panose="02010600030101010101" pitchFamily="2" charset="-122"/>
      <p:regular r:id="rId21"/>
      <p:bold r:id="rId22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14C4C9D-AE76-4E05-B037-5A5DB805C9BD}">
          <p14:sldIdLst>
            <p14:sldId id="256"/>
          </p14:sldIdLst>
        </p14:section>
        <p14:section name="目录页" id="{008E412F-DBDA-49D6-8F52-3723921DFE03}">
          <p14:sldIdLst>
            <p14:sldId id="257"/>
          </p14:sldIdLst>
        </p14:section>
        <p14:section name="过渡页" id="{8A3C5D5E-FAF1-4CC7-AAB2-6446E7D3DE63}">
          <p14:sldIdLst>
            <p14:sldId id="258"/>
          </p14:sldIdLst>
        </p14:section>
        <p14:section name="内页" id="{8D1A6813-68F6-49A0-A239-92955AC6E8C5}">
          <p14:sldIdLst>
            <p14:sldId id="277"/>
            <p14:sldId id="291"/>
            <p14:sldId id="292"/>
            <p14:sldId id="294"/>
            <p14:sldId id="295"/>
            <p14:sldId id="296"/>
            <p14:sldId id="297"/>
          </p14:sldIdLst>
        </p14:section>
        <p14:section name="内页" id="{5379C5CA-4B48-4C62-9723-7462541A5ABA}">
          <p14:sldIdLst>
            <p14:sldId id="264"/>
            <p14:sldId id="273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9">
          <p15:clr>
            <a:srgbClr val="A4A3A4"/>
          </p15:clr>
        </p15:guide>
        <p15:guide id="2" orient="horz" pos="4190">
          <p15:clr>
            <a:srgbClr val="A4A3A4"/>
          </p15:clr>
        </p15:guide>
        <p15:guide id="3" pos="230">
          <p15:clr>
            <a:srgbClr val="A4A3A4"/>
          </p15:clr>
        </p15:guide>
        <p15:guide id="4" pos="7449">
          <p15:clr>
            <a:srgbClr val="A4A3A4"/>
          </p15:clr>
        </p15:guide>
        <p15:guide id="5" orient="horz" pos="561">
          <p15:clr>
            <a:srgbClr val="A4A3A4"/>
          </p15:clr>
        </p15:guide>
        <p15:guide id="6" orient="horz" pos="691">
          <p15:clr>
            <a:srgbClr val="A4A3A4"/>
          </p15:clr>
        </p15:guide>
        <p15:guide id="7" orient="horz" pos="4017">
          <p15:clr>
            <a:srgbClr val="A4A3A4"/>
          </p15:clr>
        </p15:guide>
        <p15:guide id="8" orient="horz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D49"/>
    <a:srgbClr val="2A566E"/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18" autoAdjust="0"/>
  </p:normalViewPr>
  <p:slideViewPr>
    <p:cSldViewPr snapToGrid="0" showGuides="1">
      <p:cViewPr varScale="1">
        <p:scale>
          <a:sx n="86" d="100"/>
          <a:sy n="86" d="100"/>
        </p:scale>
        <p:origin x="566" y="62"/>
      </p:cViewPr>
      <p:guideLst>
        <p:guide orient="horz" pos="129"/>
        <p:guide orient="horz" pos="4190"/>
        <p:guide pos="230"/>
        <p:guide pos="7449"/>
        <p:guide orient="horz" pos="561"/>
        <p:guide orient="horz" pos="691"/>
        <p:guide orient="horz" pos="4017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19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88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03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03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1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511305" y="2050901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dirty="0">
                <a:latin typeface="微软雅黑" pitchFamily="34" charset="-122"/>
                <a:ea typeface="微软雅黑" pitchFamily="34" charset="-122"/>
              </a:rPr>
              <a:t>互联网酒店预定系统</a:t>
            </a:r>
            <a:endParaRPr lang="en-US" altLang="zh-CN" sz="6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350252" y="3451418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项目简介和感想</a:t>
            </a: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  <a:sym typeface="宋体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  <a:sym typeface="宋体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191790" y="4984057"/>
            <a:ext cx="5205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汇报人：檀潮 浦隽轩 陈鹏克 曾昭宁      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pic>
        <p:nvPicPr>
          <p:cNvPr id="33" name="开心到停不下来的歌 You Don't Know Me (feat. Brodie Barclay)">
            <a:hlinkClick r:id="" action="ppaction://media"/>
          </p:cNvPr>
          <p:cNvPicPr>
            <a:picLocks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7712075" y="-13589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2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2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2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0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6"/>
          <p:cNvSpPr/>
          <p:nvPr/>
        </p:nvSpPr>
        <p:spPr>
          <a:xfrm>
            <a:off x="129689" y="1145921"/>
            <a:ext cx="682491" cy="684894"/>
          </a:xfrm>
          <a:prstGeom prst="ellipse">
            <a:avLst/>
          </a:prstGeom>
          <a:solidFill>
            <a:srgbClr val="2A566E"/>
          </a:solidFill>
          <a:ln w="25400">
            <a:solidFill>
              <a:srgbClr val="2A566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8" name="TextBox 13"/>
          <p:cNvSpPr txBox="1"/>
          <p:nvPr/>
        </p:nvSpPr>
        <p:spPr>
          <a:xfrm>
            <a:off x="-84870" y="1318423"/>
            <a:ext cx="4332719" cy="684894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</a:rPr>
              <a:t> </a:t>
            </a:r>
            <a:r>
              <a:rPr lang="zh-CN" altLang="en-US" sz="2000" b="1" dirty="0">
                <a:solidFill>
                  <a:srgbClr val="2A566E"/>
                </a:solidFill>
              </a:rPr>
              <a:t>部分功能介绍</a:t>
            </a:r>
            <a:endParaRPr lang="zh-CN" altLang="en-US" sz="1600" b="1" dirty="0">
              <a:solidFill>
                <a:srgbClr val="2A566E"/>
              </a:solidFill>
            </a:endParaRPr>
          </a:p>
        </p:txBody>
      </p: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一、项目介绍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CA31D690-8503-472B-B901-03A0B69C83F0}"/>
              </a:ext>
            </a:extLst>
          </p:cNvPr>
          <p:cNvSpPr/>
          <p:nvPr/>
        </p:nvSpPr>
        <p:spPr>
          <a:xfrm>
            <a:off x="470933" y="2003317"/>
            <a:ext cx="3310953" cy="421845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）网站管理人员：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· </a:t>
            </a:r>
            <a:r>
              <a:rPr lang="zh-CN" altLang="en-US" sz="1600" dirty="0"/>
              <a:t>账户管理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1600" dirty="0"/>
              <a:t>→查看、注册、删除、修改账号（包括客户、酒店工作人员、网站营销人员）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· </a:t>
            </a:r>
            <a:r>
              <a:rPr lang="zh-CN" altLang="en-US" sz="1600" dirty="0"/>
              <a:t>酒店管理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1600" dirty="0"/>
              <a:t>→添加、删除酒店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3F99F-147D-4957-9FFC-D15115CD8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66" y="737686"/>
            <a:ext cx="7995945" cy="25312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4E0A7B-D366-437B-9D55-E707ACACC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950" y="3429000"/>
            <a:ext cx="7158361" cy="293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1112836"/>
            <a:chOff x="277329" y="1093495"/>
            <a:chExt cx="5427948" cy="1112885"/>
          </a:xfrm>
        </p:grpSpPr>
        <p:cxnSp>
          <p:nvCxnSpPr>
            <p:cNvPr id="4" name="直接连接符 3"/>
            <p:cNvCxnSpPr>
              <a:cxnSpLocks/>
            </p:cNvCxnSpPr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感想与经验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Experience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10730" y="1656871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/>
        </p:nvGrpSpPr>
        <p:grpSpPr>
          <a:xfrm>
            <a:off x="771103" y="1916831"/>
            <a:ext cx="2346037" cy="3024337"/>
            <a:chOff x="771103" y="1916831"/>
            <a:chExt cx="2346037" cy="3024337"/>
          </a:xfrm>
        </p:grpSpPr>
        <p:sp>
          <p:nvSpPr>
            <p:cNvPr id="4" name="Rectangle 3"/>
            <p:cNvSpPr/>
            <p:nvPr/>
          </p:nvSpPr>
          <p:spPr>
            <a:xfrm>
              <a:off x="771301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团队意识</a:t>
              </a:r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807813" y="1880319"/>
              <a:ext cx="840739" cy="913764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Right Triangle 5"/>
            <p:cNvSpPr/>
            <p:nvPr/>
          </p:nvSpPr>
          <p:spPr>
            <a:xfrm rot="16200000">
              <a:off x="2170909" y="3994938"/>
              <a:ext cx="906847" cy="985614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14885" y="2658003"/>
              <a:ext cx="1829797" cy="614140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1"/>
                  </a:solidFill>
                </a:rPr>
                <a:t>有凝聚力的团队</a:t>
              </a:r>
              <a:endParaRPr lang="en-US" altLang="zh-CN" sz="1865" b="1" dirty="0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sz="1865" b="1" dirty="0">
                  <a:solidFill>
                    <a:schemeClr val="accent1"/>
                  </a:solidFill>
                </a:rPr>
                <a:t>有责任心的组长</a:t>
              </a:r>
            </a:p>
          </p:txBody>
        </p:sp>
        <p:sp>
          <p:nvSpPr>
            <p:cNvPr id="8" name="TextBox 18"/>
            <p:cNvSpPr txBox="1"/>
            <p:nvPr/>
          </p:nvSpPr>
          <p:spPr>
            <a:xfrm rot="18969360">
              <a:off x="771103" y="1977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4" name="千图PPT彼岸天：ID 8661124库_组合 23"/>
          <p:cNvGrpSpPr/>
          <p:nvPr/>
        </p:nvGrpSpPr>
        <p:grpSpPr>
          <a:xfrm>
            <a:off x="3548668" y="1916831"/>
            <a:ext cx="2345840" cy="3024337"/>
            <a:chOff x="3548668" y="1916831"/>
            <a:chExt cx="2345840" cy="3024337"/>
          </a:xfrm>
        </p:grpSpPr>
        <p:sp>
          <p:nvSpPr>
            <p:cNvPr id="9" name="Rectangle 8"/>
            <p:cNvSpPr/>
            <p:nvPr/>
          </p:nvSpPr>
          <p:spPr>
            <a:xfrm>
              <a:off x="3548668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合理安排项目进度，严格执行</a:t>
              </a:r>
            </a:p>
          </p:txBody>
        </p:sp>
        <p:sp>
          <p:nvSpPr>
            <p:cNvPr id="10" name="Right Triangle 9"/>
            <p:cNvSpPr/>
            <p:nvPr/>
          </p:nvSpPr>
          <p:spPr>
            <a:xfrm rot="5400000">
              <a:off x="3585181" y="1880319"/>
              <a:ext cx="840739" cy="913764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ight Triangle 10"/>
            <p:cNvSpPr/>
            <p:nvPr/>
          </p:nvSpPr>
          <p:spPr>
            <a:xfrm rot="16200000">
              <a:off x="4948277" y="3994938"/>
              <a:ext cx="906847" cy="985614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12711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2"/>
                  </a:solidFill>
                </a:rPr>
                <a:t>时间管理意识</a:t>
              </a:r>
            </a:p>
          </p:txBody>
        </p:sp>
        <p:sp>
          <p:nvSpPr>
            <p:cNvPr id="13" name="TextBox 19"/>
            <p:cNvSpPr txBox="1"/>
            <p:nvPr/>
          </p:nvSpPr>
          <p:spPr>
            <a:xfrm rot="18969360">
              <a:off x="3636330" y="1977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25" name="千图PPT彼岸天：ID 8661124库_组合 24"/>
          <p:cNvGrpSpPr/>
          <p:nvPr/>
        </p:nvGrpSpPr>
        <p:grpSpPr>
          <a:xfrm>
            <a:off x="6326035" y="1916831"/>
            <a:ext cx="2345840" cy="3024337"/>
            <a:chOff x="6326035" y="1916831"/>
            <a:chExt cx="2345840" cy="3024337"/>
          </a:xfrm>
        </p:grpSpPr>
        <p:sp>
          <p:nvSpPr>
            <p:cNvPr id="14" name="Rectangle 13"/>
            <p:cNvSpPr/>
            <p:nvPr/>
          </p:nvSpPr>
          <p:spPr>
            <a:xfrm>
              <a:off x="6326035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不管是写文档还是读文档</a:t>
              </a:r>
            </a:p>
          </p:txBody>
        </p:sp>
        <p:sp>
          <p:nvSpPr>
            <p:cNvPr id="15" name="Right Triangle 14"/>
            <p:cNvSpPr/>
            <p:nvPr/>
          </p:nvSpPr>
          <p:spPr>
            <a:xfrm rot="5400000">
              <a:off x="6362548" y="1880319"/>
              <a:ext cx="840739" cy="913764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7725644" y="3994938"/>
              <a:ext cx="906847" cy="985614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37056" y="2593622"/>
              <a:ext cx="1923796" cy="76390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3"/>
                  </a:solidFill>
                </a:rPr>
                <a:t>好的文档</a:t>
              </a:r>
              <a:endParaRPr lang="en-US" altLang="zh-CN" sz="1865" b="1" dirty="0">
                <a:solidFill>
                  <a:schemeClr val="accent3"/>
                </a:solidFill>
              </a:endParaRPr>
            </a:p>
            <a:p>
              <a:pPr algn="ctr"/>
              <a:r>
                <a:rPr lang="zh-CN" altLang="en-US" sz="1865" b="1" dirty="0">
                  <a:solidFill>
                    <a:schemeClr val="accent3"/>
                  </a:solidFill>
                </a:rPr>
                <a:t>让写代码事半功倍</a:t>
              </a:r>
              <a:endParaRPr lang="en-US" altLang="zh-CN" sz="1865" b="1" dirty="0">
                <a:solidFill>
                  <a:schemeClr val="accent3"/>
                </a:solidFill>
              </a:endParaRPr>
            </a:p>
          </p:txBody>
        </p:sp>
        <p:sp>
          <p:nvSpPr>
            <p:cNvPr id="18" name="TextBox 20"/>
            <p:cNvSpPr txBox="1"/>
            <p:nvPr/>
          </p:nvSpPr>
          <p:spPr>
            <a:xfrm rot="18969360">
              <a:off x="6385712" y="1977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26" name="千图PPT彼岸天：ID 8661124库_组合 25"/>
          <p:cNvGrpSpPr/>
          <p:nvPr/>
        </p:nvGrpSpPr>
        <p:grpSpPr>
          <a:xfrm>
            <a:off x="9103402" y="1916831"/>
            <a:ext cx="2345840" cy="3024337"/>
            <a:chOff x="9103402" y="1916831"/>
            <a:chExt cx="2345840" cy="3024337"/>
          </a:xfrm>
        </p:grpSpPr>
        <p:sp>
          <p:nvSpPr>
            <p:cNvPr id="19" name="Rectangle 25"/>
            <p:cNvSpPr/>
            <p:nvPr/>
          </p:nvSpPr>
          <p:spPr>
            <a:xfrm>
              <a:off x="9103402" y="1916832"/>
              <a:ext cx="2345839" cy="302433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注释、起名</a:t>
              </a:r>
            </a:p>
          </p:txBody>
        </p:sp>
        <p:sp>
          <p:nvSpPr>
            <p:cNvPr id="20" name="Right Triangle 26"/>
            <p:cNvSpPr/>
            <p:nvPr/>
          </p:nvSpPr>
          <p:spPr>
            <a:xfrm rot="5400000">
              <a:off x="9139915" y="1880319"/>
              <a:ext cx="840739" cy="913764"/>
            </a:xfrm>
            <a:prstGeom prst="rt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ight Triangle 27"/>
            <p:cNvSpPr/>
            <p:nvPr/>
          </p:nvSpPr>
          <p:spPr>
            <a:xfrm rot="16200000">
              <a:off x="10503011" y="3994938"/>
              <a:ext cx="906847" cy="985614"/>
            </a:xfrm>
            <a:prstGeom prst="rt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TextBox 28"/>
            <p:cNvSpPr txBox="1"/>
            <p:nvPr/>
          </p:nvSpPr>
          <p:spPr>
            <a:xfrm>
              <a:off x="9467445" y="2665091"/>
              <a:ext cx="1617751" cy="37965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4">
                      <a:lumMod val="100000"/>
                    </a:schemeClr>
                  </a:solidFill>
                </a:rPr>
                <a:t>良好的编码习惯</a:t>
              </a:r>
            </a:p>
          </p:txBody>
        </p:sp>
        <p:sp>
          <p:nvSpPr>
            <p:cNvPr id="23" name="TextBox 30"/>
            <p:cNvSpPr txBox="1"/>
            <p:nvPr/>
          </p:nvSpPr>
          <p:spPr>
            <a:xfrm rot="18969360">
              <a:off x="9163079" y="1977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zh-CN" altLang="en-US" sz="2800" dirty="0">
                <a:sym typeface="微软雅黑" pitchFamily="34" charset="-122"/>
              </a:rPr>
              <a:t>感想与经验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845134" y="2062774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spc="300" dirty="0">
                <a:latin typeface="微软雅黑" pitchFamily="34" charset="-122"/>
                <a:ea typeface="微软雅黑" pitchFamily="34" charset="-122"/>
              </a:rPr>
              <a:t>感谢观看！</a:t>
            </a:r>
            <a:endParaRPr lang="en-US" altLang="zh-CN" sz="6000" b="1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  <a:sym typeface="宋体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  <a:sym typeface="宋体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  <a:sym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6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 noChangeShapeType="1"/>
          </p:cNvCxnSpPr>
          <p:nvPr/>
        </p:nvCxnSpPr>
        <p:spPr bwMode="auto">
          <a:xfrm>
            <a:off x="538563" y="2433326"/>
            <a:ext cx="110476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</p:spPr>
      </p:cxn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496508" y="1581855"/>
            <a:ext cx="1559580" cy="748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4265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141350" y="1761447"/>
            <a:ext cx="1882892" cy="461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微软雅黑" pitchFamily="34" charset="-122"/>
              </a:rPr>
              <a:t>Contents</a:t>
            </a:r>
            <a:endParaRPr lang="zh-CN" altLang="en-US" sz="2400" b="1" dirty="0">
              <a:solidFill>
                <a:schemeClr val="accent2"/>
              </a:solidFill>
              <a:ea typeface="微软雅黑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63" y="1570259"/>
            <a:ext cx="534802" cy="53480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436937" y="2855396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36937" y="2855397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508862" y="2927319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2614630" y="2944244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3300169" y="2999322"/>
            <a:ext cx="4536199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2436937" y="3946174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2436937" y="3946175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2508862" y="4018097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2580534" y="4035023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3302123" y="4093523"/>
            <a:ext cx="453619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感想与经验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16407" y="2314882"/>
            <a:ext cx="534802" cy="14392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49"/>
                            </p:stCondLst>
                            <p:childTnLst>
                              <p:par>
                                <p:cTn id="3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49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849"/>
                            </p:stCondLst>
                            <p:childTnLst>
                              <p:par>
                                <p:cTn id="59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49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6" grpId="0" animBg="1"/>
      <p:bldP spid="7" grpId="0" animBg="1" autoUpdateAnimBg="0"/>
      <p:bldP spid="8" grpId="0" animBg="1" autoUpdateAnimBg="0"/>
      <p:bldP spid="9" grpId="0" autoUpdateAnimBg="0"/>
      <p:bldP spid="10" grpId="0" autoUpdateAnimBg="0"/>
      <p:bldP spid="11" grpId="0" animBg="1"/>
      <p:bldP spid="12" grpId="0" animBg="1" autoUpdateAnimBg="0"/>
      <p:bldP spid="13" grpId="0" animBg="1" autoUpdateAnimBg="0"/>
      <p:bldP spid="14" grpId="0" autoUpdateAnimBg="0"/>
      <p:bldP spid="15" grpId="0" autoUpdateAnimBg="0"/>
      <p:bldP spid="2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项目介绍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Introduction of Project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394711" y="1649043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01</a:t>
              </a:r>
              <a:endParaRPr lang="zh-CN" altLang="en-US" sz="8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3AB1CDFD-B567-4B3C-95F8-9ABAA43EE0B6}"/>
              </a:ext>
            </a:extLst>
          </p:cNvPr>
          <p:cNvSpPr/>
          <p:nvPr/>
        </p:nvSpPr>
        <p:spPr>
          <a:xfrm>
            <a:off x="7762043" y="1660870"/>
            <a:ext cx="4092606" cy="39307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千图PPT彼岸天：ID 8661124库_组合 1"/>
          <p:cNvGrpSpPr/>
          <p:nvPr/>
        </p:nvGrpSpPr>
        <p:grpSpPr>
          <a:xfrm>
            <a:off x="147327" y="1025371"/>
            <a:ext cx="6992512" cy="3376550"/>
            <a:chOff x="-3713212" y="152545"/>
            <a:chExt cx="6992512" cy="3376550"/>
          </a:xfrm>
        </p:grpSpPr>
        <p:sp>
          <p:nvSpPr>
            <p:cNvPr id="26" name="Freeform: Shape 5"/>
            <p:cNvSpPr/>
            <p:nvPr/>
          </p:nvSpPr>
          <p:spPr>
            <a:xfrm>
              <a:off x="772446" y="2367921"/>
              <a:ext cx="2506854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解决方法</a:t>
              </a:r>
            </a:p>
          </p:txBody>
        </p:sp>
        <p:sp>
          <p:nvSpPr>
            <p:cNvPr id="27" name="Oval 6"/>
            <p:cNvSpPr/>
            <p:nvPr/>
          </p:nvSpPr>
          <p:spPr>
            <a:xfrm>
              <a:off x="-3713212" y="152545"/>
              <a:ext cx="682491" cy="68489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8" name="千图PPT彼岸天：ID 8661124库_组合 20"/>
          <p:cNvGrpSpPr/>
          <p:nvPr/>
        </p:nvGrpSpPr>
        <p:grpSpPr>
          <a:xfrm>
            <a:off x="812180" y="1200549"/>
            <a:ext cx="3787222" cy="4632079"/>
            <a:chOff x="771890" y="4222056"/>
            <a:chExt cx="2700422" cy="2139973"/>
          </a:xfrm>
        </p:grpSpPr>
        <p:sp>
          <p:nvSpPr>
            <p:cNvPr id="18" name="TextBox 13"/>
            <p:cNvSpPr txBox="1"/>
            <p:nvPr/>
          </p:nvSpPr>
          <p:spPr>
            <a:xfrm>
              <a:off x="912679" y="4222056"/>
              <a:ext cx="2559633" cy="848338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1"/>
                  </a:solidFill>
                </a:rPr>
                <a:t> </a:t>
              </a:r>
              <a:r>
                <a:rPr lang="zh-CN" altLang="en-US" sz="2000" b="1" dirty="0">
                  <a:solidFill>
                    <a:schemeClr val="accent1"/>
                  </a:solidFill>
                </a:rPr>
                <a:t>背景</a:t>
              </a:r>
              <a:endParaRPr lang="zh-CN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771890" y="4630067"/>
              <a:ext cx="2256768" cy="173196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首先，随着人们对于出行前规划时间的日益看重，线下预订酒店这种传统模式无法提前预定，导致损失客源。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再者随着酒店规模的不断扩大，入住客户及客房数量的增加，有关酒店的各种信息也在成倍增长。传统的信息管理模式同样无法满足处理大量信息的要求。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一、项目介绍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33057FD6-6431-4354-B702-A705BA1D93B8}"/>
              </a:ext>
            </a:extLst>
          </p:cNvPr>
          <p:cNvSpPr txBox="1"/>
          <p:nvPr/>
        </p:nvSpPr>
        <p:spPr>
          <a:xfrm>
            <a:off x="7960311" y="3009530"/>
            <a:ext cx="3894338" cy="1683417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开发一个系统，能实现提前预定和管理酒店和用户信息的功能，从而方便客户，提高管理效率。</a:t>
            </a:r>
          </a:p>
          <a:p>
            <a:pPr algn="ctr"/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4D839E-939F-4AA5-BCFD-3B3786664FB2}"/>
              </a:ext>
            </a:extLst>
          </p:cNvPr>
          <p:cNvSpPr txBox="1"/>
          <p:nvPr/>
        </p:nvSpPr>
        <p:spPr>
          <a:xfrm>
            <a:off x="5468644" y="5092362"/>
            <a:ext cx="1455938" cy="3623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FFFFFF"/>
                </a:solidFill>
              </a:rPr>
              <a:t>解决方法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3AB1CDFD-B567-4B3C-95F8-9ABAA43EE0B6}"/>
              </a:ext>
            </a:extLst>
          </p:cNvPr>
          <p:cNvSpPr/>
          <p:nvPr/>
        </p:nvSpPr>
        <p:spPr>
          <a:xfrm>
            <a:off x="7762043" y="1173655"/>
            <a:ext cx="4092606" cy="5537863"/>
          </a:xfrm>
          <a:prstGeom prst="rect">
            <a:avLst/>
          </a:prstGeom>
          <a:noFill/>
          <a:ln w="28575">
            <a:solidFill>
              <a:srgbClr val="D71D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千图PPT彼岸天：ID 8661124库_组合 1"/>
          <p:cNvGrpSpPr/>
          <p:nvPr/>
        </p:nvGrpSpPr>
        <p:grpSpPr>
          <a:xfrm>
            <a:off x="123575" y="967528"/>
            <a:ext cx="7126716" cy="3491348"/>
            <a:chOff x="-3940438" y="1422052"/>
            <a:chExt cx="7126716" cy="3491348"/>
          </a:xfrm>
        </p:grpSpPr>
        <p:sp>
          <p:nvSpPr>
            <p:cNvPr id="26" name="Freeform: Shape 5"/>
            <p:cNvSpPr/>
            <p:nvPr/>
          </p:nvSpPr>
          <p:spPr>
            <a:xfrm>
              <a:off x="679424" y="3752226"/>
              <a:ext cx="2506854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rgbClr val="D71D49"/>
            </a:solidFill>
            <a:ln>
              <a:solidFill>
                <a:srgbClr val="D71D4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功能</a:t>
              </a:r>
            </a:p>
          </p:txBody>
        </p:sp>
        <p:sp>
          <p:nvSpPr>
            <p:cNvPr id="27" name="Oval 6"/>
            <p:cNvSpPr/>
            <p:nvPr/>
          </p:nvSpPr>
          <p:spPr>
            <a:xfrm>
              <a:off x="-3940438" y="1422052"/>
              <a:ext cx="682491" cy="684894"/>
            </a:xfrm>
            <a:prstGeom prst="ellipse">
              <a:avLst/>
            </a:prstGeom>
            <a:solidFill>
              <a:srgbClr val="D71D49"/>
            </a:solidFill>
            <a:ln w="25400">
              <a:solidFill>
                <a:srgbClr val="D71D4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一、项目介绍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4D839E-939F-4AA5-BCFD-3B3786664FB2}"/>
              </a:ext>
            </a:extLst>
          </p:cNvPr>
          <p:cNvSpPr txBox="1"/>
          <p:nvPr/>
        </p:nvSpPr>
        <p:spPr>
          <a:xfrm>
            <a:off x="5468644" y="5092362"/>
            <a:ext cx="1455938" cy="3623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FFFFFF"/>
                </a:solidFill>
              </a:rPr>
              <a:t>解决方法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FAC4AB-EB0D-43E4-BE6D-C3FC59B83E26}"/>
              </a:ext>
            </a:extLst>
          </p:cNvPr>
          <p:cNvSpPr txBox="1"/>
          <p:nvPr/>
        </p:nvSpPr>
        <p:spPr>
          <a:xfrm>
            <a:off x="943660" y="1173655"/>
            <a:ext cx="3589772" cy="1836270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</a:rPr>
              <a:t> </a:t>
            </a:r>
            <a:r>
              <a:rPr lang="zh-CN" altLang="en-US" sz="2000" b="1" dirty="0">
                <a:solidFill>
                  <a:srgbClr val="D71D49"/>
                </a:solidFill>
              </a:rPr>
              <a:t>项目预期和功能</a:t>
            </a:r>
            <a:endParaRPr lang="zh-CN" altLang="en-US" sz="1600" b="1" dirty="0">
              <a:solidFill>
                <a:srgbClr val="D71D49"/>
              </a:solidFill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6AADCAE3-C450-4D73-B8E0-F172CE601D8E}"/>
              </a:ext>
            </a:extLst>
          </p:cNvPr>
          <p:cNvSpPr/>
          <p:nvPr/>
        </p:nvSpPr>
        <p:spPr>
          <a:xfrm>
            <a:off x="8533092" y="1497162"/>
            <a:ext cx="3535333" cy="4890848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客户：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BF1: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客户个人基本信息管理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BF2: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客户浏览酒店详细信息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BF3: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客户生成订单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BF4: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客户查看订单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BF5: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注册普通会员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BF6: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客户评价酒店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酒店工作人员：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BF7: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酒店工作人员个人基本信息管理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BF8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：酒店工作人员浏览订单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BF9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：执行订单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BF10: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维护酒店基本信息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BF11: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管理可用客房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BF12: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提前退房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BF13: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制定酒店促销策略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网站营销人员：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BF14: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制定网站促销策略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BF15: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浏览异常订单执行情况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BF16: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充值信用值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网站管理人员：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BF17: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用户管理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BF18: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添加酒店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BF19: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修改管理员密码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09506FE-1EDB-4C23-B49F-92369A1762F5}"/>
              </a:ext>
            </a:extLst>
          </p:cNvPr>
          <p:cNvSpPr/>
          <p:nvPr/>
        </p:nvSpPr>
        <p:spPr>
          <a:xfrm>
            <a:off x="696352" y="2419736"/>
            <a:ext cx="3535333" cy="489084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D71D49"/>
                </a:solidFill>
                <a:latin typeface="+mn-ea"/>
              </a:rPr>
              <a:t>预期：</a:t>
            </a:r>
            <a:endParaRPr lang="en-US" altLang="zh-CN" sz="1600" b="1" dirty="0">
              <a:solidFill>
                <a:srgbClr val="D71D49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D71D49"/>
                </a:solidFill>
                <a:latin typeface="+mn-ea"/>
              </a:rPr>
              <a:t>提高酒店的订单处理效率、</a:t>
            </a:r>
            <a:endParaRPr lang="en-US" altLang="zh-CN" sz="1600" b="1" dirty="0">
              <a:solidFill>
                <a:srgbClr val="D71D49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rgbClr val="D71D49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D71D49"/>
                </a:solidFill>
                <a:latin typeface="+mn-ea"/>
              </a:rPr>
              <a:t>降低人力资源消耗、</a:t>
            </a:r>
            <a:endParaRPr lang="en-US" altLang="zh-CN" sz="1600" b="1" dirty="0">
              <a:solidFill>
                <a:srgbClr val="D71D49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rgbClr val="D71D49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D71D49"/>
                </a:solidFill>
                <a:latin typeface="+mn-ea"/>
              </a:rPr>
              <a:t>提高酒店的订单量和利润、</a:t>
            </a:r>
            <a:endParaRPr lang="en-US" altLang="zh-CN" sz="1600" b="1" dirty="0">
              <a:solidFill>
                <a:srgbClr val="D71D49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rgbClr val="D71D49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D71D49"/>
                </a:solidFill>
                <a:latin typeface="+mn-ea"/>
              </a:rPr>
              <a:t>减少客户异地预订酒店所需的时间并简化预订流程。</a:t>
            </a:r>
            <a:endParaRPr sz="1600" b="1" dirty="0">
              <a:solidFill>
                <a:srgbClr val="D71D4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595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6"/>
          <p:cNvSpPr/>
          <p:nvPr/>
        </p:nvSpPr>
        <p:spPr>
          <a:xfrm>
            <a:off x="129689" y="1145921"/>
            <a:ext cx="682491" cy="684894"/>
          </a:xfrm>
          <a:prstGeom prst="ellipse">
            <a:avLst/>
          </a:prstGeom>
          <a:solidFill>
            <a:srgbClr val="2A566E"/>
          </a:solidFill>
          <a:ln w="25400">
            <a:solidFill>
              <a:srgbClr val="2A566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8" name="TextBox 13"/>
          <p:cNvSpPr txBox="1"/>
          <p:nvPr/>
        </p:nvSpPr>
        <p:spPr>
          <a:xfrm>
            <a:off x="-84870" y="1318423"/>
            <a:ext cx="4332719" cy="684894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</a:rPr>
              <a:t> </a:t>
            </a:r>
            <a:r>
              <a:rPr lang="zh-CN" altLang="en-US" sz="2000" b="1" dirty="0">
                <a:solidFill>
                  <a:srgbClr val="2A566E"/>
                </a:solidFill>
              </a:rPr>
              <a:t>部分功能介绍</a:t>
            </a:r>
            <a:endParaRPr lang="zh-CN" altLang="en-US" sz="1600" b="1" dirty="0">
              <a:solidFill>
                <a:srgbClr val="2A566E"/>
              </a:solidFill>
            </a:endParaRPr>
          </a:p>
        </p:txBody>
      </p: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一、项目介绍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CA31D690-8503-472B-B901-03A0B69C83F0}"/>
              </a:ext>
            </a:extLst>
          </p:cNvPr>
          <p:cNvSpPr/>
          <p:nvPr/>
        </p:nvSpPr>
        <p:spPr>
          <a:xfrm>
            <a:off x="606204" y="1898260"/>
            <a:ext cx="3165016" cy="23711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）酒店预订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· </a:t>
            </a:r>
            <a:r>
              <a:rPr lang="zh-CN" altLang="en-US" sz="1600" dirty="0"/>
              <a:t>可选择筛选条件搜索酒店</a:t>
            </a:r>
            <a:endParaRPr lang="en-US" altLang="zh-CN" sz="11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· </a:t>
            </a:r>
            <a:r>
              <a:rPr lang="zh-CN" altLang="en-US" sz="1600" dirty="0"/>
              <a:t>可列表方式查看酒店房间信息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· </a:t>
            </a:r>
            <a:r>
              <a:rPr lang="zh-CN" altLang="en-US" sz="1600" dirty="0"/>
              <a:t>在预定面板，填写完信息后会自动显示可供使用的优惠券。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9B7017-8BE0-4E29-8FA5-46C827414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66" y="804307"/>
            <a:ext cx="6417887" cy="31124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AD06F8-D5D9-4D3A-84A0-576401832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177" y="4257787"/>
            <a:ext cx="7873976" cy="23072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0F85F1-9512-4B59-815B-89A7F9D9C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04" y="3774170"/>
            <a:ext cx="2592927" cy="279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6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6"/>
          <p:cNvSpPr/>
          <p:nvPr/>
        </p:nvSpPr>
        <p:spPr>
          <a:xfrm>
            <a:off x="129689" y="1145921"/>
            <a:ext cx="682491" cy="684894"/>
          </a:xfrm>
          <a:prstGeom prst="ellipse">
            <a:avLst/>
          </a:prstGeom>
          <a:solidFill>
            <a:srgbClr val="2A566E"/>
          </a:solidFill>
          <a:ln w="25400">
            <a:solidFill>
              <a:srgbClr val="2A566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8" name="TextBox 13"/>
          <p:cNvSpPr txBox="1"/>
          <p:nvPr/>
        </p:nvSpPr>
        <p:spPr>
          <a:xfrm>
            <a:off x="-84870" y="1318423"/>
            <a:ext cx="4332719" cy="684894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</a:rPr>
              <a:t> </a:t>
            </a:r>
            <a:r>
              <a:rPr lang="zh-CN" altLang="en-US" sz="2000" b="1" dirty="0">
                <a:solidFill>
                  <a:srgbClr val="2A566E"/>
                </a:solidFill>
              </a:rPr>
              <a:t>部分功能介绍</a:t>
            </a:r>
            <a:endParaRPr lang="zh-CN" altLang="en-US" sz="1600" b="1" dirty="0">
              <a:solidFill>
                <a:srgbClr val="2A566E"/>
              </a:solidFill>
            </a:endParaRPr>
          </a:p>
        </p:txBody>
      </p: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一、项目介绍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CA31D690-8503-472B-B901-03A0B69C83F0}"/>
              </a:ext>
            </a:extLst>
          </p:cNvPr>
          <p:cNvSpPr/>
          <p:nvPr/>
        </p:nvSpPr>
        <p:spPr>
          <a:xfrm>
            <a:off x="470933" y="2003317"/>
            <a:ext cx="3310953" cy="421845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）酒店工作人员：管理酒店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· </a:t>
            </a:r>
            <a:r>
              <a:rPr lang="zh-CN" altLang="en-US" sz="1600" dirty="0"/>
              <a:t>修改酒店基本信息</a:t>
            </a:r>
            <a:endParaRPr lang="en-US" altLang="zh-CN" sz="11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· </a:t>
            </a:r>
            <a:r>
              <a:rPr lang="zh-CN" altLang="en-US" sz="1600" dirty="0"/>
              <a:t>房间管理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1600" dirty="0"/>
              <a:t>→可以浏览房间列表，不同房型对应的价格，总数，剩房数量等信息。并可进行添加、删除、修改。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· </a:t>
            </a:r>
            <a:r>
              <a:rPr lang="zh-CN" altLang="en-US" sz="1600" dirty="0"/>
              <a:t>优惠策略管理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1600" dirty="0"/>
              <a:t>→可以浏览酒店优惠策略列表，折扣值，达标条件等信息。并可进行添加、删除、修改。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28AF48-C321-41F0-A43F-C4A5605A6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286" y="1145921"/>
            <a:ext cx="8242262" cy="12073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FE3D08-7B01-41E5-BBBE-542608FF1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012" y="2584000"/>
            <a:ext cx="6492536" cy="21184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433FCD-A58C-4AF9-B12E-D3E7426C9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573" y="4616389"/>
            <a:ext cx="6573975" cy="19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29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6"/>
          <p:cNvSpPr/>
          <p:nvPr/>
        </p:nvSpPr>
        <p:spPr>
          <a:xfrm>
            <a:off x="129689" y="1145921"/>
            <a:ext cx="682491" cy="684894"/>
          </a:xfrm>
          <a:prstGeom prst="ellipse">
            <a:avLst/>
          </a:prstGeom>
          <a:solidFill>
            <a:srgbClr val="2A566E"/>
          </a:solidFill>
          <a:ln w="25400">
            <a:solidFill>
              <a:srgbClr val="2A566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8" name="TextBox 13"/>
          <p:cNvSpPr txBox="1"/>
          <p:nvPr/>
        </p:nvSpPr>
        <p:spPr>
          <a:xfrm>
            <a:off x="-84870" y="1318423"/>
            <a:ext cx="4332719" cy="684894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</a:rPr>
              <a:t> </a:t>
            </a:r>
            <a:r>
              <a:rPr lang="zh-CN" altLang="en-US" sz="2000" b="1" dirty="0">
                <a:solidFill>
                  <a:srgbClr val="2A566E"/>
                </a:solidFill>
              </a:rPr>
              <a:t>部分功能介绍</a:t>
            </a:r>
            <a:endParaRPr lang="zh-CN" altLang="en-US" sz="1600" b="1" dirty="0">
              <a:solidFill>
                <a:srgbClr val="2A566E"/>
              </a:solidFill>
            </a:endParaRPr>
          </a:p>
        </p:txBody>
      </p: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一、项目介绍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CA31D690-8503-472B-B901-03A0B69C83F0}"/>
              </a:ext>
            </a:extLst>
          </p:cNvPr>
          <p:cNvSpPr/>
          <p:nvPr/>
        </p:nvSpPr>
        <p:spPr>
          <a:xfrm>
            <a:off x="470933" y="2003317"/>
            <a:ext cx="3310953" cy="421845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）酒店工作人员：订单管理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· </a:t>
            </a:r>
            <a:r>
              <a:rPr lang="zh-CN" altLang="en-US" sz="1600" dirty="0"/>
              <a:t>可查看所有订单列表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· </a:t>
            </a:r>
            <a:r>
              <a:rPr lang="zh-CN" altLang="en-US" sz="1600" dirty="0"/>
              <a:t>对未执行的订单，可以选择置为执行（办理入住）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· </a:t>
            </a:r>
            <a:r>
              <a:rPr lang="zh-CN" altLang="en-US" sz="1600" dirty="0"/>
              <a:t>对异常订单（逾期未入住）可选择处理异常或执行，恢复房间数量。（技术点：如何自动将过期订单置为异常状态</a:t>
            </a:r>
            <a:r>
              <a:rPr lang="en-US" altLang="zh-CN" sz="1600" dirty="0"/>
              <a:t>--</a:t>
            </a:r>
            <a:r>
              <a:rPr lang="zh-CN" altLang="en-US" sz="1600" dirty="0"/>
              <a:t>檀潮）。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· </a:t>
            </a:r>
            <a:r>
              <a:rPr lang="zh-CN" altLang="en-US" sz="1600" dirty="0"/>
              <a:t>可以办理提前离店。</a:t>
            </a: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3070C1-51C3-454B-845D-68E8F0917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909" y="3458507"/>
            <a:ext cx="4933950" cy="2381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0C2FC2-5FBF-4CE8-9FD3-E9B0ACA9B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234" y="864665"/>
            <a:ext cx="7679625" cy="25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5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6"/>
          <p:cNvSpPr/>
          <p:nvPr/>
        </p:nvSpPr>
        <p:spPr>
          <a:xfrm>
            <a:off x="129689" y="1145921"/>
            <a:ext cx="682491" cy="684894"/>
          </a:xfrm>
          <a:prstGeom prst="ellipse">
            <a:avLst/>
          </a:prstGeom>
          <a:solidFill>
            <a:srgbClr val="2A566E"/>
          </a:solidFill>
          <a:ln w="25400">
            <a:solidFill>
              <a:srgbClr val="2A566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8" name="TextBox 13"/>
          <p:cNvSpPr txBox="1"/>
          <p:nvPr/>
        </p:nvSpPr>
        <p:spPr>
          <a:xfrm>
            <a:off x="-84870" y="1318423"/>
            <a:ext cx="4332719" cy="684894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</a:rPr>
              <a:t> </a:t>
            </a:r>
            <a:r>
              <a:rPr lang="zh-CN" altLang="en-US" sz="2000" b="1" dirty="0">
                <a:solidFill>
                  <a:srgbClr val="2A566E"/>
                </a:solidFill>
              </a:rPr>
              <a:t>部分功能介绍</a:t>
            </a:r>
            <a:endParaRPr lang="zh-CN" altLang="en-US" sz="1600" b="1" dirty="0">
              <a:solidFill>
                <a:srgbClr val="2A566E"/>
              </a:solidFill>
            </a:endParaRPr>
          </a:p>
        </p:txBody>
      </p: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dirty="0"/>
              <a:t>一、项目介绍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CA31D690-8503-472B-B901-03A0B69C83F0}"/>
              </a:ext>
            </a:extLst>
          </p:cNvPr>
          <p:cNvSpPr/>
          <p:nvPr/>
        </p:nvSpPr>
        <p:spPr>
          <a:xfrm>
            <a:off x="470933" y="2003317"/>
            <a:ext cx="3310953" cy="421845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）网站营销人员：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· </a:t>
            </a:r>
            <a:r>
              <a:rPr lang="zh-CN" altLang="en-US" sz="1600" dirty="0"/>
              <a:t>信用充值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1600" dirty="0"/>
              <a:t>→查看、增加客户的信用值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· </a:t>
            </a:r>
            <a:r>
              <a:rPr lang="zh-CN" altLang="en-US" sz="1600" dirty="0"/>
              <a:t>网站促销策略管理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1600" dirty="0"/>
              <a:t>→网站促销策略的增，删，查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· </a:t>
            </a:r>
            <a:r>
              <a:rPr lang="zh-CN" altLang="en-US" sz="1600" dirty="0"/>
              <a:t>异常订单处理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1600" dirty="0"/>
              <a:t>→撤销该订单，恢复客户信用值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E25C78-C6D5-42C7-A7B3-DB32E84F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561" y="671383"/>
            <a:ext cx="8231695" cy="21588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F694B1-7B45-4E8B-BDF8-25AA13834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223" y="3002699"/>
            <a:ext cx="8561033" cy="17819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962C4B-F8BC-43CC-BBEF-7D78C0FDD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849" y="4957184"/>
            <a:ext cx="7873408" cy="161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PPT定制1801380800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8F9C"/>
      </a:accent1>
      <a:accent2>
        <a:srgbClr val="2A566E"/>
      </a:accent2>
      <a:accent3>
        <a:srgbClr val="D71D49"/>
      </a:accent3>
      <a:accent4>
        <a:srgbClr val="268F9C"/>
      </a:accent4>
      <a:accent5>
        <a:srgbClr val="2A566E"/>
      </a:accent5>
      <a:accent6>
        <a:srgbClr val="D71D49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212</TotalTime>
  <Words>763</Words>
  <Application>Microsoft Office PowerPoint</Application>
  <PresentationFormat>宽屏</PresentationFormat>
  <Paragraphs>139</Paragraphs>
  <Slides>13</Slides>
  <Notes>13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Calibri</vt:lpstr>
      <vt:lpstr>Arial</vt:lpstr>
      <vt:lpstr>微软雅黑</vt:lpstr>
      <vt:lpstr>等线</vt:lpstr>
      <vt:lpstr>PPT定制1801380800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毕业答辩类</dc:title>
  <dc:subject>RP</dc:subject>
  <dc:creator/>
  <cp:keywords>RP</cp:keywords>
  <dc:description>RP</dc:description>
  <cp:lastModifiedBy>曾 昭宁</cp:lastModifiedBy>
  <cp:revision>12</cp:revision>
  <dcterms:created xsi:type="dcterms:W3CDTF">2018-03-09T04:53:26Z</dcterms:created>
  <dcterms:modified xsi:type="dcterms:W3CDTF">2020-06-30T20:16:14Z</dcterms:modified>
  <cp:category>RP</cp:category>
  <cp:contentStatus>RP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