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8"/>
  </p:notesMasterIdLst>
  <p:sldIdLst>
    <p:sldId id="281" r:id="rId3"/>
    <p:sldId id="282" r:id="rId4"/>
    <p:sldId id="285" r:id="rId5"/>
    <p:sldId id="257" r:id="rId6"/>
    <p:sldId id="258" r:id="rId7"/>
    <p:sldId id="270" r:id="rId8"/>
    <p:sldId id="259" r:id="rId9"/>
    <p:sldId id="260" r:id="rId10"/>
    <p:sldId id="261" r:id="rId11"/>
    <p:sldId id="262" r:id="rId12"/>
    <p:sldId id="263" r:id="rId13"/>
    <p:sldId id="264" r:id="rId14"/>
    <p:sldId id="265" r:id="rId15"/>
    <p:sldId id="266" r:id="rId16"/>
    <p:sldId id="267" r:id="rId17"/>
    <p:sldId id="283" r:id="rId18"/>
    <p:sldId id="284" r:id="rId19"/>
    <p:sldId id="279" r:id="rId20"/>
    <p:sldId id="272" r:id="rId21"/>
    <p:sldId id="273" r:id="rId22"/>
    <p:sldId id="274" r:id="rId23"/>
    <p:sldId id="275" r:id="rId24"/>
    <p:sldId id="276" r:id="rId25"/>
    <p:sldId id="286"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31"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6FEC76-0BD1-42E5-82BA-1F1AE3CE5EA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7BF9EB54-A809-4FF1-B9A8-B8A31D2E9C31}">
      <dgm:prSet phldrT="[Text]" custT="1"/>
      <dgm:spPr/>
      <dgm:t>
        <a:bodyPr/>
        <a:lstStyle/>
        <a:p>
          <a:r>
            <a:rPr lang="en-IN" sz="2400" b="1" dirty="0">
              <a:solidFill>
                <a:srgbClr val="FF0000"/>
              </a:solidFill>
            </a:rPr>
            <a:t>Image Segmentation</a:t>
          </a:r>
        </a:p>
      </dgm:t>
    </dgm:pt>
    <dgm:pt modelId="{2ECCA48E-7EBD-4571-B88D-9B2BBFC4297E}" type="parTrans" cxnId="{0F2EC6A8-CC2A-42EF-A11A-057C2E5FB04A}">
      <dgm:prSet/>
      <dgm:spPr/>
      <dgm:t>
        <a:bodyPr/>
        <a:lstStyle/>
        <a:p>
          <a:endParaRPr lang="en-IN"/>
        </a:p>
      </dgm:t>
    </dgm:pt>
    <dgm:pt modelId="{BF522E4A-8D53-48AF-BF6E-23F99ECBFCF3}" type="sibTrans" cxnId="{0F2EC6A8-CC2A-42EF-A11A-057C2E5FB04A}">
      <dgm:prSet/>
      <dgm:spPr/>
      <dgm:t>
        <a:bodyPr/>
        <a:lstStyle/>
        <a:p>
          <a:endParaRPr lang="en-IN"/>
        </a:p>
      </dgm:t>
    </dgm:pt>
    <dgm:pt modelId="{5B419958-FC7D-4D0C-9C75-62B5A5FBA22E}">
      <dgm:prSet phldrT="[Text]" custT="1"/>
      <dgm:spPr/>
      <dgm:t>
        <a:bodyPr/>
        <a:lstStyle/>
        <a:p>
          <a:r>
            <a:rPr lang="en-IN" sz="1400" dirty="0">
              <a:solidFill>
                <a:srgbClr val="FF0000"/>
              </a:solidFill>
            </a:rPr>
            <a:t>Thresholding</a:t>
          </a:r>
        </a:p>
      </dgm:t>
    </dgm:pt>
    <dgm:pt modelId="{B1DA1A8A-A5CE-411C-8371-0EE89A696452}" type="parTrans" cxnId="{21AF2963-2B14-4E35-9382-90DE9A1FAB5D}">
      <dgm:prSet/>
      <dgm:spPr/>
      <dgm:t>
        <a:bodyPr/>
        <a:lstStyle/>
        <a:p>
          <a:endParaRPr lang="en-IN"/>
        </a:p>
      </dgm:t>
    </dgm:pt>
    <dgm:pt modelId="{55679E29-4A6D-4DC0-B566-90D3BAD5BDDA}" type="sibTrans" cxnId="{21AF2963-2B14-4E35-9382-90DE9A1FAB5D}">
      <dgm:prSet/>
      <dgm:spPr/>
      <dgm:t>
        <a:bodyPr/>
        <a:lstStyle/>
        <a:p>
          <a:endParaRPr lang="en-IN"/>
        </a:p>
      </dgm:t>
    </dgm:pt>
    <dgm:pt modelId="{F55A35A4-E927-4CA1-A989-E00C80FBF3AB}">
      <dgm:prSet phldrT="[Text]" custT="1"/>
      <dgm:spPr/>
      <dgm:t>
        <a:bodyPr/>
        <a:lstStyle/>
        <a:p>
          <a:r>
            <a:rPr lang="en-IN" sz="1400" dirty="0">
              <a:solidFill>
                <a:srgbClr val="FF0000"/>
              </a:solidFill>
            </a:rPr>
            <a:t>Clustering</a:t>
          </a:r>
        </a:p>
      </dgm:t>
    </dgm:pt>
    <dgm:pt modelId="{E3C9CA21-8FDC-4A8D-861C-251628400C15}" type="parTrans" cxnId="{05CC4014-0A39-4C81-8103-AFE4BE8CE4E1}">
      <dgm:prSet/>
      <dgm:spPr/>
      <dgm:t>
        <a:bodyPr/>
        <a:lstStyle/>
        <a:p>
          <a:endParaRPr lang="en-IN"/>
        </a:p>
      </dgm:t>
    </dgm:pt>
    <dgm:pt modelId="{72F522E6-D008-4BD7-8693-F40B53121ED5}" type="sibTrans" cxnId="{05CC4014-0A39-4C81-8103-AFE4BE8CE4E1}">
      <dgm:prSet/>
      <dgm:spPr/>
      <dgm:t>
        <a:bodyPr/>
        <a:lstStyle/>
        <a:p>
          <a:endParaRPr lang="en-IN"/>
        </a:p>
      </dgm:t>
    </dgm:pt>
    <dgm:pt modelId="{FAE33139-C6F3-4951-8608-1CC3CE62A932}">
      <dgm:prSet custT="1"/>
      <dgm:spPr/>
      <dgm:t>
        <a:bodyPr/>
        <a:lstStyle/>
        <a:p>
          <a:r>
            <a:rPr lang="en-IN" sz="1400" dirty="0">
              <a:solidFill>
                <a:srgbClr val="FF0000"/>
              </a:solidFill>
            </a:rPr>
            <a:t>Region-Based Segmentation</a:t>
          </a:r>
        </a:p>
      </dgm:t>
    </dgm:pt>
    <dgm:pt modelId="{7BC6737D-CC92-4D35-AA73-177FD0C225D0}" type="parTrans" cxnId="{FD89326A-D492-4401-BF4F-BAB36EC472E9}">
      <dgm:prSet/>
      <dgm:spPr/>
      <dgm:t>
        <a:bodyPr/>
        <a:lstStyle/>
        <a:p>
          <a:endParaRPr lang="en-IN"/>
        </a:p>
      </dgm:t>
    </dgm:pt>
    <dgm:pt modelId="{93ECB6D6-99A6-42B9-BD5A-1F2521A555EB}" type="sibTrans" cxnId="{FD89326A-D492-4401-BF4F-BAB36EC472E9}">
      <dgm:prSet/>
      <dgm:spPr/>
      <dgm:t>
        <a:bodyPr/>
        <a:lstStyle/>
        <a:p>
          <a:endParaRPr lang="en-IN"/>
        </a:p>
      </dgm:t>
    </dgm:pt>
    <dgm:pt modelId="{B8D2B88B-9062-461E-AB1E-F4C2DBBE4FF8}">
      <dgm:prSet custT="1"/>
      <dgm:spPr/>
      <dgm:t>
        <a:bodyPr/>
        <a:lstStyle/>
        <a:p>
          <a:r>
            <a:rPr lang="en-IN" sz="1600" dirty="0">
              <a:solidFill>
                <a:schemeClr val="accent2"/>
              </a:solidFill>
            </a:rPr>
            <a:t>Region Growing</a:t>
          </a:r>
        </a:p>
      </dgm:t>
    </dgm:pt>
    <dgm:pt modelId="{2516A7B5-5E73-4364-8C52-229D2CA45524}" type="parTrans" cxnId="{B6D027D3-C750-4320-AFC5-F36487074221}">
      <dgm:prSet/>
      <dgm:spPr/>
      <dgm:t>
        <a:bodyPr/>
        <a:lstStyle/>
        <a:p>
          <a:endParaRPr lang="en-IN"/>
        </a:p>
      </dgm:t>
    </dgm:pt>
    <dgm:pt modelId="{C3DEE199-0C67-4B1B-8E5C-82FFAAABA437}" type="sibTrans" cxnId="{B6D027D3-C750-4320-AFC5-F36487074221}">
      <dgm:prSet/>
      <dgm:spPr/>
      <dgm:t>
        <a:bodyPr/>
        <a:lstStyle/>
        <a:p>
          <a:endParaRPr lang="en-IN"/>
        </a:p>
      </dgm:t>
    </dgm:pt>
    <dgm:pt modelId="{5665F274-9B5A-45DF-9471-11FDE425B61F}">
      <dgm:prSet custT="1"/>
      <dgm:spPr/>
      <dgm:t>
        <a:bodyPr/>
        <a:lstStyle/>
        <a:p>
          <a:r>
            <a:rPr lang="en-IN" sz="1400" dirty="0">
              <a:solidFill>
                <a:srgbClr val="FF0000"/>
              </a:solidFill>
            </a:rPr>
            <a:t>Watershed-Based Segmentation</a:t>
          </a:r>
        </a:p>
      </dgm:t>
    </dgm:pt>
    <dgm:pt modelId="{C46DE999-D3A2-44CD-A639-0F36393439BC}" type="parTrans" cxnId="{438DB4EC-8C52-47B2-AD0B-6B99F92CEE4B}">
      <dgm:prSet/>
      <dgm:spPr/>
      <dgm:t>
        <a:bodyPr/>
        <a:lstStyle/>
        <a:p>
          <a:endParaRPr lang="en-IN"/>
        </a:p>
      </dgm:t>
    </dgm:pt>
    <dgm:pt modelId="{CC9E1BA6-3AC2-4AFC-A809-2CD3489D2370}" type="sibTrans" cxnId="{438DB4EC-8C52-47B2-AD0B-6B99F92CEE4B}">
      <dgm:prSet/>
      <dgm:spPr/>
      <dgm:t>
        <a:bodyPr/>
        <a:lstStyle/>
        <a:p>
          <a:endParaRPr lang="en-IN"/>
        </a:p>
      </dgm:t>
    </dgm:pt>
    <dgm:pt modelId="{19F1805F-099D-4E3F-A774-5189DD7C17FC}">
      <dgm:prSet custT="1"/>
      <dgm:spPr/>
      <dgm:t>
        <a:bodyPr/>
        <a:lstStyle/>
        <a:p>
          <a:r>
            <a:rPr lang="en-IN" sz="1400" dirty="0">
              <a:solidFill>
                <a:srgbClr val="FF0000"/>
              </a:solidFill>
            </a:rPr>
            <a:t>Edge-based Segmentation</a:t>
          </a:r>
        </a:p>
      </dgm:t>
    </dgm:pt>
    <dgm:pt modelId="{B09E1A8B-62C9-4A1B-BD8B-3D3FBDD6B8E4}" type="parTrans" cxnId="{03205FD0-6C5F-4FDD-8C44-BB9CCCA13512}">
      <dgm:prSet/>
      <dgm:spPr/>
      <dgm:t>
        <a:bodyPr/>
        <a:lstStyle/>
        <a:p>
          <a:endParaRPr lang="en-IN"/>
        </a:p>
      </dgm:t>
    </dgm:pt>
    <dgm:pt modelId="{C9132BF2-8247-4B68-A3D0-706FBAF90BE9}" type="sibTrans" cxnId="{03205FD0-6C5F-4FDD-8C44-BB9CCCA13512}">
      <dgm:prSet/>
      <dgm:spPr/>
      <dgm:t>
        <a:bodyPr/>
        <a:lstStyle/>
        <a:p>
          <a:endParaRPr lang="en-IN"/>
        </a:p>
      </dgm:t>
    </dgm:pt>
    <dgm:pt modelId="{4B85926E-0EEC-4818-B8DB-DB5C9711EBDA}">
      <dgm:prSet custT="1"/>
      <dgm:spPr/>
      <dgm:t>
        <a:bodyPr/>
        <a:lstStyle/>
        <a:p>
          <a:r>
            <a:rPr lang="en-IN" sz="1400" dirty="0">
              <a:solidFill>
                <a:srgbClr val="FF0000"/>
              </a:solidFill>
            </a:rPr>
            <a:t>PDE Segmentation</a:t>
          </a:r>
        </a:p>
      </dgm:t>
    </dgm:pt>
    <dgm:pt modelId="{F86EDA26-9CA2-43D3-BA4B-09EF33EA55A8}" type="parTrans" cxnId="{40753FAF-7D18-4C02-8AD8-71E571A1EE31}">
      <dgm:prSet/>
      <dgm:spPr/>
      <dgm:t>
        <a:bodyPr/>
        <a:lstStyle/>
        <a:p>
          <a:endParaRPr lang="en-IN"/>
        </a:p>
      </dgm:t>
    </dgm:pt>
    <dgm:pt modelId="{7C6FFD27-317A-4534-B8DC-586438989AF3}" type="sibTrans" cxnId="{40753FAF-7D18-4C02-8AD8-71E571A1EE31}">
      <dgm:prSet/>
      <dgm:spPr/>
      <dgm:t>
        <a:bodyPr/>
        <a:lstStyle/>
        <a:p>
          <a:endParaRPr lang="en-IN"/>
        </a:p>
      </dgm:t>
    </dgm:pt>
    <dgm:pt modelId="{A87BE287-BEA9-4F16-8D0A-54EA90E5ECFB}">
      <dgm:prSet custT="1"/>
      <dgm:spPr/>
      <dgm:t>
        <a:bodyPr/>
        <a:lstStyle/>
        <a:p>
          <a:r>
            <a:rPr lang="en-IN" sz="1600" dirty="0">
              <a:solidFill>
                <a:schemeClr val="accent2"/>
              </a:solidFill>
            </a:rPr>
            <a:t>Region Splitting</a:t>
          </a:r>
        </a:p>
      </dgm:t>
    </dgm:pt>
    <dgm:pt modelId="{CA634396-BE2D-4F8F-93A1-8038E27C5C04}" type="parTrans" cxnId="{F1B933E3-EABA-41FF-97BA-B361C552C907}">
      <dgm:prSet/>
      <dgm:spPr/>
      <dgm:t>
        <a:bodyPr/>
        <a:lstStyle/>
        <a:p>
          <a:endParaRPr lang="en-IN"/>
        </a:p>
      </dgm:t>
    </dgm:pt>
    <dgm:pt modelId="{7692B929-DE09-4992-B004-6F2A15990DFD}" type="sibTrans" cxnId="{F1B933E3-EABA-41FF-97BA-B361C552C907}">
      <dgm:prSet/>
      <dgm:spPr/>
      <dgm:t>
        <a:bodyPr/>
        <a:lstStyle/>
        <a:p>
          <a:endParaRPr lang="en-IN"/>
        </a:p>
      </dgm:t>
    </dgm:pt>
    <dgm:pt modelId="{B3A70B06-0248-4390-B7CE-4A2897CBF666}">
      <dgm:prSet custT="1"/>
      <dgm:spPr/>
      <dgm:t>
        <a:bodyPr/>
        <a:lstStyle/>
        <a:p>
          <a:r>
            <a:rPr lang="en-IN" sz="1600" dirty="0">
              <a:solidFill>
                <a:schemeClr val="accent2"/>
              </a:solidFill>
            </a:rPr>
            <a:t>Split and Merge</a:t>
          </a:r>
        </a:p>
      </dgm:t>
    </dgm:pt>
    <dgm:pt modelId="{1C642177-902C-4DDA-94A5-FF07584D34EA}" type="parTrans" cxnId="{A08F8D72-DA60-41BC-80CC-7E116225AF89}">
      <dgm:prSet/>
      <dgm:spPr/>
      <dgm:t>
        <a:bodyPr/>
        <a:lstStyle/>
        <a:p>
          <a:endParaRPr lang="en-IN"/>
        </a:p>
      </dgm:t>
    </dgm:pt>
    <dgm:pt modelId="{BB9ADB26-3012-4939-89DB-F0731CCDB471}" type="sibTrans" cxnId="{A08F8D72-DA60-41BC-80CC-7E116225AF89}">
      <dgm:prSet/>
      <dgm:spPr/>
      <dgm:t>
        <a:bodyPr/>
        <a:lstStyle/>
        <a:p>
          <a:endParaRPr lang="en-IN"/>
        </a:p>
      </dgm:t>
    </dgm:pt>
    <dgm:pt modelId="{4A6CE70F-BFDF-49F4-8954-AC5EA1391F3E}">
      <dgm:prSet custT="1"/>
      <dgm:spPr/>
      <dgm:t>
        <a:bodyPr/>
        <a:lstStyle/>
        <a:p>
          <a:r>
            <a:rPr lang="en-IN" sz="1600" dirty="0">
              <a:solidFill>
                <a:schemeClr val="accent2"/>
              </a:solidFill>
            </a:rPr>
            <a:t>K-means</a:t>
          </a:r>
        </a:p>
      </dgm:t>
    </dgm:pt>
    <dgm:pt modelId="{1BEECAE9-5604-4D35-8C83-F7E0AA2248C7}" type="sibTrans" cxnId="{4AA94A39-CD56-4BBD-8556-A7E58D7A2FD6}">
      <dgm:prSet/>
      <dgm:spPr/>
      <dgm:t>
        <a:bodyPr/>
        <a:lstStyle/>
        <a:p>
          <a:endParaRPr lang="en-IN"/>
        </a:p>
      </dgm:t>
    </dgm:pt>
    <dgm:pt modelId="{FB5F04B4-7881-4CE8-89AD-EBCBDF891114}" type="parTrans" cxnId="{4AA94A39-CD56-4BBD-8556-A7E58D7A2FD6}">
      <dgm:prSet/>
      <dgm:spPr/>
      <dgm:t>
        <a:bodyPr/>
        <a:lstStyle/>
        <a:p>
          <a:endParaRPr lang="en-IN"/>
        </a:p>
      </dgm:t>
    </dgm:pt>
    <dgm:pt modelId="{6419925C-83AC-49A8-94CA-E3B93141F012}" type="pres">
      <dgm:prSet presAssocID="{E26FEC76-0BD1-42E5-82BA-1F1AE3CE5EA4}" presName="hierChild1" presStyleCnt="0">
        <dgm:presLayoutVars>
          <dgm:chPref val="1"/>
          <dgm:dir/>
          <dgm:animOne val="branch"/>
          <dgm:animLvl val="lvl"/>
          <dgm:resizeHandles/>
        </dgm:presLayoutVars>
      </dgm:prSet>
      <dgm:spPr/>
    </dgm:pt>
    <dgm:pt modelId="{4CAC974D-79E7-4AF4-9277-02ABD5B60329}" type="pres">
      <dgm:prSet presAssocID="{7BF9EB54-A809-4FF1-B9A8-B8A31D2E9C31}" presName="hierRoot1" presStyleCnt="0"/>
      <dgm:spPr/>
    </dgm:pt>
    <dgm:pt modelId="{523CED52-6000-4A92-8442-5D0D858F1623}" type="pres">
      <dgm:prSet presAssocID="{7BF9EB54-A809-4FF1-B9A8-B8A31D2E9C31}" presName="composite" presStyleCnt="0"/>
      <dgm:spPr/>
    </dgm:pt>
    <dgm:pt modelId="{E198320E-E27F-43CE-8C02-F7AFBB223ED7}" type="pres">
      <dgm:prSet presAssocID="{7BF9EB54-A809-4FF1-B9A8-B8A31D2E9C31}" presName="background" presStyleLbl="node0" presStyleIdx="0" presStyleCnt="1"/>
      <dgm:spPr/>
    </dgm:pt>
    <dgm:pt modelId="{767CEAF5-4A63-4E6A-8728-50D93D0B2816}" type="pres">
      <dgm:prSet presAssocID="{7BF9EB54-A809-4FF1-B9A8-B8A31D2E9C31}" presName="text" presStyleLbl="fgAcc0" presStyleIdx="0" presStyleCnt="1" custScaleX="864478" custScaleY="459030" custLinFactY="-60066" custLinFactNeighborX="-5555" custLinFactNeighborY="-100000">
        <dgm:presLayoutVars>
          <dgm:chPref val="3"/>
        </dgm:presLayoutVars>
      </dgm:prSet>
      <dgm:spPr/>
    </dgm:pt>
    <dgm:pt modelId="{C7DAE899-C58A-4012-98C3-6B5F059334E7}" type="pres">
      <dgm:prSet presAssocID="{7BF9EB54-A809-4FF1-B9A8-B8A31D2E9C31}" presName="hierChild2" presStyleCnt="0"/>
      <dgm:spPr/>
    </dgm:pt>
    <dgm:pt modelId="{E9D80D13-22CD-442E-ADDE-4F17102CF691}" type="pres">
      <dgm:prSet presAssocID="{B1DA1A8A-A5CE-411C-8371-0EE89A696452}" presName="Name10" presStyleLbl="parChTrans1D2" presStyleIdx="0" presStyleCnt="6"/>
      <dgm:spPr/>
    </dgm:pt>
    <dgm:pt modelId="{3D04DCDE-BF7E-4C04-AE1D-5C251B87FC46}" type="pres">
      <dgm:prSet presAssocID="{5B419958-FC7D-4D0C-9C75-62B5A5FBA22E}" presName="hierRoot2" presStyleCnt="0"/>
      <dgm:spPr/>
    </dgm:pt>
    <dgm:pt modelId="{FCAE0943-EC6B-4EFC-BE97-F596A9373296}" type="pres">
      <dgm:prSet presAssocID="{5B419958-FC7D-4D0C-9C75-62B5A5FBA22E}" presName="composite2" presStyleCnt="0"/>
      <dgm:spPr/>
    </dgm:pt>
    <dgm:pt modelId="{61771F4B-CFA3-4405-B456-C49CBA682EEE}" type="pres">
      <dgm:prSet presAssocID="{5B419958-FC7D-4D0C-9C75-62B5A5FBA22E}" presName="background2" presStyleLbl="node2" presStyleIdx="0" presStyleCnt="6"/>
      <dgm:spPr/>
    </dgm:pt>
    <dgm:pt modelId="{51938A93-2B13-4B13-A0E5-78D4017AE0F4}" type="pres">
      <dgm:prSet presAssocID="{5B419958-FC7D-4D0C-9C75-62B5A5FBA22E}" presName="text2" presStyleLbl="fgAcc2" presStyleIdx="0" presStyleCnt="6" custScaleX="471018" custScaleY="337849" custLinFactNeighborX="50875" custLinFactNeighborY="70035">
        <dgm:presLayoutVars>
          <dgm:chPref val="3"/>
        </dgm:presLayoutVars>
      </dgm:prSet>
      <dgm:spPr/>
    </dgm:pt>
    <dgm:pt modelId="{F6DF655D-E694-4868-ADC1-7C4E74889454}" type="pres">
      <dgm:prSet presAssocID="{5B419958-FC7D-4D0C-9C75-62B5A5FBA22E}" presName="hierChild3" presStyleCnt="0"/>
      <dgm:spPr/>
    </dgm:pt>
    <dgm:pt modelId="{10812D04-0512-49ED-969A-7A8C9D0605A6}" type="pres">
      <dgm:prSet presAssocID="{B09E1A8B-62C9-4A1B-BD8B-3D3FBDD6B8E4}" presName="Name10" presStyleLbl="parChTrans1D2" presStyleIdx="1" presStyleCnt="6"/>
      <dgm:spPr/>
    </dgm:pt>
    <dgm:pt modelId="{78E3C614-BB7E-4107-90F0-5E67EC0E346B}" type="pres">
      <dgm:prSet presAssocID="{19F1805F-099D-4E3F-A774-5189DD7C17FC}" presName="hierRoot2" presStyleCnt="0"/>
      <dgm:spPr/>
    </dgm:pt>
    <dgm:pt modelId="{289081F1-3132-4983-AB2A-B74374A03CAA}" type="pres">
      <dgm:prSet presAssocID="{19F1805F-099D-4E3F-A774-5189DD7C17FC}" presName="composite2" presStyleCnt="0"/>
      <dgm:spPr/>
    </dgm:pt>
    <dgm:pt modelId="{8483B8FC-3305-4689-8BE2-CC9A748A132C}" type="pres">
      <dgm:prSet presAssocID="{19F1805F-099D-4E3F-A774-5189DD7C17FC}" presName="background2" presStyleLbl="node2" presStyleIdx="1" presStyleCnt="6"/>
      <dgm:spPr/>
    </dgm:pt>
    <dgm:pt modelId="{3908E27A-283E-42B8-B271-D68CF7237A7B}" type="pres">
      <dgm:prSet presAssocID="{19F1805F-099D-4E3F-A774-5189DD7C17FC}" presName="text2" presStyleLbl="fgAcc2" presStyleIdx="1" presStyleCnt="6" custScaleX="460057" custScaleY="203173" custLinFactNeighborX="77379" custLinFactNeighborY="80785">
        <dgm:presLayoutVars>
          <dgm:chPref val="3"/>
        </dgm:presLayoutVars>
      </dgm:prSet>
      <dgm:spPr/>
    </dgm:pt>
    <dgm:pt modelId="{66CD15D0-92A8-4FAF-B5C3-E8345C718DF2}" type="pres">
      <dgm:prSet presAssocID="{19F1805F-099D-4E3F-A774-5189DD7C17FC}" presName="hierChild3" presStyleCnt="0"/>
      <dgm:spPr/>
    </dgm:pt>
    <dgm:pt modelId="{F4275214-92D3-4CEB-9D94-681FFE4A9FA9}" type="pres">
      <dgm:prSet presAssocID="{7BC6737D-CC92-4D35-AA73-177FD0C225D0}" presName="Name10" presStyleLbl="parChTrans1D2" presStyleIdx="2" presStyleCnt="6"/>
      <dgm:spPr/>
    </dgm:pt>
    <dgm:pt modelId="{C2BF7656-CFB3-4525-AD2D-4D7157F40ABE}" type="pres">
      <dgm:prSet presAssocID="{FAE33139-C6F3-4951-8608-1CC3CE62A932}" presName="hierRoot2" presStyleCnt="0"/>
      <dgm:spPr/>
    </dgm:pt>
    <dgm:pt modelId="{9776EAE5-0567-4CD1-8FC3-1DCA65CC3AC9}" type="pres">
      <dgm:prSet presAssocID="{FAE33139-C6F3-4951-8608-1CC3CE62A932}" presName="composite2" presStyleCnt="0"/>
      <dgm:spPr/>
    </dgm:pt>
    <dgm:pt modelId="{EB345481-4636-4ACB-9AB7-42697C31C32E}" type="pres">
      <dgm:prSet presAssocID="{FAE33139-C6F3-4951-8608-1CC3CE62A932}" presName="background2" presStyleLbl="node2" presStyleIdx="2" presStyleCnt="6"/>
      <dgm:spPr/>
    </dgm:pt>
    <dgm:pt modelId="{37CD2DAB-DAD6-443F-BB52-D35B11383F1E}" type="pres">
      <dgm:prSet presAssocID="{FAE33139-C6F3-4951-8608-1CC3CE62A932}" presName="text2" presStyleLbl="fgAcc2" presStyleIdx="2" presStyleCnt="6" custScaleX="586782" custScaleY="216848" custLinFactX="99347" custLinFactNeighborX="100000" custLinFactNeighborY="74826">
        <dgm:presLayoutVars>
          <dgm:chPref val="3"/>
        </dgm:presLayoutVars>
      </dgm:prSet>
      <dgm:spPr/>
    </dgm:pt>
    <dgm:pt modelId="{F29069A8-16C5-4121-A231-9E18D3993ED5}" type="pres">
      <dgm:prSet presAssocID="{FAE33139-C6F3-4951-8608-1CC3CE62A932}" presName="hierChild3" presStyleCnt="0"/>
      <dgm:spPr/>
    </dgm:pt>
    <dgm:pt modelId="{DB27CDFA-D40E-4CA5-ADA1-61D87977B5F2}" type="pres">
      <dgm:prSet presAssocID="{2516A7B5-5E73-4364-8C52-229D2CA45524}" presName="Name17" presStyleLbl="parChTrans1D3" presStyleIdx="0" presStyleCnt="4"/>
      <dgm:spPr/>
    </dgm:pt>
    <dgm:pt modelId="{04168896-6C7E-45E0-BF7F-9A7FAF615EC8}" type="pres">
      <dgm:prSet presAssocID="{B8D2B88B-9062-461E-AB1E-F4C2DBBE4FF8}" presName="hierRoot3" presStyleCnt="0"/>
      <dgm:spPr/>
    </dgm:pt>
    <dgm:pt modelId="{8574D525-AF3C-40D5-BA12-17A2371833CA}" type="pres">
      <dgm:prSet presAssocID="{B8D2B88B-9062-461E-AB1E-F4C2DBBE4FF8}" presName="composite3" presStyleCnt="0"/>
      <dgm:spPr/>
    </dgm:pt>
    <dgm:pt modelId="{13A1F9CB-CC63-4986-B4A3-71AA3BF079C6}" type="pres">
      <dgm:prSet presAssocID="{B8D2B88B-9062-461E-AB1E-F4C2DBBE4FF8}" presName="background3" presStyleLbl="node3" presStyleIdx="0" presStyleCnt="4"/>
      <dgm:spPr/>
    </dgm:pt>
    <dgm:pt modelId="{741FECE0-87B9-4AA6-9EF4-FF681DD6CBEC}" type="pres">
      <dgm:prSet presAssocID="{B8D2B88B-9062-461E-AB1E-F4C2DBBE4FF8}" presName="text3" presStyleLbl="fgAcc3" presStyleIdx="0" presStyleCnt="4" custScaleX="433454" custScaleY="356798" custLinFactX="-27834" custLinFactY="200000" custLinFactNeighborX="-100000" custLinFactNeighborY="231032">
        <dgm:presLayoutVars>
          <dgm:chPref val="3"/>
        </dgm:presLayoutVars>
      </dgm:prSet>
      <dgm:spPr/>
    </dgm:pt>
    <dgm:pt modelId="{E64A8133-9C89-476F-A618-035D05A4C509}" type="pres">
      <dgm:prSet presAssocID="{B8D2B88B-9062-461E-AB1E-F4C2DBBE4FF8}" presName="hierChild4" presStyleCnt="0"/>
      <dgm:spPr/>
    </dgm:pt>
    <dgm:pt modelId="{038C71C4-0BB5-49EC-9565-AF637A61AF57}" type="pres">
      <dgm:prSet presAssocID="{CA634396-BE2D-4F8F-93A1-8038E27C5C04}" presName="Name17" presStyleLbl="parChTrans1D3" presStyleIdx="1" presStyleCnt="4"/>
      <dgm:spPr/>
    </dgm:pt>
    <dgm:pt modelId="{B9904581-48C3-4502-8781-12BC1B6AC071}" type="pres">
      <dgm:prSet presAssocID="{A87BE287-BEA9-4F16-8D0A-54EA90E5ECFB}" presName="hierRoot3" presStyleCnt="0"/>
      <dgm:spPr/>
    </dgm:pt>
    <dgm:pt modelId="{C713494B-EE60-4ABD-9C65-1CF360A00303}" type="pres">
      <dgm:prSet presAssocID="{A87BE287-BEA9-4F16-8D0A-54EA90E5ECFB}" presName="composite3" presStyleCnt="0"/>
      <dgm:spPr/>
    </dgm:pt>
    <dgm:pt modelId="{63F5A0CB-9594-4ACE-BD4F-B4A659493CB4}" type="pres">
      <dgm:prSet presAssocID="{A87BE287-BEA9-4F16-8D0A-54EA90E5ECFB}" presName="background3" presStyleLbl="node3" presStyleIdx="1" presStyleCnt="4"/>
      <dgm:spPr/>
    </dgm:pt>
    <dgm:pt modelId="{D11FE947-F6B7-445A-818C-0AC97751D0FC}" type="pres">
      <dgm:prSet presAssocID="{A87BE287-BEA9-4F16-8D0A-54EA90E5ECFB}" presName="text3" presStyleLbl="fgAcc3" presStyleIdx="1" presStyleCnt="4" custScaleX="365941" custScaleY="409803" custLinFactY="200000" custLinFactNeighborX="-81345" custLinFactNeighborY="238532">
        <dgm:presLayoutVars>
          <dgm:chPref val="3"/>
        </dgm:presLayoutVars>
      </dgm:prSet>
      <dgm:spPr/>
    </dgm:pt>
    <dgm:pt modelId="{BC75FC61-C752-429B-8F9C-9FDD89C0D19B}" type="pres">
      <dgm:prSet presAssocID="{A87BE287-BEA9-4F16-8D0A-54EA90E5ECFB}" presName="hierChild4" presStyleCnt="0"/>
      <dgm:spPr/>
    </dgm:pt>
    <dgm:pt modelId="{1A8CB5CB-3F25-43B6-9846-6DA56E5159B2}" type="pres">
      <dgm:prSet presAssocID="{1C642177-902C-4DDA-94A5-FF07584D34EA}" presName="Name17" presStyleLbl="parChTrans1D3" presStyleIdx="2" presStyleCnt="4"/>
      <dgm:spPr/>
    </dgm:pt>
    <dgm:pt modelId="{398944DC-ABDE-4882-8F92-5BA50D1B4F60}" type="pres">
      <dgm:prSet presAssocID="{B3A70B06-0248-4390-B7CE-4A2897CBF666}" presName="hierRoot3" presStyleCnt="0"/>
      <dgm:spPr/>
    </dgm:pt>
    <dgm:pt modelId="{2738DC09-BEFB-4C3D-A2EA-79A2A0F97281}" type="pres">
      <dgm:prSet presAssocID="{B3A70B06-0248-4390-B7CE-4A2897CBF666}" presName="composite3" presStyleCnt="0"/>
      <dgm:spPr/>
    </dgm:pt>
    <dgm:pt modelId="{6B837CA6-B3D2-472F-91D3-3B5E6F41E88B}" type="pres">
      <dgm:prSet presAssocID="{B3A70B06-0248-4390-B7CE-4A2897CBF666}" presName="background3" presStyleLbl="node3" presStyleIdx="2" presStyleCnt="4"/>
      <dgm:spPr/>
    </dgm:pt>
    <dgm:pt modelId="{5F33591B-57BB-4C05-B46D-BC1F04E47079}" type="pres">
      <dgm:prSet presAssocID="{B3A70B06-0248-4390-B7CE-4A2897CBF666}" presName="text3" presStyleLbl="fgAcc3" presStyleIdx="2" presStyleCnt="4" custScaleX="360192" custScaleY="335654" custLinFactY="200000" custLinFactNeighborX="15752" custLinFactNeighborY="235873">
        <dgm:presLayoutVars>
          <dgm:chPref val="3"/>
        </dgm:presLayoutVars>
      </dgm:prSet>
      <dgm:spPr/>
    </dgm:pt>
    <dgm:pt modelId="{DDBE8DA9-F68A-4342-9225-17E6D6606A7E}" type="pres">
      <dgm:prSet presAssocID="{B3A70B06-0248-4390-B7CE-4A2897CBF666}" presName="hierChild4" presStyleCnt="0"/>
      <dgm:spPr/>
    </dgm:pt>
    <dgm:pt modelId="{7ADED445-5966-41D9-88FF-AD9FA3CB9F5C}" type="pres">
      <dgm:prSet presAssocID="{E3C9CA21-8FDC-4A8D-861C-251628400C15}" presName="Name10" presStyleLbl="parChTrans1D2" presStyleIdx="3" presStyleCnt="6"/>
      <dgm:spPr/>
    </dgm:pt>
    <dgm:pt modelId="{67F9C237-3DB9-46D7-A6B4-BA1D74977227}" type="pres">
      <dgm:prSet presAssocID="{F55A35A4-E927-4CA1-A989-E00C80FBF3AB}" presName="hierRoot2" presStyleCnt="0"/>
      <dgm:spPr/>
    </dgm:pt>
    <dgm:pt modelId="{0104BEFE-CF52-4215-ADDE-0389A7F9F935}" type="pres">
      <dgm:prSet presAssocID="{F55A35A4-E927-4CA1-A989-E00C80FBF3AB}" presName="composite2" presStyleCnt="0"/>
      <dgm:spPr/>
    </dgm:pt>
    <dgm:pt modelId="{5C9D86E5-DF4C-4B55-9775-B851A289EA8A}" type="pres">
      <dgm:prSet presAssocID="{F55A35A4-E927-4CA1-A989-E00C80FBF3AB}" presName="background2" presStyleLbl="node2" presStyleIdx="3" presStyleCnt="6"/>
      <dgm:spPr/>
    </dgm:pt>
    <dgm:pt modelId="{4391EEC1-EA12-4702-9005-3F733A183E13}" type="pres">
      <dgm:prSet presAssocID="{F55A35A4-E927-4CA1-A989-E00C80FBF3AB}" presName="text2" presStyleLbl="fgAcc2" presStyleIdx="3" presStyleCnt="6" custScaleX="438850" custScaleY="243349" custLinFactY="9282" custLinFactNeighborX="-55175" custLinFactNeighborY="100000">
        <dgm:presLayoutVars>
          <dgm:chPref val="3"/>
        </dgm:presLayoutVars>
      </dgm:prSet>
      <dgm:spPr/>
    </dgm:pt>
    <dgm:pt modelId="{CB0F800C-A11B-4995-8F3C-D56DFF417252}" type="pres">
      <dgm:prSet presAssocID="{F55A35A4-E927-4CA1-A989-E00C80FBF3AB}" presName="hierChild3" presStyleCnt="0"/>
      <dgm:spPr/>
    </dgm:pt>
    <dgm:pt modelId="{40360912-E76B-4E69-BD12-036063561125}" type="pres">
      <dgm:prSet presAssocID="{FB5F04B4-7881-4CE8-89AD-EBCBDF891114}" presName="Name17" presStyleLbl="parChTrans1D3" presStyleIdx="3" presStyleCnt="4"/>
      <dgm:spPr/>
    </dgm:pt>
    <dgm:pt modelId="{B00428D5-0391-4AF4-B7B6-9325E31E4FAA}" type="pres">
      <dgm:prSet presAssocID="{4A6CE70F-BFDF-49F4-8954-AC5EA1391F3E}" presName="hierRoot3" presStyleCnt="0"/>
      <dgm:spPr/>
    </dgm:pt>
    <dgm:pt modelId="{B14B6D2B-2EC8-4290-B7B5-7FB15C22B33D}" type="pres">
      <dgm:prSet presAssocID="{4A6CE70F-BFDF-49F4-8954-AC5EA1391F3E}" presName="composite3" presStyleCnt="0"/>
      <dgm:spPr/>
    </dgm:pt>
    <dgm:pt modelId="{A0629C1C-81A3-4D4E-87D1-8672D4457541}" type="pres">
      <dgm:prSet presAssocID="{4A6CE70F-BFDF-49F4-8954-AC5EA1391F3E}" presName="background3" presStyleLbl="node3" presStyleIdx="3" presStyleCnt="4"/>
      <dgm:spPr/>
    </dgm:pt>
    <dgm:pt modelId="{C3363ED6-1646-48F6-97A9-1C2AC42CCC2E}" type="pres">
      <dgm:prSet presAssocID="{4A6CE70F-BFDF-49F4-8954-AC5EA1391F3E}" presName="text3" presStyleLbl="fgAcc3" presStyleIdx="3" presStyleCnt="4" custScaleX="493037" custScaleY="248958" custLinFactY="193793" custLinFactNeighborX="75675" custLinFactNeighborY="200000">
        <dgm:presLayoutVars>
          <dgm:chPref val="3"/>
        </dgm:presLayoutVars>
      </dgm:prSet>
      <dgm:spPr/>
    </dgm:pt>
    <dgm:pt modelId="{E964FA3E-405B-48EC-8239-DE6DD0406682}" type="pres">
      <dgm:prSet presAssocID="{4A6CE70F-BFDF-49F4-8954-AC5EA1391F3E}" presName="hierChild4" presStyleCnt="0"/>
      <dgm:spPr/>
    </dgm:pt>
    <dgm:pt modelId="{B5A4D839-A1E1-4F2B-A716-A54096CF3D68}" type="pres">
      <dgm:prSet presAssocID="{C46DE999-D3A2-44CD-A639-0F36393439BC}" presName="Name10" presStyleLbl="parChTrans1D2" presStyleIdx="4" presStyleCnt="6"/>
      <dgm:spPr/>
    </dgm:pt>
    <dgm:pt modelId="{99B44AD6-EC98-4AAF-A67C-FA1EE8276940}" type="pres">
      <dgm:prSet presAssocID="{5665F274-9B5A-45DF-9471-11FDE425B61F}" presName="hierRoot2" presStyleCnt="0"/>
      <dgm:spPr/>
    </dgm:pt>
    <dgm:pt modelId="{7C623B5B-A2D0-4F65-AEE0-50CEA1986E83}" type="pres">
      <dgm:prSet presAssocID="{5665F274-9B5A-45DF-9471-11FDE425B61F}" presName="composite2" presStyleCnt="0"/>
      <dgm:spPr/>
    </dgm:pt>
    <dgm:pt modelId="{DD9E0EE0-38A1-4FCD-ADAB-E0AA28824F12}" type="pres">
      <dgm:prSet presAssocID="{5665F274-9B5A-45DF-9471-11FDE425B61F}" presName="background2" presStyleLbl="node2" presStyleIdx="4" presStyleCnt="6"/>
      <dgm:spPr/>
    </dgm:pt>
    <dgm:pt modelId="{5E13DCA5-2C77-486C-A98A-E71D3A4E44A8}" type="pres">
      <dgm:prSet presAssocID="{5665F274-9B5A-45DF-9471-11FDE425B61F}" presName="text2" presStyleLbl="fgAcc2" presStyleIdx="4" presStyleCnt="6" custScaleX="598533" custScaleY="222399" custLinFactY="19757" custLinFactNeighborX="-36261" custLinFactNeighborY="100000">
        <dgm:presLayoutVars>
          <dgm:chPref val="3"/>
        </dgm:presLayoutVars>
      </dgm:prSet>
      <dgm:spPr/>
    </dgm:pt>
    <dgm:pt modelId="{61A5E4A1-68F9-45A5-9335-05D57FCFBF2A}" type="pres">
      <dgm:prSet presAssocID="{5665F274-9B5A-45DF-9471-11FDE425B61F}" presName="hierChild3" presStyleCnt="0"/>
      <dgm:spPr/>
    </dgm:pt>
    <dgm:pt modelId="{5180D119-B7C9-48A2-BCEC-D1F8C6FD8A0F}" type="pres">
      <dgm:prSet presAssocID="{F86EDA26-9CA2-43D3-BA4B-09EF33EA55A8}" presName="Name10" presStyleLbl="parChTrans1D2" presStyleIdx="5" presStyleCnt="6"/>
      <dgm:spPr/>
    </dgm:pt>
    <dgm:pt modelId="{AE25D972-FAE0-48B6-B50F-06A662032746}" type="pres">
      <dgm:prSet presAssocID="{4B85926E-0EEC-4818-B8DB-DB5C9711EBDA}" presName="hierRoot2" presStyleCnt="0"/>
      <dgm:spPr/>
    </dgm:pt>
    <dgm:pt modelId="{79BB6BD5-7C2F-4E13-AE9B-87587A1F0330}" type="pres">
      <dgm:prSet presAssocID="{4B85926E-0EEC-4818-B8DB-DB5C9711EBDA}" presName="composite2" presStyleCnt="0"/>
      <dgm:spPr/>
    </dgm:pt>
    <dgm:pt modelId="{6CBBE117-B3FB-475E-991F-8C5942FDB7B3}" type="pres">
      <dgm:prSet presAssocID="{4B85926E-0EEC-4818-B8DB-DB5C9711EBDA}" presName="background2" presStyleLbl="node2" presStyleIdx="5" presStyleCnt="6"/>
      <dgm:spPr/>
    </dgm:pt>
    <dgm:pt modelId="{25BEC31F-D0C5-4A1E-A81A-F8CB5F4AC319}" type="pres">
      <dgm:prSet presAssocID="{4B85926E-0EEC-4818-B8DB-DB5C9711EBDA}" presName="text2" presStyleLbl="fgAcc2" presStyleIdx="5" presStyleCnt="6" custScaleX="333279" custScaleY="485414" custLinFactNeighborX="-10813" custLinFactNeighborY="94994">
        <dgm:presLayoutVars>
          <dgm:chPref val="3"/>
        </dgm:presLayoutVars>
      </dgm:prSet>
      <dgm:spPr/>
    </dgm:pt>
    <dgm:pt modelId="{C943546A-BFDD-4A28-8605-68F1C637BCAC}" type="pres">
      <dgm:prSet presAssocID="{4B85926E-0EEC-4818-B8DB-DB5C9711EBDA}" presName="hierChild3" presStyleCnt="0"/>
      <dgm:spPr/>
    </dgm:pt>
  </dgm:ptLst>
  <dgm:cxnLst>
    <dgm:cxn modelId="{9AA17D03-BE92-477A-96DE-238D784A3FCA}" type="presOf" srcId="{5B419958-FC7D-4D0C-9C75-62B5A5FBA22E}" destId="{51938A93-2B13-4B13-A0E5-78D4017AE0F4}" srcOrd="0" destOrd="0" presId="urn:microsoft.com/office/officeart/2005/8/layout/hierarchy1"/>
    <dgm:cxn modelId="{05CC4014-0A39-4C81-8103-AFE4BE8CE4E1}" srcId="{7BF9EB54-A809-4FF1-B9A8-B8A31D2E9C31}" destId="{F55A35A4-E927-4CA1-A989-E00C80FBF3AB}" srcOrd="3" destOrd="0" parTransId="{E3C9CA21-8FDC-4A8D-861C-251628400C15}" sibTransId="{72F522E6-D008-4BD7-8693-F40B53121ED5}"/>
    <dgm:cxn modelId="{BFF3DF1C-8E49-493F-9A81-07444DDC2D3D}" type="presOf" srcId="{E26FEC76-0BD1-42E5-82BA-1F1AE3CE5EA4}" destId="{6419925C-83AC-49A8-94CA-E3B93141F012}" srcOrd="0" destOrd="0" presId="urn:microsoft.com/office/officeart/2005/8/layout/hierarchy1"/>
    <dgm:cxn modelId="{E6294E24-A1FC-423D-B187-C8342685BFB7}" type="presOf" srcId="{B1DA1A8A-A5CE-411C-8371-0EE89A696452}" destId="{E9D80D13-22CD-442E-ADDE-4F17102CF691}" srcOrd="0" destOrd="0" presId="urn:microsoft.com/office/officeart/2005/8/layout/hierarchy1"/>
    <dgm:cxn modelId="{1A35CB30-0ABE-40CF-BF52-A199864A4CA8}" type="presOf" srcId="{E3C9CA21-8FDC-4A8D-861C-251628400C15}" destId="{7ADED445-5966-41D9-88FF-AD9FA3CB9F5C}" srcOrd="0" destOrd="0" presId="urn:microsoft.com/office/officeart/2005/8/layout/hierarchy1"/>
    <dgm:cxn modelId="{041BB936-A7CE-4DE7-A038-C82FE67D44FE}" type="presOf" srcId="{A87BE287-BEA9-4F16-8D0A-54EA90E5ECFB}" destId="{D11FE947-F6B7-445A-818C-0AC97751D0FC}" srcOrd="0" destOrd="0" presId="urn:microsoft.com/office/officeart/2005/8/layout/hierarchy1"/>
    <dgm:cxn modelId="{4AA94A39-CD56-4BBD-8556-A7E58D7A2FD6}" srcId="{F55A35A4-E927-4CA1-A989-E00C80FBF3AB}" destId="{4A6CE70F-BFDF-49F4-8954-AC5EA1391F3E}" srcOrd="0" destOrd="0" parTransId="{FB5F04B4-7881-4CE8-89AD-EBCBDF891114}" sibTransId="{1BEECAE9-5604-4D35-8C83-F7E0AA2248C7}"/>
    <dgm:cxn modelId="{53725E62-1B2F-445C-8C48-6501B37D2994}" type="presOf" srcId="{B3A70B06-0248-4390-B7CE-4A2897CBF666}" destId="{5F33591B-57BB-4C05-B46D-BC1F04E47079}" srcOrd="0" destOrd="0" presId="urn:microsoft.com/office/officeart/2005/8/layout/hierarchy1"/>
    <dgm:cxn modelId="{21AF2963-2B14-4E35-9382-90DE9A1FAB5D}" srcId="{7BF9EB54-A809-4FF1-B9A8-B8A31D2E9C31}" destId="{5B419958-FC7D-4D0C-9C75-62B5A5FBA22E}" srcOrd="0" destOrd="0" parTransId="{B1DA1A8A-A5CE-411C-8371-0EE89A696452}" sibTransId="{55679E29-4A6D-4DC0-B566-90D3BAD5BDDA}"/>
    <dgm:cxn modelId="{1DDAF064-EC2A-453F-B68B-C7DE5DC5BFD1}" type="presOf" srcId="{FB5F04B4-7881-4CE8-89AD-EBCBDF891114}" destId="{40360912-E76B-4E69-BD12-036063561125}" srcOrd="0" destOrd="0" presId="urn:microsoft.com/office/officeart/2005/8/layout/hierarchy1"/>
    <dgm:cxn modelId="{260EB367-2DB1-43F0-A451-30A50F3A33F8}" type="presOf" srcId="{7BC6737D-CC92-4D35-AA73-177FD0C225D0}" destId="{F4275214-92D3-4CEB-9D94-681FFE4A9FA9}" srcOrd="0" destOrd="0" presId="urn:microsoft.com/office/officeart/2005/8/layout/hierarchy1"/>
    <dgm:cxn modelId="{FD89326A-D492-4401-BF4F-BAB36EC472E9}" srcId="{7BF9EB54-A809-4FF1-B9A8-B8A31D2E9C31}" destId="{FAE33139-C6F3-4951-8608-1CC3CE62A932}" srcOrd="2" destOrd="0" parTransId="{7BC6737D-CC92-4D35-AA73-177FD0C225D0}" sibTransId="{93ECB6D6-99A6-42B9-BD5A-1F2521A555EB}"/>
    <dgm:cxn modelId="{A08F8D72-DA60-41BC-80CC-7E116225AF89}" srcId="{FAE33139-C6F3-4951-8608-1CC3CE62A932}" destId="{B3A70B06-0248-4390-B7CE-4A2897CBF666}" srcOrd="2" destOrd="0" parTransId="{1C642177-902C-4DDA-94A5-FF07584D34EA}" sibTransId="{BB9ADB26-3012-4939-89DB-F0731CCDB471}"/>
    <dgm:cxn modelId="{C3E3C278-2774-4151-B712-BC51C2FA4491}" type="presOf" srcId="{1C642177-902C-4DDA-94A5-FF07584D34EA}" destId="{1A8CB5CB-3F25-43B6-9846-6DA56E5159B2}" srcOrd="0" destOrd="0" presId="urn:microsoft.com/office/officeart/2005/8/layout/hierarchy1"/>
    <dgm:cxn modelId="{C125E49C-8AF1-411F-BE39-5EF9D7AEC4A4}" type="presOf" srcId="{C46DE999-D3A2-44CD-A639-0F36393439BC}" destId="{B5A4D839-A1E1-4F2B-A716-A54096CF3D68}" srcOrd="0" destOrd="0" presId="urn:microsoft.com/office/officeart/2005/8/layout/hierarchy1"/>
    <dgm:cxn modelId="{E7807DA8-E421-48A6-B4F3-94E9C29FE6F9}" type="presOf" srcId="{2516A7B5-5E73-4364-8C52-229D2CA45524}" destId="{DB27CDFA-D40E-4CA5-ADA1-61D87977B5F2}" srcOrd="0" destOrd="0" presId="urn:microsoft.com/office/officeart/2005/8/layout/hierarchy1"/>
    <dgm:cxn modelId="{0F2EC6A8-CC2A-42EF-A11A-057C2E5FB04A}" srcId="{E26FEC76-0BD1-42E5-82BA-1F1AE3CE5EA4}" destId="{7BF9EB54-A809-4FF1-B9A8-B8A31D2E9C31}" srcOrd="0" destOrd="0" parTransId="{2ECCA48E-7EBD-4571-B88D-9B2BBFC4297E}" sibTransId="{BF522E4A-8D53-48AF-BF6E-23F99ECBFCF3}"/>
    <dgm:cxn modelId="{40753FAF-7D18-4C02-8AD8-71E571A1EE31}" srcId="{7BF9EB54-A809-4FF1-B9A8-B8A31D2E9C31}" destId="{4B85926E-0EEC-4818-B8DB-DB5C9711EBDA}" srcOrd="5" destOrd="0" parTransId="{F86EDA26-9CA2-43D3-BA4B-09EF33EA55A8}" sibTransId="{7C6FFD27-317A-4534-B8DC-586438989AF3}"/>
    <dgm:cxn modelId="{03060EB3-6C5E-4EDE-A797-F48D3ABAD8B7}" type="presOf" srcId="{B8D2B88B-9062-461E-AB1E-F4C2DBBE4FF8}" destId="{741FECE0-87B9-4AA6-9EF4-FF681DD6CBEC}" srcOrd="0" destOrd="0" presId="urn:microsoft.com/office/officeart/2005/8/layout/hierarchy1"/>
    <dgm:cxn modelId="{B28C03B4-7C45-491B-822D-640B87482D92}" type="presOf" srcId="{7BF9EB54-A809-4FF1-B9A8-B8A31D2E9C31}" destId="{767CEAF5-4A63-4E6A-8728-50D93D0B2816}" srcOrd="0" destOrd="0" presId="urn:microsoft.com/office/officeart/2005/8/layout/hierarchy1"/>
    <dgm:cxn modelId="{1B5818B9-8DD8-45BA-B7C0-08705B93BDDD}" type="presOf" srcId="{FAE33139-C6F3-4951-8608-1CC3CE62A932}" destId="{37CD2DAB-DAD6-443F-BB52-D35B11383F1E}" srcOrd="0" destOrd="0" presId="urn:microsoft.com/office/officeart/2005/8/layout/hierarchy1"/>
    <dgm:cxn modelId="{652A2ABC-8822-4C2A-89B5-DC2F5A2FA0FB}" type="presOf" srcId="{CA634396-BE2D-4F8F-93A1-8038E27C5C04}" destId="{038C71C4-0BB5-49EC-9565-AF637A61AF57}" srcOrd="0" destOrd="0" presId="urn:microsoft.com/office/officeart/2005/8/layout/hierarchy1"/>
    <dgm:cxn modelId="{43B7B6C1-2425-4080-B141-9670DFC1CB5E}" type="presOf" srcId="{5665F274-9B5A-45DF-9471-11FDE425B61F}" destId="{5E13DCA5-2C77-486C-A98A-E71D3A4E44A8}" srcOrd="0" destOrd="0" presId="urn:microsoft.com/office/officeart/2005/8/layout/hierarchy1"/>
    <dgm:cxn modelId="{46564ACC-C32F-4C1B-9D15-1056A8AC0CE0}" type="presOf" srcId="{F55A35A4-E927-4CA1-A989-E00C80FBF3AB}" destId="{4391EEC1-EA12-4702-9005-3F733A183E13}" srcOrd="0" destOrd="0" presId="urn:microsoft.com/office/officeart/2005/8/layout/hierarchy1"/>
    <dgm:cxn modelId="{03205FD0-6C5F-4FDD-8C44-BB9CCCA13512}" srcId="{7BF9EB54-A809-4FF1-B9A8-B8A31D2E9C31}" destId="{19F1805F-099D-4E3F-A774-5189DD7C17FC}" srcOrd="1" destOrd="0" parTransId="{B09E1A8B-62C9-4A1B-BD8B-3D3FBDD6B8E4}" sibTransId="{C9132BF2-8247-4B68-A3D0-706FBAF90BE9}"/>
    <dgm:cxn modelId="{57644CD0-4C69-41A4-A47C-9E256C001A60}" type="presOf" srcId="{4A6CE70F-BFDF-49F4-8954-AC5EA1391F3E}" destId="{C3363ED6-1646-48F6-97A9-1C2AC42CCC2E}" srcOrd="0" destOrd="0" presId="urn:microsoft.com/office/officeart/2005/8/layout/hierarchy1"/>
    <dgm:cxn modelId="{0D5CD5D0-2E8C-4022-B1BB-1AF013209F75}" type="presOf" srcId="{B09E1A8B-62C9-4A1B-BD8B-3D3FBDD6B8E4}" destId="{10812D04-0512-49ED-969A-7A8C9D0605A6}" srcOrd="0" destOrd="0" presId="urn:microsoft.com/office/officeart/2005/8/layout/hierarchy1"/>
    <dgm:cxn modelId="{392861D1-9376-45F4-B3CF-0EE1C935F92E}" type="presOf" srcId="{19F1805F-099D-4E3F-A774-5189DD7C17FC}" destId="{3908E27A-283E-42B8-B271-D68CF7237A7B}" srcOrd="0" destOrd="0" presId="urn:microsoft.com/office/officeart/2005/8/layout/hierarchy1"/>
    <dgm:cxn modelId="{B6D027D3-C750-4320-AFC5-F36487074221}" srcId="{FAE33139-C6F3-4951-8608-1CC3CE62A932}" destId="{B8D2B88B-9062-461E-AB1E-F4C2DBBE4FF8}" srcOrd="0" destOrd="0" parTransId="{2516A7B5-5E73-4364-8C52-229D2CA45524}" sibTransId="{C3DEE199-0C67-4B1B-8E5C-82FFAAABA437}"/>
    <dgm:cxn modelId="{3EB2D7D5-F0EF-45B4-AE67-A34BC4AF1440}" type="presOf" srcId="{4B85926E-0EEC-4818-B8DB-DB5C9711EBDA}" destId="{25BEC31F-D0C5-4A1E-A81A-F8CB5F4AC319}" srcOrd="0" destOrd="0" presId="urn:microsoft.com/office/officeart/2005/8/layout/hierarchy1"/>
    <dgm:cxn modelId="{559BA6E0-2BA7-41E4-8B63-8AA7EC12802A}" type="presOf" srcId="{F86EDA26-9CA2-43D3-BA4B-09EF33EA55A8}" destId="{5180D119-B7C9-48A2-BCEC-D1F8C6FD8A0F}" srcOrd="0" destOrd="0" presId="urn:microsoft.com/office/officeart/2005/8/layout/hierarchy1"/>
    <dgm:cxn modelId="{F1B933E3-EABA-41FF-97BA-B361C552C907}" srcId="{FAE33139-C6F3-4951-8608-1CC3CE62A932}" destId="{A87BE287-BEA9-4F16-8D0A-54EA90E5ECFB}" srcOrd="1" destOrd="0" parTransId="{CA634396-BE2D-4F8F-93A1-8038E27C5C04}" sibTransId="{7692B929-DE09-4992-B004-6F2A15990DFD}"/>
    <dgm:cxn modelId="{438DB4EC-8C52-47B2-AD0B-6B99F92CEE4B}" srcId="{7BF9EB54-A809-4FF1-B9A8-B8A31D2E9C31}" destId="{5665F274-9B5A-45DF-9471-11FDE425B61F}" srcOrd="4" destOrd="0" parTransId="{C46DE999-D3A2-44CD-A639-0F36393439BC}" sibTransId="{CC9E1BA6-3AC2-4AFC-A809-2CD3489D2370}"/>
    <dgm:cxn modelId="{DA929F62-53D4-4E26-A268-2AE91F1B7709}" type="presParOf" srcId="{6419925C-83AC-49A8-94CA-E3B93141F012}" destId="{4CAC974D-79E7-4AF4-9277-02ABD5B60329}" srcOrd="0" destOrd="0" presId="urn:microsoft.com/office/officeart/2005/8/layout/hierarchy1"/>
    <dgm:cxn modelId="{3C16D0C0-0238-4D37-A2A7-2EBF8460B628}" type="presParOf" srcId="{4CAC974D-79E7-4AF4-9277-02ABD5B60329}" destId="{523CED52-6000-4A92-8442-5D0D858F1623}" srcOrd="0" destOrd="0" presId="urn:microsoft.com/office/officeart/2005/8/layout/hierarchy1"/>
    <dgm:cxn modelId="{7BDADBA7-3FE3-4BAA-B084-A017DA30CE5C}" type="presParOf" srcId="{523CED52-6000-4A92-8442-5D0D858F1623}" destId="{E198320E-E27F-43CE-8C02-F7AFBB223ED7}" srcOrd="0" destOrd="0" presId="urn:microsoft.com/office/officeart/2005/8/layout/hierarchy1"/>
    <dgm:cxn modelId="{C75D84A0-8D43-4271-9E21-567E4C103F48}" type="presParOf" srcId="{523CED52-6000-4A92-8442-5D0D858F1623}" destId="{767CEAF5-4A63-4E6A-8728-50D93D0B2816}" srcOrd="1" destOrd="0" presId="urn:microsoft.com/office/officeart/2005/8/layout/hierarchy1"/>
    <dgm:cxn modelId="{7CC5A4E4-8A36-421D-A9FC-3821903F89C2}" type="presParOf" srcId="{4CAC974D-79E7-4AF4-9277-02ABD5B60329}" destId="{C7DAE899-C58A-4012-98C3-6B5F059334E7}" srcOrd="1" destOrd="0" presId="urn:microsoft.com/office/officeart/2005/8/layout/hierarchy1"/>
    <dgm:cxn modelId="{B56C3B87-6554-45AD-BB9A-0DEB5CA1741B}" type="presParOf" srcId="{C7DAE899-C58A-4012-98C3-6B5F059334E7}" destId="{E9D80D13-22CD-442E-ADDE-4F17102CF691}" srcOrd="0" destOrd="0" presId="urn:microsoft.com/office/officeart/2005/8/layout/hierarchy1"/>
    <dgm:cxn modelId="{0E5BCA6F-54E9-4FB3-9752-AD17DBC980BD}" type="presParOf" srcId="{C7DAE899-C58A-4012-98C3-6B5F059334E7}" destId="{3D04DCDE-BF7E-4C04-AE1D-5C251B87FC46}" srcOrd="1" destOrd="0" presId="urn:microsoft.com/office/officeart/2005/8/layout/hierarchy1"/>
    <dgm:cxn modelId="{3B3D7834-6E43-4199-B09F-89BC5FD216A1}" type="presParOf" srcId="{3D04DCDE-BF7E-4C04-AE1D-5C251B87FC46}" destId="{FCAE0943-EC6B-4EFC-BE97-F596A9373296}" srcOrd="0" destOrd="0" presId="urn:microsoft.com/office/officeart/2005/8/layout/hierarchy1"/>
    <dgm:cxn modelId="{37F5E1F0-B9F5-4676-B1ED-7ABF2680B23E}" type="presParOf" srcId="{FCAE0943-EC6B-4EFC-BE97-F596A9373296}" destId="{61771F4B-CFA3-4405-B456-C49CBA682EEE}" srcOrd="0" destOrd="0" presId="urn:microsoft.com/office/officeart/2005/8/layout/hierarchy1"/>
    <dgm:cxn modelId="{5507CA97-A7BA-4DE2-B7A8-B63BA2FC51A0}" type="presParOf" srcId="{FCAE0943-EC6B-4EFC-BE97-F596A9373296}" destId="{51938A93-2B13-4B13-A0E5-78D4017AE0F4}" srcOrd="1" destOrd="0" presId="urn:microsoft.com/office/officeart/2005/8/layout/hierarchy1"/>
    <dgm:cxn modelId="{29D90595-C030-4D80-8C80-65FD19BB0E0A}" type="presParOf" srcId="{3D04DCDE-BF7E-4C04-AE1D-5C251B87FC46}" destId="{F6DF655D-E694-4868-ADC1-7C4E74889454}" srcOrd="1" destOrd="0" presId="urn:microsoft.com/office/officeart/2005/8/layout/hierarchy1"/>
    <dgm:cxn modelId="{0D96EE1C-7010-413C-A1AF-7C2B2AB402DE}" type="presParOf" srcId="{C7DAE899-C58A-4012-98C3-6B5F059334E7}" destId="{10812D04-0512-49ED-969A-7A8C9D0605A6}" srcOrd="2" destOrd="0" presId="urn:microsoft.com/office/officeart/2005/8/layout/hierarchy1"/>
    <dgm:cxn modelId="{CDB68D6A-2708-4715-956F-404D4DDBB860}" type="presParOf" srcId="{C7DAE899-C58A-4012-98C3-6B5F059334E7}" destId="{78E3C614-BB7E-4107-90F0-5E67EC0E346B}" srcOrd="3" destOrd="0" presId="urn:microsoft.com/office/officeart/2005/8/layout/hierarchy1"/>
    <dgm:cxn modelId="{B4BDE240-FC51-4198-B108-3E1D1C75BA42}" type="presParOf" srcId="{78E3C614-BB7E-4107-90F0-5E67EC0E346B}" destId="{289081F1-3132-4983-AB2A-B74374A03CAA}" srcOrd="0" destOrd="0" presId="urn:microsoft.com/office/officeart/2005/8/layout/hierarchy1"/>
    <dgm:cxn modelId="{F5AC0F2D-57C6-4127-A31F-89349A815007}" type="presParOf" srcId="{289081F1-3132-4983-AB2A-B74374A03CAA}" destId="{8483B8FC-3305-4689-8BE2-CC9A748A132C}" srcOrd="0" destOrd="0" presId="urn:microsoft.com/office/officeart/2005/8/layout/hierarchy1"/>
    <dgm:cxn modelId="{23602525-EC76-407A-9612-9D5DBFE4DFB1}" type="presParOf" srcId="{289081F1-3132-4983-AB2A-B74374A03CAA}" destId="{3908E27A-283E-42B8-B271-D68CF7237A7B}" srcOrd="1" destOrd="0" presId="urn:microsoft.com/office/officeart/2005/8/layout/hierarchy1"/>
    <dgm:cxn modelId="{BD866146-9CD9-440A-8860-8737994A6A0C}" type="presParOf" srcId="{78E3C614-BB7E-4107-90F0-5E67EC0E346B}" destId="{66CD15D0-92A8-4FAF-B5C3-E8345C718DF2}" srcOrd="1" destOrd="0" presId="urn:microsoft.com/office/officeart/2005/8/layout/hierarchy1"/>
    <dgm:cxn modelId="{05FDB71F-1A5A-4D53-8561-CCED5907D988}" type="presParOf" srcId="{C7DAE899-C58A-4012-98C3-6B5F059334E7}" destId="{F4275214-92D3-4CEB-9D94-681FFE4A9FA9}" srcOrd="4" destOrd="0" presId="urn:microsoft.com/office/officeart/2005/8/layout/hierarchy1"/>
    <dgm:cxn modelId="{B5A8BCF6-AC94-4D3A-AE25-498BD69661E8}" type="presParOf" srcId="{C7DAE899-C58A-4012-98C3-6B5F059334E7}" destId="{C2BF7656-CFB3-4525-AD2D-4D7157F40ABE}" srcOrd="5" destOrd="0" presId="urn:microsoft.com/office/officeart/2005/8/layout/hierarchy1"/>
    <dgm:cxn modelId="{ECE98573-D428-42C2-B531-60862F78E419}" type="presParOf" srcId="{C2BF7656-CFB3-4525-AD2D-4D7157F40ABE}" destId="{9776EAE5-0567-4CD1-8FC3-1DCA65CC3AC9}" srcOrd="0" destOrd="0" presId="urn:microsoft.com/office/officeart/2005/8/layout/hierarchy1"/>
    <dgm:cxn modelId="{253CBDBA-39C2-4D14-8474-FF85F33DF012}" type="presParOf" srcId="{9776EAE5-0567-4CD1-8FC3-1DCA65CC3AC9}" destId="{EB345481-4636-4ACB-9AB7-42697C31C32E}" srcOrd="0" destOrd="0" presId="urn:microsoft.com/office/officeart/2005/8/layout/hierarchy1"/>
    <dgm:cxn modelId="{813B840C-899A-4719-961A-9790EF04C7A0}" type="presParOf" srcId="{9776EAE5-0567-4CD1-8FC3-1DCA65CC3AC9}" destId="{37CD2DAB-DAD6-443F-BB52-D35B11383F1E}" srcOrd="1" destOrd="0" presId="urn:microsoft.com/office/officeart/2005/8/layout/hierarchy1"/>
    <dgm:cxn modelId="{C98EE092-41E5-4232-B47D-289C7F1CE8E6}" type="presParOf" srcId="{C2BF7656-CFB3-4525-AD2D-4D7157F40ABE}" destId="{F29069A8-16C5-4121-A231-9E18D3993ED5}" srcOrd="1" destOrd="0" presId="urn:microsoft.com/office/officeart/2005/8/layout/hierarchy1"/>
    <dgm:cxn modelId="{FB2D23BA-D4B5-4BD1-87A3-AF5EEDC56704}" type="presParOf" srcId="{F29069A8-16C5-4121-A231-9E18D3993ED5}" destId="{DB27CDFA-D40E-4CA5-ADA1-61D87977B5F2}" srcOrd="0" destOrd="0" presId="urn:microsoft.com/office/officeart/2005/8/layout/hierarchy1"/>
    <dgm:cxn modelId="{8A9B11F7-6146-4214-B9EB-88D8D93DE642}" type="presParOf" srcId="{F29069A8-16C5-4121-A231-9E18D3993ED5}" destId="{04168896-6C7E-45E0-BF7F-9A7FAF615EC8}" srcOrd="1" destOrd="0" presId="urn:microsoft.com/office/officeart/2005/8/layout/hierarchy1"/>
    <dgm:cxn modelId="{0BB90DBE-F16F-4FA1-BBE6-EAE7B35221C4}" type="presParOf" srcId="{04168896-6C7E-45E0-BF7F-9A7FAF615EC8}" destId="{8574D525-AF3C-40D5-BA12-17A2371833CA}" srcOrd="0" destOrd="0" presId="urn:microsoft.com/office/officeart/2005/8/layout/hierarchy1"/>
    <dgm:cxn modelId="{5524B679-2608-494C-816E-10BDD713AA6E}" type="presParOf" srcId="{8574D525-AF3C-40D5-BA12-17A2371833CA}" destId="{13A1F9CB-CC63-4986-B4A3-71AA3BF079C6}" srcOrd="0" destOrd="0" presId="urn:microsoft.com/office/officeart/2005/8/layout/hierarchy1"/>
    <dgm:cxn modelId="{60AD6293-92E1-42B2-9B5E-929064D00E7A}" type="presParOf" srcId="{8574D525-AF3C-40D5-BA12-17A2371833CA}" destId="{741FECE0-87B9-4AA6-9EF4-FF681DD6CBEC}" srcOrd="1" destOrd="0" presId="urn:microsoft.com/office/officeart/2005/8/layout/hierarchy1"/>
    <dgm:cxn modelId="{6882C6DD-B446-41CD-8474-B34A57BBFF1E}" type="presParOf" srcId="{04168896-6C7E-45E0-BF7F-9A7FAF615EC8}" destId="{E64A8133-9C89-476F-A618-035D05A4C509}" srcOrd="1" destOrd="0" presId="urn:microsoft.com/office/officeart/2005/8/layout/hierarchy1"/>
    <dgm:cxn modelId="{4B7B8BFE-5C54-447C-8030-6DEAA36AEABD}" type="presParOf" srcId="{F29069A8-16C5-4121-A231-9E18D3993ED5}" destId="{038C71C4-0BB5-49EC-9565-AF637A61AF57}" srcOrd="2" destOrd="0" presId="urn:microsoft.com/office/officeart/2005/8/layout/hierarchy1"/>
    <dgm:cxn modelId="{4AB6CC24-FED5-47BC-B59F-8B1B09EB8CF1}" type="presParOf" srcId="{F29069A8-16C5-4121-A231-9E18D3993ED5}" destId="{B9904581-48C3-4502-8781-12BC1B6AC071}" srcOrd="3" destOrd="0" presId="urn:microsoft.com/office/officeart/2005/8/layout/hierarchy1"/>
    <dgm:cxn modelId="{5EEBEC24-9891-4D6C-8356-0EB2BEC26B1A}" type="presParOf" srcId="{B9904581-48C3-4502-8781-12BC1B6AC071}" destId="{C713494B-EE60-4ABD-9C65-1CF360A00303}" srcOrd="0" destOrd="0" presId="urn:microsoft.com/office/officeart/2005/8/layout/hierarchy1"/>
    <dgm:cxn modelId="{72F46E46-21E1-4089-BF86-50D9B2B47346}" type="presParOf" srcId="{C713494B-EE60-4ABD-9C65-1CF360A00303}" destId="{63F5A0CB-9594-4ACE-BD4F-B4A659493CB4}" srcOrd="0" destOrd="0" presId="urn:microsoft.com/office/officeart/2005/8/layout/hierarchy1"/>
    <dgm:cxn modelId="{09E199DE-F05F-4A74-B3E8-98CDB424A608}" type="presParOf" srcId="{C713494B-EE60-4ABD-9C65-1CF360A00303}" destId="{D11FE947-F6B7-445A-818C-0AC97751D0FC}" srcOrd="1" destOrd="0" presId="urn:microsoft.com/office/officeart/2005/8/layout/hierarchy1"/>
    <dgm:cxn modelId="{6EC7E4DC-10EA-4B84-9D96-E4253F1E2BDC}" type="presParOf" srcId="{B9904581-48C3-4502-8781-12BC1B6AC071}" destId="{BC75FC61-C752-429B-8F9C-9FDD89C0D19B}" srcOrd="1" destOrd="0" presId="urn:microsoft.com/office/officeart/2005/8/layout/hierarchy1"/>
    <dgm:cxn modelId="{DB67D023-2C5F-48AF-88AC-0BE0338468B7}" type="presParOf" srcId="{F29069A8-16C5-4121-A231-9E18D3993ED5}" destId="{1A8CB5CB-3F25-43B6-9846-6DA56E5159B2}" srcOrd="4" destOrd="0" presId="urn:microsoft.com/office/officeart/2005/8/layout/hierarchy1"/>
    <dgm:cxn modelId="{8B75A6ED-57C0-49C8-A724-E460B976B634}" type="presParOf" srcId="{F29069A8-16C5-4121-A231-9E18D3993ED5}" destId="{398944DC-ABDE-4882-8F92-5BA50D1B4F60}" srcOrd="5" destOrd="0" presId="urn:microsoft.com/office/officeart/2005/8/layout/hierarchy1"/>
    <dgm:cxn modelId="{B587FDCF-09BD-4E5B-81EB-E594910F5F58}" type="presParOf" srcId="{398944DC-ABDE-4882-8F92-5BA50D1B4F60}" destId="{2738DC09-BEFB-4C3D-A2EA-79A2A0F97281}" srcOrd="0" destOrd="0" presId="urn:microsoft.com/office/officeart/2005/8/layout/hierarchy1"/>
    <dgm:cxn modelId="{20F78B02-2052-4F24-A31D-99A9D4BD7EE5}" type="presParOf" srcId="{2738DC09-BEFB-4C3D-A2EA-79A2A0F97281}" destId="{6B837CA6-B3D2-472F-91D3-3B5E6F41E88B}" srcOrd="0" destOrd="0" presId="urn:microsoft.com/office/officeart/2005/8/layout/hierarchy1"/>
    <dgm:cxn modelId="{42CE3909-FB20-4929-8D54-6EBD543A5A42}" type="presParOf" srcId="{2738DC09-BEFB-4C3D-A2EA-79A2A0F97281}" destId="{5F33591B-57BB-4C05-B46D-BC1F04E47079}" srcOrd="1" destOrd="0" presId="urn:microsoft.com/office/officeart/2005/8/layout/hierarchy1"/>
    <dgm:cxn modelId="{505C0733-BF99-40D8-ABBE-3A119FF4F005}" type="presParOf" srcId="{398944DC-ABDE-4882-8F92-5BA50D1B4F60}" destId="{DDBE8DA9-F68A-4342-9225-17E6D6606A7E}" srcOrd="1" destOrd="0" presId="urn:microsoft.com/office/officeart/2005/8/layout/hierarchy1"/>
    <dgm:cxn modelId="{2553C9B6-CD6B-43F3-80DE-EF1216A61950}" type="presParOf" srcId="{C7DAE899-C58A-4012-98C3-6B5F059334E7}" destId="{7ADED445-5966-41D9-88FF-AD9FA3CB9F5C}" srcOrd="6" destOrd="0" presId="urn:microsoft.com/office/officeart/2005/8/layout/hierarchy1"/>
    <dgm:cxn modelId="{2E663157-E672-4FC1-B2F7-E4A41ED85720}" type="presParOf" srcId="{C7DAE899-C58A-4012-98C3-6B5F059334E7}" destId="{67F9C237-3DB9-46D7-A6B4-BA1D74977227}" srcOrd="7" destOrd="0" presId="urn:microsoft.com/office/officeart/2005/8/layout/hierarchy1"/>
    <dgm:cxn modelId="{9989A38E-B4E2-4F86-A180-FBD08977D8A4}" type="presParOf" srcId="{67F9C237-3DB9-46D7-A6B4-BA1D74977227}" destId="{0104BEFE-CF52-4215-ADDE-0389A7F9F935}" srcOrd="0" destOrd="0" presId="urn:microsoft.com/office/officeart/2005/8/layout/hierarchy1"/>
    <dgm:cxn modelId="{1141F162-6A90-425E-9F18-6EF83F549786}" type="presParOf" srcId="{0104BEFE-CF52-4215-ADDE-0389A7F9F935}" destId="{5C9D86E5-DF4C-4B55-9775-B851A289EA8A}" srcOrd="0" destOrd="0" presId="urn:microsoft.com/office/officeart/2005/8/layout/hierarchy1"/>
    <dgm:cxn modelId="{B6CC3544-58F7-4ECF-9532-52217A13BC8A}" type="presParOf" srcId="{0104BEFE-CF52-4215-ADDE-0389A7F9F935}" destId="{4391EEC1-EA12-4702-9005-3F733A183E13}" srcOrd="1" destOrd="0" presId="urn:microsoft.com/office/officeart/2005/8/layout/hierarchy1"/>
    <dgm:cxn modelId="{86A52C06-539D-4878-9B3D-CBE6245BBB37}" type="presParOf" srcId="{67F9C237-3DB9-46D7-A6B4-BA1D74977227}" destId="{CB0F800C-A11B-4995-8F3C-D56DFF417252}" srcOrd="1" destOrd="0" presId="urn:microsoft.com/office/officeart/2005/8/layout/hierarchy1"/>
    <dgm:cxn modelId="{2D3974C8-EDA6-452B-92B6-120A9011713C}" type="presParOf" srcId="{CB0F800C-A11B-4995-8F3C-D56DFF417252}" destId="{40360912-E76B-4E69-BD12-036063561125}" srcOrd="0" destOrd="0" presId="urn:microsoft.com/office/officeart/2005/8/layout/hierarchy1"/>
    <dgm:cxn modelId="{E898AC93-9C29-4B7B-8FC8-44A07BE010FA}" type="presParOf" srcId="{CB0F800C-A11B-4995-8F3C-D56DFF417252}" destId="{B00428D5-0391-4AF4-B7B6-9325E31E4FAA}" srcOrd="1" destOrd="0" presId="urn:microsoft.com/office/officeart/2005/8/layout/hierarchy1"/>
    <dgm:cxn modelId="{3D836B78-BB29-439C-A492-6849C7A543E5}" type="presParOf" srcId="{B00428D5-0391-4AF4-B7B6-9325E31E4FAA}" destId="{B14B6D2B-2EC8-4290-B7B5-7FB15C22B33D}" srcOrd="0" destOrd="0" presId="urn:microsoft.com/office/officeart/2005/8/layout/hierarchy1"/>
    <dgm:cxn modelId="{C8E6381F-33DD-4F8C-917A-526E20E74FB5}" type="presParOf" srcId="{B14B6D2B-2EC8-4290-B7B5-7FB15C22B33D}" destId="{A0629C1C-81A3-4D4E-87D1-8672D4457541}" srcOrd="0" destOrd="0" presId="urn:microsoft.com/office/officeart/2005/8/layout/hierarchy1"/>
    <dgm:cxn modelId="{4720C5A6-99D0-4FBF-82C2-FC4936ED52ED}" type="presParOf" srcId="{B14B6D2B-2EC8-4290-B7B5-7FB15C22B33D}" destId="{C3363ED6-1646-48F6-97A9-1C2AC42CCC2E}" srcOrd="1" destOrd="0" presId="urn:microsoft.com/office/officeart/2005/8/layout/hierarchy1"/>
    <dgm:cxn modelId="{A5EC660F-E735-4276-8FF6-C089E4546393}" type="presParOf" srcId="{B00428D5-0391-4AF4-B7B6-9325E31E4FAA}" destId="{E964FA3E-405B-48EC-8239-DE6DD0406682}" srcOrd="1" destOrd="0" presId="urn:microsoft.com/office/officeart/2005/8/layout/hierarchy1"/>
    <dgm:cxn modelId="{F37E1BAE-8D74-453F-A3D4-BBFFEFBC55E9}" type="presParOf" srcId="{C7DAE899-C58A-4012-98C3-6B5F059334E7}" destId="{B5A4D839-A1E1-4F2B-A716-A54096CF3D68}" srcOrd="8" destOrd="0" presId="urn:microsoft.com/office/officeart/2005/8/layout/hierarchy1"/>
    <dgm:cxn modelId="{6E5E9D2D-5C4F-4586-8F6F-71AC0E9A134F}" type="presParOf" srcId="{C7DAE899-C58A-4012-98C3-6B5F059334E7}" destId="{99B44AD6-EC98-4AAF-A67C-FA1EE8276940}" srcOrd="9" destOrd="0" presId="urn:microsoft.com/office/officeart/2005/8/layout/hierarchy1"/>
    <dgm:cxn modelId="{40A26305-065E-4F25-A0A1-C27D4B66E3B0}" type="presParOf" srcId="{99B44AD6-EC98-4AAF-A67C-FA1EE8276940}" destId="{7C623B5B-A2D0-4F65-AEE0-50CEA1986E83}" srcOrd="0" destOrd="0" presId="urn:microsoft.com/office/officeart/2005/8/layout/hierarchy1"/>
    <dgm:cxn modelId="{3B20C5AB-EE32-40AA-8874-48F098E2FE30}" type="presParOf" srcId="{7C623B5B-A2D0-4F65-AEE0-50CEA1986E83}" destId="{DD9E0EE0-38A1-4FCD-ADAB-E0AA28824F12}" srcOrd="0" destOrd="0" presId="urn:microsoft.com/office/officeart/2005/8/layout/hierarchy1"/>
    <dgm:cxn modelId="{3FADD6A1-6D9D-4EB8-A440-022663917A6A}" type="presParOf" srcId="{7C623B5B-A2D0-4F65-AEE0-50CEA1986E83}" destId="{5E13DCA5-2C77-486C-A98A-E71D3A4E44A8}" srcOrd="1" destOrd="0" presId="urn:microsoft.com/office/officeart/2005/8/layout/hierarchy1"/>
    <dgm:cxn modelId="{6A999908-F49E-4B1C-8AEA-FE87CCCEC395}" type="presParOf" srcId="{99B44AD6-EC98-4AAF-A67C-FA1EE8276940}" destId="{61A5E4A1-68F9-45A5-9335-05D57FCFBF2A}" srcOrd="1" destOrd="0" presId="urn:microsoft.com/office/officeart/2005/8/layout/hierarchy1"/>
    <dgm:cxn modelId="{6404C196-3089-477F-B8F4-E59B9586BE0D}" type="presParOf" srcId="{C7DAE899-C58A-4012-98C3-6B5F059334E7}" destId="{5180D119-B7C9-48A2-BCEC-D1F8C6FD8A0F}" srcOrd="10" destOrd="0" presId="urn:microsoft.com/office/officeart/2005/8/layout/hierarchy1"/>
    <dgm:cxn modelId="{B145A63A-5DC0-46B3-A831-A38315CAE2A4}" type="presParOf" srcId="{C7DAE899-C58A-4012-98C3-6B5F059334E7}" destId="{AE25D972-FAE0-48B6-B50F-06A662032746}" srcOrd="11" destOrd="0" presId="urn:microsoft.com/office/officeart/2005/8/layout/hierarchy1"/>
    <dgm:cxn modelId="{6765009E-545C-4F5E-AE53-B6A0561C8EB9}" type="presParOf" srcId="{AE25D972-FAE0-48B6-B50F-06A662032746}" destId="{79BB6BD5-7C2F-4E13-AE9B-87587A1F0330}" srcOrd="0" destOrd="0" presId="urn:microsoft.com/office/officeart/2005/8/layout/hierarchy1"/>
    <dgm:cxn modelId="{185D983D-46EF-48EE-88A2-8304BDD23DF8}" type="presParOf" srcId="{79BB6BD5-7C2F-4E13-AE9B-87587A1F0330}" destId="{6CBBE117-B3FB-475E-991F-8C5942FDB7B3}" srcOrd="0" destOrd="0" presId="urn:microsoft.com/office/officeart/2005/8/layout/hierarchy1"/>
    <dgm:cxn modelId="{FC7BD9C3-FA13-49D7-A754-6D5F1FB40F8F}" type="presParOf" srcId="{79BB6BD5-7C2F-4E13-AE9B-87587A1F0330}" destId="{25BEC31F-D0C5-4A1E-A81A-F8CB5F4AC319}" srcOrd="1" destOrd="0" presId="urn:microsoft.com/office/officeart/2005/8/layout/hierarchy1"/>
    <dgm:cxn modelId="{54E40596-76D7-4AF2-ACDF-B85CDDA13400}" type="presParOf" srcId="{AE25D972-FAE0-48B6-B50F-06A662032746}" destId="{C943546A-BFDD-4A28-8605-68F1C637BCA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0D119-B7C9-48A2-BCEC-D1F8C6FD8A0F}">
      <dsp:nvSpPr>
        <dsp:cNvPr id="0" name=""/>
        <dsp:cNvSpPr/>
      </dsp:nvSpPr>
      <dsp:spPr>
        <a:xfrm>
          <a:off x="5877748" y="2838758"/>
          <a:ext cx="5279810" cy="674357"/>
        </a:xfrm>
        <a:custGeom>
          <a:avLst/>
          <a:gdLst/>
          <a:ahLst/>
          <a:cxnLst/>
          <a:rect l="0" t="0" r="0" b="0"/>
          <a:pathLst>
            <a:path>
              <a:moveTo>
                <a:pt x="0" y="0"/>
              </a:moveTo>
              <a:lnTo>
                <a:pt x="0" y="641658"/>
              </a:lnTo>
              <a:lnTo>
                <a:pt x="5279810" y="641658"/>
              </a:lnTo>
              <a:lnTo>
                <a:pt x="5279810" y="6743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A4D839-A1E1-4F2B-A716-A54096CF3D68}">
      <dsp:nvSpPr>
        <dsp:cNvPr id="0" name=""/>
        <dsp:cNvSpPr/>
      </dsp:nvSpPr>
      <dsp:spPr>
        <a:xfrm>
          <a:off x="5877748" y="2838758"/>
          <a:ext cx="3466982" cy="729862"/>
        </a:xfrm>
        <a:custGeom>
          <a:avLst/>
          <a:gdLst/>
          <a:ahLst/>
          <a:cxnLst/>
          <a:rect l="0" t="0" r="0" b="0"/>
          <a:pathLst>
            <a:path>
              <a:moveTo>
                <a:pt x="0" y="0"/>
              </a:moveTo>
              <a:lnTo>
                <a:pt x="0" y="697162"/>
              </a:lnTo>
              <a:lnTo>
                <a:pt x="3466982" y="697162"/>
              </a:lnTo>
              <a:lnTo>
                <a:pt x="3466982" y="729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360912-E76B-4E69-BD12-036063561125}">
      <dsp:nvSpPr>
        <dsp:cNvPr id="0" name=""/>
        <dsp:cNvSpPr/>
      </dsp:nvSpPr>
      <dsp:spPr>
        <a:xfrm>
          <a:off x="7368645" y="4090591"/>
          <a:ext cx="461875" cy="740370"/>
        </a:xfrm>
        <a:custGeom>
          <a:avLst/>
          <a:gdLst/>
          <a:ahLst/>
          <a:cxnLst/>
          <a:rect l="0" t="0" r="0" b="0"/>
          <a:pathLst>
            <a:path>
              <a:moveTo>
                <a:pt x="0" y="0"/>
              </a:moveTo>
              <a:lnTo>
                <a:pt x="0" y="707670"/>
              </a:lnTo>
              <a:lnTo>
                <a:pt x="461875" y="707670"/>
              </a:lnTo>
              <a:lnTo>
                <a:pt x="461875" y="740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DED445-5966-41D9-88FF-AD9FA3CB9F5C}">
      <dsp:nvSpPr>
        <dsp:cNvPr id="0" name=""/>
        <dsp:cNvSpPr/>
      </dsp:nvSpPr>
      <dsp:spPr>
        <a:xfrm>
          <a:off x="5877748" y="2838758"/>
          <a:ext cx="1490896" cy="706383"/>
        </a:xfrm>
        <a:custGeom>
          <a:avLst/>
          <a:gdLst/>
          <a:ahLst/>
          <a:cxnLst/>
          <a:rect l="0" t="0" r="0" b="0"/>
          <a:pathLst>
            <a:path>
              <a:moveTo>
                <a:pt x="0" y="0"/>
              </a:moveTo>
              <a:lnTo>
                <a:pt x="0" y="673683"/>
              </a:lnTo>
              <a:lnTo>
                <a:pt x="1490896" y="673683"/>
              </a:lnTo>
              <a:lnTo>
                <a:pt x="1490896" y="7063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8CB5CB-3F25-43B6-9846-6DA56E5159B2}">
      <dsp:nvSpPr>
        <dsp:cNvPr id="0" name=""/>
        <dsp:cNvSpPr/>
      </dsp:nvSpPr>
      <dsp:spPr>
        <a:xfrm>
          <a:off x="5193453" y="3953961"/>
          <a:ext cx="841241" cy="911920"/>
        </a:xfrm>
        <a:custGeom>
          <a:avLst/>
          <a:gdLst/>
          <a:ahLst/>
          <a:cxnLst/>
          <a:rect l="0" t="0" r="0" b="0"/>
          <a:pathLst>
            <a:path>
              <a:moveTo>
                <a:pt x="0" y="0"/>
              </a:moveTo>
              <a:lnTo>
                <a:pt x="0" y="879220"/>
              </a:lnTo>
              <a:lnTo>
                <a:pt x="841241" y="879220"/>
              </a:lnTo>
              <a:lnTo>
                <a:pt x="841241" y="9119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8C71C4-0BB5-49EC-9565-AF637A61AF57}">
      <dsp:nvSpPr>
        <dsp:cNvPr id="0" name=""/>
        <dsp:cNvSpPr/>
      </dsp:nvSpPr>
      <dsp:spPr>
        <a:xfrm>
          <a:off x="4331964" y="3953961"/>
          <a:ext cx="861489" cy="917880"/>
        </a:xfrm>
        <a:custGeom>
          <a:avLst/>
          <a:gdLst/>
          <a:ahLst/>
          <a:cxnLst/>
          <a:rect l="0" t="0" r="0" b="0"/>
          <a:pathLst>
            <a:path>
              <a:moveTo>
                <a:pt x="861489" y="0"/>
              </a:moveTo>
              <a:lnTo>
                <a:pt x="861489" y="885180"/>
              </a:lnTo>
              <a:lnTo>
                <a:pt x="0" y="885180"/>
              </a:lnTo>
              <a:lnTo>
                <a:pt x="0" y="9178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27CDFA-D40E-4CA5-ADA1-61D87977B5F2}">
      <dsp:nvSpPr>
        <dsp:cNvPr id="0" name=""/>
        <dsp:cNvSpPr/>
      </dsp:nvSpPr>
      <dsp:spPr>
        <a:xfrm>
          <a:off x="2678569" y="3953961"/>
          <a:ext cx="2514883" cy="901069"/>
        </a:xfrm>
        <a:custGeom>
          <a:avLst/>
          <a:gdLst/>
          <a:ahLst/>
          <a:cxnLst/>
          <a:rect l="0" t="0" r="0" b="0"/>
          <a:pathLst>
            <a:path>
              <a:moveTo>
                <a:pt x="2514883" y="0"/>
              </a:moveTo>
              <a:lnTo>
                <a:pt x="2514883" y="868369"/>
              </a:lnTo>
              <a:lnTo>
                <a:pt x="0" y="868369"/>
              </a:lnTo>
              <a:lnTo>
                <a:pt x="0" y="9010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275214-92D3-4CEB-9D94-681FFE4A9FA9}">
      <dsp:nvSpPr>
        <dsp:cNvPr id="0" name=""/>
        <dsp:cNvSpPr/>
      </dsp:nvSpPr>
      <dsp:spPr>
        <a:xfrm>
          <a:off x="5193453" y="2838758"/>
          <a:ext cx="684295" cy="629152"/>
        </a:xfrm>
        <a:custGeom>
          <a:avLst/>
          <a:gdLst/>
          <a:ahLst/>
          <a:cxnLst/>
          <a:rect l="0" t="0" r="0" b="0"/>
          <a:pathLst>
            <a:path>
              <a:moveTo>
                <a:pt x="684295" y="0"/>
              </a:moveTo>
              <a:lnTo>
                <a:pt x="684295" y="596452"/>
              </a:lnTo>
              <a:lnTo>
                <a:pt x="0" y="596452"/>
              </a:lnTo>
              <a:lnTo>
                <a:pt x="0" y="6291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812D04-0512-49ED-969A-7A8C9D0605A6}">
      <dsp:nvSpPr>
        <dsp:cNvPr id="0" name=""/>
        <dsp:cNvSpPr/>
      </dsp:nvSpPr>
      <dsp:spPr>
        <a:xfrm>
          <a:off x="2836916" y="2838758"/>
          <a:ext cx="3040832" cy="642509"/>
        </a:xfrm>
        <a:custGeom>
          <a:avLst/>
          <a:gdLst/>
          <a:ahLst/>
          <a:cxnLst/>
          <a:rect l="0" t="0" r="0" b="0"/>
          <a:pathLst>
            <a:path>
              <a:moveTo>
                <a:pt x="3040832" y="0"/>
              </a:moveTo>
              <a:lnTo>
                <a:pt x="3040832" y="609809"/>
              </a:lnTo>
              <a:lnTo>
                <a:pt x="0" y="609809"/>
              </a:lnTo>
              <a:lnTo>
                <a:pt x="0" y="6425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D80D13-22CD-442E-ADDE-4F17102CF691}">
      <dsp:nvSpPr>
        <dsp:cNvPr id="0" name=""/>
        <dsp:cNvSpPr/>
      </dsp:nvSpPr>
      <dsp:spPr>
        <a:xfrm>
          <a:off x="1021662" y="2838758"/>
          <a:ext cx="4856086" cy="618414"/>
        </a:xfrm>
        <a:custGeom>
          <a:avLst/>
          <a:gdLst/>
          <a:ahLst/>
          <a:cxnLst/>
          <a:rect l="0" t="0" r="0" b="0"/>
          <a:pathLst>
            <a:path>
              <a:moveTo>
                <a:pt x="4856086" y="0"/>
              </a:moveTo>
              <a:lnTo>
                <a:pt x="4856086" y="585714"/>
              </a:lnTo>
              <a:lnTo>
                <a:pt x="0" y="585714"/>
              </a:lnTo>
              <a:lnTo>
                <a:pt x="0" y="6184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98320E-E27F-43CE-8C02-F7AFBB223ED7}">
      <dsp:nvSpPr>
        <dsp:cNvPr id="0" name=""/>
        <dsp:cNvSpPr/>
      </dsp:nvSpPr>
      <dsp:spPr>
        <a:xfrm>
          <a:off x="4352026" y="1809874"/>
          <a:ext cx="3051444" cy="10288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CEAF5-4A63-4E6A-8728-50D93D0B2816}">
      <dsp:nvSpPr>
        <dsp:cNvPr id="0" name=""/>
        <dsp:cNvSpPr/>
      </dsp:nvSpPr>
      <dsp:spPr>
        <a:xfrm>
          <a:off x="4391246" y="1847133"/>
          <a:ext cx="3051444" cy="10288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rgbClr val="FF0000"/>
              </a:solidFill>
            </a:rPr>
            <a:t>Image Segmentation</a:t>
          </a:r>
        </a:p>
      </dsp:txBody>
      <dsp:txXfrm>
        <a:off x="4421381" y="1877268"/>
        <a:ext cx="2991174" cy="968613"/>
      </dsp:txXfrm>
    </dsp:sp>
    <dsp:sp modelId="{61771F4B-CFA3-4405-B456-C49CBA682EEE}">
      <dsp:nvSpPr>
        <dsp:cNvPr id="0" name=""/>
        <dsp:cNvSpPr/>
      </dsp:nvSpPr>
      <dsp:spPr>
        <a:xfrm>
          <a:off x="190360" y="3457172"/>
          <a:ext cx="1662604" cy="7572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938A93-2B13-4B13-A0E5-78D4017AE0F4}">
      <dsp:nvSpPr>
        <dsp:cNvPr id="0" name=""/>
        <dsp:cNvSpPr/>
      </dsp:nvSpPr>
      <dsp:spPr>
        <a:xfrm>
          <a:off x="229580" y="3494431"/>
          <a:ext cx="1662604" cy="757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0000"/>
              </a:solidFill>
            </a:rPr>
            <a:t>Thresholding</a:t>
          </a:r>
        </a:p>
      </dsp:txBody>
      <dsp:txXfrm>
        <a:off x="251760" y="3516611"/>
        <a:ext cx="1618244" cy="712905"/>
      </dsp:txXfrm>
    </dsp:sp>
    <dsp:sp modelId="{8483B8FC-3305-4689-8BE2-CC9A748A132C}">
      <dsp:nvSpPr>
        <dsp:cNvPr id="0" name=""/>
        <dsp:cNvSpPr/>
      </dsp:nvSpPr>
      <dsp:spPr>
        <a:xfrm>
          <a:off x="2024959" y="3481267"/>
          <a:ext cx="1623914" cy="4553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8E27A-283E-42B8-B271-D68CF7237A7B}">
      <dsp:nvSpPr>
        <dsp:cNvPr id="0" name=""/>
        <dsp:cNvSpPr/>
      </dsp:nvSpPr>
      <dsp:spPr>
        <a:xfrm>
          <a:off x="2064179" y="3518527"/>
          <a:ext cx="1623914" cy="4553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0000"/>
              </a:solidFill>
            </a:rPr>
            <a:t>Edge-based Segmentation</a:t>
          </a:r>
        </a:p>
      </dsp:txBody>
      <dsp:txXfrm>
        <a:off x="2077517" y="3531865"/>
        <a:ext cx="1597238" cy="428722"/>
      </dsp:txXfrm>
    </dsp:sp>
    <dsp:sp modelId="{EB345481-4636-4ACB-9AB7-42697C31C32E}">
      <dsp:nvSpPr>
        <dsp:cNvPr id="0" name=""/>
        <dsp:cNvSpPr/>
      </dsp:nvSpPr>
      <dsp:spPr>
        <a:xfrm>
          <a:off x="4157838" y="3467911"/>
          <a:ext cx="2071229" cy="486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D2DAB-DAD6-443F-BB52-D35B11383F1E}">
      <dsp:nvSpPr>
        <dsp:cNvPr id="0" name=""/>
        <dsp:cNvSpPr/>
      </dsp:nvSpPr>
      <dsp:spPr>
        <a:xfrm>
          <a:off x="4197058" y="3505170"/>
          <a:ext cx="2071229" cy="4860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0000"/>
              </a:solidFill>
            </a:rPr>
            <a:t>Region-Based Segmentation</a:t>
          </a:r>
        </a:p>
      </dsp:txBody>
      <dsp:txXfrm>
        <a:off x="4211294" y="3519406"/>
        <a:ext cx="2042757" cy="457577"/>
      </dsp:txXfrm>
    </dsp:sp>
    <dsp:sp modelId="{13A1F9CB-CC63-4986-B4A3-71AA3BF079C6}">
      <dsp:nvSpPr>
        <dsp:cNvPr id="0" name=""/>
        <dsp:cNvSpPr/>
      </dsp:nvSpPr>
      <dsp:spPr>
        <a:xfrm>
          <a:off x="1913563" y="4855030"/>
          <a:ext cx="1530011" cy="799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FECE0-87B9-4AA6-9EF4-FF681DD6CBEC}">
      <dsp:nvSpPr>
        <dsp:cNvPr id="0" name=""/>
        <dsp:cNvSpPr/>
      </dsp:nvSpPr>
      <dsp:spPr>
        <a:xfrm>
          <a:off x="1952784" y="4892289"/>
          <a:ext cx="1530011" cy="799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2"/>
              </a:solidFill>
            </a:rPr>
            <a:t>Region Growing</a:t>
          </a:r>
        </a:p>
      </dsp:txBody>
      <dsp:txXfrm>
        <a:off x="1976207" y="4915712"/>
        <a:ext cx="1483165" cy="752891"/>
      </dsp:txXfrm>
    </dsp:sp>
    <dsp:sp modelId="{63F5A0CB-9594-4ACE-BD4F-B4A659493CB4}">
      <dsp:nvSpPr>
        <dsp:cNvPr id="0" name=""/>
        <dsp:cNvSpPr/>
      </dsp:nvSpPr>
      <dsp:spPr>
        <a:xfrm>
          <a:off x="3686112" y="4871841"/>
          <a:ext cx="1291702" cy="9185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1FE947-F6B7-445A-818C-0AC97751D0FC}">
      <dsp:nvSpPr>
        <dsp:cNvPr id="0" name=""/>
        <dsp:cNvSpPr/>
      </dsp:nvSpPr>
      <dsp:spPr>
        <a:xfrm>
          <a:off x="3725332" y="4909100"/>
          <a:ext cx="1291702" cy="9185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2"/>
              </a:solidFill>
            </a:rPr>
            <a:t>Region Splitting</a:t>
          </a:r>
        </a:p>
      </dsp:txBody>
      <dsp:txXfrm>
        <a:off x="3752235" y="4936003"/>
        <a:ext cx="1237896" cy="864738"/>
      </dsp:txXfrm>
    </dsp:sp>
    <dsp:sp modelId="{6B837CA6-B3D2-472F-91D3-3B5E6F41E88B}">
      <dsp:nvSpPr>
        <dsp:cNvPr id="0" name=""/>
        <dsp:cNvSpPr/>
      </dsp:nvSpPr>
      <dsp:spPr>
        <a:xfrm>
          <a:off x="5398989" y="4865881"/>
          <a:ext cx="1271409" cy="7523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33591B-57BB-4C05-B46D-BC1F04E47079}">
      <dsp:nvSpPr>
        <dsp:cNvPr id="0" name=""/>
        <dsp:cNvSpPr/>
      </dsp:nvSpPr>
      <dsp:spPr>
        <a:xfrm>
          <a:off x="5438210" y="4903140"/>
          <a:ext cx="1271409" cy="7523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2"/>
              </a:solidFill>
            </a:rPr>
            <a:t>Split and Merge</a:t>
          </a:r>
        </a:p>
      </dsp:txBody>
      <dsp:txXfrm>
        <a:off x="5460245" y="4925175"/>
        <a:ext cx="1227339" cy="708275"/>
      </dsp:txXfrm>
    </dsp:sp>
    <dsp:sp modelId="{5C9D86E5-DF4C-4B55-9775-B851A289EA8A}">
      <dsp:nvSpPr>
        <dsp:cNvPr id="0" name=""/>
        <dsp:cNvSpPr/>
      </dsp:nvSpPr>
      <dsp:spPr>
        <a:xfrm>
          <a:off x="6594116" y="3545142"/>
          <a:ext cx="1549057" cy="5454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91EEC1-EA12-4702-9005-3F733A183E13}">
      <dsp:nvSpPr>
        <dsp:cNvPr id="0" name=""/>
        <dsp:cNvSpPr/>
      </dsp:nvSpPr>
      <dsp:spPr>
        <a:xfrm>
          <a:off x="6633336" y="3582401"/>
          <a:ext cx="1549057" cy="5454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0000"/>
              </a:solidFill>
            </a:rPr>
            <a:t>Clustering</a:t>
          </a:r>
        </a:p>
      </dsp:txBody>
      <dsp:txXfrm>
        <a:off x="6649312" y="3598377"/>
        <a:ext cx="1517105" cy="513497"/>
      </dsp:txXfrm>
    </dsp:sp>
    <dsp:sp modelId="{A0629C1C-81A3-4D4E-87D1-8672D4457541}">
      <dsp:nvSpPr>
        <dsp:cNvPr id="0" name=""/>
        <dsp:cNvSpPr/>
      </dsp:nvSpPr>
      <dsp:spPr>
        <a:xfrm>
          <a:off x="6960356" y="4830962"/>
          <a:ext cx="1740327" cy="55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363ED6-1646-48F6-97A9-1C2AC42CCC2E}">
      <dsp:nvSpPr>
        <dsp:cNvPr id="0" name=""/>
        <dsp:cNvSpPr/>
      </dsp:nvSpPr>
      <dsp:spPr>
        <a:xfrm>
          <a:off x="6999577" y="4868221"/>
          <a:ext cx="1740327" cy="5580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2"/>
              </a:solidFill>
            </a:rPr>
            <a:t>K-means</a:t>
          </a:r>
        </a:p>
      </dsp:txBody>
      <dsp:txXfrm>
        <a:off x="7015921" y="4884565"/>
        <a:ext cx="1707639" cy="525334"/>
      </dsp:txXfrm>
    </dsp:sp>
    <dsp:sp modelId="{DD9E0EE0-38A1-4FCD-ADAB-E0AA28824F12}">
      <dsp:nvSpPr>
        <dsp:cNvPr id="0" name=""/>
        <dsp:cNvSpPr/>
      </dsp:nvSpPr>
      <dsp:spPr>
        <a:xfrm>
          <a:off x="8288377" y="3568621"/>
          <a:ext cx="2112708" cy="4984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13DCA5-2C77-486C-A98A-E71D3A4E44A8}">
      <dsp:nvSpPr>
        <dsp:cNvPr id="0" name=""/>
        <dsp:cNvSpPr/>
      </dsp:nvSpPr>
      <dsp:spPr>
        <a:xfrm>
          <a:off x="8327597" y="3605880"/>
          <a:ext cx="2112708" cy="4984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0000"/>
              </a:solidFill>
            </a:rPr>
            <a:t>Watershed-Based Segmentation</a:t>
          </a:r>
        </a:p>
      </dsp:txBody>
      <dsp:txXfrm>
        <a:off x="8342197" y="3620480"/>
        <a:ext cx="2083508" cy="469291"/>
      </dsp:txXfrm>
    </dsp:sp>
    <dsp:sp modelId="{6CBBE117-B3FB-475E-991F-8C5942FDB7B3}">
      <dsp:nvSpPr>
        <dsp:cNvPr id="0" name=""/>
        <dsp:cNvSpPr/>
      </dsp:nvSpPr>
      <dsp:spPr>
        <a:xfrm>
          <a:off x="10569352" y="3513116"/>
          <a:ext cx="1176412" cy="1088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BEC31F-D0C5-4A1E-A81A-F8CB5F4AC319}">
      <dsp:nvSpPr>
        <dsp:cNvPr id="0" name=""/>
        <dsp:cNvSpPr/>
      </dsp:nvSpPr>
      <dsp:spPr>
        <a:xfrm>
          <a:off x="10608572" y="3550375"/>
          <a:ext cx="1176412" cy="10880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0000"/>
              </a:solidFill>
            </a:rPr>
            <a:t>PDE Segmentation</a:t>
          </a:r>
        </a:p>
      </dsp:txBody>
      <dsp:txXfrm>
        <a:off x="10640439" y="3582242"/>
        <a:ext cx="1112678" cy="10242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48799-C8BE-4AC5-BB49-088CE07377A0}" type="datetimeFigureOut">
              <a:rPr lang="en-IN" smtClean="0"/>
              <a:t>08-05-2021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34B3C-8878-47FE-8DF9-EFFD1830B0B2}" type="slidenum">
              <a:rPr lang="en-IN" smtClean="0"/>
              <a:t>‹#›</a:t>
            </a:fld>
            <a:endParaRPr lang="en-IN"/>
          </a:p>
        </p:txBody>
      </p:sp>
    </p:spTree>
    <p:extLst>
      <p:ext uri="{BB962C8B-B14F-4D97-AF65-F5344CB8AC3E}">
        <p14:creationId xmlns:p14="http://schemas.microsoft.com/office/powerpoint/2010/main" val="21450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0FD2-8CF5-4808-8CC0-DF3CD23B31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046099-D503-42C3-BE27-C3D2F724E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69FD1C-918F-40BD-994D-B1A2D8F30370}"/>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a:extLst>
              <a:ext uri="{FF2B5EF4-FFF2-40B4-BE49-F238E27FC236}">
                <a16:creationId xmlns:a16="http://schemas.microsoft.com/office/drawing/2014/main" id="{9338EA7E-AA89-49C7-97FC-484F2A746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C380B-66E8-4516-84CD-C7B8FC78C51C}"/>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252098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283D-AF3E-4934-8827-69CA37C421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88E89F-136E-45B4-9529-E9BB37994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945C4-B266-4709-B4B4-6726F9952F26}"/>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a:extLst>
              <a:ext uri="{FF2B5EF4-FFF2-40B4-BE49-F238E27FC236}">
                <a16:creationId xmlns:a16="http://schemas.microsoft.com/office/drawing/2014/main" id="{CE6A07A3-5CFD-41A0-A064-E1792F9E1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A18395-7E99-4CA5-86E4-F309C7877211}"/>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219161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1DC42-856F-4C9D-B092-229E24A7C3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6FC598-C2E9-499F-AF1D-9FAA16DEF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B7534-DAEA-4356-9CBB-03E71A80D805}"/>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a:extLst>
              <a:ext uri="{FF2B5EF4-FFF2-40B4-BE49-F238E27FC236}">
                <a16:creationId xmlns:a16="http://schemas.microsoft.com/office/drawing/2014/main" id="{5C78D75A-42B5-4474-877D-124FF41935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BE0A5-0BC7-4753-80B7-E3EDAA5F80CC}"/>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428690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403659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382321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1856095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BE2C7E-F00E-4DF7-8FC4-295249BCF0EB}" type="datetimeFigureOut">
              <a:rPr lang="en-IN" smtClean="0"/>
              <a:t>08-05-2021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340427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BE2C7E-F00E-4DF7-8FC4-295249BCF0EB}" type="datetimeFigureOut">
              <a:rPr lang="en-IN" smtClean="0"/>
              <a:t>08-05-2021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1266783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BE2C7E-F00E-4DF7-8FC4-295249BCF0EB}" type="datetimeFigureOut">
              <a:rPr lang="en-IN" smtClean="0"/>
              <a:t>08-05-2021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1791744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E2C7E-F00E-4DF7-8FC4-295249BCF0EB}" type="datetimeFigureOut">
              <a:rPr lang="en-IN" smtClean="0"/>
              <a:t>08-05-2021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28501397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BE2C7E-F00E-4DF7-8FC4-295249BCF0EB}" type="datetimeFigureOut">
              <a:rPr lang="en-IN" smtClean="0"/>
              <a:t>08-05-2021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314229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1A3A-8B1F-4ACF-B2D4-6931C4B22F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8ACF5-1BE9-4D4E-81B9-B3F055B3B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1303A-B955-4D4B-B88B-6172CAB3E280}"/>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a:extLst>
              <a:ext uri="{FF2B5EF4-FFF2-40B4-BE49-F238E27FC236}">
                <a16:creationId xmlns:a16="http://schemas.microsoft.com/office/drawing/2014/main" id="{ADF626DB-4CA7-4CED-B78E-D75FAF576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74BE9-5CD1-4CC6-A5A3-E1A07B55ABE0}"/>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2277403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E2C7E-F00E-4DF7-8FC4-295249BCF0EB}" type="datetimeFigureOut">
              <a:rPr lang="en-IN" smtClean="0"/>
              <a:t>08-05-2021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17888241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3467061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0966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3507600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0473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534727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499057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283601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0A9-7A5F-4C61-899A-01F967B0B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6BB974-4E57-4477-8137-E75A3E573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D9BCA8-2BD1-40A2-8428-38F52939E9CF}"/>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5" name="Footer Placeholder 4">
            <a:extLst>
              <a:ext uri="{FF2B5EF4-FFF2-40B4-BE49-F238E27FC236}">
                <a16:creationId xmlns:a16="http://schemas.microsoft.com/office/drawing/2014/main" id="{1007D4DA-ED10-487B-9F8B-4E34CA6E8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0FD9E-30A0-4021-93A3-ADC74CA43DAF}"/>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336029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3546-7171-4AE6-9EC8-97F0B6ADDA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F24984-9E3C-4904-87CD-D90A98A97D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81A075-4867-46E4-9E25-9DF591D589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433AF0-506A-47DC-BEE6-31250755E90F}"/>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6" name="Footer Placeholder 5">
            <a:extLst>
              <a:ext uri="{FF2B5EF4-FFF2-40B4-BE49-F238E27FC236}">
                <a16:creationId xmlns:a16="http://schemas.microsoft.com/office/drawing/2014/main" id="{7A6852BC-17BD-4F4D-B1BD-98D0C68A7C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8BAF77-525F-4632-BD98-17F428DFDFEC}"/>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206782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16FE-B987-4BF2-B2BC-DE1E891A04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B3BE57-A00D-47F7-9DAA-74C08B8D7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684D9-A882-42DF-BD2C-CC9C0F0890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F0D958-68B8-4F6D-AC16-55F4064D2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302417-01D6-46BE-97D7-AD8C5F9CF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DF19B7-D6AE-41A8-8B34-874E5F7A8311}"/>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8" name="Footer Placeholder 7">
            <a:extLst>
              <a:ext uri="{FF2B5EF4-FFF2-40B4-BE49-F238E27FC236}">
                <a16:creationId xmlns:a16="http://schemas.microsoft.com/office/drawing/2014/main" id="{89DF33A6-71EC-4800-9010-B585CFABEF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58406F-29AF-41F3-ADF7-BE3FCE1AA25B}"/>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118807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1523-9286-4A86-8D04-981CB2218F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DA10FF-CE2D-4E34-BDB9-897857CA7473}"/>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4" name="Footer Placeholder 3">
            <a:extLst>
              <a:ext uri="{FF2B5EF4-FFF2-40B4-BE49-F238E27FC236}">
                <a16:creationId xmlns:a16="http://schemas.microsoft.com/office/drawing/2014/main" id="{D405D11C-E009-4F24-B7E1-CD05471AA0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DA0FC2-D590-444C-BA65-ADFF03773A98}"/>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285546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AF2E2F-DF90-467E-97EE-5053588994AF}"/>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3" name="Footer Placeholder 2">
            <a:extLst>
              <a:ext uri="{FF2B5EF4-FFF2-40B4-BE49-F238E27FC236}">
                <a16:creationId xmlns:a16="http://schemas.microsoft.com/office/drawing/2014/main" id="{EDDD3648-2DFB-4E3D-9B8A-2592762425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DF339A-9B77-4D42-9BBB-82DE322F5C71}"/>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37705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A9E6-2157-4158-B102-723A8E662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623C2B-A5DF-4407-81CC-DD238FDF5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54ED09-104C-4497-91B2-EA4F62B71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1E03E-B25A-414F-8E69-D513AD432D73}"/>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6" name="Footer Placeholder 5">
            <a:extLst>
              <a:ext uri="{FF2B5EF4-FFF2-40B4-BE49-F238E27FC236}">
                <a16:creationId xmlns:a16="http://schemas.microsoft.com/office/drawing/2014/main" id="{622967BC-E0DA-4466-863B-84D90EEFFA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124DC-399B-4A9A-840C-1A0CFF2AFB91}"/>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297638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AEF4-12E8-4680-B8E9-5CA66E656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714D60-41B4-4896-A83B-799D977EE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E12E0A-8FDB-45D9-96FF-A1C9EBA98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1ADC8-EBDA-4BA9-940E-AC554B85D7DF}"/>
              </a:ext>
            </a:extLst>
          </p:cNvPr>
          <p:cNvSpPr>
            <a:spLocks noGrp="1"/>
          </p:cNvSpPr>
          <p:nvPr>
            <p:ph type="dt" sz="half" idx="10"/>
          </p:nvPr>
        </p:nvSpPr>
        <p:spPr/>
        <p:txBody>
          <a:bodyPr/>
          <a:lstStyle/>
          <a:p>
            <a:fld id="{AEBE2C7E-F00E-4DF7-8FC4-295249BCF0EB}" type="datetimeFigureOut">
              <a:rPr lang="en-IN" smtClean="0"/>
              <a:t>08-05-2021</a:t>
            </a:fld>
            <a:endParaRPr lang="en-IN"/>
          </a:p>
        </p:txBody>
      </p:sp>
      <p:sp>
        <p:nvSpPr>
          <p:cNvPr id="6" name="Footer Placeholder 5">
            <a:extLst>
              <a:ext uri="{FF2B5EF4-FFF2-40B4-BE49-F238E27FC236}">
                <a16:creationId xmlns:a16="http://schemas.microsoft.com/office/drawing/2014/main" id="{1D3D8A44-2335-4DE3-A128-8B7017DD3B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1E2E5-9564-4900-B071-6448ED5BBC5D}"/>
              </a:ext>
            </a:extLst>
          </p:cNvPr>
          <p:cNvSpPr>
            <a:spLocks noGrp="1"/>
          </p:cNvSpPr>
          <p:nvPr>
            <p:ph type="sldNum" sz="quarter" idx="12"/>
          </p:nvPr>
        </p:nvSpPr>
        <p:spPr/>
        <p:txBody>
          <a:bodyPr/>
          <a:lstStyle/>
          <a:p>
            <a:fld id="{F385B2BB-8F9C-43B2-A34D-86B71C82CCD6}" type="slidenum">
              <a:rPr lang="en-IN" smtClean="0"/>
              <a:t>‹#›</a:t>
            </a:fld>
            <a:endParaRPr lang="en-IN"/>
          </a:p>
        </p:txBody>
      </p:sp>
    </p:spTree>
    <p:extLst>
      <p:ext uri="{BB962C8B-B14F-4D97-AF65-F5344CB8AC3E}">
        <p14:creationId xmlns:p14="http://schemas.microsoft.com/office/powerpoint/2010/main" val="57619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2A5C3-1C49-4D86-BF74-82AE982E4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B8A940-DC39-4D06-B28B-885D6242C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B7D715-BC00-43EE-AF18-DD9FF077D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E2C7E-F00E-4DF7-8FC4-295249BCF0EB}" type="datetimeFigureOut">
              <a:rPr lang="en-IN" smtClean="0"/>
              <a:t>08-05-2021</a:t>
            </a:fld>
            <a:endParaRPr lang="en-IN"/>
          </a:p>
        </p:txBody>
      </p:sp>
      <p:sp>
        <p:nvSpPr>
          <p:cNvPr id="5" name="Footer Placeholder 4">
            <a:extLst>
              <a:ext uri="{FF2B5EF4-FFF2-40B4-BE49-F238E27FC236}">
                <a16:creationId xmlns:a16="http://schemas.microsoft.com/office/drawing/2014/main" id="{65E191F6-DD01-4B17-AF47-CFBD9AC3E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0ED882-0A04-475D-B6CC-487DF9598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5B2BB-8F9C-43B2-A34D-86B71C82CCD6}" type="slidenum">
              <a:rPr lang="en-IN" smtClean="0"/>
              <a:t>‹#›</a:t>
            </a:fld>
            <a:endParaRPr lang="en-IN"/>
          </a:p>
        </p:txBody>
      </p:sp>
    </p:spTree>
    <p:extLst>
      <p:ext uri="{BB962C8B-B14F-4D97-AF65-F5344CB8AC3E}">
        <p14:creationId xmlns:p14="http://schemas.microsoft.com/office/powerpoint/2010/main" val="122082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BE2C7E-F00E-4DF7-8FC4-295249BCF0EB}" type="datetimeFigureOut">
              <a:rPr lang="en-IN" smtClean="0"/>
              <a:t>08-05-2021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85B2BB-8F9C-43B2-A34D-86B71C82CCD6}" type="slidenum">
              <a:rPr lang="en-IN" smtClean="0"/>
              <a:t>‹#›</a:t>
            </a:fld>
            <a:endParaRPr lang="en-IN"/>
          </a:p>
        </p:txBody>
      </p:sp>
    </p:spTree>
    <p:extLst>
      <p:ext uri="{BB962C8B-B14F-4D97-AF65-F5344CB8AC3E}">
        <p14:creationId xmlns:p14="http://schemas.microsoft.com/office/powerpoint/2010/main" val="33300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2.jpg"/><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1D4811-E9E4-41DA-A4EE-9E3FFF574C0F}"/>
              </a:ext>
            </a:extLst>
          </p:cNvPr>
          <p:cNvSpPr>
            <a:spLocks noGrp="1"/>
          </p:cNvSpPr>
          <p:nvPr>
            <p:ph type="ctrTitle"/>
          </p:nvPr>
        </p:nvSpPr>
        <p:spPr/>
        <p:txBody>
          <a:bodyPr/>
          <a:lstStyle/>
          <a:p>
            <a:r>
              <a:rPr lang="en-IN" dirty="0"/>
              <a:t>DS 303 Project</a:t>
            </a:r>
          </a:p>
        </p:txBody>
      </p:sp>
      <p:sp>
        <p:nvSpPr>
          <p:cNvPr id="5" name="Subtitle 4">
            <a:extLst>
              <a:ext uri="{FF2B5EF4-FFF2-40B4-BE49-F238E27FC236}">
                <a16:creationId xmlns:a16="http://schemas.microsoft.com/office/drawing/2014/main" id="{9CBDE543-CAE9-4191-954C-5C3058424801}"/>
              </a:ext>
            </a:extLst>
          </p:cNvPr>
          <p:cNvSpPr>
            <a:spLocks noGrp="1"/>
          </p:cNvSpPr>
          <p:nvPr>
            <p:ph type="subTitle" idx="1"/>
          </p:nvPr>
        </p:nvSpPr>
        <p:spPr/>
        <p:txBody>
          <a:bodyPr>
            <a:normAutofit lnSpcReduction="10000"/>
          </a:bodyPr>
          <a:lstStyle/>
          <a:p>
            <a:r>
              <a:rPr lang="en-IN" dirty="0"/>
              <a:t>-</a:t>
            </a:r>
            <a:r>
              <a:rPr lang="en-IN" dirty="0" err="1"/>
              <a:t>Gudla</a:t>
            </a:r>
            <a:r>
              <a:rPr lang="en-IN" dirty="0"/>
              <a:t> </a:t>
            </a:r>
            <a:r>
              <a:rPr lang="en-IN" dirty="0" err="1"/>
              <a:t>Raghunandan</a:t>
            </a:r>
            <a:r>
              <a:rPr lang="en-IN" dirty="0"/>
              <a:t> Reddy (190010027)</a:t>
            </a:r>
          </a:p>
          <a:p>
            <a:r>
              <a:rPr lang="en-IN" dirty="0"/>
              <a:t>-</a:t>
            </a:r>
            <a:r>
              <a:rPr lang="en-IN" dirty="0" err="1"/>
              <a:t>Pukh</a:t>
            </a:r>
            <a:r>
              <a:rPr lang="en-IN" dirty="0"/>
              <a:t> Raj (190110068)</a:t>
            </a:r>
          </a:p>
          <a:p>
            <a:r>
              <a:rPr lang="en-IN" dirty="0"/>
              <a:t>-</a:t>
            </a:r>
            <a:r>
              <a:rPr lang="en-IN" dirty="0" err="1"/>
              <a:t>Satyajeet</a:t>
            </a:r>
            <a:r>
              <a:rPr lang="en-IN" dirty="0"/>
              <a:t> </a:t>
            </a:r>
            <a:r>
              <a:rPr lang="en-IN" dirty="0" err="1"/>
              <a:t>Shahaji</a:t>
            </a:r>
            <a:r>
              <a:rPr lang="en-IN" dirty="0"/>
              <a:t> </a:t>
            </a:r>
            <a:r>
              <a:rPr lang="en-IN" dirty="0" err="1"/>
              <a:t>Machale</a:t>
            </a:r>
            <a:r>
              <a:rPr lang="en-IN" dirty="0"/>
              <a:t> (190110085)</a:t>
            </a:r>
          </a:p>
        </p:txBody>
      </p:sp>
    </p:spTree>
    <p:extLst>
      <p:ext uri="{BB962C8B-B14F-4D97-AF65-F5344CB8AC3E}">
        <p14:creationId xmlns:p14="http://schemas.microsoft.com/office/powerpoint/2010/main" val="344365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8928-0279-4E77-9AF8-ADD8F39465E1}"/>
              </a:ext>
            </a:extLst>
          </p:cNvPr>
          <p:cNvSpPr>
            <a:spLocks noGrp="1"/>
          </p:cNvSpPr>
          <p:nvPr>
            <p:ph type="title"/>
          </p:nvPr>
        </p:nvSpPr>
        <p:spPr>
          <a:xfrm>
            <a:off x="91965" y="0"/>
            <a:ext cx="10515600" cy="727951"/>
          </a:xfrm>
        </p:spPr>
        <p:txBody>
          <a:bodyPr>
            <a:normAutofit/>
          </a:bodyPr>
          <a:lstStyle/>
          <a:p>
            <a:r>
              <a:rPr lang="en-IN" sz="2800" b="1" dirty="0">
                <a:solidFill>
                  <a:srgbClr val="FF0000"/>
                </a:solidFill>
              </a:rPr>
              <a:t>ii). Prewitt operator</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D7202AB7-74CE-41F5-B2CE-648F0048F075}"/>
                  </a:ext>
                </a:extLst>
              </p:cNvPr>
              <p:cNvSpPr>
                <a:spLocks noGrp="1"/>
              </p:cNvSpPr>
              <p:nvPr>
                <p:ph idx="1"/>
              </p:nvPr>
            </p:nvSpPr>
            <p:spPr>
              <a:xfrm>
                <a:off x="646332" y="727950"/>
                <a:ext cx="10515600" cy="6130049"/>
              </a:xfrm>
            </p:spPr>
            <p:txBody>
              <a:bodyPr>
                <a:normAutofit lnSpcReduction="10000"/>
              </a:bodyPr>
              <a:lstStyle/>
              <a:p>
                <a:r>
                  <a:rPr lang="en-IN" sz="2400" dirty="0"/>
                  <a:t>Pixel orientation and their neighbourhood:</a:t>
                </a:r>
              </a:p>
              <a:p>
                <a:pPr marL="0" indent="0">
                  <a:buNone/>
                </a:pPr>
                <a:r>
                  <a:rPr lang="en-IN" sz="2400" dirty="0"/>
                  <a:t>         </a:t>
                </a:r>
              </a:p>
              <a:p>
                <a:pPr marL="0" indent="0">
                  <a:buNone/>
                </a:pPr>
                <a:endParaRPr lang="en-IN" sz="2400" dirty="0"/>
              </a:p>
              <a:p>
                <a:pPr marL="0" indent="0">
                  <a:buNone/>
                </a:pPr>
                <a:endParaRPr lang="en-IN" sz="2400" dirty="0"/>
              </a:p>
              <a:p>
                <a:pPr marL="0" indent="0">
                  <a:buNone/>
                </a:pPr>
                <a:r>
                  <a:rPr lang="en-IN" sz="2400" dirty="0"/>
                  <a:t>G</a:t>
                </a:r>
                <a:r>
                  <a:rPr lang="en-IN" sz="2400" baseline="-25000" dirty="0"/>
                  <a:t>x</a:t>
                </a:r>
                <a:r>
                  <a:rPr lang="en-IN" sz="2400" dirty="0"/>
                  <a:t> = </a:t>
                </a:r>
                <a14:m>
                  <m:oMath xmlns:m="http://schemas.openxmlformats.org/officeDocument/2006/math">
                    <m:f>
                      <m:fPr>
                        <m:ctrlPr>
                          <a:rPr lang="en-IN" sz="2400" i="1" smtClean="0">
                            <a:latin typeface="Cambria Math" panose="02040503050406030204" pitchFamily="18" charset="0"/>
                          </a:rPr>
                        </m:ctrlPr>
                      </m:fPr>
                      <m:num>
                        <m:r>
                          <a:rPr lang="en-IN" sz="2400" i="1" smtClean="0">
                            <a:latin typeface="Cambria Math" panose="02040503050406030204" pitchFamily="18" charset="0"/>
                          </a:rPr>
                          <m:t>𝜕</m:t>
                        </m:r>
                        <m:r>
                          <a:rPr lang="en-IN" sz="2400" b="0" i="1" smtClean="0">
                            <a:latin typeface="Cambria Math" panose="02040503050406030204" pitchFamily="18" charset="0"/>
                          </a:rPr>
                          <m:t>𝑓</m:t>
                        </m:r>
                      </m:num>
                      <m:den>
                        <m:r>
                          <a:rPr lang="en-IN" sz="2400" i="1" smtClean="0">
                            <a:latin typeface="Cambria Math" panose="02040503050406030204" pitchFamily="18" charset="0"/>
                          </a:rPr>
                          <m:t>𝜕</m:t>
                        </m:r>
                        <m:r>
                          <a:rPr lang="en-IN" sz="2400" i="1" smtClean="0">
                            <a:latin typeface="Cambria Math" panose="02040503050406030204" pitchFamily="18" charset="0"/>
                          </a:rPr>
                          <m:t>𝑥</m:t>
                        </m:r>
                      </m:den>
                    </m:f>
                    <m:r>
                      <a:rPr lang="en-IN" sz="2400" b="0" i="1" smtClean="0">
                        <a:latin typeface="Cambria Math" panose="02040503050406030204" pitchFamily="18" charset="0"/>
                      </a:rPr>
                      <m:t>=</m:t>
                    </m:r>
                  </m:oMath>
                </a14:m>
                <a:r>
                  <a:rPr lang="en-IN" sz="2400" dirty="0"/>
                  <a:t> [f(i+1,j+1) + f(i+1,j) + f(i+1,j+1)] – [f(i-1,j+1) + f(i-1,j) + f(i-1,j-1)]</a:t>
                </a:r>
              </a:p>
              <a:p>
                <a:pPr marL="0" indent="0">
                  <a:buNone/>
                </a:pPr>
                <a:r>
                  <a:rPr lang="en-IN" sz="2400" dirty="0"/>
                  <a:t>G</a:t>
                </a:r>
                <a:r>
                  <a:rPr lang="en-IN" sz="2400" baseline="-25000" dirty="0" err="1"/>
                  <a:t>y</a:t>
                </a:r>
                <a:r>
                  <a:rPr lang="en-IN" sz="2400" dirty="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𝑓</m:t>
                        </m:r>
                      </m:num>
                      <m:den>
                        <m:r>
                          <a:rPr lang="en-IN" sz="2400" i="1">
                            <a:latin typeface="Cambria Math" panose="02040503050406030204" pitchFamily="18" charset="0"/>
                          </a:rPr>
                          <m:t>𝜕</m:t>
                        </m:r>
                        <m:r>
                          <a:rPr lang="en-IN" sz="2400" i="1">
                            <a:latin typeface="Cambria Math" panose="02040503050406030204" pitchFamily="18" charset="0"/>
                          </a:rPr>
                          <m:t>𝑦</m:t>
                        </m:r>
                      </m:den>
                    </m:f>
                    <m:r>
                      <a:rPr lang="en-IN" sz="2400" i="1">
                        <a:latin typeface="Cambria Math" panose="02040503050406030204" pitchFamily="18" charset="0"/>
                      </a:rPr>
                      <m:t>=</m:t>
                    </m:r>
                  </m:oMath>
                </a14:m>
                <a:r>
                  <a:rPr lang="en-IN" sz="2400" dirty="0"/>
                  <a:t> [f(i-1,j-1) + f(i,j-1) + f(i+1,j+1)] – [f(i-1,j+1) + f(i,j+1) + f(i+1,j+1)]</a:t>
                </a:r>
              </a:p>
              <a:p>
                <a:pPr marL="0" indent="0">
                  <a:buNone/>
                </a:pPr>
                <a:endParaRPr lang="en-IN" sz="2400" b="0" i="1" dirty="0">
                  <a:latin typeface="Cambria Math" panose="02040503050406030204" pitchFamily="18" charset="0"/>
                </a:endParaRPr>
              </a:p>
              <a:p>
                <a:pPr marL="0" indent="0">
                  <a:buNone/>
                </a:pPr>
                <a14:m>
                  <m:oMath xmlns:m="http://schemas.openxmlformats.org/officeDocument/2006/math">
                    <m:r>
                      <a:rPr lang="en-IN" sz="2400" b="0" i="1" smtClean="0">
                        <a:latin typeface="Cambria Math" panose="02040503050406030204" pitchFamily="18" charset="0"/>
                      </a:rPr>
                      <m:t>𝐺</m:t>
                    </m:r>
                    <m:r>
                      <a:rPr lang="en-IN" sz="2400" b="0" i="1" baseline="-25000" smtClean="0">
                        <a:latin typeface="Cambria Math" panose="02040503050406030204" pitchFamily="18" charset="0"/>
                      </a:rPr>
                      <m:t>𝑥</m:t>
                    </m:r>
                    <m:r>
                      <a:rPr lang="en-IN" sz="2400" b="0" i="1" smtClean="0">
                        <a:latin typeface="Cambria Math" panose="02040503050406030204" pitchFamily="18" charset="0"/>
                      </a:rPr>
                      <m:t>=</m:t>
                    </m:r>
                    <m:d>
                      <m:dPr>
                        <m:ctrlPr>
                          <a:rPr lang="en-IN" sz="2400" b="0" i="1" smtClean="0">
                            <a:latin typeface="Cambria Math" panose="02040503050406030204" pitchFamily="18" charset="0"/>
                          </a:rPr>
                        </m:ctrlPr>
                      </m:dPr>
                      <m:e>
                        <m:m>
                          <m:mPr>
                            <m:mcs>
                              <m:mc>
                                <m:mcPr>
                                  <m:count m:val="3"/>
                                  <m:mcJc m:val="center"/>
                                </m:mcPr>
                              </m:mc>
                            </m:mcs>
                            <m:ctrlPr>
                              <a:rPr lang="en-IN" sz="2400" b="0" i="1" smtClean="0">
                                <a:latin typeface="Cambria Math" panose="02040503050406030204" pitchFamily="18" charset="0"/>
                              </a:rPr>
                            </m:ctrlPr>
                          </m:mPr>
                          <m:mr>
                            <m:e>
                              <m:r>
                                <m:rPr>
                                  <m:brk m:alnAt="7"/>
                                </m:rPr>
                                <a:rPr lang="en-IN" sz="2400" b="0" i="1" smtClean="0">
                                  <a:latin typeface="Cambria Math" panose="02040503050406030204" pitchFamily="18" charset="0"/>
                                </a:rPr>
                                <m:t>−</m:t>
                              </m:r>
                              <m:r>
                                <a:rPr lang="en-IN" sz="2400" b="0" i="1" smtClean="0">
                                  <a:latin typeface="Cambria Math" panose="02040503050406030204" pitchFamily="18" charset="0"/>
                                </a:rPr>
                                <m:t>1</m:t>
                              </m:r>
                            </m:e>
                            <m:e>
                              <m:r>
                                <a:rPr lang="en-IN" sz="2400" b="0" i="1" smtClean="0">
                                  <a:latin typeface="Cambria Math" panose="02040503050406030204" pitchFamily="18" charset="0"/>
                                </a:rPr>
                                <m:t>0</m:t>
                              </m:r>
                            </m:e>
                            <m:e>
                              <m:r>
                                <a:rPr lang="en-IN" sz="2400" b="0" i="1" smtClean="0">
                                  <a:latin typeface="Cambria Math" panose="02040503050406030204" pitchFamily="18" charset="0"/>
                                </a:rPr>
                                <m:t>1</m:t>
                              </m:r>
                            </m:e>
                          </m:mr>
                          <m:mr>
                            <m:e>
                              <m:r>
                                <a:rPr lang="en-IN" sz="2400" b="0" i="1" smtClean="0">
                                  <a:latin typeface="Cambria Math" panose="02040503050406030204" pitchFamily="18" charset="0"/>
                                </a:rPr>
                                <m:t>−1</m:t>
                              </m:r>
                            </m:e>
                            <m:e>
                              <m:r>
                                <a:rPr lang="en-IN" sz="2400" b="0" i="1" smtClean="0">
                                  <a:latin typeface="Cambria Math" panose="02040503050406030204" pitchFamily="18" charset="0"/>
                                </a:rPr>
                                <m:t>0</m:t>
                              </m:r>
                            </m:e>
                            <m:e>
                              <m:r>
                                <a:rPr lang="en-IN" sz="2400" b="0" i="1" smtClean="0">
                                  <a:latin typeface="Cambria Math" panose="02040503050406030204" pitchFamily="18" charset="0"/>
                                </a:rPr>
                                <m:t>1</m:t>
                              </m:r>
                            </m:e>
                          </m:mr>
                          <m:mr>
                            <m:e>
                              <m:r>
                                <a:rPr lang="en-IN" sz="2400" b="0" i="1" smtClean="0">
                                  <a:latin typeface="Cambria Math" panose="02040503050406030204" pitchFamily="18" charset="0"/>
                                </a:rPr>
                                <m:t>−1</m:t>
                              </m:r>
                            </m:e>
                            <m:e>
                              <m:r>
                                <a:rPr lang="en-IN" sz="2400" b="0" i="1" smtClean="0">
                                  <a:latin typeface="Cambria Math" panose="02040503050406030204" pitchFamily="18" charset="0"/>
                                </a:rPr>
                                <m:t>0</m:t>
                              </m:r>
                            </m:e>
                            <m:e>
                              <m:r>
                                <a:rPr lang="en-IN" sz="2400" b="0" i="1" smtClean="0">
                                  <a:latin typeface="Cambria Math" panose="02040503050406030204" pitchFamily="18" charset="0"/>
                                </a:rPr>
                                <m:t>1</m:t>
                              </m:r>
                            </m:e>
                          </m:mr>
                        </m:m>
                      </m:e>
                    </m:d>
                    <m:r>
                      <a:rPr lang="en-IN" sz="2400" b="0" i="0" smtClean="0">
                        <a:latin typeface="Cambria Math" panose="02040503050406030204" pitchFamily="18" charset="0"/>
                      </a:rPr>
                      <m:t>.</m:t>
                    </m:r>
                    <m:r>
                      <m:rPr>
                        <m:sty m:val="p"/>
                      </m:rPr>
                      <a:rPr lang="en-IN" sz="2400" b="0" i="0" smtClean="0">
                        <a:latin typeface="Cambria Math" panose="02040503050406030204" pitchFamily="18" charset="0"/>
                      </a:rPr>
                      <m:t>f</m:t>
                    </m:r>
                  </m:oMath>
                </a14:m>
                <a:r>
                  <a:rPr lang="en-IN" sz="2400" dirty="0"/>
                  <a:t>             </a:t>
                </a:r>
                <a14:m>
                  <m:oMath xmlns:m="http://schemas.openxmlformats.org/officeDocument/2006/math">
                    <m:r>
                      <a:rPr lang="en-IN" sz="2400" i="1">
                        <a:latin typeface="Cambria Math" panose="02040503050406030204" pitchFamily="18" charset="0"/>
                      </a:rPr>
                      <m:t>𝐺</m:t>
                    </m:r>
                    <m:r>
                      <a:rPr lang="en-IN" sz="2400" i="1" baseline="-25000">
                        <a:latin typeface="Cambria Math" panose="02040503050406030204" pitchFamily="18" charset="0"/>
                      </a:rPr>
                      <m:t>𝑦</m:t>
                    </m:r>
                    <m:r>
                      <a:rPr lang="en-IN" sz="2400" i="1">
                        <a:latin typeface="Cambria Math" panose="02040503050406030204" pitchFamily="18" charset="0"/>
                      </a:rPr>
                      <m:t>=</m:t>
                    </m:r>
                    <m:d>
                      <m:dPr>
                        <m:ctrlPr>
                          <a:rPr lang="en-IN" sz="2400" i="1">
                            <a:latin typeface="Cambria Math" panose="02040503050406030204" pitchFamily="18" charset="0"/>
                          </a:rPr>
                        </m:ctrlPr>
                      </m:dPr>
                      <m:e>
                        <m:m>
                          <m:mPr>
                            <m:mcs>
                              <m:mc>
                                <m:mcPr>
                                  <m:count m:val="3"/>
                                  <m:mcJc m:val="center"/>
                                </m:mcPr>
                              </m:mc>
                            </m:mcs>
                            <m:ctrlPr>
                              <a:rPr lang="en-IN" sz="2400" i="1">
                                <a:latin typeface="Cambria Math" panose="02040503050406030204" pitchFamily="18" charset="0"/>
                              </a:rPr>
                            </m:ctrlPr>
                          </m:mPr>
                          <m:mr>
                            <m:e>
                              <m:r>
                                <m:rPr>
                                  <m:brk m:alnAt="7"/>
                                </m:rPr>
                                <a:rPr lang="en-IN" sz="2400" i="1">
                                  <a:latin typeface="Cambria Math" panose="02040503050406030204" pitchFamily="18" charset="0"/>
                                </a:rPr>
                                <m:t>−</m:t>
                              </m:r>
                              <m:r>
                                <a:rPr lang="en-IN" sz="2400" i="1">
                                  <a:latin typeface="Cambria Math" panose="02040503050406030204" pitchFamily="18" charset="0"/>
                                </a:rPr>
                                <m:t>1</m:t>
                              </m:r>
                            </m:e>
                            <m:e>
                              <m:r>
                                <a:rPr lang="en-IN" sz="2400" i="1">
                                  <a:latin typeface="Cambria Math" panose="02040503050406030204" pitchFamily="18" charset="0"/>
                                </a:rPr>
                                <m:t>−1</m:t>
                              </m:r>
                            </m:e>
                            <m:e>
                              <m:r>
                                <a:rPr lang="en-IN" sz="2400" i="1">
                                  <a:latin typeface="Cambria Math" panose="02040503050406030204" pitchFamily="18" charset="0"/>
                                </a:rPr>
                                <m:t>−1</m:t>
                              </m:r>
                            </m:e>
                          </m:mr>
                          <m:mr>
                            <m:e>
                              <m:r>
                                <a:rPr lang="en-IN" sz="2400" i="1">
                                  <a:latin typeface="Cambria Math" panose="02040503050406030204" pitchFamily="18" charset="0"/>
                                </a:rPr>
                                <m:t>0</m:t>
                              </m:r>
                            </m:e>
                            <m:e>
                              <m:r>
                                <a:rPr lang="en-IN" sz="2400" i="1">
                                  <a:latin typeface="Cambria Math" panose="02040503050406030204" pitchFamily="18" charset="0"/>
                                </a:rPr>
                                <m:t>0</m:t>
                              </m:r>
                            </m:e>
                            <m:e>
                              <m:r>
                                <a:rPr lang="en-IN" sz="2400" i="1">
                                  <a:latin typeface="Cambria Math" panose="02040503050406030204" pitchFamily="18" charset="0"/>
                                </a:rPr>
                                <m:t>0</m:t>
                              </m:r>
                            </m:e>
                          </m:mr>
                          <m:mr>
                            <m:e>
                              <m:r>
                                <a:rPr lang="en-IN" sz="2400" i="1">
                                  <a:latin typeface="Cambria Math" panose="02040503050406030204" pitchFamily="18" charset="0"/>
                                </a:rPr>
                                <m:t>1</m:t>
                              </m:r>
                            </m:e>
                            <m:e>
                              <m:r>
                                <a:rPr lang="en-IN" sz="2400" i="1">
                                  <a:latin typeface="Cambria Math" panose="02040503050406030204" pitchFamily="18" charset="0"/>
                                </a:rPr>
                                <m:t>1</m:t>
                              </m:r>
                            </m:e>
                            <m:e>
                              <m:r>
                                <a:rPr lang="en-IN" sz="2400" i="1">
                                  <a:latin typeface="Cambria Math" panose="02040503050406030204" pitchFamily="18" charset="0"/>
                                </a:rPr>
                                <m:t>1</m:t>
                              </m:r>
                            </m:e>
                          </m:mr>
                        </m:m>
                      </m:e>
                    </m:d>
                  </m:oMath>
                </a14:m>
                <a:r>
                  <a:rPr lang="en-IN" sz="2400" dirty="0"/>
                  <a:t>.f</a:t>
                </a:r>
              </a:p>
              <a:p>
                <a:pPr marL="0" indent="0">
                  <a:buNone/>
                </a:pPr>
                <a:endParaRPr lang="en-IN" sz="2400" dirty="0"/>
              </a:p>
              <a:p>
                <a:pPr marL="0" indent="0">
                  <a:buNone/>
                </a:pPr>
                <a:r>
                  <a:rPr lang="en-IN" sz="2400" dirty="0"/>
                  <a:t>G</a:t>
                </a:r>
                <a:r>
                  <a:rPr lang="en-IN" sz="2400" baseline="-25000" dirty="0"/>
                  <a:t>x</a:t>
                </a:r>
                <a:r>
                  <a:rPr lang="en-IN" sz="2400" dirty="0"/>
                  <a:t> and </a:t>
                </a:r>
                <a:r>
                  <a:rPr lang="en-IN" sz="2400" dirty="0" err="1"/>
                  <a:t>G</a:t>
                </a:r>
                <a:r>
                  <a:rPr lang="en-IN" sz="2400" baseline="-25000" dirty="0" err="1"/>
                  <a:t>y</a:t>
                </a:r>
                <a:r>
                  <a:rPr lang="en-IN" sz="2400" dirty="0"/>
                  <a:t> are calculated at pixel (</a:t>
                </a:r>
                <a:r>
                  <a:rPr lang="en-IN" sz="2400" dirty="0" err="1"/>
                  <a:t>i,j</a:t>
                </a:r>
                <a:r>
                  <a:rPr lang="en-IN" sz="2400" dirty="0"/>
                  <a:t>)</a:t>
                </a:r>
              </a:p>
              <a:p>
                <a:pPr marL="0" indent="0">
                  <a:buNone/>
                </a:pPr>
                <a:r>
                  <a:rPr lang="en-IN" sz="2400" dirty="0"/>
                  <a:t>It gives the equally weight in a particular direction to all the pixels(neighbourhoods of (</a:t>
                </a:r>
                <a:r>
                  <a:rPr lang="en-IN" sz="2400" dirty="0" err="1"/>
                  <a:t>i,j</a:t>
                </a:r>
                <a:r>
                  <a:rPr lang="en-IN" sz="2400" dirty="0"/>
                  <a:t>)) whether  it is diagonally or nearest one</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p:txBody>
          </p:sp>
        </mc:Choice>
        <mc:Fallback>
          <p:sp>
            <p:nvSpPr>
              <p:cNvPr id="8" name="Content Placeholder 7">
                <a:extLst>
                  <a:ext uri="{FF2B5EF4-FFF2-40B4-BE49-F238E27FC236}">
                    <a16:creationId xmlns:a16="http://schemas.microsoft.com/office/drawing/2014/main" id="{D7202AB7-74CE-41F5-B2CE-648F0048F075}"/>
                  </a:ext>
                </a:extLst>
              </p:cNvPr>
              <p:cNvSpPr>
                <a:spLocks noGrp="1" noRot="1" noChangeAspect="1" noMove="1" noResize="1" noEditPoints="1" noAdjustHandles="1" noChangeArrowheads="1" noChangeShapeType="1" noTextEdit="1"/>
              </p:cNvSpPr>
              <p:nvPr>
                <p:ph idx="1"/>
              </p:nvPr>
            </p:nvSpPr>
            <p:spPr>
              <a:xfrm>
                <a:off x="646332" y="727950"/>
                <a:ext cx="10515600" cy="6130049"/>
              </a:xfrm>
              <a:blipFill>
                <a:blip r:embed="rId2"/>
                <a:stretch>
                  <a:fillRect l="-870" t="-1889" r="-522"/>
                </a:stretch>
              </a:blipFill>
            </p:spPr>
            <p:txBody>
              <a:bodyPr/>
              <a:lstStyle/>
              <a:p>
                <a:r>
                  <a:rPr lang="en-IN">
                    <a:noFill/>
                  </a:rPr>
                  <a:t> </a:t>
                </a:r>
              </a:p>
            </p:txBody>
          </p:sp>
        </mc:Fallback>
      </mc:AlternateContent>
      <p:graphicFrame>
        <p:nvGraphicFramePr>
          <p:cNvPr id="9" name="Table 9">
            <a:extLst>
              <a:ext uri="{FF2B5EF4-FFF2-40B4-BE49-F238E27FC236}">
                <a16:creationId xmlns:a16="http://schemas.microsoft.com/office/drawing/2014/main" id="{4FDDC84A-2B68-460B-942F-766BC4299301}"/>
              </a:ext>
            </a:extLst>
          </p:cNvPr>
          <p:cNvGraphicFramePr>
            <a:graphicFrameLocks noGrp="1"/>
          </p:cNvGraphicFramePr>
          <p:nvPr>
            <p:extLst>
              <p:ext uri="{D42A27DB-BD31-4B8C-83A1-F6EECF244321}">
                <p14:modId xmlns:p14="http://schemas.microsoft.com/office/powerpoint/2010/main" val="69578236"/>
              </p:ext>
            </p:extLst>
          </p:nvPr>
        </p:nvGraphicFramePr>
        <p:xfrm>
          <a:off x="3657600" y="1207011"/>
          <a:ext cx="3517948" cy="1112520"/>
        </p:xfrm>
        <a:graphic>
          <a:graphicData uri="http://schemas.openxmlformats.org/drawingml/2006/table">
            <a:tbl>
              <a:tblPr firstRow="1" bandRow="1">
                <a:tableStyleId>{16D9F66E-5EB9-4882-86FB-DCBF35E3C3E4}</a:tableStyleId>
              </a:tblPr>
              <a:tblGrid>
                <a:gridCol w="1003522">
                  <a:extLst>
                    <a:ext uri="{9D8B030D-6E8A-4147-A177-3AD203B41FA5}">
                      <a16:colId xmlns:a16="http://schemas.microsoft.com/office/drawing/2014/main" val="3636751131"/>
                    </a:ext>
                  </a:extLst>
                </a:gridCol>
                <a:gridCol w="1257213">
                  <a:extLst>
                    <a:ext uri="{9D8B030D-6E8A-4147-A177-3AD203B41FA5}">
                      <a16:colId xmlns:a16="http://schemas.microsoft.com/office/drawing/2014/main" val="1364442285"/>
                    </a:ext>
                  </a:extLst>
                </a:gridCol>
                <a:gridCol w="1257213">
                  <a:extLst>
                    <a:ext uri="{9D8B030D-6E8A-4147-A177-3AD203B41FA5}">
                      <a16:colId xmlns:a16="http://schemas.microsoft.com/office/drawing/2014/main" val="2619249409"/>
                    </a:ext>
                  </a:extLst>
                </a:gridCol>
              </a:tblGrid>
              <a:tr h="370840">
                <a:tc>
                  <a:txBody>
                    <a:bodyPr/>
                    <a:lstStyle/>
                    <a:p>
                      <a:r>
                        <a:rPr lang="en-IN" b="0" dirty="0"/>
                        <a:t>f(i-1,j+1)</a:t>
                      </a:r>
                    </a:p>
                  </a:txBody>
                  <a:tcPr/>
                </a:tc>
                <a:tc>
                  <a:txBody>
                    <a:bodyPr/>
                    <a:lstStyle/>
                    <a:p>
                      <a:r>
                        <a:rPr lang="en-IN" b="0" dirty="0"/>
                        <a:t>f(i,j+1)</a:t>
                      </a:r>
                    </a:p>
                  </a:txBody>
                  <a:tcPr/>
                </a:tc>
                <a:tc>
                  <a:txBody>
                    <a:bodyPr/>
                    <a:lstStyle/>
                    <a:p>
                      <a:r>
                        <a:rPr lang="en-IN" b="0" dirty="0"/>
                        <a:t>f(i+1,j+1)</a:t>
                      </a:r>
                    </a:p>
                  </a:txBody>
                  <a:tcPr/>
                </a:tc>
                <a:extLst>
                  <a:ext uri="{0D108BD9-81ED-4DB2-BD59-A6C34878D82A}">
                    <a16:rowId xmlns:a16="http://schemas.microsoft.com/office/drawing/2014/main" val="1188955250"/>
                  </a:ext>
                </a:extLst>
              </a:tr>
              <a:tr h="370840">
                <a:tc>
                  <a:txBody>
                    <a:bodyPr/>
                    <a:lstStyle/>
                    <a:p>
                      <a:r>
                        <a:rPr lang="en-IN" dirty="0"/>
                        <a:t>f(i-1,j)</a:t>
                      </a:r>
                    </a:p>
                  </a:txBody>
                  <a:tcPr/>
                </a:tc>
                <a:tc>
                  <a:txBody>
                    <a:bodyPr/>
                    <a:lstStyle/>
                    <a:p>
                      <a:r>
                        <a:rPr lang="en-IN" dirty="0"/>
                        <a:t>f(</a:t>
                      </a:r>
                      <a:r>
                        <a:rPr lang="en-IN" dirty="0" err="1"/>
                        <a:t>i,j</a:t>
                      </a:r>
                      <a:r>
                        <a:rPr lang="en-IN" dirty="0"/>
                        <a:t>)</a:t>
                      </a:r>
                    </a:p>
                  </a:txBody>
                  <a:tcPr/>
                </a:tc>
                <a:tc>
                  <a:txBody>
                    <a:bodyPr/>
                    <a:lstStyle/>
                    <a:p>
                      <a:r>
                        <a:rPr lang="en-IN" dirty="0"/>
                        <a:t>f(i+1,j)</a:t>
                      </a:r>
                    </a:p>
                  </a:txBody>
                  <a:tcPr/>
                </a:tc>
                <a:extLst>
                  <a:ext uri="{0D108BD9-81ED-4DB2-BD59-A6C34878D82A}">
                    <a16:rowId xmlns:a16="http://schemas.microsoft.com/office/drawing/2014/main" val="685431015"/>
                  </a:ext>
                </a:extLst>
              </a:tr>
              <a:tr h="370840">
                <a:tc>
                  <a:txBody>
                    <a:bodyPr/>
                    <a:lstStyle/>
                    <a:p>
                      <a:r>
                        <a:rPr lang="en-IN" dirty="0"/>
                        <a:t>f(i-1,j-1)</a:t>
                      </a:r>
                    </a:p>
                  </a:txBody>
                  <a:tcPr/>
                </a:tc>
                <a:tc>
                  <a:txBody>
                    <a:bodyPr/>
                    <a:lstStyle/>
                    <a:p>
                      <a:r>
                        <a:rPr lang="en-IN" dirty="0"/>
                        <a:t>f(i,j-1)</a:t>
                      </a:r>
                    </a:p>
                  </a:txBody>
                  <a:tcPr/>
                </a:tc>
                <a:tc>
                  <a:txBody>
                    <a:bodyPr/>
                    <a:lstStyle/>
                    <a:p>
                      <a:r>
                        <a:rPr lang="en-IN" dirty="0"/>
                        <a:t>f(i+1,j+1)</a:t>
                      </a:r>
                    </a:p>
                  </a:txBody>
                  <a:tcPr/>
                </a:tc>
                <a:extLst>
                  <a:ext uri="{0D108BD9-81ED-4DB2-BD59-A6C34878D82A}">
                    <a16:rowId xmlns:a16="http://schemas.microsoft.com/office/drawing/2014/main" val="33052747"/>
                  </a:ext>
                </a:extLst>
              </a:tr>
            </a:tbl>
          </a:graphicData>
        </a:graphic>
      </p:graphicFrame>
      <p:cxnSp>
        <p:nvCxnSpPr>
          <p:cNvPr id="11" name="Straight Arrow Connector 10">
            <a:extLst>
              <a:ext uri="{FF2B5EF4-FFF2-40B4-BE49-F238E27FC236}">
                <a16:creationId xmlns:a16="http://schemas.microsoft.com/office/drawing/2014/main" id="{038CC934-5313-4691-B72D-68448C4C3DC8}"/>
              </a:ext>
            </a:extLst>
          </p:cNvPr>
          <p:cNvCxnSpPr>
            <a:cxnSpLocks/>
          </p:cNvCxnSpPr>
          <p:nvPr/>
        </p:nvCxnSpPr>
        <p:spPr>
          <a:xfrm flipH="1">
            <a:off x="2758912" y="1772816"/>
            <a:ext cx="2484892" cy="83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104D634-C1F0-4003-8C46-C54547AC0814}"/>
              </a:ext>
            </a:extLst>
          </p:cNvPr>
          <p:cNvSpPr txBox="1"/>
          <p:nvPr/>
        </p:nvSpPr>
        <p:spPr>
          <a:xfrm>
            <a:off x="2211355" y="1856792"/>
            <a:ext cx="1259632" cy="369332"/>
          </a:xfrm>
          <a:prstGeom prst="rect">
            <a:avLst/>
          </a:prstGeom>
          <a:noFill/>
        </p:spPr>
        <p:txBody>
          <a:bodyPr wrap="square" rtlCol="0">
            <a:spAutoFit/>
          </a:bodyPr>
          <a:lstStyle/>
          <a:p>
            <a:r>
              <a:rPr lang="en-IN" dirty="0"/>
              <a:t>Pixel (</a:t>
            </a:r>
            <a:r>
              <a:rPr lang="en-IN" dirty="0" err="1"/>
              <a:t>i,j</a:t>
            </a:r>
            <a:r>
              <a:rPr lang="en-IN" dirty="0"/>
              <a:t>)</a:t>
            </a:r>
          </a:p>
        </p:txBody>
      </p:sp>
    </p:spTree>
    <p:extLst>
      <p:ext uri="{BB962C8B-B14F-4D97-AF65-F5344CB8AC3E}">
        <p14:creationId xmlns:p14="http://schemas.microsoft.com/office/powerpoint/2010/main" val="25154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FA9D-1C07-4620-86AB-DA4D19B9B41F}"/>
              </a:ext>
            </a:extLst>
          </p:cNvPr>
          <p:cNvSpPr>
            <a:spLocks noGrp="1"/>
          </p:cNvSpPr>
          <p:nvPr>
            <p:ph type="title"/>
          </p:nvPr>
        </p:nvSpPr>
        <p:spPr>
          <a:xfrm>
            <a:off x="101082" y="29125"/>
            <a:ext cx="10515600" cy="651912"/>
          </a:xfrm>
        </p:spPr>
        <p:txBody>
          <a:bodyPr>
            <a:normAutofit/>
          </a:bodyPr>
          <a:lstStyle/>
          <a:p>
            <a:r>
              <a:rPr lang="en-IN" sz="2800" b="1" dirty="0">
                <a:solidFill>
                  <a:srgbClr val="FF0000"/>
                </a:solidFill>
              </a:rPr>
              <a:t>iii).Sobel Operator:-</a:t>
            </a:r>
          </a:p>
        </p:txBody>
      </p:sp>
      <p:sp>
        <p:nvSpPr>
          <p:cNvPr id="3" name="Content Placeholder 2">
            <a:extLst>
              <a:ext uri="{FF2B5EF4-FFF2-40B4-BE49-F238E27FC236}">
                <a16:creationId xmlns:a16="http://schemas.microsoft.com/office/drawing/2014/main" id="{3FCFDCD3-4E08-4BB2-85E3-A1C4BA635287}"/>
              </a:ext>
            </a:extLst>
          </p:cNvPr>
          <p:cNvSpPr>
            <a:spLocks noGrp="1"/>
          </p:cNvSpPr>
          <p:nvPr>
            <p:ph idx="1"/>
          </p:nvPr>
        </p:nvSpPr>
        <p:spPr>
          <a:xfrm>
            <a:off x="586273" y="588030"/>
            <a:ext cx="10515600" cy="4351338"/>
          </a:xfrm>
        </p:spPr>
        <p:txBody>
          <a:bodyPr/>
          <a:lstStyle/>
          <a:p>
            <a:r>
              <a:rPr lang="en-IN" dirty="0"/>
              <a:t>I</a:t>
            </a:r>
            <a:r>
              <a:rPr lang="en-IN" sz="2400" dirty="0"/>
              <a:t>t is similar to the Prewitt except it gives double weights to those pixels which are more nearest to the pixel of interest.</a:t>
            </a:r>
          </a:p>
          <a:p>
            <a:r>
              <a:rPr lang="en-IN" sz="2400" dirty="0"/>
              <a:t> </a:t>
            </a:r>
          </a:p>
          <a:p>
            <a:endParaRPr lang="en-IN" sz="2400" dirty="0"/>
          </a:p>
          <a:p>
            <a:endParaRPr lang="en-IN" sz="2400" dirty="0"/>
          </a:p>
          <a:p>
            <a:endParaRPr lang="en-IN" sz="2400" dirty="0"/>
          </a:p>
          <a:p>
            <a:endParaRPr lang="en-IN" sz="2400" dirty="0"/>
          </a:p>
          <a:p>
            <a:r>
              <a:rPr lang="en-IN" sz="2400" dirty="0"/>
              <a:t>G</a:t>
            </a:r>
            <a:r>
              <a:rPr lang="en-IN" sz="2400" baseline="-25000" dirty="0"/>
              <a:t>x</a:t>
            </a:r>
            <a:r>
              <a:rPr lang="en-IN" sz="2400" dirty="0"/>
              <a:t> and </a:t>
            </a:r>
            <a:r>
              <a:rPr lang="en-IN" sz="2400" dirty="0" err="1"/>
              <a:t>G</a:t>
            </a:r>
            <a:r>
              <a:rPr lang="en-IN" sz="2400" baseline="-25000" dirty="0" err="1"/>
              <a:t>y</a:t>
            </a:r>
            <a:r>
              <a:rPr lang="en-IN" sz="2400" dirty="0"/>
              <a:t> are calculated at pixel (</a:t>
            </a:r>
            <a:r>
              <a:rPr lang="en-IN" sz="2400" dirty="0" err="1"/>
              <a:t>i,j</a:t>
            </a:r>
            <a:r>
              <a:rPr lang="en-IN" sz="2400" dirty="0"/>
              <a:t>)</a:t>
            </a:r>
          </a:p>
          <a:p>
            <a:pPr marL="0" indent="0">
              <a:buNone/>
            </a:pPr>
            <a:endParaRPr lang="en-IN" sz="2400" dirty="0"/>
          </a:p>
          <a:p>
            <a:endParaRPr lang="en-IN"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E57F0F-52E2-4347-A4BF-3A9AD0C8F5C3}"/>
                  </a:ext>
                </a:extLst>
              </p:cNvPr>
              <p:cNvSpPr txBox="1"/>
              <p:nvPr/>
            </p:nvSpPr>
            <p:spPr>
              <a:xfrm>
                <a:off x="811762" y="1481672"/>
                <a:ext cx="8574833" cy="1947328"/>
              </a:xfrm>
              <a:prstGeom prst="rect">
                <a:avLst/>
              </a:prstGeom>
              <a:noFill/>
            </p:spPr>
            <p:txBody>
              <a:bodyPr wrap="square">
                <a:spAutoFit/>
              </a:bodyPr>
              <a:lstStyle/>
              <a:p>
                <a:pPr marL="0" indent="0">
                  <a:buNone/>
                </a:pPr>
                <a:r>
                  <a:rPr lang="en-IN" sz="1800" dirty="0"/>
                  <a:t>G</a:t>
                </a:r>
                <a:r>
                  <a:rPr lang="en-IN" sz="1800" baseline="-25000" dirty="0"/>
                  <a:t>x</a:t>
                </a:r>
                <a:r>
                  <a:rPr lang="en-IN" sz="1800" dirty="0"/>
                  <a:t> = </a:t>
                </a:r>
                <a14:m>
                  <m:oMath xmlns:m="http://schemas.openxmlformats.org/officeDocument/2006/math">
                    <m:f>
                      <m:fPr>
                        <m:ctrlPr>
                          <a:rPr lang="en-IN" sz="1800" i="1" smtClean="0">
                            <a:latin typeface="Cambria Math" panose="02040503050406030204" pitchFamily="18" charset="0"/>
                          </a:rPr>
                        </m:ctrlPr>
                      </m:fPr>
                      <m:num>
                        <m:r>
                          <a:rPr lang="en-IN" sz="1800" i="1" smtClean="0">
                            <a:latin typeface="Cambria Math" panose="02040503050406030204" pitchFamily="18" charset="0"/>
                          </a:rPr>
                          <m:t>𝜕</m:t>
                        </m:r>
                        <m:r>
                          <a:rPr lang="en-IN" sz="1800" b="0" i="1" smtClean="0">
                            <a:latin typeface="Cambria Math" panose="02040503050406030204" pitchFamily="18" charset="0"/>
                          </a:rPr>
                          <m:t>𝑓</m:t>
                        </m:r>
                      </m:num>
                      <m:den>
                        <m:r>
                          <a:rPr lang="en-IN" sz="1800" i="1" smtClean="0">
                            <a:latin typeface="Cambria Math" panose="02040503050406030204" pitchFamily="18" charset="0"/>
                          </a:rPr>
                          <m:t>𝜕</m:t>
                        </m:r>
                        <m:r>
                          <a:rPr lang="en-IN" sz="1800" i="1" smtClean="0">
                            <a:latin typeface="Cambria Math" panose="02040503050406030204" pitchFamily="18" charset="0"/>
                          </a:rPr>
                          <m:t>𝑥</m:t>
                        </m:r>
                      </m:den>
                    </m:f>
                    <m:r>
                      <a:rPr lang="en-IN" sz="1800" b="0" i="1" smtClean="0">
                        <a:latin typeface="Cambria Math" panose="02040503050406030204" pitchFamily="18" charset="0"/>
                      </a:rPr>
                      <m:t>=</m:t>
                    </m:r>
                  </m:oMath>
                </a14:m>
                <a:r>
                  <a:rPr lang="en-IN" sz="1800" dirty="0"/>
                  <a:t> [f(i+1,j+1) + 2*f(i+1,j) + f(i+1,j+1)] – [f(i-1,j+1) +2* f(i-1,j) + f(i-1,j-1)]</a:t>
                </a:r>
              </a:p>
              <a:p>
                <a:pPr marL="0" indent="0">
                  <a:buNone/>
                </a:pPr>
                <a:r>
                  <a:rPr lang="en-IN" sz="1800" dirty="0"/>
                  <a:t>G</a:t>
                </a:r>
                <a:r>
                  <a:rPr lang="en-IN" sz="1800" baseline="-25000" dirty="0" err="1"/>
                  <a:t>y</a:t>
                </a:r>
                <a:r>
                  <a:rPr lang="en-IN" sz="1800" dirty="0"/>
                  <a:t> = </a:t>
                </a:r>
                <a14:m>
                  <m:oMath xmlns:m="http://schemas.openxmlformats.org/officeDocument/2006/math">
                    <m:f>
                      <m:fPr>
                        <m:ctrlPr>
                          <a:rPr lang="en-IN" sz="1800" i="1">
                            <a:latin typeface="Cambria Math" panose="02040503050406030204" pitchFamily="18" charset="0"/>
                          </a:rPr>
                        </m:ctrlPr>
                      </m:fPr>
                      <m:num>
                        <m:r>
                          <a:rPr lang="en-IN" sz="1800" i="1">
                            <a:latin typeface="Cambria Math" panose="02040503050406030204" pitchFamily="18" charset="0"/>
                          </a:rPr>
                          <m:t>𝜕</m:t>
                        </m:r>
                        <m:r>
                          <a:rPr lang="en-IN" sz="1800" i="1">
                            <a:latin typeface="Cambria Math" panose="02040503050406030204" pitchFamily="18" charset="0"/>
                          </a:rPr>
                          <m:t>𝑓</m:t>
                        </m:r>
                      </m:num>
                      <m:den>
                        <m:r>
                          <a:rPr lang="en-IN" sz="1800" i="1">
                            <a:latin typeface="Cambria Math" panose="02040503050406030204" pitchFamily="18" charset="0"/>
                          </a:rPr>
                          <m:t>𝜕</m:t>
                        </m:r>
                        <m:r>
                          <a:rPr lang="en-IN" sz="1800" i="1">
                            <a:latin typeface="Cambria Math" panose="02040503050406030204" pitchFamily="18" charset="0"/>
                          </a:rPr>
                          <m:t>𝑦</m:t>
                        </m:r>
                      </m:den>
                    </m:f>
                    <m:r>
                      <a:rPr lang="en-IN" sz="1800" i="1">
                        <a:latin typeface="Cambria Math" panose="02040503050406030204" pitchFamily="18" charset="0"/>
                      </a:rPr>
                      <m:t>=</m:t>
                    </m:r>
                  </m:oMath>
                </a14:m>
                <a:r>
                  <a:rPr lang="en-IN" sz="1800" dirty="0"/>
                  <a:t> [f(i-1,j-1) + 2*f(i,j-1) + f(i+1,j+1)] – [f(i-1,j+1) + 2*f(i,j+1) + f(i+1,j+1)]</a:t>
                </a:r>
              </a:p>
              <a:p>
                <a:pPr marL="0" indent="0">
                  <a:buNone/>
                </a:pPr>
                <a:endParaRPr lang="en-IN" sz="1800" b="0" i="1" dirty="0">
                  <a:latin typeface="Cambria Math" panose="02040503050406030204" pitchFamily="18" charset="0"/>
                </a:endParaRPr>
              </a:p>
              <a:p>
                <a:pPr marL="0" indent="0">
                  <a:buNone/>
                </a:pPr>
                <a14:m>
                  <m:oMath xmlns:m="http://schemas.openxmlformats.org/officeDocument/2006/math">
                    <m:r>
                      <a:rPr lang="en-IN" sz="1800" b="0" i="1" smtClean="0">
                        <a:latin typeface="Cambria Math" panose="02040503050406030204" pitchFamily="18" charset="0"/>
                      </a:rPr>
                      <m:t>𝐺</m:t>
                    </m:r>
                    <m:r>
                      <a:rPr lang="en-IN" sz="1800" b="0" i="1" baseline="-25000" smtClean="0">
                        <a:latin typeface="Cambria Math" panose="02040503050406030204" pitchFamily="18" charset="0"/>
                      </a:rPr>
                      <m:t>𝑥</m:t>
                    </m:r>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m>
                          <m:mPr>
                            <m:mcs>
                              <m:mc>
                                <m:mcPr>
                                  <m:count m:val="3"/>
                                  <m:mcJc m:val="center"/>
                                </m:mcPr>
                              </m:mc>
                            </m:mcs>
                            <m:ctrlPr>
                              <a:rPr lang="en-IN" sz="1800" b="0" i="1" smtClean="0">
                                <a:latin typeface="Cambria Math" panose="02040503050406030204" pitchFamily="18" charset="0"/>
                              </a:rPr>
                            </m:ctrlPr>
                          </m:mPr>
                          <m:mr>
                            <m:e>
                              <m:r>
                                <m:rPr>
                                  <m:brk m:alnAt="7"/>
                                </m:rPr>
                                <a:rPr lang="en-IN" sz="1800" b="0" i="1" smtClean="0">
                                  <a:latin typeface="Cambria Math" panose="02040503050406030204" pitchFamily="18" charset="0"/>
                                </a:rPr>
                                <m:t>−</m:t>
                              </m:r>
                              <m:r>
                                <a:rPr lang="en-IN" sz="1800" b="0" i="1" smtClean="0">
                                  <a:latin typeface="Cambria Math" panose="02040503050406030204" pitchFamily="18" charset="0"/>
                                </a:rPr>
                                <m:t>1</m:t>
                              </m:r>
                            </m:e>
                            <m:e>
                              <m:r>
                                <a:rPr lang="en-IN" sz="1800" b="0" i="1" smtClean="0">
                                  <a:latin typeface="Cambria Math" panose="02040503050406030204" pitchFamily="18" charset="0"/>
                                </a:rPr>
                                <m:t>0</m:t>
                              </m:r>
                            </m:e>
                            <m:e>
                              <m:r>
                                <a:rPr lang="en-IN" sz="1800" b="0" i="1" smtClean="0">
                                  <a:latin typeface="Cambria Math" panose="02040503050406030204" pitchFamily="18" charset="0"/>
                                </a:rPr>
                                <m:t>1</m:t>
                              </m:r>
                            </m:e>
                          </m:mr>
                          <m:mr>
                            <m:e>
                              <m:r>
                                <a:rPr lang="en-IN" sz="1800" b="0" i="1" smtClean="0">
                                  <a:latin typeface="Cambria Math" panose="02040503050406030204" pitchFamily="18" charset="0"/>
                                </a:rPr>
                                <m:t>−2</m:t>
                              </m:r>
                            </m:e>
                            <m:e>
                              <m:r>
                                <a:rPr lang="en-IN" sz="1800" b="0" i="1" smtClean="0">
                                  <a:latin typeface="Cambria Math" panose="02040503050406030204" pitchFamily="18" charset="0"/>
                                </a:rPr>
                                <m:t>0</m:t>
                              </m:r>
                            </m:e>
                            <m:e>
                              <m:r>
                                <a:rPr lang="en-IN" sz="1800" b="0" i="1" smtClean="0">
                                  <a:latin typeface="Cambria Math" panose="02040503050406030204" pitchFamily="18" charset="0"/>
                                </a:rPr>
                                <m:t>2</m:t>
                              </m:r>
                            </m:e>
                          </m:mr>
                          <m:mr>
                            <m:e>
                              <m:r>
                                <a:rPr lang="en-IN" sz="1800" b="0" i="1" smtClean="0">
                                  <a:latin typeface="Cambria Math" panose="02040503050406030204" pitchFamily="18" charset="0"/>
                                </a:rPr>
                                <m:t>−1</m:t>
                              </m:r>
                            </m:e>
                            <m:e>
                              <m:r>
                                <a:rPr lang="en-IN" sz="1800" b="0" i="1" smtClean="0">
                                  <a:latin typeface="Cambria Math" panose="02040503050406030204" pitchFamily="18" charset="0"/>
                                </a:rPr>
                                <m:t>0</m:t>
                              </m:r>
                            </m:e>
                            <m:e>
                              <m:r>
                                <a:rPr lang="en-IN" sz="1800" b="0" i="1" smtClean="0">
                                  <a:latin typeface="Cambria Math" panose="02040503050406030204" pitchFamily="18" charset="0"/>
                                </a:rPr>
                                <m:t>1</m:t>
                              </m:r>
                            </m:e>
                          </m:mr>
                        </m:m>
                      </m:e>
                    </m:d>
                  </m:oMath>
                </a14:m>
                <a:r>
                  <a:rPr lang="en-IN" sz="1800" dirty="0"/>
                  <a:t>.f              </a:t>
                </a:r>
                <a14:m>
                  <m:oMath xmlns:m="http://schemas.openxmlformats.org/officeDocument/2006/math">
                    <m:r>
                      <a:rPr lang="en-IN" sz="1800" i="1">
                        <a:latin typeface="Cambria Math" panose="02040503050406030204" pitchFamily="18" charset="0"/>
                      </a:rPr>
                      <m:t>𝐺</m:t>
                    </m:r>
                    <m:r>
                      <a:rPr lang="en-IN" sz="1800" i="1" baseline="-25000">
                        <a:latin typeface="Cambria Math" panose="02040503050406030204" pitchFamily="18" charset="0"/>
                      </a:rPr>
                      <m:t>𝑦</m:t>
                    </m:r>
                    <m:r>
                      <a:rPr lang="en-IN" sz="1800" i="1">
                        <a:latin typeface="Cambria Math" panose="02040503050406030204" pitchFamily="18" charset="0"/>
                      </a:rPr>
                      <m:t>=</m:t>
                    </m:r>
                    <m:d>
                      <m:dPr>
                        <m:ctrlPr>
                          <a:rPr lang="en-IN" sz="1800" i="1">
                            <a:latin typeface="Cambria Math" panose="02040503050406030204" pitchFamily="18" charset="0"/>
                          </a:rPr>
                        </m:ctrlPr>
                      </m:dPr>
                      <m:e>
                        <m:m>
                          <m:mPr>
                            <m:mcs>
                              <m:mc>
                                <m:mcPr>
                                  <m:count m:val="3"/>
                                  <m:mcJc m:val="center"/>
                                </m:mcPr>
                              </m:mc>
                            </m:mcs>
                            <m:ctrlPr>
                              <a:rPr lang="en-IN" sz="1800" i="1">
                                <a:latin typeface="Cambria Math" panose="02040503050406030204" pitchFamily="18" charset="0"/>
                              </a:rPr>
                            </m:ctrlPr>
                          </m:mPr>
                          <m:mr>
                            <m:e>
                              <m:r>
                                <m:rPr>
                                  <m:brk m:alnAt="7"/>
                                </m:rPr>
                                <a:rPr lang="en-IN" sz="1800" i="1">
                                  <a:latin typeface="Cambria Math" panose="02040503050406030204" pitchFamily="18" charset="0"/>
                                </a:rPr>
                                <m:t>−</m:t>
                              </m:r>
                              <m:r>
                                <a:rPr lang="en-IN" sz="1800" i="1">
                                  <a:latin typeface="Cambria Math" panose="02040503050406030204" pitchFamily="18" charset="0"/>
                                </a:rPr>
                                <m:t>1</m:t>
                              </m:r>
                            </m:e>
                            <m:e>
                              <m:r>
                                <a:rPr lang="en-IN" sz="1800" i="1">
                                  <a:latin typeface="Cambria Math" panose="02040503050406030204" pitchFamily="18" charset="0"/>
                                </a:rPr>
                                <m:t>−</m:t>
                              </m:r>
                              <m:r>
                                <a:rPr lang="en-IN" sz="1800" b="0" i="1" smtClean="0">
                                  <a:latin typeface="Cambria Math" panose="02040503050406030204" pitchFamily="18" charset="0"/>
                                </a:rPr>
                                <m:t>2</m:t>
                              </m:r>
                            </m:e>
                            <m:e>
                              <m:r>
                                <a:rPr lang="en-IN" sz="1800" i="1">
                                  <a:latin typeface="Cambria Math" panose="02040503050406030204" pitchFamily="18" charset="0"/>
                                </a:rPr>
                                <m:t>−1</m:t>
                              </m:r>
                            </m:e>
                          </m:mr>
                          <m:mr>
                            <m:e>
                              <m:r>
                                <a:rPr lang="en-IN" sz="1800" i="1">
                                  <a:latin typeface="Cambria Math" panose="02040503050406030204" pitchFamily="18" charset="0"/>
                                </a:rPr>
                                <m:t>0</m:t>
                              </m:r>
                            </m:e>
                            <m:e>
                              <m:r>
                                <a:rPr lang="en-IN" sz="1800" i="1">
                                  <a:latin typeface="Cambria Math" panose="02040503050406030204" pitchFamily="18" charset="0"/>
                                </a:rPr>
                                <m:t>0</m:t>
                              </m:r>
                            </m:e>
                            <m:e>
                              <m:r>
                                <a:rPr lang="en-IN" sz="1800" i="1">
                                  <a:latin typeface="Cambria Math" panose="02040503050406030204" pitchFamily="18" charset="0"/>
                                </a:rPr>
                                <m:t>0</m:t>
                              </m:r>
                            </m:e>
                          </m:mr>
                          <m:mr>
                            <m:e>
                              <m:r>
                                <a:rPr lang="en-IN" sz="1800" i="1">
                                  <a:latin typeface="Cambria Math" panose="02040503050406030204" pitchFamily="18" charset="0"/>
                                </a:rPr>
                                <m:t>1</m:t>
                              </m:r>
                            </m:e>
                            <m:e>
                              <m:r>
                                <a:rPr lang="en-IN" sz="1800" b="0" i="1" smtClean="0">
                                  <a:latin typeface="Cambria Math" panose="02040503050406030204" pitchFamily="18" charset="0"/>
                                </a:rPr>
                                <m:t>2</m:t>
                              </m:r>
                            </m:e>
                            <m:e>
                              <m:r>
                                <a:rPr lang="en-IN" sz="1800" i="1">
                                  <a:latin typeface="Cambria Math" panose="02040503050406030204" pitchFamily="18" charset="0"/>
                                </a:rPr>
                                <m:t>1</m:t>
                              </m:r>
                            </m:e>
                          </m:mr>
                        </m:m>
                      </m:e>
                    </m:d>
                  </m:oMath>
                </a14:m>
                <a:r>
                  <a:rPr lang="en-IN" dirty="0"/>
                  <a:t>.f</a:t>
                </a:r>
              </a:p>
            </p:txBody>
          </p:sp>
        </mc:Choice>
        <mc:Fallback xmlns="">
          <p:sp>
            <p:nvSpPr>
              <p:cNvPr id="5" name="TextBox 4">
                <a:extLst>
                  <a:ext uri="{FF2B5EF4-FFF2-40B4-BE49-F238E27FC236}">
                    <a16:creationId xmlns:a16="http://schemas.microsoft.com/office/drawing/2014/main" id="{AEE57F0F-52E2-4347-A4BF-3A9AD0C8F5C3}"/>
                  </a:ext>
                </a:extLst>
              </p:cNvPr>
              <p:cNvSpPr txBox="1">
                <a:spLocks noRot="1" noChangeAspect="1" noMove="1" noResize="1" noEditPoints="1" noAdjustHandles="1" noChangeArrowheads="1" noChangeShapeType="1" noTextEdit="1"/>
              </p:cNvSpPr>
              <p:nvPr/>
            </p:nvSpPr>
            <p:spPr>
              <a:xfrm>
                <a:off x="811762" y="1481672"/>
                <a:ext cx="8574833" cy="1947328"/>
              </a:xfrm>
              <a:prstGeom prst="rect">
                <a:avLst/>
              </a:prstGeom>
              <a:blipFill>
                <a:blip r:embed="rId2"/>
                <a:stretch>
                  <a:fillRect l="-569"/>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67C404BE-7FA8-4119-BAF8-60EA31EC8B64}"/>
              </a:ext>
            </a:extLst>
          </p:cNvPr>
          <p:cNvPicPr>
            <a:picLocks noChangeAspect="1"/>
          </p:cNvPicPr>
          <p:nvPr/>
        </p:nvPicPr>
        <p:blipFill>
          <a:blip r:embed="rId3"/>
          <a:stretch>
            <a:fillRect/>
          </a:stretch>
        </p:blipFill>
        <p:spPr>
          <a:xfrm>
            <a:off x="5490075" y="4932933"/>
            <a:ext cx="3548180" cy="1237595"/>
          </a:xfrm>
          <a:prstGeom prst="rect">
            <a:avLst/>
          </a:prstGeom>
        </p:spPr>
      </p:pic>
      <p:sp>
        <p:nvSpPr>
          <p:cNvPr id="8" name="TextBox 7">
            <a:extLst>
              <a:ext uri="{FF2B5EF4-FFF2-40B4-BE49-F238E27FC236}">
                <a16:creationId xmlns:a16="http://schemas.microsoft.com/office/drawing/2014/main" id="{1F8D6B45-A993-439C-A3B1-EB818AAC2701}"/>
              </a:ext>
            </a:extLst>
          </p:cNvPr>
          <p:cNvSpPr txBox="1"/>
          <p:nvPr/>
        </p:nvSpPr>
        <p:spPr>
          <a:xfrm>
            <a:off x="5906278" y="6255657"/>
            <a:ext cx="1436914" cy="369332"/>
          </a:xfrm>
          <a:prstGeom prst="rect">
            <a:avLst/>
          </a:prstGeom>
          <a:noFill/>
        </p:spPr>
        <p:txBody>
          <a:bodyPr wrap="square" rtlCol="0">
            <a:spAutoFit/>
          </a:bodyPr>
          <a:lstStyle/>
          <a:p>
            <a:r>
              <a:rPr lang="en-IN" dirty="0" err="1"/>
              <a:t>G</a:t>
            </a:r>
            <a:r>
              <a:rPr lang="en-IN" baseline="-25000" dirty="0" err="1"/>
              <a:t>y</a:t>
            </a:r>
            <a:r>
              <a:rPr lang="en-IN" baseline="-25000" dirty="0"/>
              <a:t>    </a:t>
            </a:r>
            <a:r>
              <a:rPr lang="en-IN" dirty="0"/>
              <a:t>Pixel (</a:t>
            </a:r>
            <a:r>
              <a:rPr lang="en-IN" dirty="0" err="1"/>
              <a:t>i,j</a:t>
            </a:r>
            <a:r>
              <a:rPr lang="en-IN" dirty="0"/>
              <a:t>)</a:t>
            </a:r>
          </a:p>
        </p:txBody>
      </p:sp>
      <p:cxnSp>
        <p:nvCxnSpPr>
          <p:cNvPr id="10" name="Straight Arrow Connector 9">
            <a:extLst>
              <a:ext uri="{FF2B5EF4-FFF2-40B4-BE49-F238E27FC236}">
                <a16:creationId xmlns:a16="http://schemas.microsoft.com/office/drawing/2014/main" id="{6E8EC1F1-C81B-4F3F-818F-08D457B45663}"/>
              </a:ext>
            </a:extLst>
          </p:cNvPr>
          <p:cNvCxnSpPr>
            <a:cxnSpLocks/>
            <a:endCxn id="8" idx="0"/>
          </p:cNvCxnSpPr>
          <p:nvPr/>
        </p:nvCxnSpPr>
        <p:spPr>
          <a:xfrm flipH="1">
            <a:off x="6624735" y="5554413"/>
            <a:ext cx="541176" cy="7012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CDF3708-7CC5-4B3E-B729-FF531E810A99}"/>
              </a:ext>
            </a:extLst>
          </p:cNvPr>
          <p:cNvCxnSpPr>
            <a:cxnSpLocks/>
          </p:cNvCxnSpPr>
          <p:nvPr/>
        </p:nvCxnSpPr>
        <p:spPr>
          <a:xfrm flipV="1">
            <a:off x="7203232" y="4542928"/>
            <a:ext cx="562947" cy="559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B77991-C18E-4272-B121-1C1FAB581118}"/>
              </a:ext>
            </a:extLst>
          </p:cNvPr>
          <p:cNvCxnSpPr>
            <a:cxnSpLocks/>
          </p:cNvCxnSpPr>
          <p:nvPr/>
        </p:nvCxnSpPr>
        <p:spPr>
          <a:xfrm>
            <a:off x="7165910" y="5876936"/>
            <a:ext cx="485191" cy="525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75A4CF-BEF9-409E-BE89-A292BF49ABCB}"/>
              </a:ext>
            </a:extLst>
          </p:cNvPr>
          <p:cNvCxnSpPr>
            <a:cxnSpLocks/>
          </p:cNvCxnSpPr>
          <p:nvPr/>
        </p:nvCxnSpPr>
        <p:spPr>
          <a:xfrm>
            <a:off x="7679093" y="6402003"/>
            <a:ext cx="1280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506FFD3-E1B9-4BDF-8BB8-58EF7D727287}"/>
              </a:ext>
            </a:extLst>
          </p:cNvPr>
          <p:cNvCxnSpPr>
            <a:cxnSpLocks/>
          </p:cNvCxnSpPr>
          <p:nvPr/>
        </p:nvCxnSpPr>
        <p:spPr>
          <a:xfrm>
            <a:off x="7766179" y="4542928"/>
            <a:ext cx="1193754"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D6A3474-9E82-46D8-B330-BEA4AB347E92}"/>
              </a:ext>
            </a:extLst>
          </p:cNvPr>
          <p:cNvSpPr txBox="1"/>
          <p:nvPr/>
        </p:nvSpPr>
        <p:spPr>
          <a:xfrm>
            <a:off x="9386595" y="5128941"/>
            <a:ext cx="3006575" cy="369332"/>
          </a:xfrm>
          <a:prstGeom prst="rect">
            <a:avLst/>
          </a:prstGeom>
          <a:noFill/>
        </p:spPr>
        <p:txBody>
          <a:bodyPr wrap="square" rtlCol="0">
            <a:spAutoFit/>
          </a:bodyPr>
          <a:lstStyle/>
          <a:p>
            <a:r>
              <a:rPr lang="en-IN" dirty="0"/>
              <a:t>More weights to these pixels</a:t>
            </a:r>
          </a:p>
        </p:txBody>
      </p:sp>
      <p:cxnSp>
        <p:nvCxnSpPr>
          <p:cNvPr id="25" name="Straight Arrow Connector 24">
            <a:extLst>
              <a:ext uri="{FF2B5EF4-FFF2-40B4-BE49-F238E27FC236}">
                <a16:creationId xmlns:a16="http://schemas.microsoft.com/office/drawing/2014/main" id="{47C9B679-6478-4B13-A17B-815E9396C163}"/>
              </a:ext>
            </a:extLst>
          </p:cNvPr>
          <p:cNvCxnSpPr>
            <a:cxnSpLocks/>
          </p:cNvCxnSpPr>
          <p:nvPr/>
        </p:nvCxnSpPr>
        <p:spPr>
          <a:xfrm>
            <a:off x="8959933" y="4542928"/>
            <a:ext cx="426662" cy="78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2EDA4C0-060D-4146-944C-C3F68510B895}"/>
              </a:ext>
            </a:extLst>
          </p:cNvPr>
          <p:cNvCxnSpPr>
            <a:cxnSpLocks/>
          </p:cNvCxnSpPr>
          <p:nvPr/>
        </p:nvCxnSpPr>
        <p:spPr>
          <a:xfrm flipV="1">
            <a:off x="8959933" y="5322938"/>
            <a:ext cx="426662" cy="107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14EDE712-92E4-494F-90A0-FF92E3689BE7}"/>
              </a:ext>
            </a:extLst>
          </p:cNvPr>
          <p:cNvPicPr>
            <a:picLocks noChangeAspect="1"/>
          </p:cNvPicPr>
          <p:nvPr/>
        </p:nvPicPr>
        <p:blipFill>
          <a:blip r:embed="rId3"/>
          <a:stretch>
            <a:fillRect/>
          </a:stretch>
        </p:blipFill>
        <p:spPr>
          <a:xfrm>
            <a:off x="1031315" y="4877535"/>
            <a:ext cx="3548180" cy="1237595"/>
          </a:xfrm>
          <a:prstGeom prst="rect">
            <a:avLst/>
          </a:prstGeom>
        </p:spPr>
      </p:pic>
      <p:sp>
        <p:nvSpPr>
          <p:cNvPr id="26" name="TextBox 25">
            <a:extLst>
              <a:ext uri="{FF2B5EF4-FFF2-40B4-BE49-F238E27FC236}">
                <a16:creationId xmlns:a16="http://schemas.microsoft.com/office/drawing/2014/main" id="{EB4ADFA8-56E6-40CF-8D25-401A88E437F2}"/>
              </a:ext>
            </a:extLst>
          </p:cNvPr>
          <p:cNvSpPr txBox="1"/>
          <p:nvPr/>
        </p:nvSpPr>
        <p:spPr>
          <a:xfrm>
            <a:off x="1865697" y="6162400"/>
            <a:ext cx="1530645" cy="369332"/>
          </a:xfrm>
          <a:prstGeom prst="rect">
            <a:avLst/>
          </a:prstGeom>
          <a:noFill/>
        </p:spPr>
        <p:txBody>
          <a:bodyPr wrap="square" rtlCol="0">
            <a:spAutoFit/>
          </a:bodyPr>
          <a:lstStyle/>
          <a:p>
            <a:r>
              <a:rPr lang="en-IN" dirty="0"/>
              <a:t>G</a:t>
            </a:r>
            <a:r>
              <a:rPr lang="en-IN" baseline="-25000" dirty="0"/>
              <a:t>x    </a:t>
            </a:r>
            <a:r>
              <a:rPr lang="en-IN" dirty="0"/>
              <a:t>Pixel (</a:t>
            </a:r>
            <a:r>
              <a:rPr lang="en-IN" dirty="0" err="1"/>
              <a:t>i,j</a:t>
            </a:r>
            <a:r>
              <a:rPr lang="en-IN" dirty="0"/>
              <a:t>)</a:t>
            </a:r>
          </a:p>
        </p:txBody>
      </p:sp>
      <p:cxnSp>
        <p:nvCxnSpPr>
          <p:cNvPr id="27" name="Straight Arrow Connector 26">
            <a:extLst>
              <a:ext uri="{FF2B5EF4-FFF2-40B4-BE49-F238E27FC236}">
                <a16:creationId xmlns:a16="http://schemas.microsoft.com/office/drawing/2014/main" id="{80BB98CA-59A0-4640-A46B-9CFA1D917A3A}"/>
              </a:ext>
            </a:extLst>
          </p:cNvPr>
          <p:cNvCxnSpPr>
            <a:cxnSpLocks/>
          </p:cNvCxnSpPr>
          <p:nvPr/>
        </p:nvCxnSpPr>
        <p:spPr>
          <a:xfrm flipH="1">
            <a:off x="2168592" y="5496332"/>
            <a:ext cx="629816" cy="7012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72F9ED-0A90-46FF-A765-E4E294558018}"/>
              </a:ext>
            </a:extLst>
          </p:cNvPr>
          <p:cNvCxnSpPr>
            <a:cxnSpLocks/>
          </p:cNvCxnSpPr>
          <p:nvPr/>
        </p:nvCxnSpPr>
        <p:spPr>
          <a:xfrm flipH="1" flipV="1">
            <a:off x="682975" y="5313608"/>
            <a:ext cx="595319" cy="178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BC0B6BD-F206-4C27-AC2B-D0BD1F5CE888}"/>
              </a:ext>
            </a:extLst>
          </p:cNvPr>
          <p:cNvCxnSpPr>
            <a:cxnSpLocks/>
            <a:endCxn id="45" idx="1"/>
          </p:cNvCxnSpPr>
          <p:nvPr/>
        </p:nvCxnSpPr>
        <p:spPr>
          <a:xfrm flipV="1">
            <a:off x="682975" y="4505237"/>
            <a:ext cx="838413" cy="81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8D820F8-69E3-4A7A-92DD-F9B6562FA0BB}"/>
              </a:ext>
            </a:extLst>
          </p:cNvPr>
          <p:cNvCxnSpPr>
            <a:cxnSpLocks/>
          </p:cNvCxnSpPr>
          <p:nvPr/>
        </p:nvCxnSpPr>
        <p:spPr>
          <a:xfrm flipV="1">
            <a:off x="4377294" y="5376328"/>
            <a:ext cx="596487" cy="17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1FBC43-F8B4-4FCF-8345-6FA5AD901779}"/>
              </a:ext>
            </a:extLst>
          </p:cNvPr>
          <p:cNvCxnSpPr>
            <a:cxnSpLocks/>
          </p:cNvCxnSpPr>
          <p:nvPr/>
        </p:nvCxnSpPr>
        <p:spPr>
          <a:xfrm flipH="1" flipV="1">
            <a:off x="4296321" y="4534427"/>
            <a:ext cx="675909" cy="857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B3F535D-6B1D-40CB-8488-28237D02C643}"/>
              </a:ext>
            </a:extLst>
          </p:cNvPr>
          <p:cNvSpPr txBox="1"/>
          <p:nvPr/>
        </p:nvSpPr>
        <p:spPr>
          <a:xfrm>
            <a:off x="1521388" y="4320571"/>
            <a:ext cx="3006575" cy="369332"/>
          </a:xfrm>
          <a:prstGeom prst="rect">
            <a:avLst/>
          </a:prstGeom>
          <a:noFill/>
        </p:spPr>
        <p:txBody>
          <a:bodyPr wrap="square" rtlCol="0">
            <a:spAutoFit/>
          </a:bodyPr>
          <a:lstStyle/>
          <a:p>
            <a:r>
              <a:rPr lang="en-IN" dirty="0"/>
              <a:t>More weights to these pixels</a:t>
            </a:r>
          </a:p>
        </p:txBody>
      </p:sp>
    </p:spTree>
    <p:extLst>
      <p:ext uri="{BB962C8B-B14F-4D97-AF65-F5344CB8AC3E}">
        <p14:creationId xmlns:p14="http://schemas.microsoft.com/office/powerpoint/2010/main" val="91054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533C-6EF3-4065-AD42-B6315D759FEA}"/>
              </a:ext>
            </a:extLst>
          </p:cNvPr>
          <p:cNvSpPr>
            <a:spLocks noGrp="1"/>
          </p:cNvSpPr>
          <p:nvPr>
            <p:ph type="title"/>
          </p:nvPr>
        </p:nvSpPr>
        <p:spPr>
          <a:xfrm>
            <a:off x="297024" y="187746"/>
            <a:ext cx="10515600" cy="493291"/>
          </a:xfrm>
        </p:spPr>
        <p:txBody>
          <a:bodyPr>
            <a:normAutofit fontScale="90000"/>
          </a:bodyPr>
          <a:lstStyle/>
          <a:p>
            <a:r>
              <a:rPr lang="en-IN" b="1">
                <a:solidFill>
                  <a:schemeClr val="accent2">
                    <a:lumMod val="50000"/>
                  </a:schemeClr>
                </a:solidFill>
              </a:rPr>
              <a:t>Edge Detection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FF4C5D-AF35-44FD-9FBE-53B07BEDB6EB}"/>
                  </a:ext>
                </a:extLst>
              </p:cNvPr>
              <p:cNvSpPr>
                <a:spLocks noGrp="1"/>
              </p:cNvSpPr>
              <p:nvPr>
                <p:ph idx="1"/>
              </p:nvPr>
            </p:nvSpPr>
            <p:spPr>
              <a:xfrm>
                <a:off x="464975" y="817919"/>
                <a:ext cx="10515600" cy="4351338"/>
              </a:xfrm>
            </p:spPr>
            <p:txBody>
              <a:bodyPr>
                <a:normAutofit fontScale="92500" lnSpcReduction="20000"/>
              </a:bodyPr>
              <a:lstStyle/>
              <a:p>
                <a:r>
                  <a:rPr lang="en-IN" b="1" dirty="0">
                    <a:solidFill>
                      <a:schemeClr val="accent1">
                        <a:lumMod val="75000"/>
                      </a:schemeClr>
                    </a:solidFill>
                  </a:rPr>
                  <a:t>2). Second order derivative edge detection</a:t>
                </a:r>
              </a:p>
              <a:p>
                <a:pPr marL="0" indent="0">
                  <a:buNone/>
                </a:pPr>
                <a:r>
                  <a:rPr lang="en-IN" b="1" dirty="0">
                    <a:solidFill>
                      <a:schemeClr val="accent1">
                        <a:lumMod val="75000"/>
                      </a:schemeClr>
                    </a:solidFill>
                  </a:rPr>
                  <a:t>      </a:t>
                </a:r>
                <a14:m>
                  <m:oMath xmlns:m="http://schemas.openxmlformats.org/officeDocument/2006/math">
                    <m:f>
                      <m:fPr>
                        <m:ctrlPr>
                          <a:rPr lang="en-IN" sz="2800" i="1" smtClean="0">
                            <a:latin typeface="Cambria Math" panose="02040503050406030204" pitchFamily="18" charset="0"/>
                          </a:rPr>
                        </m:ctrlPr>
                      </m:fPr>
                      <m:num>
                        <m:r>
                          <a:rPr lang="en-IN" sz="2800" i="1" smtClean="0">
                            <a:latin typeface="Cambria Math" panose="02040503050406030204" pitchFamily="18" charset="0"/>
                          </a:rPr>
                          <m:t>𝜕</m:t>
                        </m:r>
                        <m:r>
                          <a:rPr lang="en-IN" sz="2800" b="0" i="1" baseline="30000" smtClean="0">
                            <a:latin typeface="Cambria Math" panose="02040503050406030204" pitchFamily="18" charset="0"/>
                          </a:rPr>
                          <m:t>2</m:t>
                        </m:r>
                        <m:r>
                          <a:rPr lang="en-IN" sz="2800" b="0" i="1" smtClean="0">
                            <a:latin typeface="Cambria Math" panose="02040503050406030204" pitchFamily="18" charset="0"/>
                          </a:rPr>
                          <m:t>𝑓</m:t>
                        </m:r>
                      </m:num>
                      <m:den>
                        <m:r>
                          <a:rPr lang="en-IN" sz="2800" i="1" smtClean="0">
                            <a:latin typeface="Cambria Math" panose="02040503050406030204" pitchFamily="18" charset="0"/>
                          </a:rPr>
                          <m:t>𝜕</m:t>
                        </m:r>
                        <m:r>
                          <a:rPr lang="en-IN" sz="2800" i="1" smtClean="0">
                            <a:latin typeface="Cambria Math" panose="02040503050406030204" pitchFamily="18" charset="0"/>
                          </a:rPr>
                          <m:t>𝑥</m:t>
                        </m:r>
                        <m:r>
                          <a:rPr lang="en-IN" sz="2800" b="0" i="1" baseline="30000" smtClean="0">
                            <a:latin typeface="Cambria Math" panose="02040503050406030204" pitchFamily="18" charset="0"/>
                          </a:rPr>
                          <m:t>2</m:t>
                        </m:r>
                      </m:den>
                    </m:f>
                  </m:oMath>
                </a14:m>
                <a:r>
                  <a:rPr lang="en-IN" b="1" dirty="0">
                    <a:solidFill>
                      <a:schemeClr val="accent1">
                        <a:lumMod val="75000"/>
                      </a:schemeClr>
                    </a:solidFill>
                  </a:rPr>
                  <a:t> </a:t>
                </a:r>
                <a:r>
                  <a:rPr lang="en-IN" dirty="0"/>
                  <a:t>= </a:t>
                </a:r>
                <a:r>
                  <a:rPr lang="en-IN" sz="2400" dirty="0"/>
                  <a:t>f’(x+1,y) – f’(</a:t>
                </a:r>
                <a:r>
                  <a:rPr lang="en-IN" sz="2400" dirty="0" err="1"/>
                  <a:t>x,y</a:t>
                </a:r>
                <a:r>
                  <a:rPr lang="en-IN" sz="2400" dirty="0"/>
                  <a:t>) = f(x+2,y) – 2*f(x+1,y) +f(</a:t>
                </a:r>
                <a:r>
                  <a:rPr lang="en-IN" sz="2400" dirty="0" err="1"/>
                  <a:t>x,y</a:t>
                </a:r>
                <a:r>
                  <a:rPr lang="en-IN" sz="2400" dirty="0"/>
                  <a:t>) = f(x+1,y) – 2*f(</a:t>
                </a:r>
                <a:r>
                  <a:rPr lang="en-IN" sz="2400" dirty="0" err="1"/>
                  <a:t>x,y</a:t>
                </a:r>
                <a:r>
                  <a:rPr lang="en-IN" sz="2400" dirty="0"/>
                  <a:t>) +f(x-1,y) </a:t>
                </a:r>
              </a:p>
              <a:p>
                <a:pPr marL="0" indent="0">
                  <a:buNone/>
                </a:pPr>
                <a:r>
                  <a:rPr lang="en-IN" sz="2800" dirty="0"/>
                  <a:t>      </a:t>
                </a:r>
                <a14:m>
                  <m:oMath xmlns:m="http://schemas.openxmlformats.org/officeDocument/2006/math">
                    <m:f>
                      <m:fPr>
                        <m:ctrlPr>
                          <a:rPr lang="en-IN" sz="2800" i="1" smtClean="0">
                            <a:latin typeface="Cambria Math" panose="02040503050406030204" pitchFamily="18" charset="0"/>
                          </a:rPr>
                        </m:ctrlPr>
                      </m:fPr>
                      <m:num>
                        <m:r>
                          <a:rPr lang="en-IN" sz="2800" i="1" smtClean="0">
                            <a:latin typeface="Cambria Math" panose="02040503050406030204" pitchFamily="18" charset="0"/>
                          </a:rPr>
                          <m:t>𝜕</m:t>
                        </m:r>
                        <m:r>
                          <a:rPr lang="en-IN" sz="2800" b="0" i="1" baseline="30000" smtClean="0">
                            <a:latin typeface="Cambria Math" panose="02040503050406030204" pitchFamily="18" charset="0"/>
                          </a:rPr>
                          <m:t>2</m:t>
                        </m:r>
                        <m:r>
                          <a:rPr lang="en-IN" sz="2800" b="0" i="1" smtClean="0">
                            <a:latin typeface="Cambria Math" panose="02040503050406030204" pitchFamily="18" charset="0"/>
                          </a:rPr>
                          <m:t>𝑓</m:t>
                        </m:r>
                      </m:num>
                      <m:den>
                        <m:r>
                          <a:rPr lang="en-IN" sz="2800" i="1" smtClean="0">
                            <a:latin typeface="Cambria Math" panose="02040503050406030204" pitchFamily="18" charset="0"/>
                          </a:rPr>
                          <m:t>𝜕</m:t>
                        </m:r>
                        <m:r>
                          <a:rPr lang="en-IN" sz="2800" b="0" i="1" smtClean="0">
                            <a:latin typeface="Cambria Math" panose="02040503050406030204" pitchFamily="18" charset="0"/>
                          </a:rPr>
                          <m:t>𝑦</m:t>
                        </m:r>
                        <m:r>
                          <a:rPr lang="en-IN" sz="2800" b="0" i="1" baseline="30000" smtClean="0">
                            <a:latin typeface="Cambria Math" panose="02040503050406030204" pitchFamily="18" charset="0"/>
                          </a:rPr>
                          <m:t>2</m:t>
                        </m:r>
                      </m:den>
                    </m:f>
                  </m:oMath>
                </a14:m>
                <a:r>
                  <a:rPr lang="en-IN" sz="2400" b="1" dirty="0">
                    <a:solidFill>
                      <a:schemeClr val="accent1">
                        <a:lumMod val="75000"/>
                      </a:schemeClr>
                    </a:solidFill>
                  </a:rPr>
                  <a:t> </a:t>
                </a:r>
                <a:r>
                  <a:rPr lang="en-IN" sz="2400" dirty="0"/>
                  <a:t>= f’(x,y+1) – f’(</a:t>
                </a:r>
                <a:r>
                  <a:rPr lang="en-IN" sz="2400" dirty="0" err="1"/>
                  <a:t>x,y</a:t>
                </a:r>
                <a:r>
                  <a:rPr lang="en-IN" sz="2400" dirty="0"/>
                  <a:t>) = f(x,y+2) – 2*f(x,y+1) +f(</a:t>
                </a:r>
                <a:r>
                  <a:rPr lang="en-IN" sz="2400" dirty="0" err="1"/>
                  <a:t>x,y</a:t>
                </a:r>
                <a:r>
                  <a:rPr lang="en-IN" sz="2400" dirty="0"/>
                  <a:t>) = f(x,y+1) – 2*f(</a:t>
                </a:r>
                <a:r>
                  <a:rPr lang="en-IN" sz="2400" dirty="0" err="1"/>
                  <a:t>x,y</a:t>
                </a:r>
                <a:r>
                  <a:rPr lang="en-IN" sz="2400" dirty="0"/>
                  <a:t>) +f(x,y-1) </a:t>
                </a:r>
              </a:p>
              <a:p>
                <a:pPr marL="0" indent="0">
                  <a:buNone/>
                </a:pPr>
                <a:r>
                  <a:rPr lang="en-IN" sz="2400" dirty="0"/>
                  <a:t>       </a:t>
                </a:r>
                <a14:m>
                  <m:oMath xmlns:m="http://schemas.openxmlformats.org/officeDocument/2006/math">
                    <m:r>
                      <m:rPr>
                        <m:sty m:val="p"/>
                      </m:rPr>
                      <a:rPr lang="en-IN" sz="2400" i="1" smtClean="0">
                        <a:latin typeface="Cambria Math" panose="02040503050406030204" pitchFamily="18" charset="0"/>
                        <a:ea typeface="Cambria Math" panose="02040503050406030204" pitchFamily="18" charset="0"/>
                      </a:rPr>
                      <m:t>∇</m:t>
                    </m:r>
                    <m:r>
                      <a:rPr lang="en-IN" sz="2400" b="0" i="1" baseline="30000" smtClean="0">
                        <a:latin typeface="Cambria Math" panose="02040503050406030204" pitchFamily="18" charset="0"/>
                        <a:ea typeface="Cambria Math" panose="02040503050406030204" pitchFamily="18" charset="0"/>
                      </a:rPr>
                      <m:t>2</m:t>
                    </m:r>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baseline="30000">
                            <a:latin typeface="Cambria Math" panose="02040503050406030204" pitchFamily="18" charset="0"/>
                          </a:rPr>
                          <m:t>2</m:t>
                        </m:r>
                        <m:r>
                          <a:rPr lang="en-IN" sz="2400" i="1">
                            <a:latin typeface="Cambria Math" panose="02040503050406030204" pitchFamily="18" charset="0"/>
                          </a:rPr>
                          <m:t>𝑓</m:t>
                        </m:r>
                      </m:num>
                      <m:den>
                        <m:r>
                          <a:rPr lang="en-IN" sz="2400" i="1">
                            <a:latin typeface="Cambria Math" panose="02040503050406030204" pitchFamily="18" charset="0"/>
                          </a:rPr>
                          <m:t>𝜕</m:t>
                        </m:r>
                        <m:r>
                          <a:rPr lang="en-IN" sz="2400" i="1">
                            <a:latin typeface="Cambria Math" panose="02040503050406030204" pitchFamily="18" charset="0"/>
                          </a:rPr>
                          <m:t>𝑥</m:t>
                        </m:r>
                        <m:r>
                          <a:rPr lang="en-IN" sz="2400" i="1" baseline="30000">
                            <a:latin typeface="Cambria Math" panose="02040503050406030204" pitchFamily="18" charset="0"/>
                          </a:rPr>
                          <m:t>2</m:t>
                        </m:r>
                      </m:den>
                    </m:f>
                  </m:oMath>
                </a14:m>
                <a:r>
                  <a:rPr lang="en-IN" sz="2400" dirty="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baseline="30000">
                            <a:latin typeface="Cambria Math" panose="02040503050406030204" pitchFamily="18" charset="0"/>
                          </a:rPr>
                          <m:t>2</m:t>
                        </m:r>
                        <m:r>
                          <a:rPr lang="en-IN" sz="2400" i="1">
                            <a:latin typeface="Cambria Math" panose="02040503050406030204" pitchFamily="18" charset="0"/>
                          </a:rPr>
                          <m:t>𝑓</m:t>
                        </m:r>
                      </m:num>
                      <m:den>
                        <m:r>
                          <a:rPr lang="en-IN" sz="2400" i="1">
                            <a:latin typeface="Cambria Math" panose="02040503050406030204" pitchFamily="18" charset="0"/>
                          </a:rPr>
                          <m:t>𝜕</m:t>
                        </m:r>
                        <m:r>
                          <a:rPr lang="en-IN" sz="2400" i="1">
                            <a:latin typeface="Cambria Math" panose="02040503050406030204" pitchFamily="18" charset="0"/>
                          </a:rPr>
                          <m:t>𝑦</m:t>
                        </m:r>
                        <m:r>
                          <a:rPr lang="en-IN" sz="2400" i="1" baseline="30000">
                            <a:latin typeface="Cambria Math" panose="02040503050406030204" pitchFamily="18" charset="0"/>
                          </a:rPr>
                          <m:t>2</m:t>
                        </m:r>
                      </m:den>
                    </m:f>
                  </m:oMath>
                </a14:m>
                <a:endParaRPr lang="en-IN" sz="2400" dirty="0"/>
              </a:p>
              <a:p>
                <a:pPr marL="0" indent="0">
                  <a:buNone/>
                </a:pPr>
                <a:r>
                  <a:rPr lang="en-IN" sz="2400" dirty="0" err="1"/>
                  <a:t>i</a:t>
                </a:r>
                <a:r>
                  <a:rPr lang="en-IN" sz="2400" dirty="0"/>
                  <a:t>). </a:t>
                </a:r>
                <a:r>
                  <a:rPr lang="en-IN" sz="2400" b="1" dirty="0">
                    <a:solidFill>
                      <a:srgbClr val="FF0000"/>
                    </a:solidFill>
                  </a:rPr>
                  <a:t>Laplacian :-   </a:t>
                </a:r>
                <a:r>
                  <a:rPr lang="en-IN" sz="2400" dirty="0"/>
                  <a:t> </a:t>
                </a:r>
                <a:endParaRPr lang="en-IN" sz="2400" b="1" dirty="0">
                  <a:solidFill>
                    <a:srgbClr val="FF0000"/>
                  </a:solidFill>
                </a:endParaRPr>
              </a:p>
              <a:p>
                <a:pPr marL="0" indent="0">
                  <a:buNone/>
                </a:pPr>
                <a:r>
                  <a:rPr lang="en-IN" sz="2400" b="1" dirty="0">
                    <a:solidFill>
                      <a:srgbClr val="FF0000"/>
                    </a:solidFill>
                  </a:rPr>
                  <a:t>      </a:t>
                </a:r>
                <a14:m>
                  <m:oMath xmlns:m="http://schemas.openxmlformats.org/officeDocument/2006/math">
                    <m:f>
                      <m:fPr>
                        <m:ctrlPr>
                          <a:rPr lang="en-IN" sz="2800" i="1" smtClean="0">
                            <a:latin typeface="Cambria Math" panose="02040503050406030204" pitchFamily="18" charset="0"/>
                          </a:rPr>
                        </m:ctrlPr>
                      </m:fPr>
                      <m:num>
                        <m:r>
                          <a:rPr lang="en-IN" sz="2800" i="1" smtClean="0">
                            <a:latin typeface="Cambria Math" panose="02040503050406030204" pitchFamily="18" charset="0"/>
                          </a:rPr>
                          <m:t>𝜕</m:t>
                        </m:r>
                        <m:r>
                          <a:rPr lang="en-IN" sz="2800" b="0" i="1" baseline="30000" smtClean="0">
                            <a:latin typeface="Cambria Math" panose="02040503050406030204" pitchFamily="18" charset="0"/>
                          </a:rPr>
                          <m:t>2</m:t>
                        </m:r>
                        <m:r>
                          <a:rPr lang="en-IN" sz="2800" b="0" i="1" smtClean="0">
                            <a:latin typeface="Cambria Math" panose="02040503050406030204" pitchFamily="18" charset="0"/>
                          </a:rPr>
                          <m:t>𝑓</m:t>
                        </m:r>
                      </m:num>
                      <m:den>
                        <m:r>
                          <a:rPr lang="en-IN" sz="2800" i="1" smtClean="0">
                            <a:latin typeface="Cambria Math" panose="02040503050406030204" pitchFamily="18" charset="0"/>
                          </a:rPr>
                          <m:t>𝜕</m:t>
                        </m:r>
                        <m:r>
                          <a:rPr lang="en-IN" sz="2800" i="1" smtClean="0">
                            <a:latin typeface="Cambria Math" panose="02040503050406030204" pitchFamily="18" charset="0"/>
                          </a:rPr>
                          <m:t>𝑥</m:t>
                        </m:r>
                        <m:r>
                          <a:rPr lang="en-IN" sz="2800" b="0" i="1" baseline="30000" smtClean="0">
                            <a:latin typeface="Cambria Math" panose="02040503050406030204" pitchFamily="18" charset="0"/>
                          </a:rPr>
                          <m:t>2</m:t>
                        </m:r>
                      </m:den>
                    </m:f>
                  </m:oMath>
                </a14:m>
                <a:r>
                  <a:rPr lang="en-IN" sz="2400" b="1" dirty="0">
                    <a:solidFill>
                      <a:schemeClr val="accent1">
                        <a:lumMod val="75000"/>
                      </a:schemeClr>
                    </a:solidFill>
                  </a:rPr>
                  <a:t> </a:t>
                </a:r>
                <a:r>
                  <a:rPr lang="en-IN" sz="2400" dirty="0"/>
                  <a:t> = f(i+1,j) – 2*f(</a:t>
                </a:r>
                <a:r>
                  <a:rPr lang="en-IN" sz="2400" dirty="0" err="1"/>
                  <a:t>i,j</a:t>
                </a:r>
                <a:r>
                  <a:rPr lang="en-IN" sz="2400" dirty="0"/>
                  <a:t>) +f(i-1,j)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baseline="30000">
                            <a:latin typeface="Cambria Math" panose="02040503050406030204" pitchFamily="18" charset="0"/>
                          </a:rPr>
                          <m:t>2</m:t>
                        </m:r>
                        <m:r>
                          <a:rPr lang="en-IN" i="1">
                            <a:latin typeface="Cambria Math" panose="02040503050406030204" pitchFamily="18" charset="0"/>
                          </a:rPr>
                          <m:t>𝑓</m:t>
                        </m:r>
                      </m:num>
                      <m:den>
                        <m:r>
                          <a:rPr lang="en-IN" i="1">
                            <a:latin typeface="Cambria Math" panose="02040503050406030204" pitchFamily="18" charset="0"/>
                          </a:rPr>
                          <m:t>𝜕</m:t>
                        </m:r>
                        <m:r>
                          <a:rPr lang="en-IN" i="1">
                            <a:latin typeface="Cambria Math" panose="02040503050406030204" pitchFamily="18" charset="0"/>
                          </a:rPr>
                          <m:t>𝑦</m:t>
                        </m:r>
                        <m:r>
                          <a:rPr lang="en-IN" i="1" baseline="30000">
                            <a:latin typeface="Cambria Math" panose="02040503050406030204" pitchFamily="18" charset="0"/>
                          </a:rPr>
                          <m:t>2</m:t>
                        </m:r>
                      </m:den>
                    </m:f>
                  </m:oMath>
                </a14:m>
                <a:r>
                  <a:rPr lang="en-IN" sz="2400" b="1" dirty="0">
                    <a:solidFill>
                      <a:schemeClr val="accent1">
                        <a:lumMod val="75000"/>
                      </a:schemeClr>
                    </a:solidFill>
                  </a:rPr>
                  <a:t> </a:t>
                </a:r>
                <a:r>
                  <a:rPr lang="en-IN" sz="2400" dirty="0"/>
                  <a:t>= f(i,j+1) – 2*f(</a:t>
                </a:r>
                <a:r>
                  <a:rPr lang="en-IN" sz="2400" dirty="0" err="1"/>
                  <a:t>i,j</a:t>
                </a:r>
                <a:r>
                  <a:rPr lang="en-IN" sz="2400" dirty="0"/>
                  <a:t>) +f(i,j-1)</a:t>
                </a:r>
              </a:p>
              <a:p>
                <a:pPr marL="0" indent="0">
                  <a:buNone/>
                </a:pPr>
                <a:r>
                  <a:rPr lang="en-IN" sz="2400" dirty="0">
                    <a:ea typeface="Cambria Math" panose="02040503050406030204" pitchFamily="18" charset="0"/>
                  </a:rPr>
                  <a:t>     </a:t>
                </a:r>
                <a14:m>
                  <m:oMath xmlns:m="http://schemas.openxmlformats.org/officeDocument/2006/math">
                    <m:r>
                      <m:rPr>
                        <m:sty m:val="p"/>
                      </m:rPr>
                      <a:rPr lang="en-IN" sz="2400" i="1" smtClean="0">
                        <a:latin typeface="Cambria Math" panose="02040503050406030204" pitchFamily="18" charset="0"/>
                        <a:ea typeface="Cambria Math" panose="02040503050406030204" pitchFamily="18" charset="0"/>
                      </a:rPr>
                      <m:t>∇</m:t>
                    </m:r>
                    <m:r>
                      <a:rPr lang="en-IN" sz="2400" b="0" i="1" baseline="30000" smtClean="0">
                        <a:latin typeface="Cambria Math" panose="02040503050406030204" pitchFamily="18" charset="0"/>
                        <a:ea typeface="Cambria Math" panose="02040503050406030204" pitchFamily="18" charset="0"/>
                      </a:rPr>
                      <m:t>2</m:t>
                    </m:r>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baseline="30000">
                            <a:latin typeface="Cambria Math" panose="02040503050406030204" pitchFamily="18" charset="0"/>
                          </a:rPr>
                          <m:t>2</m:t>
                        </m:r>
                        <m:r>
                          <a:rPr lang="en-IN" sz="2400" i="1">
                            <a:latin typeface="Cambria Math" panose="02040503050406030204" pitchFamily="18" charset="0"/>
                          </a:rPr>
                          <m:t>𝑓</m:t>
                        </m:r>
                      </m:num>
                      <m:den>
                        <m:r>
                          <a:rPr lang="en-IN" sz="2400" i="1">
                            <a:latin typeface="Cambria Math" panose="02040503050406030204" pitchFamily="18" charset="0"/>
                          </a:rPr>
                          <m:t>𝜕</m:t>
                        </m:r>
                        <m:r>
                          <a:rPr lang="en-IN" sz="2400" i="1">
                            <a:latin typeface="Cambria Math" panose="02040503050406030204" pitchFamily="18" charset="0"/>
                          </a:rPr>
                          <m:t>𝑥</m:t>
                        </m:r>
                        <m:r>
                          <a:rPr lang="en-IN" sz="2400" i="1" baseline="30000">
                            <a:latin typeface="Cambria Math" panose="02040503050406030204" pitchFamily="18" charset="0"/>
                          </a:rPr>
                          <m:t>2</m:t>
                        </m:r>
                      </m:den>
                    </m:f>
                  </m:oMath>
                </a14:m>
                <a:r>
                  <a:rPr lang="en-IN" sz="2400" dirty="0"/>
                  <a:t> +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baseline="30000">
                            <a:latin typeface="Cambria Math" panose="02040503050406030204" pitchFamily="18" charset="0"/>
                          </a:rPr>
                          <m:t>2</m:t>
                        </m:r>
                        <m:r>
                          <a:rPr lang="en-IN" sz="2400" i="1">
                            <a:latin typeface="Cambria Math" panose="02040503050406030204" pitchFamily="18" charset="0"/>
                          </a:rPr>
                          <m:t>𝑓</m:t>
                        </m:r>
                      </m:num>
                      <m:den>
                        <m:r>
                          <a:rPr lang="en-IN" sz="2400" i="1">
                            <a:latin typeface="Cambria Math" panose="02040503050406030204" pitchFamily="18" charset="0"/>
                          </a:rPr>
                          <m:t>𝜕</m:t>
                        </m:r>
                        <m:r>
                          <a:rPr lang="en-IN" sz="2400" i="1">
                            <a:latin typeface="Cambria Math" panose="02040503050406030204" pitchFamily="18" charset="0"/>
                          </a:rPr>
                          <m:t>𝑦</m:t>
                        </m:r>
                        <m:r>
                          <a:rPr lang="en-IN" sz="2400" i="1" baseline="30000">
                            <a:latin typeface="Cambria Math" panose="02040503050406030204" pitchFamily="18" charset="0"/>
                          </a:rPr>
                          <m:t>2</m:t>
                        </m:r>
                      </m:den>
                    </m:f>
                  </m:oMath>
                </a14:m>
                <a:r>
                  <a:rPr lang="en-IN" sz="2400" dirty="0"/>
                  <a:t> =f(i+1,j) – 2*f(</a:t>
                </a:r>
                <a:r>
                  <a:rPr lang="en-IN" sz="2400" dirty="0" err="1"/>
                  <a:t>i,j</a:t>
                </a:r>
                <a:r>
                  <a:rPr lang="en-IN" sz="2400" dirty="0"/>
                  <a:t>) +f(i-1,j)</a:t>
                </a:r>
                <a14:m>
                  <m:oMath xmlns:m="http://schemas.openxmlformats.org/officeDocument/2006/math">
                    <m:r>
                      <a:rPr lang="en-IN" sz="2400" b="0" i="0" smtClean="0">
                        <a:latin typeface="Cambria Math" panose="02040503050406030204" pitchFamily="18" charset="0"/>
                        <a:ea typeface="Cambria Math" panose="02040503050406030204" pitchFamily="18" charset="0"/>
                      </a:rPr>
                      <m:t>+</m:t>
                    </m:r>
                    <m:r>
                      <m:rPr>
                        <m:nor/>
                      </m:rPr>
                      <a:rPr lang="en-IN" sz="2400" dirty="0"/>
                      <m:t>f</m:t>
                    </m:r>
                    <m:r>
                      <m:rPr>
                        <m:nor/>
                      </m:rPr>
                      <a:rPr lang="en-IN" sz="2400" dirty="0"/>
                      <m:t>(</m:t>
                    </m:r>
                    <m:r>
                      <m:rPr>
                        <m:nor/>
                      </m:rPr>
                      <a:rPr lang="en-IN" sz="2400" dirty="0"/>
                      <m:t>i</m:t>
                    </m:r>
                    <m:r>
                      <m:rPr>
                        <m:nor/>
                      </m:rPr>
                      <a:rPr lang="en-IN" sz="2400" dirty="0"/>
                      <m:t>,</m:t>
                    </m:r>
                    <m:r>
                      <m:rPr>
                        <m:nor/>
                      </m:rPr>
                      <a:rPr lang="en-IN" sz="2400" dirty="0"/>
                      <m:t>j</m:t>
                    </m:r>
                    <m:r>
                      <m:rPr>
                        <m:nor/>
                      </m:rPr>
                      <a:rPr lang="en-IN" sz="2400" dirty="0"/>
                      <m:t>+1) – 2∗</m:t>
                    </m:r>
                    <m:r>
                      <m:rPr>
                        <m:nor/>
                      </m:rPr>
                      <a:rPr lang="en-IN" sz="2400" dirty="0"/>
                      <m:t>f</m:t>
                    </m:r>
                    <m:r>
                      <m:rPr>
                        <m:nor/>
                      </m:rPr>
                      <a:rPr lang="en-IN" sz="2400" dirty="0"/>
                      <m:t>(</m:t>
                    </m:r>
                    <m:r>
                      <m:rPr>
                        <m:nor/>
                      </m:rPr>
                      <a:rPr lang="en-IN" sz="2400" dirty="0"/>
                      <m:t>i</m:t>
                    </m:r>
                    <m:r>
                      <m:rPr>
                        <m:nor/>
                      </m:rPr>
                      <a:rPr lang="en-IN" sz="2400" dirty="0"/>
                      <m:t>,</m:t>
                    </m:r>
                    <m:r>
                      <m:rPr>
                        <m:nor/>
                      </m:rPr>
                      <a:rPr lang="en-IN" sz="2400" dirty="0"/>
                      <m:t>j</m:t>
                    </m:r>
                    <m:r>
                      <m:rPr>
                        <m:nor/>
                      </m:rPr>
                      <a:rPr lang="en-IN" sz="2400" dirty="0"/>
                      <m:t>) +</m:t>
                    </m:r>
                    <m:r>
                      <m:rPr>
                        <m:nor/>
                      </m:rPr>
                      <a:rPr lang="en-IN" sz="2400" dirty="0"/>
                      <m:t>f</m:t>
                    </m:r>
                    <m:r>
                      <m:rPr>
                        <m:nor/>
                      </m:rPr>
                      <a:rPr lang="en-IN" sz="2400" dirty="0"/>
                      <m:t>(</m:t>
                    </m:r>
                    <m:r>
                      <m:rPr>
                        <m:nor/>
                      </m:rPr>
                      <a:rPr lang="en-IN" sz="2400" dirty="0"/>
                      <m:t>i</m:t>
                    </m:r>
                    <m:r>
                      <m:rPr>
                        <m:nor/>
                      </m:rPr>
                      <a:rPr lang="en-IN" sz="2400" dirty="0"/>
                      <m:t>,</m:t>
                    </m:r>
                    <m:r>
                      <m:rPr>
                        <m:nor/>
                      </m:rPr>
                      <a:rPr lang="en-IN" sz="2400" dirty="0"/>
                      <m:t>j</m:t>
                    </m:r>
                    <m:r>
                      <m:rPr>
                        <m:nor/>
                      </m:rPr>
                      <a:rPr lang="en-IN" sz="2400" dirty="0"/>
                      <m:t>−1)</m:t>
                    </m:r>
                    <m:r>
                      <a:rPr lang="en-IN" sz="2400" b="0" i="1" dirty="0" smtClean="0">
                        <a:latin typeface="Cambria Math" panose="02040503050406030204" pitchFamily="18" charset="0"/>
                      </a:rPr>
                      <m:t> </m:t>
                    </m:r>
                  </m:oMath>
                </a14:m>
                <a:endParaRPr lang="en-IN" sz="2400" b="0" i="1" dirty="0">
                  <a:latin typeface="Cambria Math" panose="02040503050406030204" pitchFamily="18" charset="0"/>
                </a:endParaRPr>
              </a:p>
              <a:p>
                <a:pPr marL="0" indent="0">
                  <a:buNone/>
                </a:pPr>
                <a14:m>
                  <m:oMath xmlns:m="http://schemas.openxmlformats.org/officeDocument/2006/math">
                    <m:r>
                      <a:rPr lang="en-IN" sz="2400" b="0" i="1" smtClean="0">
                        <a:latin typeface="Cambria Math" panose="02040503050406030204" pitchFamily="18" charset="0"/>
                        <a:ea typeface="Cambria Math" panose="02040503050406030204" pitchFamily="18" charset="0"/>
                      </a:rPr>
                      <m:t>     </m:t>
                    </m:r>
                    <m:r>
                      <m:rPr>
                        <m:sty m:val="p"/>
                      </m:rPr>
                      <a:rPr lang="en-IN" sz="2400" i="1" smtClean="0">
                        <a:latin typeface="Cambria Math" panose="02040503050406030204" pitchFamily="18" charset="0"/>
                        <a:ea typeface="Cambria Math" panose="02040503050406030204" pitchFamily="18" charset="0"/>
                      </a:rPr>
                      <m:t>∇</m:t>
                    </m:r>
                    <m:r>
                      <a:rPr lang="en-IN" sz="2400" b="0" i="1" baseline="30000" smtClean="0">
                        <a:latin typeface="Cambria Math" panose="02040503050406030204" pitchFamily="18" charset="0"/>
                        <a:ea typeface="Cambria Math" panose="02040503050406030204" pitchFamily="18" charset="0"/>
                      </a:rPr>
                      <m:t>2</m:t>
                    </m:r>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oMath>
                </a14:m>
                <a:r>
                  <a:rPr lang="en-IN" sz="2400" dirty="0"/>
                  <a:t> -4*f(</a:t>
                </a:r>
                <a:r>
                  <a:rPr lang="en-IN" sz="2400" dirty="0" err="1"/>
                  <a:t>i,j</a:t>
                </a:r>
                <a:r>
                  <a:rPr lang="en-IN" sz="2400" dirty="0"/>
                  <a:t>) + f(i+1,j) + f(i-1,j) + f(</a:t>
                </a:r>
                <a:r>
                  <a:rPr lang="en-IN" sz="2400" dirty="0" err="1"/>
                  <a:t>i</a:t>
                </a:r>
                <a:r>
                  <a:rPr lang="en-IN" sz="2400" dirty="0"/>
                  <a:t>, j+1) + f(</a:t>
                </a:r>
                <a:r>
                  <a:rPr lang="en-IN" sz="2400" dirty="0" err="1"/>
                  <a:t>i</a:t>
                </a:r>
                <a:r>
                  <a:rPr lang="en-IN" sz="2400" dirty="0"/>
                  <a:t>, j-1)</a:t>
                </a:r>
              </a:p>
              <a:p>
                <a:pPr marL="0" indent="0">
                  <a:buNone/>
                </a:pPr>
                <a:r>
                  <a:rPr lang="en-IN" sz="2400" dirty="0"/>
                  <a:t>     </a:t>
                </a:r>
              </a:p>
              <a:p>
                <a:pPr marL="0" indent="0">
                  <a:buNone/>
                </a:pPr>
                <a:endParaRPr lang="en-IN" sz="2400" b="1" dirty="0">
                  <a:solidFill>
                    <a:srgbClr val="FF0000"/>
                  </a:solidFill>
                </a:endParaRPr>
              </a:p>
              <a:p>
                <a:pPr marL="0" indent="0">
                  <a:buNone/>
                </a:pPr>
                <a:endParaRPr lang="en-IN" sz="2400" b="1" dirty="0">
                  <a:solidFill>
                    <a:schemeClr val="accent1">
                      <a:lumMod val="75000"/>
                    </a:schemeClr>
                  </a:solidFill>
                </a:endParaRPr>
              </a:p>
            </p:txBody>
          </p:sp>
        </mc:Choice>
        <mc:Fallback>
          <p:sp>
            <p:nvSpPr>
              <p:cNvPr id="3" name="Content Placeholder 2">
                <a:extLst>
                  <a:ext uri="{FF2B5EF4-FFF2-40B4-BE49-F238E27FC236}">
                    <a16:creationId xmlns:a16="http://schemas.microsoft.com/office/drawing/2014/main" id="{4FFF4C5D-AF35-44FD-9FBE-53B07BEDB6EB}"/>
                  </a:ext>
                </a:extLst>
              </p:cNvPr>
              <p:cNvSpPr>
                <a:spLocks noGrp="1" noRot="1" noChangeAspect="1" noMove="1" noResize="1" noEditPoints="1" noAdjustHandles="1" noChangeArrowheads="1" noChangeShapeType="1" noTextEdit="1"/>
              </p:cNvSpPr>
              <p:nvPr>
                <p:ph idx="1"/>
              </p:nvPr>
            </p:nvSpPr>
            <p:spPr>
              <a:xfrm>
                <a:off x="464975" y="817919"/>
                <a:ext cx="10515600" cy="4351338"/>
              </a:xfrm>
              <a:blipFill>
                <a:blip r:embed="rId2"/>
                <a:stretch>
                  <a:fillRect l="-870" t="-35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48FAEE-9765-447D-8BC6-445D4E520267}"/>
                  </a:ext>
                </a:extLst>
              </p:cNvPr>
              <p:cNvSpPr txBox="1"/>
              <p:nvPr/>
            </p:nvSpPr>
            <p:spPr>
              <a:xfrm>
                <a:off x="755780" y="4744878"/>
                <a:ext cx="6792686" cy="848758"/>
              </a:xfrm>
              <a:prstGeom prst="rect">
                <a:avLst/>
              </a:prstGeom>
              <a:noFill/>
            </p:spPr>
            <p:txBody>
              <a:bodyPr wrap="square" rtlCol="0">
                <a:spAutoFit/>
              </a:bodyPr>
              <a:lstStyle/>
              <a:p>
                <a:r>
                  <a:rPr lang="en-IN" dirty="0"/>
                  <a:t>Mask(</a:t>
                </a:r>
                <a14:m>
                  <m:oMath xmlns:m="http://schemas.openxmlformats.org/officeDocument/2006/math">
                    <m:r>
                      <m:rPr>
                        <m:sty m:val="p"/>
                      </m:rPr>
                      <a:rPr lang="en-IN" i="1">
                        <a:latin typeface="Cambria Math" panose="02040503050406030204" pitchFamily="18" charset="0"/>
                        <a:ea typeface="Cambria Math" panose="02040503050406030204" pitchFamily="18" charset="0"/>
                      </a:rPr>
                      <m:t>∇</m:t>
                    </m:r>
                    <m:r>
                      <a:rPr lang="en-IN" i="1" baseline="30000">
                        <a:latin typeface="Cambria Math" panose="02040503050406030204" pitchFamily="18" charset="0"/>
                        <a:ea typeface="Cambria Math" panose="02040503050406030204" pitchFamily="18" charset="0"/>
                      </a:rPr>
                      <m:t>2</m:t>
                    </m:r>
                  </m:oMath>
                </a14:m>
                <a:r>
                  <a:rPr lang="en-IN" dirty="0"/>
                  <a:t>)     =   </a:t>
                </a:r>
                <a14:m>
                  <m:oMath xmlns:m="http://schemas.openxmlformats.org/officeDocument/2006/math">
                    <m:d>
                      <m:dPr>
                        <m:begChr m:val="["/>
                        <m:endChr m:val="]"/>
                        <m:ctrlPr>
                          <a:rPr lang="en-IN" i="1">
                            <a:latin typeface="Cambria Math" panose="02040503050406030204" pitchFamily="18" charset="0"/>
                          </a:rPr>
                        </m:ctrlPr>
                      </m:dPr>
                      <m:e>
                        <m:m>
                          <m:mPr>
                            <m:mcs>
                              <m:mc>
                                <m:mcPr>
                                  <m:count m:val="3"/>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0</m:t>
                              </m:r>
                            </m:e>
                            <m:e>
                              <m:r>
                                <a:rPr lang="en-IN" b="0" i="1" smtClean="0">
                                  <a:latin typeface="Cambria Math" panose="02040503050406030204" pitchFamily="18" charset="0"/>
                                </a:rPr>
                                <m:t>0</m:t>
                              </m:r>
                            </m:e>
                            <m:e>
                              <m:r>
                                <a:rPr lang="en-IN" i="1">
                                  <a:latin typeface="Cambria Math" panose="02040503050406030204" pitchFamily="18" charset="0"/>
                                </a:rPr>
                                <m:t>0</m:t>
                              </m:r>
                            </m:e>
                          </m:mr>
                          <m:mr>
                            <m:e>
                              <m:r>
                                <a:rPr lang="en-IN" i="1">
                                  <a:latin typeface="Cambria Math" panose="02040503050406030204" pitchFamily="18" charset="0"/>
                                </a:rPr>
                                <m:t>1</m:t>
                              </m:r>
                            </m:e>
                            <m:e>
                              <m:r>
                                <a:rPr lang="en-IN" i="1">
                                  <a:latin typeface="Cambria Math" panose="02040503050406030204" pitchFamily="18" charset="0"/>
                                </a:rPr>
                                <m:t>−</m:t>
                              </m:r>
                              <m:r>
                                <a:rPr lang="en-IN" b="0" i="1" smtClean="0">
                                  <a:latin typeface="Cambria Math" panose="02040503050406030204" pitchFamily="18" charset="0"/>
                                </a:rPr>
                                <m:t>2</m:t>
                              </m:r>
                            </m:e>
                            <m:e>
                              <m:r>
                                <a:rPr lang="en-IN" i="1">
                                  <a:latin typeface="Cambria Math" panose="02040503050406030204" pitchFamily="18" charset="0"/>
                                </a:rPr>
                                <m:t>1</m:t>
                              </m:r>
                            </m:e>
                          </m:mr>
                          <m:mr>
                            <m:e>
                              <m:r>
                                <a:rPr lang="en-IN" i="1">
                                  <a:latin typeface="Cambria Math" panose="02040503050406030204" pitchFamily="18" charset="0"/>
                                </a:rPr>
                                <m:t>0</m:t>
                              </m:r>
                            </m:e>
                            <m:e>
                              <m:r>
                                <a:rPr lang="en-IN" b="0" i="1" smtClean="0">
                                  <a:latin typeface="Cambria Math" panose="02040503050406030204" pitchFamily="18" charset="0"/>
                                </a:rPr>
                                <m:t>0</m:t>
                              </m:r>
                            </m:e>
                            <m:e>
                              <m:r>
                                <a:rPr lang="en-IN" i="1">
                                  <a:latin typeface="Cambria Math" panose="02040503050406030204" pitchFamily="18" charset="0"/>
                                </a:rPr>
                                <m:t>0</m:t>
                              </m:r>
                            </m:e>
                          </m:mr>
                        </m:m>
                      </m:e>
                    </m:d>
                    <m:r>
                      <a:rPr lang="en-IN" i="1">
                        <a:latin typeface="Cambria Math" panose="02040503050406030204" pitchFamily="18" charset="0"/>
                      </a:rPr>
                      <m:t> </m:t>
                    </m:r>
                  </m:oMath>
                </a14:m>
                <a:r>
                  <a:rPr lang="en-IN" dirty="0"/>
                  <a:t>+ </a:t>
                </a:r>
                <a14:m>
                  <m:oMath xmlns:m="http://schemas.openxmlformats.org/officeDocument/2006/math">
                    <m:d>
                      <m:dPr>
                        <m:begChr m:val="["/>
                        <m:endChr m:val="]"/>
                        <m:ctrlPr>
                          <a:rPr lang="en-IN" i="1">
                            <a:latin typeface="Cambria Math" panose="02040503050406030204" pitchFamily="18" charset="0"/>
                          </a:rPr>
                        </m:ctrlPr>
                      </m:dPr>
                      <m:e>
                        <m:m>
                          <m:mPr>
                            <m:mcs>
                              <m:mc>
                                <m:mcPr>
                                  <m:count m:val="3"/>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0</m:t>
                              </m:r>
                            </m:e>
                            <m:e>
                              <m:r>
                                <a:rPr lang="en-IN" i="1">
                                  <a:latin typeface="Cambria Math" panose="02040503050406030204" pitchFamily="18" charset="0"/>
                                </a:rPr>
                                <m:t>1</m:t>
                              </m:r>
                            </m:e>
                            <m:e>
                              <m:r>
                                <a:rPr lang="en-IN" i="1">
                                  <a:latin typeface="Cambria Math" panose="02040503050406030204" pitchFamily="18" charset="0"/>
                                </a:rPr>
                                <m:t>0</m:t>
                              </m:r>
                            </m:e>
                          </m:mr>
                          <m:mr>
                            <m:e>
                              <m:r>
                                <a:rPr lang="en-IN" b="0" i="1" smtClean="0">
                                  <a:latin typeface="Cambria Math" panose="02040503050406030204" pitchFamily="18" charset="0"/>
                                </a:rPr>
                                <m:t>0</m:t>
                              </m:r>
                            </m:e>
                            <m:e>
                              <m:r>
                                <a:rPr lang="en-IN" i="1">
                                  <a:latin typeface="Cambria Math" panose="02040503050406030204" pitchFamily="18" charset="0"/>
                                </a:rPr>
                                <m:t>−</m:t>
                              </m:r>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i="1">
                                  <a:latin typeface="Cambria Math" panose="02040503050406030204" pitchFamily="18" charset="0"/>
                                </a:rPr>
                                <m:t>0</m:t>
                              </m:r>
                            </m:e>
                            <m:e>
                              <m:r>
                                <a:rPr lang="en-IN" i="1">
                                  <a:latin typeface="Cambria Math" panose="02040503050406030204" pitchFamily="18" charset="0"/>
                                </a:rPr>
                                <m:t>1</m:t>
                              </m:r>
                            </m:e>
                            <m:e>
                              <m:r>
                                <a:rPr lang="en-IN" i="1">
                                  <a:latin typeface="Cambria Math" panose="02040503050406030204" pitchFamily="18" charset="0"/>
                                </a:rPr>
                                <m:t>0</m:t>
                              </m:r>
                            </m:e>
                          </m:mr>
                        </m:m>
                      </m:e>
                    </m:d>
                    <m:r>
                      <a:rPr lang="en-IN" i="1">
                        <a:latin typeface="Cambria Math" panose="02040503050406030204" pitchFamily="18" charset="0"/>
                      </a:rPr>
                      <m:t> </m:t>
                    </m:r>
                  </m:oMath>
                </a14:m>
                <a:r>
                  <a:rPr lang="en-IN" dirty="0"/>
                  <a:t>=     </a:t>
                </a:r>
                <a14:m>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0</m:t>
                              </m:r>
                            </m:e>
                            <m:e>
                              <m:r>
                                <a:rPr lang="en-IN" b="0" i="1" smtClean="0">
                                  <a:latin typeface="Cambria Math" panose="02040503050406030204" pitchFamily="18" charset="0"/>
                                </a:rPr>
                                <m:t>1</m:t>
                              </m:r>
                            </m:e>
                            <m:e>
                              <m:r>
                                <a:rPr lang="en-IN" b="0" i="1" smtClean="0">
                                  <a:latin typeface="Cambria Math" panose="02040503050406030204" pitchFamily="18" charset="0"/>
                                </a:rPr>
                                <m:t>0</m:t>
                              </m:r>
                            </m:e>
                          </m:mr>
                          <m:mr>
                            <m:e>
                              <m:r>
                                <a:rPr lang="en-IN" b="0" i="1" smtClean="0">
                                  <a:latin typeface="Cambria Math" panose="02040503050406030204" pitchFamily="18" charset="0"/>
                                </a:rPr>
                                <m:t>1</m:t>
                              </m:r>
                            </m:e>
                            <m:e>
                              <m:r>
                                <a:rPr lang="en-IN" b="0" i="1" smtClean="0">
                                  <a:latin typeface="Cambria Math" panose="02040503050406030204" pitchFamily="18" charset="0"/>
                                </a:rPr>
                                <m:t>−4</m:t>
                              </m:r>
                            </m:e>
                            <m:e>
                              <m:r>
                                <a:rPr lang="en-IN" b="0" i="1" smtClean="0">
                                  <a:latin typeface="Cambria Math" panose="02040503050406030204" pitchFamily="18" charset="0"/>
                                </a:rPr>
                                <m:t>1</m:t>
                              </m:r>
                            </m:e>
                          </m:mr>
                          <m:mr>
                            <m:e>
                              <m:r>
                                <a:rPr lang="en-IN" b="0" i="1" smtClean="0">
                                  <a:latin typeface="Cambria Math" panose="02040503050406030204" pitchFamily="18" charset="0"/>
                                </a:rPr>
                                <m:t>0</m:t>
                              </m:r>
                            </m:e>
                            <m:e>
                              <m:r>
                                <a:rPr lang="en-IN" b="0" i="1" smtClean="0">
                                  <a:latin typeface="Cambria Math" panose="02040503050406030204" pitchFamily="18" charset="0"/>
                                </a:rPr>
                                <m:t>1</m:t>
                              </m:r>
                            </m:e>
                            <m:e>
                              <m:r>
                                <a:rPr lang="en-IN" b="0" i="1" smtClean="0">
                                  <a:latin typeface="Cambria Math" panose="02040503050406030204" pitchFamily="18" charset="0"/>
                                </a:rPr>
                                <m:t>0</m:t>
                              </m:r>
                            </m:e>
                          </m:mr>
                        </m:m>
                      </m:e>
                    </m:d>
                  </m:oMath>
                </a14:m>
                <a:endParaRPr lang="en-IN" dirty="0"/>
              </a:p>
            </p:txBody>
          </p:sp>
        </mc:Choice>
        <mc:Fallback xmlns="">
          <p:sp>
            <p:nvSpPr>
              <p:cNvPr id="4" name="TextBox 3">
                <a:extLst>
                  <a:ext uri="{FF2B5EF4-FFF2-40B4-BE49-F238E27FC236}">
                    <a16:creationId xmlns:a16="http://schemas.microsoft.com/office/drawing/2014/main" id="{FE48FAEE-9765-447D-8BC6-445D4E520267}"/>
                  </a:ext>
                </a:extLst>
              </p:cNvPr>
              <p:cNvSpPr txBox="1">
                <a:spLocks noRot="1" noChangeAspect="1" noMove="1" noResize="1" noEditPoints="1" noAdjustHandles="1" noChangeArrowheads="1" noChangeShapeType="1" noTextEdit="1"/>
              </p:cNvSpPr>
              <p:nvPr/>
            </p:nvSpPr>
            <p:spPr>
              <a:xfrm>
                <a:off x="755780" y="4744878"/>
                <a:ext cx="6792686" cy="848758"/>
              </a:xfrm>
              <a:prstGeom prst="rect">
                <a:avLst/>
              </a:prstGeom>
              <a:blipFill>
                <a:blip r:embed="rId3"/>
                <a:stretch>
                  <a:fillRect l="-808"/>
                </a:stretch>
              </a:blipFill>
            </p:spPr>
            <p:txBody>
              <a:bodyPr/>
              <a:lstStyle/>
              <a:p>
                <a:r>
                  <a:rPr lang="en-IN">
                    <a:noFill/>
                  </a:rPr>
                  <a:t> </a:t>
                </a:r>
              </a:p>
            </p:txBody>
          </p:sp>
        </mc:Fallback>
      </mc:AlternateContent>
    </p:spTree>
    <p:extLst>
      <p:ext uri="{BB962C8B-B14F-4D97-AF65-F5344CB8AC3E}">
        <p14:creationId xmlns:p14="http://schemas.microsoft.com/office/powerpoint/2010/main" val="242389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FA76-C5B0-4C02-8596-7D2EFDFAB2B0}"/>
              </a:ext>
            </a:extLst>
          </p:cNvPr>
          <p:cNvSpPr>
            <a:spLocks noGrp="1"/>
          </p:cNvSpPr>
          <p:nvPr>
            <p:ph type="title"/>
          </p:nvPr>
        </p:nvSpPr>
        <p:spPr>
          <a:xfrm>
            <a:off x="82421" y="1133"/>
            <a:ext cx="10515600" cy="679904"/>
          </a:xfrm>
        </p:spPr>
        <p:txBody>
          <a:bodyPr>
            <a:normAutofit fontScale="90000"/>
          </a:bodyPr>
          <a:lstStyle/>
          <a:p>
            <a:r>
              <a:rPr lang="en-IN" sz="4900" dirty="0">
                <a:solidFill>
                  <a:schemeClr val="accent2">
                    <a:lumMod val="50000"/>
                  </a:schemeClr>
                </a:solidFill>
              </a:rPr>
              <a:t>Edge Detection</a:t>
            </a:r>
            <a:endParaRPr lang="en-IN" sz="2400"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50120B-5758-46EE-B1A5-AD037DB10F32}"/>
                  </a:ext>
                </a:extLst>
              </p:cNvPr>
              <p:cNvSpPr>
                <a:spLocks noGrp="1"/>
              </p:cNvSpPr>
              <p:nvPr>
                <p:ph idx="1"/>
              </p:nvPr>
            </p:nvSpPr>
            <p:spPr>
              <a:xfrm>
                <a:off x="194388" y="681037"/>
                <a:ext cx="10515600" cy="6064996"/>
              </a:xfrm>
            </p:spPr>
            <p:txBody>
              <a:bodyPr>
                <a:normAutofit/>
              </a:bodyPr>
              <a:lstStyle/>
              <a:p>
                <a:r>
                  <a:rPr lang="en-IN" dirty="0"/>
                  <a:t>3). Canny edge detection:-</a:t>
                </a:r>
              </a:p>
              <a:p>
                <a:pPr marL="0" indent="0">
                  <a:buNone/>
                </a:pPr>
                <a:r>
                  <a:rPr lang="en-IN" sz="2400" dirty="0"/>
                  <a:t>     </a:t>
                </a:r>
                <a:r>
                  <a:rPr lang="en-IN" sz="2000" dirty="0"/>
                  <a:t>Steps:-   </a:t>
                </a:r>
                <a:r>
                  <a:rPr lang="en-IN" sz="2000" dirty="0" err="1"/>
                  <a:t>i</a:t>
                </a:r>
                <a:r>
                  <a:rPr lang="en-IN" sz="2000" dirty="0"/>
                  <a:t>). Noise reduction using Gaussian</a:t>
                </a:r>
              </a:p>
              <a:p>
                <a:pPr marL="0" indent="0">
                  <a:buNone/>
                </a:pPr>
                <a:r>
                  <a:rPr lang="en-IN" sz="2000" dirty="0"/>
                  <a:t>                    ii). Intensity Gradient calculation</a:t>
                </a:r>
              </a:p>
              <a:p>
                <a:pPr marL="0" indent="0">
                  <a:buNone/>
                </a:pPr>
                <a:r>
                  <a:rPr lang="en-IN" sz="2000" dirty="0"/>
                  <a:t>                    iii). Lower bound thresholding or suppression</a:t>
                </a:r>
              </a:p>
              <a:p>
                <a:pPr marL="0" indent="0">
                  <a:buNone/>
                </a:pPr>
                <a:r>
                  <a:rPr lang="en-IN" sz="2000" dirty="0"/>
                  <a:t>                    iv). Double Thresholding</a:t>
                </a:r>
              </a:p>
              <a:p>
                <a:pPr marL="0" indent="0">
                  <a:buNone/>
                </a:pPr>
                <a:r>
                  <a:rPr lang="en-IN" sz="2000" b="1" dirty="0"/>
                  <a:t>Step 1:  Gaussian filter:  </a:t>
                </a:r>
                <a:r>
                  <a:rPr lang="en-IN" sz="2000" dirty="0"/>
                  <a:t>The following is one example of Gaussian filtering of (2k+1)*(2k+1) pixels image; </a:t>
                </a:r>
                <a:endParaRPr lang="en-IN" sz="2000" b="1" dirty="0"/>
              </a:p>
              <a:p>
                <a:pPr marL="0" indent="0">
                  <a:buNone/>
                </a:pPr>
                <a:endParaRPr lang="en-IN" sz="2000" dirty="0"/>
              </a:p>
              <a:p>
                <a:pPr marL="0" indent="0">
                  <a:buNone/>
                </a:pPr>
                <a:r>
                  <a:rPr lang="en-IN" sz="2000" b="1" dirty="0"/>
                  <a:t>Step 2: G calculation: </a:t>
                </a:r>
                <a:r>
                  <a:rPr lang="en-IN" sz="2000" dirty="0"/>
                  <a:t>We can choose any kind of Intensity Gradients discussed above.</a:t>
                </a:r>
              </a:p>
              <a:p>
                <a:pPr marL="0" indent="0">
                  <a:buNone/>
                </a:pPr>
                <a:r>
                  <a:rPr lang="en-IN" sz="2000" b="1" dirty="0"/>
                  <a:t>             </a:t>
                </a:r>
                <a:r>
                  <a:rPr lang="en-IN" sz="2000" dirty="0"/>
                  <a:t>Let’s take Sobel Gradient operator</a:t>
                </a:r>
              </a:p>
              <a:p>
                <a:pPr marL="0" indent="0">
                  <a:buNone/>
                </a:pPr>
                <a:r>
                  <a:rPr lang="en-IN" sz="2000" b="1" dirty="0"/>
                  <a:t>              </a:t>
                </a:r>
                <a14:m>
                  <m:oMath xmlns:m="http://schemas.openxmlformats.org/officeDocument/2006/math">
                    <m:r>
                      <a:rPr lang="en-IN" sz="2000" b="0" i="1" smtClean="0">
                        <a:latin typeface="Cambria Math" panose="02040503050406030204" pitchFamily="18" charset="0"/>
                      </a:rPr>
                      <m:t>𝐺</m:t>
                    </m:r>
                    <m:r>
                      <a:rPr lang="en-IN" sz="2000" b="0" i="1" baseline="-25000" smtClean="0">
                        <a:latin typeface="Cambria Math" panose="02040503050406030204" pitchFamily="18" charset="0"/>
                      </a:rPr>
                      <m:t>𝑥</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m>
                          <m:mPr>
                            <m:mcs>
                              <m:mc>
                                <m:mcPr>
                                  <m:count m:val="3"/>
                                  <m:mcJc m:val="center"/>
                                </m:mcPr>
                              </m:mc>
                            </m:mcs>
                            <m:ctrlPr>
                              <a:rPr lang="en-IN" sz="2000" b="0" i="1" smtClean="0">
                                <a:latin typeface="Cambria Math" panose="02040503050406030204" pitchFamily="18" charset="0"/>
                              </a:rPr>
                            </m:ctrlPr>
                          </m:mPr>
                          <m:mr>
                            <m:e>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1</m:t>
                              </m:r>
                            </m:e>
                            <m:e>
                              <m:r>
                                <a:rPr lang="en-IN" sz="2000" b="0" i="1" smtClean="0">
                                  <a:latin typeface="Cambria Math" panose="02040503050406030204" pitchFamily="18" charset="0"/>
                                </a:rPr>
                                <m:t>0</m:t>
                              </m:r>
                            </m:e>
                            <m:e>
                              <m:r>
                                <a:rPr lang="en-IN" sz="2000" b="0" i="1" smtClean="0">
                                  <a:latin typeface="Cambria Math" panose="02040503050406030204" pitchFamily="18" charset="0"/>
                                </a:rPr>
                                <m:t>1</m:t>
                              </m:r>
                            </m:e>
                          </m:mr>
                          <m:mr>
                            <m:e>
                              <m:r>
                                <a:rPr lang="en-IN" sz="2000" b="0" i="1" smtClean="0">
                                  <a:latin typeface="Cambria Math" panose="02040503050406030204" pitchFamily="18" charset="0"/>
                                </a:rPr>
                                <m:t>−2</m:t>
                              </m:r>
                            </m:e>
                            <m:e>
                              <m:r>
                                <a:rPr lang="en-IN" sz="2000" b="0" i="1" smtClean="0">
                                  <a:latin typeface="Cambria Math" panose="02040503050406030204" pitchFamily="18" charset="0"/>
                                </a:rPr>
                                <m:t>0</m:t>
                              </m:r>
                            </m:e>
                            <m:e>
                              <m:r>
                                <a:rPr lang="en-IN" sz="2000" b="0" i="1" smtClean="0">
                                  <a:latin typeface="Cambria Math" panose="02040503050406030204" pitchFamily="18" charset="0"/>
                                </a:rPr>
                                <m:t>2</m:t>
                              </m:r>
                            </m:e>
                          </m:mr>
                          <m:mr>
                            <m:e>
                              <m:r>
                                <a:rPr lang="en-IN" sz="2000" b="0" i="1" smtClean="0">
                                  <a:latin typeface="Cambria Math" panose="02040503050406030204" pitchFamily="18" charset="0"/>
                                </a:rPr>
                                <m:t>−1</m:t>
                              </m:r>
                            </m:e>
                            <m:e>
                              <m:r>
                                <a:rPr lang="en-IN" sz="2000" b="0" i="1" smtClean="0">
                                  <a:latin typeface="Cambria Math" panose="02040503050406030204" pitchFamily="18" charset="0"/>
                                </a:rPr>
                                <m:t>0</m:t>
                              </m:r>
                            </m:e>
                            <m:e>
                              <m:r>
                                <a:rPr lang="en-IN" sz="2000" b="0" i="1" smtClean="0">
                                  <a:latin typeface="Cambria Math" panose="02040503050406030204" pitchFamily="18" charset="0"/>
                                </a:rPr>
                                <m:t>1</m:t>
                              </m:r>
                            </m:e>
                          </m:mr>
                        </m:m>
                      </m:e>
                    </m:d>
                  </m:oMath>
                </a14:m>
                <a:r>
                  <a:rPr lang="en-IN" sz="2000" dirty="0"/>
                  <a:t>.f              </a:t>
                </a:r>
                <a14:m>
                  <m:oMath xmlns:m="http://schemas.openxmlformats.org/officeDocument/2006/math">
                    <m:r>
                      <a:rPr lang="en-IN" sz="2000" i="1">
                        <a:latin typeface="Cambria Math" panose="02040503050406030204" pitchFamily="18" charset="0"/>
                      </a:rPr>
                      <m:t>𝐺</m:t>
                    </m:r>
                    <m:r>
                      <a:rPr lang="en-IN" sz="2000" i="1" baseline="-25000">
                        <a:latin typeface="Cambria Math" panose="02040503050406030204" pitchFamily="18" charset="0"/>
                      </a:rPr>
                      <m:t>𝑦</m:t>
                    </m:r>
                    <m:r>
                      <a:rPr lang="en-IN" sz="2000" i="1">
                        <a:latin typeface="Cambria Math" panose="02040503050406030204" pitchFamily="18" charset="0"/>
                      </a:rPr>
                      <m:t>=</m:t>
                    </m:r>
                    <m:d>
                      <m:dPr>
                        <m:ctrlPr>
                          <a:rPr lang="en-IN" sz="2000" i="1">
                            <a:latin typeface="Cambria Math" panose="02040503050406030204" pitchFamily="18" charset="0"/>
                          </a:rPr>
                        </m:ctrlPr>
                      </m:dPr>
                      <m:e>
                        <m:m>
                          <m:mPr>
                            <m:mcs>
                              <m:mc>
                                <m:mcPr>
                                  <m:count m:val="3"/>
                                  <m:mcJc m:val="center"/>
                                </m:mcPr>
                              </m:mc>
                            </m:mcs>
                            <m:ctrlPr>
                              <a:rPr lang="en-IN" sz="2000" i="1">
                                <a:latin typeface="Cambria Math" panose="02040503050406030204" pitchFamily="18" charset="0"/>
                              </a:rPr>
                            </m:ctrlPr>
                          </m:mPr>
                          <m:mr>
                            <m:e>
                              <m:r>
                                <m:rPr>
                                  <m:brk m:alnAt="7"/>
                                </m:rPr>
                                <a:rPr lang="en-IN" sz="2000" i="1">
                                  <a:latin typeface="Cambria Math" panose="02040503050406030204" pitchFamily="18" charset="0"/>
                                </a:rPr>
                                <m:t>−</m:t>
                              </m:r>
                              <m:r>
                                <a:rPr lang="en-IN" sz="2000" i="1">
                                  <a:latin typeface="Cambria Math" panose="02040503050406030204" pitchFamily="18" charset="0"/>
                                </a:rPr>
                                <m:t>1</m:t>
                              </m:r>
                            </m:e>
                            <m:e>
                              <m:r>
                                <a:rPr lang="en-IN" sz="2000" i="1">
                                  <a:latin typeface="Cambria Math" panose="02040503050406030204" pitchFamily="18" charset="0"/>
                                </a:rPr>
                                <m:t>−</m:t>
                              </m:r>
                              <m:r>
                                <a:rPr lang="en-IN" sz="2000" b="0" i="1" smtClean="0">
                                  <a:latin typeface="Cambria Math" panose="02040503050406030204" pitchFamily="18" charset="0"/>
                                </a:rPr>
                                <m:t>2</m:t>
                              </m:r>
                            </m:e>
                            <m:e>
                              <m:r>
                                <a:rPr lang="en-IN" sz="2000" i="1">
                                  <a:latin typeface="Cambria Math" panose="02040503050406030204" pitchFamily="18" charset="0"/>
                                </a:rPr>
                                <m:t>−1</m:t>
                              </m:r>
                            </m:e>
                          </m:mr>
                          <m:mr>
                            <m:e>
                              <m:r>
                                <a:rPr lang="en-IN" sz="2000" i="1">
                                  <a:latin typeface="Cambria Math" panose="02040503050406030204" pitchFamily="18" charset="0"/>
                                </a:rPr>
                                <m:t>0</m:t>
                              </m:r>
                            </m:e>
                            <m:e>
                              <m:r>
                                <a:rPr lang="en-IN" sz="2000" i="1">
                                  <a:latin typeface="Cambria Math" panose="02040503050406030204" pitchFamily="18" charset="0"/>
                                </a:rPr>
                                <m:t>0</m:t>
                              </m:r>
                            </m:e>
                            <m:e>
                              <m:r>
                                <a:rPr lang="en-IN" sz="2000" i="1">
                                  <a:latin typeface="Cambria Math" panose="02040503050406030204" pitchFamily="18" charset="0"/>
                                </a:rPr>
                                <m:t>0</m:t>
                              </m:r>
                            </m:e>
                          </m:mr>
                          <m:mr>
                            <m:e>
                              <m:r>
                                <a:rPr lang="en-IN" sz="2000" i="1">
                                  <a:latin typeface="Cambria Math" panose="02040503050406030204" pitchFamily="18" charset="0"/>
                                </a:rPr>
                                <m:t>1</m:t>
                              </m:r>
                            </m:e>
                            <m:e>
                              <m:r>
                                <a:rPr lang="en-IN" sz="2000" b="0" i="1" smtClean="0">
                                  <a:latin typeface="Cambria Math" panose="02040503050406030204" pitchFamily="18" charset="0"/>
                                </a:rPr>
                                <m:t>2</m:t>
                              </m:r>
                            </m:e>
                            <m:e>
                              <m:r>
                                <a:rPr lang="en-IN" sz="2000" i="1">
                                  <a:latin typeface="Cambria Math" panose="02040503050406030204" pitchFamily="18" charset="0"/>
                                </a:rPr>
                                <m:t>1</m:t>
                              </m:r>
                            </m:e>
                          </m:mr>
                        </m:m>
                      </m:e>
                    </m:d>
                  </m:oMath>
                </a14:m>
                <a:r>
                  <a:rPr lang="en-IN" sz="1400" dirty="0"/>
                  <a:t>.f</a:t>
                </a:r>
              </a:p>
              <a:p>
                <a:pPr marL="0" indent="0">
                  <a:buNone/>
                </a:pPr>
                <a:r>
                  <a:rPr lang="en-IN" sz="1400" dirty="0"/>
                  <a:t>                    </a:t>
                </a:r>
                <a:r>
                  <a:rPr lang="en-IN" sz="2000" dirty="0"/>
                  <a:t>|G| = </a:t>
                </a:r>
                <a14:m>
                  <m:oMath xmlns:m="http://schemas.openxmlformats.org/officeDocument/2006/math">
                    <m:rad>
                      <m:radPr>
                        <m:degHide m:val="on"/>
                        <m:ctrlPr>
                          <a:rPr lang="en-IN" sz="2000" i="1" smtClean="0">
                            <a:latin typeface="Cambria Math" panose="02040503050406030204" pitchFamily="18" charset="0"/>
                          </a:rPr>
                        </m:ctrlPr>
                      </m:radPr>
                      <m:deg/>
                      <m:e>
                        <m:r>
                          <a:rPr lang="en-IN" sz="2000" b="0" i="1" smtClean="0">
                            <a:latin typeface="Cambria Math" panose="02040503050406030204" pitchFamily="18" charset="0"/>
                          </a:rPr>
                          <m:t>𝐺</m:t>
                        </m:r>
                        <m:r>
                          <a:rPr lang="en-IN" sz="2000" b="0" i="1" baseline="-25000" smtClean="0">
                            <a:latin typeface="Cambria Math" panose="02040503050406030204" pitchFamily="18" charset="0"/>
                          </a:rPr>
                          <m:t>𝑥</m:t>
                        </m:r>
                        <m:r>
                          <a:rPr lang="en-IN" sz="2000" b="0" i="1" baseline="30000" smtClean="0">
                            <a:latin typeface="Cambria Math" panose="02040503050406030204" pitchFamily="18" charset="0"/>
                          </a:rPr>
                          <m:t>2</m:t>
                        </m:r>
                        <m:r>
                          <a:rPr lang="en-IN" sz="2000" b="0" i="1" smtClean="0">
                            <a:latin typeface="Cambria Math" panose="02040503050406030204" pitchFamily="18" charset="0"/>
                          </a:rPr>
                          <m:t>+</m:t>
                        </m:r>
                        <m:r>
                          <a:rPr lang="en-IN" sz="2000" b="0" i="1" smtClean="0">
                            <a:latin typeface="Cambria Math" panose="02040503050406030204" pitchFamily="18" charset="0"/>
                          </a:rPr>
                          <m:t>𝐺𝑦</m:t>
                        </m:r>
                        <m:r>
                          <a:rPr lang="en-IN" sz="2000" b="0" i="1" baseline="30000" smtClean="0">
                            <a:latin typeface="Cambria Math" panose="02040503050406030204" pitchFamily="18" charset="0"/>
                          </a:rPr>
                          <m:t>2</m:t>
                        </m:r>
                      </m:e>
                    </m:rad>
                  </m:oMath>
                </a14:m>
                <a:r>
                  <a:rPr lang="en-IN" sz="1400" dirty="0"/>
                  <a:t>         </a:t>
                </a:r>
                <a:r>
                  <a:rPr lang="en-IN" sz="2000" dirty="0"/>
                  <a:t>Theta(</a:t>
                </a:r>
                <a:r>
                  <a:rPr lang="el-GR" sz="2000" dirty="0"/>
                  <a:t>ϴ</a:t>
                </a:r>
                <a:r>
                  <a:rPr lang="en-IN" sz="2000" dirty="0"/>
                  <a:t>) = arctan(G</a:t>
                </a:r>
                <a:r>
                  <a:rPr lang="en-IN" sz="2000" baseline="-25000" dirty="0"/>
                  <a:t>x</a:t>
                </a:r>
                <a:r>
                  <a:rPr lang="en-IN" sz="2000" dirty="0"/>
                  <a:t>/</a:t>
                </a:r>
                <a:r>
                  <a:rPr lang="en-IN" sz="2000" dirty="0" err="1"/>
                  <a:t>G</a:t>
                </a:r>
                <a:r>
                  <a:rPr lang="en-IN" sz="2000" baseline="-25000" dirty="0" err="1"/>
                  <a:t>y</a:t>
                </a:r>
                <a:r>
                  <a:rPr lang="en-IN" sz="2000" dirty="0"/>
                  <a:t>)</a:t>
                </a:r>
                <a:endParaRPr lang="en-IN" sz="1400" dirty="0"/>
              </a:p>
              <a:p>
                <a:pPr marL="0" indent="0">
                  <a:buNone/>
                </a:pPr>
                <a:endParaRPr lang="en-IN" sz="2000" b="1" dirty="0"/>
              </a:p>
            </p:txBody>
          </p:sp>
        </mc:Choice>
        <mc:Fallback xmlns="">
          <p:sp>
            <p:nvSpPr>
              <p:cNvPr id="3" name="Content Placeholder 2">
                <a:extLst>
                  <a:ext uri="{FF2B5EF4-FFF2-40B4-BE49-F238E27FC236}">
                    <a16:creationId xmlns:a16="http://schemas.microsoft.com/office/drawing/2014/main" id="{B450120B-5758-46EE-B1A5-AD037DB10F32}"/>
                  </a:ext>
                </a:extLst>
              </p:cNvPr>
              <p:cNvSpPr>
                <a:spLocks noGrp="1" noRot="1" noChangeAspect="1" noMove="1" noResize="1" noEditPoints="1" noAdjustHandles="1" noChangeArrowheads="1" noChangeShapeType="1" noTextEdit="1"/>
              </p:cNvSpPr>
              <p:nvPr>
                <p:ph idx="1"/>
              </p:nvPr>
            </p:nvSpPr>
            <p:spPr>
              <a:xfrm>
                <a:off x="194388" y="681037"/>
                <a:ext cx="10515600" cy="6064996"/>
              </a:xfrm>
              <a:blipFill>
                <a:blip r:embed="rId2"/>
                <a:stretch>
                  <a:fillRect l="-1043" t="-170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E4C0884-B4B1-4A94-90D8-B60A816E1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 y="3332740"/>
            <a:ext cx="5082540" cy="472440"/>
          </a:xfrm>
          <a:prstGeom prst="rect">
            <a:avLst/>
          </a:prstGeom>
        </p:spPr>
      </p:pic>
    </p:spTree>
    <p:extLst>
      <p:ext uri="{BB962C8B-B14F-4D97-AF65-F5344CB8AC3E}">
        <p14:creationId xmlns:p14="http://schemas.microsoft.com/office/powerpoint/2010/main" val="23347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4E6DD-2243-4EA4-946E-725AAB00F645}"/>
              </a:ext>
            </a:extLst>
          </p:cNvPr>
          <p:cNvSpPr>
            <a:spLocks noGrp="1"/>
          </p:cNvSpPr>
          <p:nvPr>
            <p:ph idx="1"/>
          </p:nvPr>
        </p:nvSpPr>
        <p:spPr>
          <a:xfrm>
            <a:off x="566834" y="186612"/>
            <a:ext cx="11058331" cy="6475445"/>
          </a:xfrm>
        </p:spPr>
        <p:txBody>
          <a:bodyPr>
            <a:normAutofit/>
          </a:bodyPr>
          <a:lstStyle/>
          <a:p>
            <a:pPr marL="0" indent="0">
              <a:buNone/>
            </a:pPr>
            <a:r>
              <a:rPr lang="en-IN" sz="2000" b="1" dirty="0"/>
              <a:t>Step 3: Lower bound thresholding:</a:t>
            </a:r>
          </a:p>
          <a:p>
            <a:pPr marL="0" indent="0">
              <a:buNone/>
            </a:pPr>
            <a:r>
              <a:rPr lang="en-US" sz="2000" b="0" i="0" dirty="0">
                <a:solidFill>
                  <a:srgbClr val="202122"/>
                </a:solidFill>
                <a:effectLst/>
                <a:latin typeface="Arial" panose="020B0604020202020204" pitchFamily="34" charset="0"/>
              </a:rPr>
              <a:t>Lower bound  thresholding is applied to find the locations with the sharpest change of intensity value and used to get thin edge.</a:t>
            </a:r>
          </a:p>
          <a:p>
            <a:pPr marL="0" indent="0">
              <a:buNone/>
            </a:pPr>
            <a:r>
              <a:rPr lang="en-US" sz="2000" dirty="0">
                <a:solidFill>
                  <a:srgbClr val="202122"/>
                </a:solidFill>
                <a:latin typeface="Arial" panose="020B0604020202020204" pitchFamily="34" charset="0"/>
              </a:rPr>
              <a:t>If </a:t>
            </a:r>
            <a:r>
              <a:rPr lang="el-GR" sz="2000" dirty="0"/>
              <a:t>ϴ </a:t>
            </a:r>
            <a:r>
              <a:rPr lang="en-IN" sz="2000" dirty="0"/>
              <a:t> = 0 and |G(</a:t>
            </a:r>
            <a:r>
              <a:rPr lang="en-IN" sz="2000" dirty="0" err="1"/>
              <a:t>i,j</a:t>
            </a:r>
            <a:r>
              <a:rPr lang="en-IN" sz="2000" dirty="0"/>
              <a:t>)|&gt; |G(</a:t>
            </a:r>
            <a:r>
              <a:rPr lang="en-IN" sz="2000" dirty="0" err="1"/>
              <a:t>i</a:t>
            </a:r>
            <a:r>
              <a:rPr lang="en-IN" sz="2000" dirty="0"/>
              <a:t> + 1,j)| and |G(</a:t>
            </a:r>
            <a:r>
              <a:rPr lang="en-IN" sz="2000" dirty="0" err="1"/>
              <a:t>i</a:t>
            </a:r>
            <a:r>
              <a:rPr lang="en-IN" sz="2000" dirty="0"/>
              <a:t>, j)| &gt;|G(i-1,j)| then the point (</a:t>
            </a:r>
            <a:r>
              <a:rPr lang="en-IN" sz="2000" dirty="0" err="1"/>
              <a:t>i,j</a:t>
            </a:r>
            <a:r>
              <a:rPr lang="en-IN" sz="2000" dirty="0"/>
              <a:t>) will be on the edge. </a:t>
            </a:r>
            <a:r>
              <a:rPr lang="en-US" sz="2000" b="0" i="0" dirty="0">
                <a:solidFill>
                  <a:srgbClr val="202122"/>
                </a:solidFill>
                <a:effectLst/>
                <a:latin typeface="Arial" panose="020B0604020202020204" pitchFamily="34" charset="0"/>
              </a:rPr>
              <a:t> </a:t>
            </a:r>
            <a:endParaRPr lang="en-IN" sz="2000" dirty="0"/>
          </a:p>
          <a:p>
            <a:pPr marL="0" indent="0">
              <a:buNone/>
            </a:pPr>
            <a:r>
              <a:rPr lang="en-US" sz="2000" dirty="0">
                <a:solidFill>
                  <a:srgbClr val="202122"/>
                </a:solidFill>
                <a:latin typeface="Arial" panose="020B0604020202020204" pitchFamily="34" charset="0"/>
              </a:rPr>
              <a:t>If </a:t>
            </a:r>
            <a:r>
              <a:rPr lang="el-GR" sz="2000" dirty="0"/>
              <a:t>ϴ </a:t>
            </a:r>
            <a:r>
              <a:rPr lang="en-IN" sz="2000" dirty="0"/>
              <a:t> = 90 and |G(</a:t>
            </a:r>
            <a:r>
              <a:rPr lang="en-IN" sz="2000" dirty="0" err="1"/>
              <a:t>i,j</a:t>
            </a:r>
            <a:r>
              <a:rPr lang="en-IN" sz="2000" dirty="0"/>
              <a:t>)|&gt; |G(</a:t>
            </a:r>
            <a:r>
              <a:rPr lang="en-IN" sz="2000" dirty="0" err="1"/>
              <a:t>i</a:t>
            </a:r>
            <a:r>
              <a:rPr lang="en-IN" sz="2000" dirty="0"/>
              <a:t> ,j+1)| and |G(</a:t>
            </a:r>
            <a:r>
              <a:rPr lang="en-IN" sz="2000" dirty="0" err="1"/>
              <a:t>i</a:t>
            </a:r>
            <a:r>
              <a:rPr lang="en-IN" sz="2000" dirty="0"/>
              <a:t>, j)| &gt;|G(i,j-1)| then the point (</a:t>
            </a:r>
            <a:r>
              <a:rPr lang="en-IN" sz="2000" dirty="0" err="1"/>
              <a:t>i,j</a:t>
            </a:r>
            <a:r>
              <a:rPr lang="en-IN" sz="2000" dirty="0"/>
              <a:t>) will be on the edge. </a:t>
            </a:r>
            <a:r>
              <a:rPr lang="en-US" sz="2000" b="0" i="0" dirty="0">
                <a:solidFill>
                  <a:srgbClr val="202122"/>
                </a:solidFill>
                <a:effectLst/>
                <a:latin typeface="Arial" panose="020B0604020202020204" pitchFamily="34" charset="0"/>
              </a:rPr>
              <a:t> </a:t>
            </a:r>
            <a:endParaRPr lang="en-IN" sz="2000" dirty="0"/>
          </a:p>
          <a:p>
            <a:pPr marL="0" indent="0">
              <a:buNone/>
            </a:pPr>
            <a:r>
              <a:rPr lang="en-US" sz="2000" dirty="0">
                <a:solidFill>
                  <a:srgbClr val="202122"/>
                </a:solidFill>
                <a:latin typeface="Arial" panose="020B0604020202020204" pitchFamily="34" charset="0"/>
              </a:rPr>
              <a:t>If </a:t>
            </a:r>
            <a:r>
              <a:rPr lang="el-GR" sz="2000" dirty="0"/>
              <a:t>ϴ </a:t>
            </a:r>
            <a:r>
              <a:rPr lang="en-IN" sz="2000" dirty="0"/>
              <a:t> = 135 and |G(</a:t>
            </a:r>
            <a:r>
              <a:rPr lang="en-IN" sz="2000" dirty="0" err="1"/>
              <a:t>i,j</a:t>
            </a:r>
            <a:r>
              <a:rPr lang="en-IN" sz="2000" dirty="0"/>
              <a:t>)|&gt; |G(</a:t>
            </a:r>
            <a:r>
              <a:rPr lang="en-IN" sz="2000" dirty="0" err="1"/>
              <a:t>i</a:t>
            </a:r>
            <a:r>
              <a:rPr lang="en-IN" sz="2000" dirty="0"/>
              <a:t> -1,j+1)| and |G(</a:t>
            </a:r>
            <a:r>
              <a:rPr lang="en-IN" sz="2000" dirty="0" err="1"/>
              <a:t>i</a:t>
            </a:r>
            <a:r>
              <a:rPr lang="en-IN" sz="2000" dirty="0"/>
              <a:t>, j)| &gt;|G(i+1,j-1)| then the point (</a:t>
            </a:r>
            <a:r>
              <a:rPr lang="en-IN" sz="2000" dirty="0" err="1"/>
              <a:t>i,j</a:t>
            </a:r>
            <a:r>
              <a:rPr lang="en-IN" sz="2000" dirty="0"/>
              <a:t>) will be on the edge. </a:t>
            </a:r>
          </a:p>
          <a:p>
            <a:pPr marL="0" indent="0">
              <a:buNone/>
            </a:pPr>
            <a:r>
              <a:rPr lang="en-US" sz="2000" dirty="0">
                <a:solidFill>
                  <a:srgbClr val="202122"/>
                </a:solidFill>
                <a:latin typeface="Arial" panose="020B0604020202020204" pitchFamily="34" charset="0"/>
              </a:rPr>
              <a:t>If </a:t>
            </a:r>
            <a:r>
              <a:rPr lang="el-GR" sz="2000" dirty="0"/>
              <a:t>ϴ </a:t>
            </a:r>
            <a:r>
              <a:rPr lang="en-IN" sz="2000" dirty="0"/>
              <a:t> = 45 and |G(</a:t>
            </a:r>
            <a:r>
              <a:rPr lang="en-IN" sz="2000" dirty="0" err="1"/>
              <a:t>i,j</a:t>
            </a:r>
            <a:r>
              <a:rPr lang="en-IN" sz="2000" dirty="0"/>
              <a:t>)|&gt; |G(</a:t>
            </a:r>
            <a:r>
              <a:rPr lang="en-IN" sz="2000" dirty="0" err="1"/>
              <a:t>i</a:t>
            </a:r>
            <a:r>
              <a:rPr lang="en-IN" sz="2000" dirty="0"/>
              <a:t> + 1,j-1)| and |G(</a:t>
            </a:r>
            <a:r>
              <a:rPr lang="en-IN" sz="2000" dirty="0" err="1"/>
              <a:t>i</a:t>
            </a:r>
            <a:r>
              <a:rPr lang="en-IN" sz="2000" dirty="0"/>
              <a:t>, j)| &gt;|G(i-1,j+1)| then the point (</a:t>
            </a:r>
            <a:r>
              <a:rPr lang="en-IN" sz="2000" dirty="0" err="1"/>
              <a:t>i,j</a:t>
            </a:r>
            <a:r>
              <a:rPr lang="en-IN" sz="2000" dirty="0"/>
              <a:t>) will be on the edge. </a:t>
            </a:r>
            <a:r>
              <a:rPr lang="en-US" sz="2000" b="0" i="0" dirty="0">
                <a:solidFill>
                  <a:srgbClr val="202122"/>
                </a:solidFill>
                <a:effectLst/>
                <a:latin typeface="Arial" panose="020B0604020202020204" pitchFamily="34" charset="0"/>
              </a:rPr>
              <a:t> </a:t>
            </a:r>
            <a:endParaRPr lang="en-IN" sz="2000" dirty="0"/>
          </a:p>
          <a:p>
            <a:pPr marL="0" indent="0">
              <a:buNone/>
            </a:pPr>
            <a:r>
              <a:rPr lang="en-US" sz="2000" b="1" dirty="0">
                <a:solidFill>
                  <a:srgbClr val="202122"/>
                </a:solidFill>
                <a:latin typeface="Arial" panose="020B0604020202020204" pitchFamily="34" charset="0"/>
              </a:rPr>
              <a:t>Step 4: Double Thresholding :  </a:t>
            </a:r>
            <a:r>
              <a:rPr lang="en-US" sz="2000" dirty="0">
                <a:solidFill>
                  <a:srgbClr val="202122"/>
                </a:solidFill>
                <a:latin typeface="Arial" panose="020B0604020202020204" pitchFamily="34" charset="0"/>
              </a:rPr>
              <a:t>it is essential to filter out edge pixels with a weak gradient value and preserve edge pixels with a high gradient value.</a:t>
            </a:r>
          </a:p>
          <a:p>
            <a:pPr marL="0" indent="0">
              <a:buNone/>
            </a:pPr>
            <a:r>
              <a:rPr lang="en-US" sz="2000" dirty="0">
                <a:solidFill>
                  <a:srgbClr val="202122"/>
                </a:solidFill>
                <a:latin typeface="Arial" panose="020B0604020202020204" pitchFamily="34" charset="0"/>
              </a:rPr>
              <a:t>If |G(</a:t>
            </a:r>
            <a:r>
              <a:rPr lang="en-US" sz="2000" dirty="0" err="1">
                <a:solidFill>
                  <a:srgbClr val="202122"/>
                </a:solidFill>
                <a:latin typeface="Arial" panose="020B0604020202020204" pitchFamily="34" charset="0"/>
              </a:rPr>
              <a:t>i</a:t>
            </a:r>
            <a:r>
              <a:rPr lang="en-US" sz="2000" dirty="0">
                <a:solidFill>
                  <a:srgbClr val="202122"/>
                </a:solidFill>
                <a:latin typeface="Arial" panose="020B0604020202020204" pitchFamily="34" charset="0"/>
              </a:rPr>
              <a:t>, j)| &gt; G</a:t>
            </a:r>
            <a:r>
              <a:rPr lang="en-US" sz="2000" baseline="-25000" dirty="0">
                <a:solidFill>
                  <a:srgbClr val="202122"/>
                </a:solidFill>
                <a:latin typeface="Arial" panose="020B0604020202020204" pitchFamily="34" charset="0"/>
              </a:rPr>
              <a:t>HT</a:t>
            </a:r>
            <a:r>
              <a:rPr lang="en-US" sz="2000" dirty="0">
                <a:solidFill>
                  <a:srgbClr val="202122"/>
                </a:solidFill>
                <a:latin typeface="Arial" panose="020B0604020202020204" pitchFamily="34" charset="0"/>
              </a:rPr>
              <a:t> then this pixel (</a:t>
            </a:r>
            <a:r>
              <a:rPr lang="en-US" sz="2000" dirty="0" err="1">
                <a:solidFill>
                  <a:srgbClr val="202122"/>
                </a:solidFill>
                <a:latin typeface="Arial" panose="020B0604020202020204" pitchFamily="34" charset="0"/>
              </a:rPr>
              <a:t>i</a:t>
            </a:r>
            <a:r>
              <a:rPr lang="en-US" sz="2000" dirty="0">
                <a:solidFill>
                  <a:srgbClr val="202122"/>
                </a:solidFill>
                <a:latin typeface="Arial" panose="020B0604020202020204" pitchFamily="34" charset="0"/>
              </a:rPr>
              <a:t>, j) will be considered as strong edge pixel.</a:t>
            </a:r>
          </a:p>
          <a:p>
            <a:pPr marL="0" indent="0">
              <a:buNone/>
            </a:pPr>
            <a:r>
              <a:rPr lang="en-US" sz="2000" dirty="0">
                <a:solidFill>
                  <a:srgbClr val="202122"/>
                </a:solidFill>
                <a:latin typeface="Arial" panose="020B0604020202020204" pitchFamily="34" charset="0"/>
              </a:rPr>
              <a:t>If |G(</a:t>
            </a:r>
            <a:r>
              <a:rPr lang="en-US" sz="2000" dirty="0" err="1">
                <a:solidFill>
                  <a:srgbClr val="202122"/>
                </a:solidFill>
                <a:latin typeface="Arial" panose="020B0604020202020204" pitchFamily="34" charset="0"/>
              </a:rPr>
              <a:t>i</a:t>
            </a:r>
            <a:r>
              <a:rPr lang="en-US" sz="2000" dirty="0">
                <a:solidFill>
                  <a:srgbClr val="202122"/>
                </a:solidFill>
                <a:latin typeface="Arial" panose="020B0604020202020204" pitchFamily="34" charset="0"/>
              </a:rPr>
              <a:t>, j)|&lt; G</a:t>
            </a:r>
            <a:r>
              <a:rPr lang="en-US" sz="2000" baseline="-25000" dirty="0">
                <a:solidFill>
                  <a:srgbClr val="202122"/>
                </a:solidFill>
                <a:latin typeface="Arial" panose="020B0604020202020204" pitchFamily="34" charset="0"/>
              </a:rPr>
              <a:t>HT</a:t>
            </a:r>
            <a:r>
              <a:rPr lang="en-US" sz="2000" dirty="0">
                <a:solidFill>
                  <a:srgbClr val="202122"/>
                </a:solidFill>
                <a:latin typeface="Arial" panose="020B0604020202020204" pitchFamily="34" charset="0"/>
              </a:rPr>
              <a:t> And |G(</a:t>
            </a:r>
            <a:r>
              <a:rPr lang="en-US" sz="2000" dirty="0" err="1">
                <a:solidFill>
                  <a:srgbClr val="202122"/>
                </a:solidFill>
                <a:latin typeface="Arial" panose="020B0604020202020204" pitchFamily="34" charset="0"/>
              </a:rPr>
              <a:t>i</a:t>
            </a:r>
            <a:r>
              <a:rPr lang="en-US" sz="2000" dirty="0">
                <a:solidFill>
                  <a:srgbClr val="202122"/>
                </a:solidFill>
                <a:latin typeface="Arial" panose="020B0604020202020204" pitchFamily="34" charset="0"/>
              </a:rPr>
              <a:t>, j)| &gt; G</a:t>
            </a:r>
            <a:r>
              <a:rPr lang="en-US" sz="2000" baseline="-25000" dirty="0">
                <a:solidFill>
                  <a:srgbClr val="202122"/>
                </a:solidFill>
                <a:latin typeface="Arial" panose="020B0604020202020204" pitchFamily="34" charset="0"/>
              </a:rPr>
              <a:t>LT</a:t>
            </a:r>
            <a:r>
              <a:rPr lang="en-US" sz="2000" dirty="0">
                <a:solidFill>
                  <a:srgbClr val="202122"/>
                </a:solidFill>
                <a:latin typeface="Arial" panose="020B0604020202020204" pitchFamily="34" charset="0"/>
              </a:rPr>
              <a:t> then this pixel will be considered as a weak edge pixel.\</a:t>
            </a:r>
          </a:p>
          <a:p>
            <a:pPr marL="0" indent="0">
              <a:buNone/>
            </a:pPr>
            <a:r>
              <a:rPr lang="en-US" sz="2000" dirty="0">
                <a:solidFill>
                  <a:srgbClr val="202122"/>
                </a:solidFill>
                <a:latin typeface="Arial" panose="020B0604020202020204" pitchFamily="34" charset="0"/>
              </a:rPr>
              <a:t>In all the others remaining cases we will not take those pixels in our edge and they will be suppressed.</a:t>
            </a:r>
          </a:p>
          <a:p>
            <a:pPr marL="0" indent="0">
              <a:buNone/>
            </a:pPr>
            <a:r>
              <a:rPr lang="en-US" sz="2000" dirty="0">
                <a:solidFill>
                  <a:srgbClr val="202122"/>
                </a:solidFill>
                <a:latin typeface="Arial" panose="020B0604020202020204" pitchFamily="34" charset="0"/>
              </a:rPr>
              <a:t>   here G</a:t>
            </a:r>
            <a:r>
              <a:rPr lang="en-US" sz="2000" baseline="-25000" dirty="0">
                <a:solidFill>
                  <a:srgbClr val="202122"/>
                </a:solidFill>
                <a:latin typeface="Arial" panose="020B0604020202020204" pitchFamily="34" charset="0"/>
              </a:rPr>
              <a:t>HT </a:t>
            </a:r>
            <a:r>
              <a:rPr lang="en-US" sz="2000" dirty="0">
                <a:solidFill>
                  <a:srgbClr val="202122"/>
                </a:solidFill>
                <a:latin typeface="Arial" panose="020B0604020202020204" pitchFamily="34" charset="0"/>
              </a:rPr>
              <a:t>:- High Threshold value for pixel to detect the edge</a:t>
            </a:r>
          </a:p>
          <a:p>
            <a:pPr marL="0" indent="0">
              <a:buNone/>
            </a:pPr>
            <a:r>
              <a:rPr lang="en-US" sz="2000" dirty="0">
                <a:solidFill>
                  <a:srgbClr val="202122"/>
                </a:solidFill>
                <a:latin typeface="Arial" panose="020B0604020202020204" pitchFamily="34" charset="0"/>
              </a:rPr>
              <a:t>           G</a:t>
            </a:r>
            <a:r>
              <a:rPr lang="en-US" sz="2000" baseline="-25000" dirty="0">
                <a:solidFill>
                  <a:srgbClr val="202122"/>
                </a:solidFill>
                <a:latin typeface="Arial" panose="020B0604020202020204" pitchFamily="34" charset="0"/>
              </a:rPr>
              <a:t>LT </a:t>
            </a:r>
            <a:r>
              <a:rPr lang="en-US" sz="2000" dirty="0">
                <a:solidFill>
                  <a:srgbClr val="202122"/>
                </a:solidFill>
                <a:latin typeface="Arial" panose="020B0604020202020204" pitchFamily="34" charset="0"/>
              </a:rPr>
              <a:t>:- Lower Threshold value for pixel to detect the edge.</a:t>
            </a:r>
          </a:p>
          <a:p>
            <a:pPr marL="0" indent="0">
              <a:buNone/>
            </a:pPr>
            <a:r>
              <a:rPr lang="en-US" sz="2000" dirty="0">
                <a:solidFill>
                  <a:srgbClr val="202122"/>
                </a:solidFill>
                <a:latin typeface="Arial" panose="020B0604020202020204" pitchFamily="34" charset="0"/>
              </a:rPr>
              <a:t>          |G(</a:t>
            </a:r>
            <a:r>
              <a:rPr lang="en-US" sz="2000" dirty="0" err="1">
                <a:solidFill>
                  <a:srgbClr val="202122"/>
                </a:solidFill>
                <a:latin typeface="Arial" panose="020B0604020202020204" pitchFamily="34" charset="0"/>
              </a:rPr>
              <a:t>i</a:t>
            </a:r>
            <a:r>
              <a:rPr lang="en-US" sz="2000" dirty="0">
                <a:solidFill>
                  <a:srgbClr val="202122"/>
                </a:solidFill>
                <a:latin typeface="Arial" panose="020B0604020202020204" pitchFamily="34" charset="0"/>
              </a:rPr>
              <a:t>, j)| :- the intensity gradient at pixel (</a:t>
            </a:r>
            <a:r>
              <a:rPr lang="en-US" sz="2000" dirty="0" err="1">
                <a:solidFill>
                  <a:srgbClr val="202122"/>
                </a:solidFill>
                <a:latin typeface="Arial" panose="020B0604020202020204" pitchFamily="34" charset="0"/>
              </a:rPr>
              <a:t>i</a:t>
            </a:r>
            <a:r>
              <a:rPr lang="en-US" sz="2000" dirty="0">
                <a:solidFill>
                  <a:srgbClr val="202122"/>
                </a:solidFill>
                <a:latin typeface="Arial" panose="020B0604020202020204" pitchFamily="34" charset="0"/>
              </a:rPr>
              <a:t>, j)</a:t>
            </a:r>
          </a:p>
          <a:p>
            <a:pPr marL="0" indent="0">
              <a:buNone/>
            </a:pPr>
            <a:endParaRPr lang="en-US" sz="1800" dirty="0">
              <a:solidFill>
                <a:srgbClr val="202122"/>
              </a:solidFill>
              <a:latin typeface="Arial" panose="020B0604020202020204" pitchFamily="34" charset="0"/>
            </a:endParaRPr>
          </a:p>
          <a:p>
            <a:pPr marL="0" indent="0">
              <a:buNone/>
            </a:pPr>
            <a:endParaRPr lang="en-US" sz="1800" baseline="-25000" dirty="0">
              <a:solidFill>
                <a:srgbClr val="202122"/>
              </a:solidFill>
              <a:latin typeface="Arial" panose="020B0604020202020204" pitchFamily="34" charset="0"/>
            </a:endParaRPr>
          </a:p>
          <a:p>
            <a:pPr marL="0" indent="0">
              <a:buNone/>
            </a:pPr>
            <a:endParaRPr lang="en-US" sz="1800" baseline="-25000" dirty="0">
              <a:solidFill>
                <a:srgbClr val="202122"/>
              </a:solidFill>
              <a:latin typeface="Arial" panose="020B0604020202020204" pitchFamily="34" charset="0"/>
            </a:endParaRPr>
          </a:p>
          <a:p>
            <a:pPr marL="0" indent="0">
              <a:buNone/>
            </a:pPr>
            <a:endParaRPr lang="en-US" sz="1800" dirty="0">
              <a:solidFill>
                <a:srgbClr val="202122"/>
              </a:solidFill>
              <a:latin typeface="Arial" panose="020B0604020202020204" pitchFamily="34" charset="0"/>
            </a:endParaRPr>
          </a:p>
          <a:p>
            <a:pPr marL="0" indent="0">
              <a:buNone/>
            </a:pPr>
            <a:endParaRPr lang="en-IN" sz="1800" b="1" dirty="0"/>
          </a:p>
          <a:p>
            <a:pPr marL="0" indent="0">
              <a:buNone/>
            </a:pPr>
            <a:endParaRPr lang="en-IN" sz="2000" dirty="0"/>
          </a:p>
        </p:txBody>
      </p:sp>
    </p:spTree>
    <p:extLst>
      <p:ext uri="{BB962C8B-B14F-4D97-AF65-F5344CB8AC3E}">
        <p14:creationId xmlns:p14="http://schemas.microsoft.com/office/powerpoint/2010/main" val="184016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73A4F7-D344-4515-8862-BF067128A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237" y="597781"/>
            <a:ext cx="3853541" cy="2901198"/>
          </a:xfrm>
          <a:prstGeom prst="rect">
            <a:avLst/>
          </a:prstGeom>
        </p:spPr>
      </p:pic>
      <p:pic>
        <p:nvPicPr>
          <p:cNvPr id="7" name="Picture 6">
            <a:extLst>
              <a:ext uri="{FF2B5EF4-FFF2-40B4-BE49-F238E27FC236}">
                <a16:creationId xmlns:a16="http://schemas.microsoft.com/office/drawing/2014/main" id="{38DC0BB9-6AE6-4ECC-9A35-BC16F583E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778" y="597779"/>
            <a:ext cx="3909528" cy="2901198"/>
          </a:xfrm>
          <a:prstGeom prst="rect">
            <a:avLst/>
          </a:prstGeom>
        </p:spPr>
      </p:pic>
      <p:pic>
        <p:nvPicPr>
          <p:cNvPr id="9" name="Picture 8">
            <a:extLst>
              <a:ext uri="{FF2B5EF4-FFF2-40B4-BE49-F238E27FC236}">
                <a16:creationId xmlns:a16="http://schemas.microsoft.com/office/drawing/2014/main" id="{353BA320-14B5-4AD2-BEFF-F534F95B1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615" y="4124130"/>
            <a:ext cx="3573622" cy="2733869"/>
          </a:xfrm>
          <a:prstGeom prst="rect">
            <a:avLst/>
          </a:prstGeom>
        </p:spPr>
      </p:pic>
      <p:pic>
        <p:nvPicPr>
          <p:cNvPr id="11" name="Picture 10">
            <a:extLst>
              <a:ext uri="{FF2B5EF4-FFF2-40B4-BE49-F238E27FC236}">
                <a16:creationId xmlns:a16="http://schemas.microsoft.com/office/drawing/2014/main" id="{ED882013-77B3-45D7-83D4-864E0EFA72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0237" y="4124130"/>
            <a:ext cx="3853541" cy="2733870"/>
          </a:xfrm>
          <a:prstGeom prst="rect">
            <a:avLst/>
          </a:prstGeom>
        </p:spPr>
      </p:pic>
      <p:pic>
        <p:nvPicPr>
          <p:cNvPr id="13" name="Picture 12">
            <a:extLst>
              <a:ext uri="{FF2B5EF4-FFF2-40B4-BE49-F238E27FC236}">
                <a16:creationId xmlns:a16="http://schemas.microsoft.com/office/drawing/2014/main" id="{2F4C6EEC-B1EC-4752-9BA2-E529540360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3778" y="4124128"/>
            <a:ext cx="3909528" cy="2733870"/>
          </a:xfrm>
          <a:prstGeom prst="rect">
            <a:avLst/>
          </a:prstGeom>
        </p:spPr>
      </p:pic>
      <p:pic>
        <p:nvPicPr>
          <p:cNvPr id="14" name="Picture 13">
            <a:extLst>
              <a:ext uri="{FF2B5EF4-FFF2-40B4-BE49-F238E27FC236}">
                <a16:creationId xmlns:a16="http://schemas.microsoft.com/office/drawing/2014/main" id="{55B14BC8-B015-4D75-A651-C307DD43F9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522827" y="261568"/>
            <a:ext cx="2901199" cy="3573623"/>
          </a:xfrm>
          <a:prstGeom prst="rect">
            <a:avLst/>
          </a:prstGeom>
        </p:spPr>
      </p:pic>
      <p:sp>
        <p:nvSpPr>
          <p:cNvPr id="15" name="TextBox 14">
            <a:extLst>
              <a:ext uri="{FF2B5EF4-FFF2-40B4-BE49-F238E27FC236}">
                <a16:creationId xmlns:a16="http://schemas.microsoft.com/office/drawing/2014/main" id="{7BD04371-D6D7-4F80-ABCA-65BFCAC87684}"/>
              </a:ext>
            </a:extLst>
          </p:cNvPr>
          <p:cNvSpPr txBox="1"/>
          <p:nvPr/>
        </p:nvSpPr>
        <p:spPr>
          <a:xfrm>
            <a:off x="186615" y="228445"/>
            <a:ext cx="11336691" cy="369332"/>
          </a:xfrm>
          <a:prstGeom prst="rect">
            <a:avLst/>
          </a:prstGeom>
          <a:noFill/>
        </p:spPr>
        <p:txBody>
          <a:bodyPr wrap="square" rtlCol="0">
            <a:spAutoFit/>
          </a:bodyPr>
          <a:lstStyle/>
          <a:p>
            <a:r>
              <a:rPr lang="en-IN" dirty="0"/>
              <a:t>       Original Image                                                   Roberts detection                                        Prewitt detection</a:t>
            </a:r>
          </a:p>
        </p:txBody>
      </p:sp>
      <p:sp>
        <p:nvSpPr>
          <p:cNvPr id="16" name="TextBox 15">
            <a:extLst>
              <a:ext uri="{FF2B5EF4-FFF2-40B4-BE49-F238E27FC236}">
                <a16:creationId xmlns:a16="http://schemas.microsoft.com/office/drawing/2014/main" id="{C26033CA-CBFC-4954-94A5-9C8919A6405F}"/>
              </a:ext>
            </a:extLst>
          </p:cNvPr>
          <p:cNvSpPr txBox="1"/>
          <p:nvPr/>
        </p:nvSpPr>
        <p:spPr>
          <a:xfrm>
            <a:off x="186615" y="3754795"/>
            <a:ext cx="11336691" cy="369332"/>
          </a:xfrm>
          <a:prstGeom prst="rect">
            <a:avLst/>
          </a:prstGeom>
          <a:noFill/>
        </p:spPr>
        <p:txBody>
          <a:bodyPr wrap="square" rtlCol="0">
            <a:spAutoFit/>
          </a:bodyPr>
          <a:lstStyle/>
          <a:p>
            <a:r>
              <a:rPr lang="en-IN" dirty="0"/>
              <a:t>                Sobel Detection                                       Laplacian Detection                                                Canny</a:t>
            </a:r>
          </a:p>
        </p:txBody>
      </p:sp>
    </p:spTree>
    <p:extLst>
      <p:ext uri="{BB962C8B-B14F-4D97-AF65-F5344CB8AC3E}">
        <p14:creationId xmlns:p14="http://schemas.microsoft.com/office/powerpoint/2010/main" val="404490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4595-C0A9-410E-91D9-61787BEB8152}"/>
              </a:ext>
            </a:extLst>
          </p:cNvPr>
          <p:cNvSpPr>
            <a:spLocks noGrp="1"/>
          </p:cNvSpPr>
          <p:nvPr>
            <p:ph type="title"/>
          </p:nvPr>
        </p:nvSpPr>
        <p:spPr>
          <a:xfrm>
            <a:off x="838200" y="365125"/>
            <a:ext cx="10515600" cy="707895"/>
          </a:xfrm>
        </p:spPr>
        <p:txBody>
          <a:bodyPr/>
          <a:lstStyle/>
          <a:p>
            <a:pPr algn="ctr"/>
            <a:r>
              <a:rPr lang="en-IN" b="1" dirty="0">
                <a:solidFill>
                  <a:schemeClr val="accent2">
                    <a:lumMod val="75000"/>
                  </a:schemeClr>
                </a:solidFill>
              </a:rPr>
              <a:t>3). Region based segmentation</a:t>
            </a:r>
          </a:p>
        </p:txBody>
      </p:sp>
      <p:sp>
        <p:nvSpPr>
          <p:cNvPr id="3" name="Content Placeholder 2">
            <a:extLst>
              <a:ext uri="{FF2B5EF4-FFF2-40B4-BE49-F238E27FC236}">
                <a16:creationId xmlns:a16="http://schemas.microsoft.com/office/drawing/2014/main" id="{ACE8F4EB-76B0-454C-A0F0-BFC85BDFF45C}"/>
              </a:ext>
            </a:extLst>
          </p:cNvPr>
          <p:cNvSpPr>
            <a:spLocks noGrp="1"/>
          </p:cNvSpPr>
          <p:nvPr>
            <p:ph idx="1"/>
          </p:nvPr>
        </p:nvSpPr>
        <p:spPr>
          <a:xfrm>
            <a:off x="838200" y="1499054"/>
            <a:ext cx="10515600" cy="4351338"/>
          </a:xfrm>
        </p:spPr>
        <p:txBody>
          <a:bodyPr>
            <a:normAutofit fontScale="92500"/>
          </a:bodyPr>
          <a:lstStyle/>
          <a:p>
            <a:r>
              <a:rPr lang="en-IN" dirty="0"/>
              <a:t>It is carried out based on similarities in the image.</a:t>
            </a:r>
          </a:p>
          <a:p>
            <a:r>
              <a:rPr lang="en-IN" dirty="0"/>
              <a:t>It can be carried out in different ways</a:t>
            </a:r>
          </a:p>
          <a:p>
            <a:pPr marL="0" indent="0">
              <a:buNone/>
            </a:pPr>
            <a:r>
              <a:rPr lang="en-IN" dirty="0"/>
              <a:t>  1)Region Growing</a:t>
            </a:r>
          </a:p>
          <a:p>
            <a:pPr marL="0" indent="0">
              <a:buNone/>
            </a:pPr>
            <a:r>
              <a:rPr lang="en-IN" dirty="0"/>
              <a:t>  2)Region Splitting</a:t>
            </a:r>
          </a:p>
          <a:p>
            <a:pPr marL="0" indent="0">
              <a:buNone/>
            </a:pPr>
            <a:r>
              <a:rPr lang="en-IN" dirty="0"/>
              <a:t>  3)Region Merging</a:t>
            </a:r>
          </a:p>
          <a:p>
            <a:pPr marL="0" indent="0">
              <a:buNone/>
            </a:pPr>
            <a:r>
              <a:rPr lang="en-IN" dirty="0"/>
              <a:t>  4) Split and Merge</a:t>
            </a:r>
          </a:p>
          <a:p>
            <a:pPr marL="0" indent="0">
              <a:buNone/>
            </a:pPr>
            <a:r>
              <a:rPr lang="en-IN" dirty="0"/>
              <a:t>Region Growing based segmentation is implemented </a:t>
            </a:r>
            <a:r>
              <a:rPr lang="en-IN" dirty="0" err="1"/>
              <a:t>here.In</a:t>
            </a:r>
            <a:r>
              <a:rPr lang="en-IN" dirty="0"/>
              <a:t> this,</a:t>
            </a:r>
          </a:p>
          <a:p>
            <a:pPr marL="514350" indent="-514350">
              <a:buAutoNum type="alphaLcParenR"/>
            </a:pPr>
            <a:r>
              <a:rPr lang="en-IN" dirty="0"/>
              <a:t>Pixels are grouped into larger regions based on predefined conditions.</a:t>
            </a:r>
          </a:p>
          <a:p>
            <a:pPr marL="514350" indent="-514350">
              <a:buFont typeface="Arial" panose="020B0604020202020204" pitchFamily="34" charset="0"/>
              <a:buAutoNum type="alphaLcParenR"/>
            </a:pPr>
            <a:r>
              <a:rPr lang="en-IN" dirty="0"/>
              <a:t>Approach is to pick a seed point and grow region from it.</a:t>
            </a:r>
          </a:p>
          <a:p>
            <a:pPr marL="514350" indent="-514350">
              <a:buAutoNum type="alphaLcParenR"/>
            </a:pPr>
            <a:endParaRPr lang="en-IN" dirty="0"/>
          </a:p>
        </p:txBody>
      </p:sp>
    </p:spTree>
    <p:extLst>
      <p:ext uri="{BB962C8B-B14F-4D97-AF65-F5344CB8AC3E}">
        <p14:creationId xmlns:p14="http://schemas.microsoft.com/office/powerpoint/2010/main" val="334915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6BED8-51E4-4A16-8722-0CC78F11F9A5}"/>
              </a:ext>
            </a:extLst>
          </p:cNvPr>
          <p:cNvSpPr>
            <a:spLocks noGrp="1"/>
          </p:cNvSpPr>
          <p:nvPr>
            <p:ph idx="1"/>
          </p:nvPr>
        </p:nvSpPr>
        <p:spPr/>
        <p:txBody>
          <a:bodyPr>
            <a:normAutofit fontScale="92500" lnSpcReduction="10000"/>
          </a:bodyPr>
          <a:lstStyle/>
          <a:p>
            <a:r>
              <a:rPr lang="en-IN" dirty="0"/>
              <a:t>Convert the RGB image to grayscale image.</a:t>
            </a:r>
          </a:p>
          <a:p>
            <a:r>
              <a:rPr lang="en-IN" dirty="0"/>
              <a:t>Taking a seed (starting pixel).</a:t>
            </a:r>
          </a:p>
          <a:p>
            <a:r>
              <a:rPr lang="en-IN" dirty="0"/>
              <a:t>The nearest neighbours of a pixel (</a:t>
            </a:r>
            <a:r>
              <a:rPr lang="en-IN" dirty="0" err="1"/>
              <a:t>x,y</a:t>
            </a:r>
            <a:r>
              <a:rPr lang="en-IN" dirty="0"/>
              <a:t>) (starting is the seed pixel) are computed.</a:t>
            </a:r>
          </a:p>
          <a:p>
            <a:r>
              <a:rPr lang="en-IN" dirty="0"/>
              <a:t>The neighbouring pixel is accepted in the same region as (</a:t>
            </a:r>
            <a:r>
              <a:rPr lang="en-IN" dirty="0" err="1"/>
              <a:t>x,y</a:t>
            </a:r>
            <a:r>
              <a:rPr lang="en-IN" dirty="0"/>
              <a:t>) if it satisfies the growing condition.</a:t>
            </a:r>
          </a:p>
          <a:p>
            <a:r>
              <a:rPr lang="en-IN" i="1" dirty="0"/>
              <a:t>The growing condition here is that the intensity of a pixel greater than the average of intensities of its neighbouring pixels.</a:t>
            </a:r>
          </a:p>
          <a:p>
            <a:r>
              <a:rPr lang="en-IN" dirty="0"/>
              <a:t>Once the new pixel is </a:t>
            </a:r>
            <a:r>
              <a:rPr lang="en-IN" dirty="0" err="1"/>
              <a:t>accepted,the</a:t>
            </a:r>
            <a:r>
              <a:rPr lang="en-IN" dirty="0"/>
              <a:t> neighbours of this pixel are examined.</a:t>
            </a:r>
          </a:p>
          <a:p>
            <a:r>
              <a:rPr lang="en-IN" dirty="0"/>
              <a:t>The procedure goes on until no new pixel is accepted into the region.</a:t>
            </a:r>
          </a:p>
          <a:p>
            <a:endParaRPr lang="en-IN" dirty="0"/>
          </a:p>
        </p:txBody>
      </p:sp>
      <p:sp>
        <p:nvSpPr>
          <p:cNvPr id="5" name="Title 4">
            <a:extLst>
              <a:ext uri="{FF2B5EF4-FFF2-40B4-BE49-F238E27FC236}">
                <a16:creationId xmlns:a16="http://schemas.microsoft.com/office/drawing/2014/main" id="{0B51C3C8-7272-4B53-9282-FAB67DD99CEE}"/>
              </a:ext>
            </a:extLst>
          </p:cNvPr>
          <p:cNvSpPr>
            <a:spLocks noGrp="1"/>
          </p:cNvSpPr>
          <p:nvPr>
            <p:ph type="title"/>
          </p:nvPr>
        </p:nvSpPr>
        <p:spPr/>
        <p:txBody>
          <a:bodyPr/>
          <a:lstStyle/>
          <a:p>
            <a:r>
              <a:rPr lang="en-IN" b="1" dirty="0"/>
              <a:t>Implementation</a:t>
            </a:r>
          </a:p>
        </p:txBody>
      </p:sp>
    </p:spTree>
    <p:extLst>
      <p:ext uri="{BB962C8B-B14F-4D97-AF65-F5344CB8AC3E}">
        <p14:creationId xmlns:p14="http://schemas.microsoft.com/office/powerpoint/2010/main" val="301677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17FC-E16D-4D04-8E3E-A724A424CD19}"/>
              </a:ext>
            </a:extLst>
          </p:cNvPr>
          <p:cNvSpPr>
            <a:spLocks noGrp="1"/>
          </p:cNvSpPr>
          <p:nvPr>
            <p:ph type="title"/>
          </p:nvPr>
        </p:nvSpPr>
        <p:spPr/>
        <p:txBody>
          <a:bodyPr/>
          <a:lstStyle/>
          <a:p>
            <a:pPr algn="ctr"/>
            <a:r>
              <a:rPr lang="en-IN" dirty="0"/>
              <a:t>Results</a:t>
            </a:r>
          </a:p>
        </p:txBody>
      </p:sp>
      <p:pic>
        <p:nvPicPr>
          <p:cNvPr id="7" name="Picture Placeholder 6">
            <a:extLst>
              <a:ext uri="{FF2B5EF4-FFF2-40B4-BE49-F238E27FC236}">
                <a16:creationId xmlns:a16="http://schemas.microsoft.com/office/drawing/2014/main" id="{19C3EFB8-BF9A-44DD-85F6-1262C051B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445" y="1896545"/>
            <a:ext cx="9313109" cy="3836274"/>
          </a:xfrm>
        </p:spPr>
      </p:pic>
    </p:spTree>
    <p:extLst>
      <p:ext uri="{BB962C8B-B14F-4D97-AF65-F5344CB8AC3E}">
        <p14:creationId xmlns:p14="http://schemas.microsoft.com/office/powerpoint/2010/main" val="3859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E14C-8079-4D66-8D26-0DAE3095E5E0}"/>
              </a:ext>
            </a:extLst>
          </p:cNvPr>
          <p:cNvSpPr>
            <a:spLocks noGrp="1"/>
          </p:cNvSpPr>
          <p:nvPr>
            <p:ph type="title"/>
          </p:nvPr>
        </p:nvSpPr>
        <p:spPr>
          <a:xfrm>
            <a:off x="399661" y="531845"/>
            <a:ext cx="10515600" cy="614589"/>
          </a:xfrm>
        </p:spPr>
        <p:txBody>
          <a:bodyPr>
            <a:normAutofit fontScale="90000"/>
          </a:bodyPr>
          <a:lstStyle/>
          <a:p>
            <a:pPr algn="ctr"/>
            <a:r>
              <a:rPr lang="en-IN" sz="4000" b="1" dirty="0">
                <a:solidFill>
                  <a:schemeClr val="accent2">
                    <a:lumMod val="75000"/>
                  </a:schemeClr>
                </a:solidFill>
              </a:rPr>
              <a:t>4). K-mean 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085DD0-80CA-499E-BDC0-241DD4DE813B}"/>
                  </a:ext>
                </a:extLst>
              </p:cNvPr>
              <p:cNvSpPr>
                <a:spLocks noGrp="1"/>
              </p:cNvSpPr>
              <p:nvPr>
                <p:ph idx="1"/>
              </p:nvPr>
            </p:nvSpPr>
            <p:spPr>
              <a:xfrm>
                <a:off x="576942" y="1491666"/>
                <a:ext cx="11767457" cy="4351338"/>
              </a:xfrm>
            </p:spPr>
            <p:txBody>
              <a:bodyPr>
                <a:normAutofit lnSpcReduction="10000"/>
              </a:bodyPr>
              <a:lstStyle/>
              <a:p>
                <a:r>
                  <a:rPr lang="en-IN" sz="2000" b="1" dirty="0"/>
                  <a:t>Steps:-</a:t>
                </a:r>
              </a:p>
              <a:p>
                <a:pPr marL="0" indent="0">
                  <a:buNone/>
                </a:pPr>
                <a:r>
                  <a:rPr lang="en-IN" sz="2000" dirty="0"/>
                  <a:t>      1). Load image and create a vectors (P(</a:t>
                </a:r>
                <a:r>
                  <a:rPr lang="en-IN" sz="2000" dirty="0" err="1"/>
                  <a:t>x,y</a:t>
                </a:r>
                <a:r>
                  <a:rPr lang="en-IN" sz="2000" dirty="0"/>
                  <a:t>)) for each pixel of the image in the form of RGB( channels)</a:t>
                </a:r>
              </a:p>
              <a:p>
                <a:pPr marL="0" indent="0">
                  <a:buNone/>
                </a:pPr>
                <a:r>
                  <a:rPr lang="en-IN" sz="2000" dirty="0"/>
                  <a:t>      2). </a:t>
                </a:r>
                <a:r>
                  <a:rPr lang="en-US" sz="2000" dirty="0"/>
                  <a:t>Initialize no. of clusters k and their </a:t>
                </a:r>
                <a:r>
                  <a:rPr lang="en-US" sz="2000" dirty="0" err="1"/>
                  <a:t>centre</a:t>
                </a:r>
                <a:r>
                  <a:rPr lang="en-US" sz="2000" dirty="0"/>
                  <a:t> for each channels</a:t>
                </a:r>
              </a:p>
              <a:p>
                <a:pPr marL="0" indent="0">
                  <a:buNone/>
                </a:pPr>
                <a:r>
                  <a:rPr lang="en-US" sz="2000" dirty="0"/>
                  <a:t>      3).</a:t>
                </a:r>
                <a:r>
                  <a:rPr lang="en-IN" sz="2000" dirty="0"/>
                  <a:t> Calculate the Euclidian distance (d</a:t>
                </a:r>
                <a:r>
                  <a:rPr lang="en-IN" sz="2000" baseline="-25000" dirty="0"/>
                  <a:t>k</a:t>
                </a:r>
                <a:r>
                  <a:rPr lang="en-IN" sz="2000" dirty="0"/>
                  <a:t>) between each pixel and centre of k</a:t>
                </a:r>
                <a:r>
                  <a:rPr lang="en-IN" sz="2000" baseline="-25000" dirty="0"/>
                  <a:t>th</a:t>
                </a:r>
                <a:r>
                  <a:rPr lang="en-IN" sz="2000" dirty="0"/>
                  <a:t> cluster.</a:t>
                </a:r>
              </a:p>
              <a:p>
                <a:pPr marL="0" indent="0">
                  <a:buNone/>
                </a:pPr>
                <a:r>
                  <a:rPr lang="en-IN" sz="2000" dirty="0"/>
                  <a:t>      4). </a:t>
                </a:r>
                <a:r>
                  <a:rPr lang="en-US" sz="2000" dirty="0"/>
                  <a:t>Assign all the pixels to the nearest </a:t>
                </a:r>
                <a:r>
                  <a:rPr lang="en-US" sz="2000" dirty="0" err="1"/>
                  <a:t>centre</a:t>
                </a:r>
                <a:r>
                  <a:rPr lang="en-US" sz="2000" dirty="0"/>
                  <a:t> based on distance d</a:t>
                </a:r>
                <a:r>
                  <a:rPr lang="en-US" sz="2000" baseline="-25000" dirty="0"/>
                  <a:t>k</a:t>
                </a:r>
                <a:r>
                  <a:rPr lang="en-US" sz="2000" dirty="0"/>
                  <a:t>.</a:t>
                </a:r>
              </a:p>
              <a:p>
                <a:pPr marL="0" indent="0">
                  <a:buNone/>
                </a:pPr>
                <a:r>
                  <a:rPr lang="en-US" sz="2000" dirty="0"/>
                  <a:t>      5). After all pixel have been assigned, define new </a:t>
                </a:r>
                <a:r>
                  <a:rPr lang="en-US" sz="2000" dirty="0" err="1"/>
                  <a:t>centre</a:t>
                </a:r>
                <a:r>
                  <a:rPr lang="en-US" sz="2000" dirty="0"/>
                  <a:t> positions of clusters using the following relation:-</a:t>
                </a:r>
              </a:p>
              <a:p>
                <a:pPr marL="0" indent="0">
                  <a:buNone/>
                </a:pPr>
                <a:r>
                  <a:rPr lang="en-US" sz="2000" dirty="0"/>
                  <a:t>                             C</a:t>
                </a:r>
                <a:r>
                  <a:rPr lang="en-US" sz="2000" baseline="-25000" dirty="0"/>
                  <a:t>k</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𝑘</m:t>
                        </m:r>
                      </m:den>
                    </m:f>
                    <m:nary>
                      <m:naryPr>
                        <m:chr m:val="∑"/>
                        <m:supHide m:val="on"/>
                        <m:ctrlPr>
                          <a:rPr lang="en-US" sz="2000" i="1" smtClean="0">
                            <a:latin typeface="Cambria Math" panose="02040503050406030204" pitchFamily="18" charset="0"/>
                          </a:rPr>
                        </m:ctrlPr>
                      </m:naryPr>
                      <m:sub>
                        <m:r>
                          <m:rPr>
                            <m:brk m:alnAt="7"/>
                          </m:rPr>
                          <a:rPr lang="en-IN" sz="2000" b="0" i="1" smtClean="0">
                            <a:latin typeface="Cambria Math" panose="02040503050406030204" pitchFamily="18" charset="0"/>
                          </a:rPr>
                          <m:t>𝑦</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𝐶𝑘</m:t>
                        </m:r>
                      </m:sub>
                      <m:sup/>
                      <m:e>
                        <m:nary>
                          <m:naryPr>
                            <m:chr m:val="∑"/>
                            <m:supHide m:val="on"/>
                            <m:ctrlPr>
                              <a:rPr lang="en-US" sz="2000" i="1" smtClean="0">
                                <a:latin typeface="Cambria Math" panose="02040503050406030204" pitchFamily="18" charset="0"/>
                              </a:rPr>
                            </m:ctrlPr>
                          </m:naryPr>
                          <m:sub>
                            <m:r>
                              <m:rPr>
                                <m:brk m:alnAt="7"/>
                              </m:rPr>
                              <a:rPr lang="en-IN" sz="2000" b="0" i="1" smtClean="0">
                                <a:latin typeface="Cambria Math" panose="02040503050406030204" pitchFamily="18" charset="0"/>
                              </a:rPr>
                              <m:t>𝑥</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𝐶𝑘</m:t>
                            </m:r>
                          </m:sub>
                          <m:sup/>
                          <m:e>
                            <m:r>
                              <a:rPr lang="en-IN" sz="2000" b="0" i="1" smtClean="0">
                                <a:latin typeface="Cambria Math" panose="02040503050406030204" pitchFamily="18" charset="0"/>
                              </a:rPr>
                              <m:t>𝑃</m:t>
                            </m:r>
                            <m:r>
                              <a:rPr lang="en-IN" sz="2000" b="0" i="1" smtClean="0">
                                <a:latin typeface="Cambria Math" panose="02040503050406030204" pitchFamily="18" charset="0"/>
                              </a:rPr>
                              <m:t>(</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e>
                        </m:nary>
                      </m:e>
                    </m:nary>
                  </m:oMath>
                </a14:m>
                <a:r>
                  <a:rPr lang="en-US" sz="2000" baseline="-25000" dirty="0"/>
                  <a:t>         </a:t>
                </a:r>
                <a:r>
                  <a:rPr lang="en-US" sz="2000" dirty="0"/>
                  <a:t>        </a:t>
                </a:r>
              </a:p>
              <a:p>
                <a:pPr marL="0" indent="0">
                  <a:buNone/>
                </a:pPr>
                <a:r>
                  <a:rPr lang="en-US" sz="2000" dirty="0"/>
                  <a:t>                             C</a:t>
                </a:r>
                <a:r>
                  <a:rPr lang="en-US" sz="2000" baseline="-25000" dirty="0"/>
                  <a:t>k</a:t>
                </a:r>
                <a:r>
                  <a:rPr lang="en-US" sz="2000" dirty="0"/>
                  <a:t> : new position vector (1*3) of kth cluster</a:t>
                </a:r>
              </a:p>
              <a:p>
                <a:pPr marL="0" indent="0">
                  <a:buNone/>
                </a:pPr>
                <a:r>
                  <a:rPr lang="en-US" sz="2000" dirty="0"/>
                  <a:t>                             P(</a:t>
                </a:r>
                <a:r>
                  <a:rPr lang="en-US" sz="2000" dirty="0" err="1"/>
                  <a:t>x,y</a:t>
                </a:r>
                <a:r>
                  <a:rPr lang="en-US" sz="2000" dirty="0"/>
                  <a:t>) :- Vector (1*3)  consisting pixel value for each channels(RGB)</a:t>
                </a:r>
              </a:p>
              <a:p>
                <a:pPr marL="0" indent="0">
                  <a:buNone/>
                </a:pPr>
                <a:r>
                  <a:rPr lang="en-US" sz="2000" dirty="0"/>
                  <a:t>      6). Repeat the above steps until maximum error or tolerance satisfy.</a:t>
                </a:r>
              </a:p>
              <a:p>
                <a:pPr marL="0" indent="0">
                  <a:buNone/>
                </a:pPr>
                <a:r>
                  <a:rPr lang="en-US" sz="2000" dirty="0"/>
                  <a:t>      7). Reshape the pixels into image.</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D8085DD0-80CA-499E-BDC0-241DD4DE813B}"/>
                  </a:ext>
                </a:extLst>
              </p:cNvPr>
              <p:cNvSpPr>
                <a:spLocks noGrp="1" noRot="1" noChangeAspect="1" noMove="1" noResize="1" noEditPoints="1" noAdjustHandles="1" noChangeArrowheads="1" noChangeShapeType="1" noTextEdit="1"/>
              </p:cNvSpPr>
              <p:nvPr>
                <p:ph idx="1"/>
              </p:nvPr>
            </p:nvSpPr>
            <p:spPr>
              <a:xfrm>
                <a:off x="576942" y="1491666"/>
                <a:ext cx="11767457" cy="4351338"/>
              </a:xfrm>
              <a:blipFill>
                <a:blip r:embed="rId2"/>
                <a:stretch>
                  <a:fillRect l="-466" t="-2104"/>
                </a:stretch>
              </a:blipFill>
            </p:spPr>
            <p:txBody>
              <a:bodyPr/>
              <a:lstStyle/>
              <a:p>
                <a:r>
                  <a:rPr lang="en-IN">
                    <a:noFill/>
                  </a:rPr>
                  <a:t> </a:t>
                </a:r>
              </a:p>
            </p:txBody>
          </p:sp>
        </mc:Fallback>
      </mc:AlternateContent>
    </p:spTree>
    <p:extLst>
      <p:ext uri="{BB962C8B-B14F-4D97-AF65-F5344CB8AC3E}">
        <p14:creationId xmlns:p14="http://schemas.microsoft.com/office/powerpoint/2010/main" val="194556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9F40-8504-422A-8126-61CFB94E0D9F}"/>
              </a:ext>
            </a:extLst>
          </p:cNvPr>
          <p:cNvSpPr>
            <a:spLocks noGrp="1"/>
          </p:cNvSpPr>
          <p:nvPr>
            <p:ph type="ctrTitle"/>
          </p:nvPr>
        </p:nvSpPr>
        <p:spPr/>
        <p:txBody>
          <a:bodyPr/>
          <a:lstStyle/>
          <a:p>
            <a:r>
              <a:rPr lang="en-IN" dirty="0"/>
              <a:t> Image Segmentation Techniques </a:t>
            </a:r>
          </a:p>
        </p:txBody>
      </p:sp>
    </p:spTree>
    <p:extLst>
      <p:ext uri="{BB962C8B-B14F-4D97-AF65-F5344CB8AC3E}">
        <p14:creationId xmlns:p14="http://schemas.microsoft.com/office/powerpoint/2010/main" val="566534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9B77E3-5DCA-48D6-B03E-71BAA7828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039" y="482600"/>
            <a:ext cx="3644900" cy="2946400"/>
          </a:xfrm>
          <a:prstGeom prst="rect">
            <a:avLst/>
          </a:prstGeom>
        </p:spPr>
      </p:pic>
      <p:pic>
        <p:nvPicPr>
          <p:cNvPr id="9" name="Picture 8">
            <a:extLst>
              <a:ext uri="{FF2B5EF4-FFF2-40B4-BE49-F238E27FC236}">
                <a16:creationId xmlns:a16="http://schemas.microsoft.com/office/drawing/2014/main" id="{4B3FCD3E-8414-4DB6-817D-3A418D1CB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150" y="482600"/>
            <a:ext cx="3644900" cy="2946400"/>
          </a:xfrm>
          <a:prstGeom prst="rect">
            <a:avLst/>
          </a:prstGeom>
        </p:spPr>
      </p:pic>
      <p:pic>
        <p:nvPicPr>
          <p:cNvPr id="11" name="Picture 10">
            <a:extLst>
              <a:ext uri="{FF2B5EF4-FFF2-40B4-BE49-F238E27FC236}">
                <a16:creationId xmlns:a16="http://schemas.microsoft.com/office/drawing/2014/main" id="{6B62E8D4-019F-4B88-84E5-E38E5596A2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339" y="3539023"/>
            <a:ext cx="3657600" cy="2933700"/>
          </a:xfrm>
          <a:prstGeom prst="rect">
            <a:avLst/>
          </a:prstGeom>
        </p:spPr>
      </p:pic>
      <p:pic>
        <p:nvPicPr>
          <p:cNvPr id="13" name="Picture 12">
            <a:extLst>
              <a:ext uri="{FF2B5EF4-FFF2-40B4-BE49-F238E27FC236}">
                <a16:creationId xmlns:a16="http://schemas.microsoft.com/office/drawing/2014/main" id="{D38ED8E6-D4AD-4E0A-8EAC-87182CBE3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5750" y="3526323"/>
            <a:ext cx="3670300" cy="2946400"/>
          </a:xfrm>
          <a:prstGeom prst="rect">
            <a:avLst/>
          </a:prstGeom>
        </p:spPr>
      </p:pic>
      <p:pic>
        <p:nvPicPr>
          <p:cNvPr id="15" name="Picture 14">
            <a:extLst>
              <a:ext uri="{FF2B5EF4-FFF2-40B4-BE49-F238E27FC236}">
                <a16:creationId xmlns:a16="http://schemas.microsoft.com/office/drawing/2014/main" id="{3DFE3E3A-3363-4376-BAAD-9F1FBDD2F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492898"/>
            <a:ext cx="3791339" cy="4310743"/>
          </a:xfrm>
          <a:prstGeom prst="rect">
            <a:avLst/>
          </a:prstGeom>
        </p:spPr>
      </p:pic>
    </p:spTree>
    <p:extLst>
      <p:ext uri="{BB962C8B-B14F-4D97-AF65-F5344CB8AC3E}">
        <p14:creationId xmlns:p14="http://schemas.microsoft.com/office/powerpoint/2010/main" val="284568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86CF-3F14-440A-BBCC-06C8D00107DD}"/>
              </a:ext>
            </a:extLst>
          </p:cNvPr>
          <p:cNvSpPr>
            <a:spLocks noGrp="1"/>
          </p:cNvSpPr>
          <p:nvPr>
            <p:ph type="title"/>
          </p:nvPr>
        </p:nvSpPr>
        <p:spPr>
          <a:xfrm>
            <a:off x="838200" y="681037"/>
            <a:ext cx="10515600" cy="670573"/>
          </a:xfrm>
        </p:spPr>
        <p:txBody>
          <a:bodyPr>
            <a:normAutofit fontScale="90000"/>
          </a:bodyPr>
          <a:lstStyle/>
          <a:p>
            <a:pPr algn="ctr"/>
            <a:r>
              <a:rPr lang="en-IN" b="1" dirty="0">
                <a:solidFill>
                  <a:schemeClr val="accent2">
                    <a:lumMod val="75000"/>
                  </a:schemeClr>
                </a:solidFill>
              </a:rPr>
              <a:t>5). Watershed based Segmentation</a:t>
            </a:r>
          </a:p>
        </p:txBody>
      </p:sp>
      <p:sp>
        <p:nvSpPr>
          <p:cNvPr id="3" name="Content Placeholder 2">
            <a:extLst>
              <a:ext uri="{FF2B5EF4-FFF2-40B4-BE49-F238E27FC236}">
                <a16:creationId xmlns:a16="http://schemas.microsoft.com/office/drawing/2014/main" id="{F3A69447-AB4C-4C8C-8382-5CABD23EA778}"/>
              </a:ext>
            </a:extLst>
          </p:cNvPr>
          <p:cNvSpPr>
            <a:spLocks noGrp="1"/>
          </p:cNvSpPr>
          <p:nvPr>
            <p:ph idx="1"/>
          </p:nvPr>
        </p:nvSpPr>
        <p:spPr/>
        <p:txBody>
          <a:bodyPr/>
          <a:lstStyle/>
          <a:p>
            <a:r>
              <a:rPr lang="en-IN" dirty="0"/>
              <a:t>It is defined on a Gray scale image.</a:t>
            </a:r>
          </a:p>
          <a:p>
            <a:r>
              <a:rPr lang="en-IN" dirty="0"/>
              <a:t>It treats the image like a topographic map with the intensity of each pixel representing its height.</a:t>
            </a:r>
          </a:p>
          <a:p>
            <a:r>
              <a:rPr lang="en-IN" dirty="0"/>
              <a:t>The basic idea is to divide the heights (in the topographic map along with their corresponding regions in XY plane) into appropriate regions/segments.</a:t>
            </a:r>
          </a:p>
          <a:p>
            <a:r>
              <a:rPr lang="en-IN" dirty="0"/>
              <a:t>It is primarily used for segmentation of like objects.</a:t>
            </a:r>
          </a:p>
          <a:p>
            <a:r>
              <a:rPr lang="en-IN" dirty="0"/>
              <a:t>There are various watershed algorithms, we use watershed flooding algorithm.</a:t>
            </a:r>
          </a:p>
        </p:txBody>
      </p:sp>
    </p:spTree>
    <p:extLst>
      <p:ext uri="{BB962C8B-B14F-4D97-AF65-F5344CB8AC3E}">
        <p14:creationId xmlns:p14="http://schemas.microsoft.com/office/powerpoint/2010/main" val="79217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CF94-A6EB-4B48-8084-74531EE14198}"/>
              </a:ext>
            </a:extLst>
          </p:cNvPr>
          <p:cNvSpPr>
            <a:spLocks noGrp="1"/>
          </p:cNvSpPr>
          <p:nvPr>
            <p:ph type="title" idx="4294967295"/>
          </p:nvPr>
        </p:nvSpPr>
        <p:spPr>
          <a:xfrm>
            <a:off x="0" y="0"/>
            <a:ext cx="10515600" cy="1325563"/>
          </a:xfrm>
        </p:spPr>
        <p:txBody>
          <a:bodyPr>
            <a:normAutofit/>
          </a:bodyPr>
          <a:lstStyle/>
          <a:p>
            <a:r>
              <a:rPr lang="en-IN" sz="3600" b="1" i="1" u="sng" dirty="0"/>
              <a:t>Flooding Algorithm</a:t>
            </a:r>
          </a:p>
        </p:txBody>
      </p:sp>
      <p:sp>
        <p:nvSpPr>
          <p:cNvPr id="3" name="Content Placeholder 2">
            <a:extLst>
              <a:ext uri="{FF2B5EF4-FFF2-40B4-BE49-F238E27FC236}">
                <a16:creationId xmlns:a16="http://schemas.microsoft.com/office/drawing/2014/main" id="{319FEE2C-54FF-40C5-B5DE-D753D2E07831}"/>
              </a:ext>
            </a:extLst>
          </p:cNvPr>
          <p:cNvSpPr>
            <a:spLocks noGrp="1"/>
          </p:cNvSpPr>
          <p:nvPr>
            <p:ph idx="4294967295"/>
          </p:nvPr>
        </p:nvSpPr>
        <p:spPr>
          <a:xfrm>
            <a:off x="0" y="1093788"/>
            <a:ext cx="10515600" cy="5764212"/>
          </a:xfrm>
        </p:spPr>
        <p:txBody>
          <a:bodyPr>
            <a:normAutofit/>
          </a:bodyPr>
          <a:lstStyle/>
          <a:p>
            <a:r>
              <a:rPr lang="en-IN" dirty="0"/>
              <a:t>The markers  are user defined .If undefined, local </a:t>
            </a:r>
            <a:r>
              <a:rPr lang="en-IN" dirty="0" err="1"/>
              <a:t>minimas</a:t>
            </a:r>
            <a:r>
              <a:rPr lang="en-IN" dirty="0"/>
              <a:t> are taken as markers.</a:t>
            </a:r>
          </a:p>
          <a:p>
            <a:r>
              <a:rPr lang="en-IN" dirty="0"/>
              <a:t>The algorithm floods water from the markers and creates barriers where floods of different water sources meet.</a:t>
            </a:r>
          </a:p>
          <a:p>
            <a:pPr marL="0" indent="0">
              <a:buNone/>
            </a:pPr>
            <a:r>
              <a:rPr lang="en-IN" i="1" u="sng" dirty="0"/>
              <a:t>Implementation</a:t>
            </a:r>
          </a:p>
          <a:p>
            <a:pPr marL="0" indent="0">
              <a:buNone/>
            </a:pPr>
            <a:r>
              <a:rPr lang="en-IN" dirty="0"/>
              <a:t>1.Convert the RGB image to </a:t>
            </a:r>
            <a:r>
              <a:rPr lang="en-IN" dirty="0" err="1"/>
              <a:t>gray</a:t>
            </a:r>
            <a:r>
              <a:rPr lang="en-IN" dirty="0"/>
              <a:t> scale image and remove the noise.</a:t>
            </a:r>
          </a:p>
          <a:p>
            <a:pPr marL="0" indent="0">
              <a:buNone/>
            </a:pPr>
            <a:r>
              <a:rPr lang="en-IN" dirty="0"/>
              <a:t>2.Do image thresholding</a:t>
            </a:r>
          </a:p>
          <a:p>
            <a:pPr marL="0" indent="0">
              <a:buNone/>
            </a:pPr>
            <a:r>
              <a:rPr lang="en-IN" dirty="0"/>
              <a:t>3.Compute distance matrix with respect to black pixels</a:t>
            </a:r>
          </a:p>
          <a:p>
            <a:pPr marL="0" indent="0">
              <a:buNone/>
            </a:pPr>
            <a:r>
              <a:rPr lang="en-IN" dirty="0"/>
              <a:t>4.Compute the local peaks of distance matrix  and use them as markers</a:t>
            </a:r>
          </a:p>
          <a:p>
            <a:pPr marL="0" indent="0">
              <a:buNone/>
            </a:pPr>
            <a:r>
              <a:rPr lang="en-IN" dirty="0"/>
              <a:t>5.Do watershed flooding by using above markers and using -1*distance     matrix </a:t>
            </a:r>
          </a:p>
          <a:p>
            <a:pPr marL="0" indent="0">
              <a:buNone/>
            </a:pPr>
            <a:r>
              <a:rPr lang="en-IN" dirty="0"/>
              <a:t>Local peaks of distance matrix are local </a:t>
            </a:r>
            <a:r>
              <a:rPr lang="en-IN" dirty="0" err="1"/>
              <a:t>minimas</a:t>
            </a:r>
            <a:r>
              <a:rPr lang="en-IN" dirty="0"/>
              <a:t> of -1*distance matrix</a:t>
            </a:r>
          </a:p>
        </p:txBody>
      </p:sp>
    </p:spTree>
    <p:extLst>
      <p:ext uri="{BB962C8B-B14F-4D97-AF65-F5344CB8AC3E}">
        <p14:creationId xmlns:p14="http://schemas.microsoft.com/office/powerpoint/2010/main" val="351179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85C7978-886A-47D9-839A-A3A583ECE4CF}"/>
              </a:ext>
            </a:extLst>
          </p:cNvPr>
          <p:cNvSpPr>
            <a:spLocks noGrp="1"/>
          </p:cNvSpPr>
          <p:nvPr>
            <p:ph type="title"/>
          </p:nvPr>
        </p:nvSpPr>
        <p:spPr/>
        <p:txBody>
          <a:bodyPr/>
          <a:lstStyle/>
          <a:p>
            <a:pPr algn="ctr"/>
            <a:r>
              <a:rPr lang="en-IN" b="1" dirty="0"/>
              <a:t>Results</a:t>
            </a:r>
          </a:p>
        </p:txBody>
      </p:sp>
      <p:pic>
        <p:nvPicPr>
          <p:cNvPr id="11" name="Content Placeholder 10">
            <a:extLst>
              <a:ext uri="{FF2B5EF4-FFF2-40B4-BE49-F238E27FC236}">
                <a16:creationId xmlns:a16="http://schemas.microsoft.com/office/drawing/2014/main" id="{F9180B1F-3825-4CAE-8AE6-5885F40B40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0277"/>
            <a:ext cx="6154560" cy="3433723"/>
          </a:xfrm>
        </p:spPr>
      </p:pic>
      <p:pic>
        <p:nvPicPr>
          <p:cNvPr id="13" name="Picture 12">
            <a:extLst>
              <a:ext uri="{FF2B5EF4-FFF2-40B4-BE49-F238E27FC236}">
                <a16:creationId xmlns:a16="http://schemas.microsoft.com/office/drawing/2014/main" id="{D3EAB862-A421-456D-A5EE-E6FC3017C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560" y="1902558"/>
            <a:ext cx="6037440" cy="3433723"/>
          </a:xfrm>
          <a:prstGeom prst="rect">
            <a:avLst/>
          </a:prstGeom>
        </p:spPr>
      </p:pic>
    </p:spTree>
    <p:extLst>
      <p:ext uri="{BB962C8B-B14F-4D97-AF65-F5344CB8AC3E}">
        <p14:creationId xmlns:p14="http://schemas.microsoft.com/office/powerpoint/2010/main" val="3217213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6ED5-C792-4B09-A885-D511CC3E99B6}"/>
              </a:ext>
            </a:extLst>
          </p:cNvPr>
          <p:cNvSpPr>
            <a:spLocks noGrp="1"/>
          </p:cNvSpPr>
          <p:nvPr>
            <p:ph type="title"/>
          </p:nvPr>
        </p:nvSpPr>
        <p:spPr>
          <a:xfrm>
            <a:off x="838200" y="0"/>
            <a:ext cx="10515600" cy="819863"/>
          </a:xfrm>
        </p:spPr>
        <p:txBody>
          <a:bodyPr/>
          <a:lstStyle/>
          <a:p>
            <a:pPr algn="ctr"/>
            <a:r>
              <a:rPr lang="en-IN" b="1" dirty="0">
                <a:solidFill>
                  <a:schemeClr val="accent2">
                    <a:lumMod val="75000"/>
                  </a:schemeClr>
                </a:solidFill>
              </a:rPr>
              <a:t>Conclusion</a:t>
            </a:r>
          </a:p>
        </p:txBody>
      </p:sp>
      <p:graphicFrame>
        <p:nvGraphicFramePr>
          <p:cNvPr id="4" name="Table 4">
            <a:extLst>
              <a:ext uri="{FF2B5EF4-FFF2-40B4-BE49-F238E27FC236}">
                <a16:creationId xmlns:a16="http://schemas.microsoft.com/office/drawing/2014/main" id="{08FC2872-0FD2-4C4C-9BE5-3600EDF9253F}"/>
              </a:ext>
            </a:extLst>
          </p:cNvPr>
          <p:cNvGraphicFramePr>
            <a:graphicFrameLocks noGrp="1"/>
          </p:cNvGraphicFramePr>
          <p:nvPr>
            <p:extLst>
              <p:ext uri="{D42A27DB-BD31-4B8C-83A1-F6EECF244321}">
                <p14:modId xmlns:p14="http://schemas.microsoft.com/office/powerpoint/2010/main" val="1460179080"/>
              </p:ext>
            </p:extLst>
          </p:nvPr>
        </p:nvGraphicFramePr>
        <p:xfrm>
          <a:off x="419878" y="819863"/>
          <a:ext cx="11616612" cy="5366334"/>
        </p:xfrm>
        <a:graphic>
          <a:graphicData uri="http://schemas.openxmlformats.org/drawingml/2006/table">
            <a:tbl>
              <a:tblPr firstRow="1" bandRow="1">
                <a:tableStyleId>{21E4AEA4-8DFA-4A89-87EB-49C32662AFE0}</a:tableStyleId>
              </a:tblPr>
              <a:tblGrid>
                <a:gridCol w="3872204">
                  <a:extLst>
                    <a:ext uri="{9D8B030D-6E8A-4147-A177-3AD203B41FA5}">
                      <a16:colId xmlns:a16="http://schemas.microsoft.com/office/drawing/2014/main" val="571252149"/>
                    </a:ext>
                  </a:extLst>
                </a:gridCol>
                <a:gridCol w="3872204">
                  <a:extLst>
                    <a:ext uri="{9D8B030D-6E8A-4147-A177-3AD203B41FA5}">
                      <a16:colId xmlns:a16="http://schemas.microsoft.com/office/drawing/2014/main" val="2787150454"/>
                    </a:ext>
                  </a:extLst>
                </a:gridCol>
                <a:gridCol w="3872204">
                  <a:extLst>
                    <a:ext uri="{9D8B030D-6E8A-4147-A177-3AD203B41FA5}">
                      <a16:colId xmlns:a16="http://schemas.microsoft.com/office/drawing/2014/main" val="928955706"/>
                    </a:ext>
                  </a:extLst>
                </a:gridCol>
              </a:tblGrid>
              <a:tr h="876936">
                <a:tc>
                  <a:txBody>
                    <a:bodyPr/>
                    <a:lstStyle/>
                    <a:p>
                      <a:r>
                        <a:rPr lang="en-IN" dirty="0"/>
                        <a:t>Method</a:t>
                      </a:r>
                    </a:p>
                  </a:txBody>
                  <a:tcPr>
                    <a:solidFill>
                      <a:schemeClr val="accent6"/>
                    </a:solidFill>
                  </a:tcPr>
                </a:tc>
                <a:tc>
                  <a:txBody>
                    <a:bodyPr/>
                    <a:lstStyle/>
                    <a:p>
                      <a:r>
                        <a:rPr lang="en-IN" dirty="0"/>
                        <a:t>Description</a:t>
                      </a:r>
                    </a:p>
                  </a:txBody>
                  <a:tcPr>
                    <a:solidFill>
                      <a:schemeClr val="accent6"/>
                    </a:solidFill>
                  </a:tcPr>
                </a:tc>
                <a:tc>
                  <a:txBody>
                    <a:bodyPr/>
                    <a:lstStyle/>
                    <a:p>
                      <a:r>
                        <a:rPr lang="en-IN" dirty="0"/>
                        <a:t>Uses</a:t>
                      </a:r>
                    </a:p>
                  </a:txBody>
                  <a:tcPr>
                    <a:solidFill>
                      <a:schemeClr val="accent6"/>
                    </a:solidFill>
                  </a:tcPr>
                </a:tc>
                <a:extLst>
                  <a:ext uri="{0D108BD9-81ED-4DB2-BD59-A6C34878D82A}">
                    <a16:rowId xmlns:a16="http://schemas.microsoft.com/office/drawing/2014/main" val="2023481210"/>
                  </a:ext>
                </a:extLst>
              </a:tr>
              <a:tr h="929295">
                <a:tc>
                  <a:txBody>
                    <a:bodyPr/>
                    <a:lstStyle/>
                    <a:p>
                      <a:r>
                        <a:rPr lang="en-IN" dirty="0"/>
                        <a:t>Thresholding</a:t>
                      </a:r>
                    </a:p>
                  </a:txBody>
                  <a:tcPr>
                    <a:solidFill>
                      <a:schemeClr val="accent6"/>
                    </a:solidFill>
                  </a:tcPr>
                </a:tc>
                <a:tc>
                  <a:txBody>
                    <a:bodyPr/>
                    <a:lstStyle/>
                    <a:p>
                      <a:r>
                        <a:rPr lang="en-IN" dirty="0"/>
                        <a:t>Based on histogram peak detection and finding out the threshold values</a:t>
                      </a:r>
                    </a:p>
                  </a:txBody>
                  <a:tcPr>
                    <a:solidFill>
                      <a:schemeClr val="accent6"/>
                    </a:solidFill>
                  </a:tcPr>
                </a:tc>
                <a:tc>
                  <a:txBody>
                    <a:bodyPr/>
                    <a:lstStyle/>
                    <a:p>
                      <a:r>
                        <a:rPr lang="en-IN" dirty="0"/>
                        <a:t>Best for binary segmentation</a:t>
                      </a:r>
                    </a:p>
                  </a:txBody>
                  <a:tcPr>
                    <a:solidFill>
                      <a:schemeClr val="accent6"/>
                    </a:solidFill>
                  </a:tcPr>
                </a:tc>
                <a:extLst>
                  <a:ext uri="{0D108BD9-81ED-4DB2-BD59-A6C34878D82A}">
                    <a16:rowId xmlns:a16="http://schemas.microsoft.com/office/drawing/2014/main" val="4020714330"/>
                  </a:ext>
                </a:extLst>
              </a:tr>
              <a:tr h="876936">
                <a:tc>
                  <a:txBody>
                    <a:bodyPr/>
                    <a:lstStyle/>
                    <a:p>
                      <a:r>
                        <a:rPr lang="en-IN" dirty="0"/>
                        <a:t>Edge based segmentation</a:t>
                      </a:r>
                    </a:p>
                  </a:txBody>
                  <a:tcPr>
                    <a:solidFill>
                      <a:schemeClr val="accent6"/>
                    </a:solidFill>
                  </a:tcPr>
                </a:tc>
                <a:tc>
                  <a:txBody>
                    <a:bodyPr/>
                    <a:lstStyle/>
                    <a:p>
                      <a:r>
                        <a:rPr lang="en-IN" dirty="0"/>
                        <a:t>Jump detection from one region  to another region</a:t>
                      </a:r>
                    </a:p>
                  </a:txBody>
                  <a:tcPr>
                    <a:solidFill>
                      <a:schemeClr val="accent6"/>
                    </a:solidFill>
                  </a:tcPr>
                </a:tc>
                <a:tc>
                  <a:txBody>
                    <a:bodyPr/>
                    <a:lstStyle/>
                    <a:p>
                      <a:r>
                        <a:rPr lang="en-IN" dirty="0"/>
                        <a:t>To detect the boundary of object in image</a:t>
                      </a:r>
                    </a:p>
                  </a:txBody>
                  <a:tcPr>
                    <a:solidFill>
                      <a:schemeClr val="accent6"/>
                    </a:solidFill>
                  </a:tcPr>
                </a:tc>
                <a:extLst>
                  <a:ext uri="{0D108BD9-81ED-4DB2-BD59-A6C34878D82A}">
                    <a16:rowId xmlns:a16="http://schemas.microsoft.com/office/drawing/2014/main" val="1413476952"/>
                  </a:ext>
                </a:extLst>
              </a:tr>
              <a:tr h="876936">
                <a:tc>
                  <a:txBody>
                    <a:bodyPr/>
                    <a:lstStyle/>
                    <a:p>
                      <a:r>
                        <a:rPr lang="en-IN" dirty="0"/>
                        <a:t>Region based segmentation</a:t>
                      </a:r>
                    </a:p>
                  </a:txBody>
                  <a:tcPr>
                    <a:solidFill>
                      <a:schemeClr val="accent6"/>
                    </a:solidFill>
                  </a:tcPr>
                </a:tc>
                <a:tc>
                  <a:txBody>
                    <a:bodyPr/>
                    <a:lstStyle/>
                    <a:p>
                      <a:r>
                        <a:rPr lang="en-IN" dirty="0"/>
                        <a:t>Similarity in pixel’s property</a:t>
                      </a:r>
                    </a:p>
                  </a:txBody>
                  <a:tcPr>
                    <a:solidFill>
                      <a:schemeClr val="accent6"/>
                    </a:solidFill>
                  </a:tcPr>
                </a:tc>
                <a:tc>
                  <a:txBody>
                    <a:bodyPr/>
                    <a:lstStyle/>
                    <a:p>
                      <a:r>
                        <a:rPr lang="en-IN" dirty="0"/>
                        <a:t>To detect different regions in image</a:t>
                      </a:r>
                    </a:p>
                  </a:txBody>
                  <a:tcPr>
                    <a:solidFill>
                      <a:schemeClr val="accent6"/>
                    </a:solidFill>
                  </a:tcPr>
                </a:tc>
                <a:extLst>
                  <a:ext uri="{0D108BD9-81ED-4DB2-BD59-A6C34878D82A}">
                    <a16:rowId xmlns:a16="http://schemas.microsoft.com/office/drawing/2014/main" val="3694754985"/>
                  </a:ext>
                </a:extLst>
              </a:tr>
              <a:tr h="876936">
                <a:tc>
                  <a:txBody>
                    <a:bodyPr/>
                    <a:lstStyle/>
                    <a:p>
                      <a:r>
                        <a:rPr lang="en-IN" dirty="0"/>
                        <a:t>K – means segmentation</a:t>
                      </a:r>
                    </a:p>
                  </a:txBody>
                  <a:tcPr>
                    <a:solidFill>
                      <a:schemeClr val="accent6"/>
                    </a:solidFill>
                  </a:tcPr>
                </a:tc>
                <a:tc>
                  <a:txBody>
                    <a:bodyPr/>
                    <a:lstStyle/>
                    <a:p>
                      <a:r>
                        <a:rPr lang="en-IN" dirty="0"/>
                        <a:t>Homogenous region clustering</a:t>
                      </a:r>
                    </a:p>
                  </a:txBody>
                  <a:tcPr>
                    <a:solidFill>
                      <a:schemeClr val="accent6"/>
                    </a:solidFill>
                  </a:tcPr>
                </a:tc>
                <a:tc>
                  <a:txBody>
                    <a:bodyPr/>
                    <a:lstStyle/>
                    <a:p>
                      <a:r>
                        <a:rPr lang="en-IN" dirty="0"/>
                        <a:t>Region detection</a:t>
                      </a:r>
                    </a:p>
                  </a:txBody>
                  <a:tcPr>
                    <a:solidFill>
                      <a:schemeClr val="accent6"/>
                    </a:solidFill>
                  </a:tcPr>
                </a:tc>
                <a:extLst>
                  <a:ext uri="{0D108BD9-81ED-4DB2-BD59-A6C34878D82A}">
                    <a16:rowId xmlns:a16="http://schemas.microsoft.com/office/drawing/2014/main" val="2075242612"/>
                  </a:ext>
                </a:extLst>
              </a:tr>
              <a:tr h="929295">
                <a:tc>
                  <a:txBody>
                    <a:bodyPr/>
                    <a:lstStyle/>
                    <a:p>
                      <a:r>
                        <a:rPr lang="en-IN" dirty="0"/>
                        <a:t>Watershed based segmentation</a:t>
                      </a:r>
                    </a:p>
                  </a:txBody>
                  <a:tcPr>
                    <a:solidFill>
                      <a:schemeClr val="accent6"/>
                    </a:solidFill>
                  </a:tcPr>
                </a:tc>
                <a:tc>
                  <a:txBody>
                    <a:bodyPr/>
                    <a:lstStyle/>
                    <a:p>
                      <a:r>
                        <a:rPr lang="en-IN" dirty="0"/>
                        <a:t>Topological interpretation</a:t>
                      </a:r>
                    </a:p>
                  </a:txBody>
                  <a:tcPr>
                    <a:solidFill>
                      <a:schemeClr val="accent6"/>
                    </a:solidFill>
                  </a:tcPr>
                </a:tc>
                <a:tc>
                  <a:txBody>
                    <a:bodyPr/>
                    <a:lstStyle/>
                    <a:p>
                      <a:r>
                        <a:rPr lang="en-IN" dirty="0"/>
                        <a:t>To detect continuous boundary  between two region</a:t>
                      </a:r>
                    </a:p>
                  </a:txBody>
                  <a:tcPr>
                    <a:solidFill>
                      <a:schemeClr val="accent6"/>
                    </a:solidFill>
                  </a:tcPr>
                </a:tc>
                <a:extLst>
                  <a:ext uri="{0D108BD9-81ED-4DB2-BD59-A6C34878D82A}">
                    <a16:rowId xmlns:a16="http://schemas.microsoft.com/office/drawing/2014/main" val="1706505395"/>
                  </a:ext>
                </a:extLst>
              </a:tr>
            </a:tbl>
          </a:graphicData>
        </a:graphic>
      </p:graphicFrame>
    </p:spTree>
    <p:extLst>
      <p:ext uri="{BB962C8B-B14F-4D97-AF65-F5344CB8AC3E}">
        <p14:creationId xmlns:p14="http://schemas.microsoft.com/office/powerpoint/2010/main" val="356193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5B34-554E-48BA-8665-0F6E1E6A9849}"/>
              </a:ext>
            </a:extLst>
          </p:cNvPr>
          <p:cNvSpPr>
            <a:spLocks noGrp="1"/>
          </p:cNvSpPr>
          <p:nvPr>
            <p:ph type="title"/>
          </p:nvPr>
        </p:nvSpPr>
        <p:spPr>
          <a:xfrm>
            <a:off x="726233" y="840986"/>
            <a:ext cx="10515600" cy="1325563"/>
          </a:xfrm>
        </p:spPr>
        <p:txBody>
          <a:bodyPr/>
          <a:lstStyle/>
          <a:p>
            <a:pPr algn="ctr"/>
            <a:r>
              <a:rPr lang="en-IN" b="1" dirty="0">
                <a:solidFill>
                  <a:schemeClr val="accent2">
                    <a:lumMod val="75000"/>
                  </a:schemeClr>
                </a:solidFill>
              </a:rPr>
              <a:t>Work division</a:t>
            </a:r>
          </a:p>
        </p:txBody>
      </p:sp>
      <p:graphicFrame>
        <p:nvGraphicFramePr>
          <p:cNvPr id="7" name="Table 7">
            <a:extLst>
              <a:ext uri="{FF2B5EF4-FFF2-40B4-BE49-F238E27FC236}">
                <a16:creationId xmlns:a16="http://schemas.microsoft.com/office/drawing/2014/main" id="{11A3CF52-F37E-4A17-B24E-A8CD4727D6DA}"/>
              </a:ext>
            </a:extLst>
          </p:cNvPr>
          <p:cNvGraphicFramePr>
            <a:graphicFrameLocks noGrp="1"/>
          </p:cNvGraphicFramePr>
          <p:nvPr>
            <p:ph idx="1"/>
            <p:extLst>
              <p:ext uri="{D42A27DB-BD31-4B8C-83A1-F6EECF244321}">
                <p14:modId xmlns:p14="http://schemas.microsoft.com/office/powerpoint/2010/main" val="2341560898"/>
              </p:ext>
            </p:extLst>
          </p:nvPr>
        </p:nvGraphicFramePr>
        <p:xfrm>
          <a:off x="944880" y="2511424"/>
          <a:ext cx="10632438" cy="3153479"/>
        </p:xfrm>
        <a:graphic>
          <a:graphicData uri="http://schemas.openxmlformats.org/drawingml/2006/table">
            <a:tbl>
              <a:tblPr firstRow="1" bandRow="1">
                <a:tableStyleId>{5C22544A-7EE6-4342-B048-85BDC9FD1C3A}</a:tableStyleId>
              </a:tblPr>
              <a:tblGrid>
                <a:gridCol w="2881546">
                  <a:extLst>
                    <a:ext uri="{9D8B030D-6E8A-4147-A177-3AD203B41FA5}">
                      <a16:colId xmlns:a16="http://schemas.microsoft.com/office/drawing/2014/main" val="3320149735"/>
                    </a:ext>
                  </a:extLst>
                </a:gridCol>
                <a:gridCol w="1592297">
                  <a:extLst>
                    <a:ext uri="{9D8B030D-6E8A-4147-A177-3AD203B41FA5}">
                      <a16:colId xmlns:a16="http://schemas.microsoft.com/office/drawing/2014/main" val="3269568364"/>
                    </a:ext>
                  </a:extLst>
                </a:gridCol>
                <a:gridCol w="6158595">
                  <a:extLst>
                    <a:ext uri="{9D8B030D-6E8A-4147-A177-3AD203B41FA5}">
                      <a16:colId xmlns:a16="http://schemas.microsoft.com/office/drawing/2014/main" val="3248422836"/>
                    </a:ext>
                  </a:extLst>
                </a:gridCol>
              </a:tblGrid>
              <a:tr h="682211">
                <a:tc>
                  <a:txBody>
                    <a:bodyPr/>
                    <a:lstStyle/>
                    <a:p>
                      <a:r>
                        <a:rPr lang="en-IN" dirty="0"/>
                        <a:t>Name</a:t>
                      </a:r>
                    </a:p>
                  </a:txBody>
                  <a:tcPr>
                    <a:solidFill>
                      <a:schemeClr val="accent6"/>
                    </a:solidFill>
                  </a:tcPr>
                </a:tc>
                <a:tc>
                  <a:txBody>
                    <a:bodyPr/>
                    <a:lstStyle/>
                    <a:p>
                      <a:r>
                        <a:rPr lang="en-IN" dirty="0"/>
                        <a:t>Roll no</a:t>
                      </a:r>
                    </a:p>
                  </a:txBody>
                  <a:tcPr>
                    <a:solidFill>
                      <a:schemeClr val="accent6"/>
                    </a:solidFill>
                  </a:tcPr>
                </a:tc>
                <a:tc>
                  <a:txBody>
                    <a:bodyPr/>
                    <a:lstStyle/>
                    <a:p>
                      <a:r>
                        <a:rPr lang="en-IN" dirty="0"/>
                        <a:t>Work</a:t>
                      </a:r>
                    </a:p>
                  </a:txBody>
                  <a:tcPr>
                    <a:solidFill>
                      <a:schemeClr val="accent6"/>
                    </a:solidFill>
                  </a:tcPr>
                </a:tc>
                <a:extLst>
                  <a:ext uri="{0D108BD9-81ED-4DB2-BD59-A6C34878D82A}">
                    <a16:rowId xmlns:a16="http://schemas.microsoft.com/office/drawing/2014/main" val="1528280499"/>
                  </a:ext>
                </a:extLst>
              </a:tr>
              <a:tr h="865181">
                <a:tc>
                  <a:txBody>
                    <a:bodyPr/>
                    <a:lstStyle/>
                    <a:p>
                      <a:r>
                        <a:rPr lang="en-IN" dirty="0" err="1"/>
                        <a:t>Gudla</a:t>
                      </a:r>
                      <a:r>
                        <a:rPr lang="en-IN" dirty="0"/>
                        <a:t> </a:t>
                      </a:r>
                      <a:r>
                        <a:rPr lang="en-IN" dirty="0" err="1"/>
                        <a:t>Raghunandan</a:t>
                      </a:r>
                      <a:r>
                        <a:rPr lang="en-IN" dirty="0"/>
                        <a:t> Reddy</a:t>
                      </a:r>
                    </a:p>
                  </a:txBody>
                  <a:tcPr>
                    <a:solidFill>
                      <a:schemeClr val="accent6"/>
                    </a:solidFill>
                  </a:tcPr>
                </a:tc>
                <a:tc>
                  <a:txBody>
                    <a:bodyPr/>
                    <a:lstStyle/>
                    <a:p>
                      <a:r>
                        <a:rPr lang="en-IN" dirty="0"/>
                        <a:t>190010027</a:t>
                      </a:r>
                    </a:p>
                  </a:txBody>
                  <a:tcPr>
                    <a:solidFill>
                      <a:schemeClr val="accent6"/>
                    </a:solidFill>
                  </a:tcPr>
                </a:tc>
                <a:tc>
                  <a:txBody>
                    <a:bodyPr/>
                    <a:lstStyle/>
                    <a:p>
                      <a:r>
                        <a:rPr lang="en-IN" dirty="0"/>
                        <a:t>1.Watershed based Segmentation</a:t>
                      </a:r>
                    </a:p>
                    <a:p>
                      <a:r>
                        <a:rPr lang="en-IN" dirty="0"/>
                        <a:t>2.Region based Segmentation</a:t>
                      </a:r>
                    </a:p>
                  </a:txBody>
                  <a:tcPr>
                    <a:solidFill>
                      <a:schemeClr val="accent6"/>
                    </a:solidFill>
                  </a:tcPr>
                </a:tc>
                <a:extLst>
                  <a:ext uri="{0D108BD9-81ED-4DB2-BD59-A6C34878D82A}">
                    <a16:rowId xmlns:a16="http://schemas.microsoft.com/office/drawing/2014/main" val="1318931090"/>
                  </a:ext>
                </a:extLst>
              </a:tr>
              <a:tr h="691687">
                <a:tc>
                  <a:txBody>
                    <a:bodyPr/>
                    <a:lstStyle/>
                    <a:p>
                      <a:r>
                        <a:rPr lang="en-IN" dirty="0" err="1"/>
                        <a:t>Pukh</a:t>
                      </a:r>
                      <a:r>
                        <a:rPr lang="en-IN" dirty="0"/>
                        <a:t> Raj</a:t>
                      </a:r>
                    </a:p>
                  </a:txBody>
                  <a:tcPr>
                    <a:solidFill>
                      <a:schemeClr val="accent6"/>
                    </a:solidFill>
                  </a:tcPr>
                </a:tc>
                <a:tc>
                  <a:txBody>
                    <a:bodyPr/>
                    <a:lstStyle/>
                    <a:p>
                      <a:r>
                        <a:rPr lang="en-IN" dirty="0"/>
                        <a:t>190110068</a:t>
                      </a:r>
                    </a:p>
                  </a:txBody>
                  <a:tcPr>
                    <a:solidFill>
                      <a:schemeClr val="accent6"/>
                    </a:solidFill>
                  </a:tcPr>
                </a:tc>
                <a:tc>
                  <a:txBody>
                    <a:bodyPr/>
                    <a:lstStyle/>
                    <a:p>
                      <a:pPr marL="342900" indent="-342900">
                        <a:buAutoNum type="arabicPeriod"/>
                      </a:pPr>
                      <a:r>
                        <a:rPr lang="en-IN" dirty="0"/>
                        <a:t>Thresholding</a:t>
                      </a:r>
                    </a:p>
                    <a:p>
                      <a:pPr marL="342900" indent="-342900">
                        <a:buAutoNum type="arabicPeriod"/>
                      </a:pPr>
                      <a:r>
                        <a:rPr lang="en-IN" dirty="0"/>
                        <a:t>Edge-based segmentation (</a:t>
                      </a:r>
                      <a:r>
                        <a:rPr lang="en-IN" sz="1800" b="0" dirty="0">
                          <a:solidFill>
                            <a:schemeClr val="tx1"/>
                          </a:solidFill>
                        </a:rPr>
                        <a:t>First order derivative methods</a:t>
                      </a:r>
                      <a:r>
                        <a:rPr lang="en-IN" sz="1800" b="1" dirty="0">
                          <a:solidFill>
                            <a:schemeClr val="accent1">
                              <a:lumMod val="75000"/>
                            </a:schemeClr>
                          </a:solidFill>
                        </a:rPr>
                        <a:t>)</a:t>
                      </a:r>
                      <a:endParaRPr lang="en-IN" dirty="0"/>
                    </a:p>
                  </a:txBody>
                  <a:tcPr>
                    <a:solidFill>
                      <a:schemeClr val="accent6"/>
                    </a:solidFill>
                  </a:tcPr>
                </a:tc>
                <a:extLst>
                  <a:ext uri="{0D108BD9-81ED-4DB2-BD59-A6C34878D82A}">
                    <a16:rowId xmlns:a16="http://schemas.microsoft.com/office/drawing/2014/main" val="3035047606"/>
                  </a:ext>
                </a:extLst>
              </a:tr>
              <a:tr h="691687">
                <a:tc>
                  <a:txBody>
                    <a:bodyPr/>
                    <a:lstStyle/>
                    <a:p>
                      <a:r>
                        <a:rPr lang="en-IN" dirty="0" err="1"/>
                        <a:t>Satyajeet</a:t>
                      </a:r>
                      <a:r>
                        <a:rPr lang="en-IN" dirty="0"/>
                        <a:t> </a:t>
                      </a:r>
                      <a:r>
                        <a:rPr lang="en-IN" dirty="0" err="1"/>
                        <a:t>Shahaji</a:t>
                      </a:r>
                      <a:r>
                        <a:rPr lang="en-IN" dirty="0"/>
                        <a:t> </a:t>
                      </a:r>
                      <a:r>
                        <a:rPr lang="en-IN" dirty="0" err="1"/>
                        <a:t>Machale</a:t>
                      </a:r>
                      <a:r>
                        <a:rPr lang="en-IN" dirty="0"/>
                        <a:t> </a:t>
                      </a:r>
                    </a:p>
                  </a:txBody>
                  <a:tcPr>
                    <a:solidFill>
                      <a:schemeClr val="accent6"/>
                    </a:solidFill>
                  </a:tcPr>
                </a:tc>
                <a:tc>
                  <a:txBody>
                    <a:bodyPr/>
                    <a:lstStyle/>
                    <a:p>
                      <a:r>
                        <a:rPr lang="en-IN" dirty="0"/>
                        <a:t>190110085</a:t>
                      </a:r>
                    </a:p>
                  </a:txBody>
                  <a:tcPr>
                    <a:solidFill>
                      <a:schemeClr val="accent6"/>
                    </a:solidFill>
                  </a:tcPr>
                </a:tc>
                <a:tc>
                  <a:txBody>
                    <a:bodyPr/>
                    <a:lstStyle/>
                    <a:p>
                      <a:pPr marL="342900" indent="-342900">
                        <a:buAutoNum type="arabicPeriod"/>
                      </a:pPr>
                      <a:r>
                        <a:rPr lang="en-IN" dirty="0"/>
                        <a:t>K-means clustering</a:t>
                      </a:r>
                    </a:p>
                    <a:p>
                      <a:pPr marL="342900" indent="-342900">
                        <a:buAutoNum type="arabicPeriod"/>
                      </a:pPr>
                      <a:r>
                        <a:rPr lang="en-IN" dirty="0"/>
                        <a:t>Edge-based segmentation (Laplacian and Canny edge detection) </a:t>
                      </a:r>
                    </a:p>
                  </a:txBody>
                  <a:tcPr>
                    <a:solidFill>
                      <a:schemeClr val="accent6"/>
                    </a:solidFill>
                  </a:tcPr>
                </a:tc>
                <a:extLst>
                  <a:ext uri="{0D108BD9-81ED-4DB2-BD59-A6C34878D82A}">
                    <a16:rowId xmlns:a16="http://schemas.microsoft.com/office/drawing/2014/main" val="1132839547"/>
                  </a:ext>
                </a:extLst>
              </a:tr>
            </a:tbl>
          </a:graphicData>
        </a:graphic>
      </p:graphicFrame>
    </p:spTree>
    <p:extLst>
      <p:ext uri="{BB962C8B-B14F-4D97-AF65-F5344CB8AC3E}">
        <p14:creationId xmlns:p14="http://schemas.microsoft.com/office/powerpoint/2010/main" val="320628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8E15-2753-4E51-8930-BA1DC2527409}"/>
              </a:ext>
            </a:extLst>
          </p:cNvPr>
          <p:cNvSpPr>
            <a:spLocks noGrp="1"/>
          </p:cNvSpPr>
          <p:nvPr>
            <p:ph type="title"/>
          </p:nvPr>
        </p:nvSpPr>
        <p:spPr>
          <a:xfrm>
            <a:off x="677334" y="609600"/>
            <a:ext cx="8596668" cy="603380"/>
          </a:xfrm>
        </p:spPr>
        <p:txBody>
          <a:bodyPr>
            <a:normAutofit fontScale="90000"/>
          </a:bodyPr>
          <a:lstStyle/>
          <a:p>
            <a:r>
              <a:rPr lang="en-IN" dirty="0"/>
              <a:t>Image segmentation</a:t>
            </a:r>
          </a:p>
        </p:txBody>
      </p:sp>
      <p:sp>
        <p:nvSpPr>
          <p:cNvPr id="3" name="Content Placeholder 2">
            <a:extLst>
              <a:ext uri="{FF2B5EF4-FFF2-40B4-BE49-F238E27FC236}">
                <a16:creationId xmlns:a16="http://schemas.microsoft.com/office/drawing/2014/main" id="{DAA8A8E7-F95F-4414-95DB-BE9626A21B7B}"/>
              </a:ext>
            </a:extLst>
          </p:cNvPr>
          <p:cNvSpPr>
            <a:spLocks noGrp="1"/>
          </p:cNvSpPr>
          <p:nvPr>
            <p:ph idx="1"/>
          </p:nvPr>
        </p:nvSpPr>
        <p:spPr>
          <a:xfrm>
            <a:off x="677334" y="2160590"/>
            <a:ext cx="8596668" cy="2635346"/>
          </a:xfrm>
        </p:spPr>
        <p:txBody>
          <a:bodyPr/>
          <a:lstStyle/>
          <a:p>
            <a:r>
              <a:rPr lang="en-US" dirty="0"/>
              <a:t>Human can easily read image but in reality when the question come on the machine that how it read image then it is difficult task for us. We are trying the machine to read image and give useful information to us.</a:t>
            </a:r>
          </a:p>
          <a:p>
            <a:r>
              <a:rPr lang="en-US" dirty="0"/>
              <a:t>Image Segmentation is the process by which a digital image is partitioned into various subgroups (of pixels) called Image Objects, which can reduce the complexity of the image, and thus </a:t>
            </a:r>
            <a:r>
              <a:rPr lang="en-US" dirty="0" err="1"/>
              <a:t>analysing</a:t>
            </a:r>
            <a:r>
              <a:rPr lang="en-US" dirty="0"/>
              <a:t> the image becomes simpler.</a:t>
            </a:r>
          </a:p>
          <a:p>
            <a:r>
              <a:rPr lang="en-US" dirty="0"/>
              <a:t>In this presentation we will use various algorithms to segment the image.</a:t>
            </a:r>
            <a:endParaRPr lang="en-IN" dirty="0"/>
          </a:p>
        </p:txBody>
      </p:sp>
    </p:spTree>
    <p:extLst>
      <p:ext uri="{BB962C8B-B14F-4D97-AF65-F5344CB8AC3E}">
        <p14:creationId xmlns:p14="http://schemas.microsoft.com/office/powerpoint/2010/main" val="2967706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0DAF583-B7E4-4281-923B-E023FD390370}"/>
              </a:ext>
            </a:extLst>
          </p:cNvPr>
          <p:cNvGraphicFramePr/>
          <p:nvPr>
            <p:extLst>
              <p:ext uri="{D42A27DB-BD31-4B8C-83A1-F6EECF244321}">
                <p14:modId xmlns:p14="http://schemas.microsoft.com/office/powerpoint/2010/main" val="232398755"/>
              </p:ext>
            </p:extLst>
          </p:nvPr>
        </p:nvGraphicFramePr>
        <p:xfrm>
          <a:off x="179033" y="-426127"/>
          <a:ext cx="11833934" cy="701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67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2EB9-D0AF-428E-A86A-8D0A25626923}"/>
              </a:ext>
            </a:extLst>
          </p:cNvPr>
          <p:cNvSpPr>
            <a:spLocks noGrp="1"/>
          </p:cNvSpPr>
          <p:nvPr>
            <p:ph type="title"/>
          </p:nvPr>
        </p:nvSpPr>
        <p:spPr>
          <a:xfrm>
            <a:off x="838200" y="365126"/>
            <a:ext cx="10515600" cy="851116"/>
          </a:xfrm>
        </p:spPr>
        <p:txBody>
          <a:bodyPr/>
          <a:lstStyle/>
          <a:p>
            <a:r>
              <a:rPr lang="en-IN" b="1" dirty="0">
                <a:solidFill>
                  <a:schemeClr val="accent2"/>
                </a:solidFill>
              </a:rPr>
              <a:t>1). Thresholding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4CE068-8487-41C7-B48B-D679F1AA2B1D}"/>
                  </a:ext>
                </a:extLst>
              </p:cNvPr>
              <p:cNvSpPr>
                <a:spLocks noGrp="1"/>
              </p:cNvSpPr>
              <p:nvPr>
                <p:ph idx="1"/>
              </p:nvPr>
            </p:nvSpPr>
            <p:spPr>
              <a:xfrm>
                <a:off x="838200" y="1363986"/>
                <a:ext cx="10515600" cy="5128888"/>
              </a:xfrm>
            </p:spPr>
            <p:txBody>
              <a:bodyPr>
                <a:normAutofit lnSpcReduction="10000"/>
              </a:bodyPr>
              <a:lstStyle/>
              <a:p>
                <a:r>
                  <a:rPr lang="en-US" sz="2000" dirty="0">
                    <a:solidFill>
                      <a:srgbClr val="3C3C3C"/>
                    </a:solidFill>
                    <a:latin typeface="Roboto"/>
                  </a:rPr>
                  <a:t>I</a:t>
                </a:r>
                <a:r>
                  <a:rPr lang="en-US" sz="2000" b="0" i="0" dirty="0">
                    <a:solidFill>
                      <a:srgbClr val="3C3C3C"/>
                    </a:solidFill>
                    <a:effectLst/>
                    <a:latin typeface="Roboto"/>
                  </a:rPr>
                  <a:t>mage thresholding is the simplest kind of image segmentation and it partitions the image into some groups of pixels.</a:t>
                </a:r>
              </a:p>
              <a:p>
                <a:r>
                  <a:rPr lang="en-IN" sz="2000" b="1" i="0" dirty="0">
                    <a:solidFill>
                      <a:schemeClr val="accent2"/>
                    </a:solidFill>
                    <a:effectLst/>
                    <a:latin typeface="Roboto"/>
                  </a:rPr>
                  <a:t>Otsu’s Thresholding method(binary):-</a:t>
                </a:r>
              </a:p>
              <a:p>
                <a:pPr marL="0" indent="0">
                  <a:buNone/>
                </a:pPr>
                <a:r>
                  <a:rPr lang="en-IN" sz="2000" dirty="0"/>
                  <a:t>We have two clusters C1 and C2. We define probability P of each pixel value for these clusters.</a:t>
                </a:r>
              </a:p>
              <a:p>
                <a:pPr marL="0" indent="0">
                  <a:buNone/>
                </a:pPr>
                <a:r>
                  <a:rPr lang="en-IN" sz="2000" dirty="0"/>
                  <a:t>In our example we have total 256 pixel’s values.</a:t>
                </a:r>
              </a:p>
              <a:p>
                <a:pPr marL="0" indent="0">
                  <a:buNone/>
                </a:pPr>
                <a:r>
                  <a:rPr lang="en-IN" sz="2000" dirty="0"/>
                  <a:t>Otsu’s equation:- </a:t>
                </a:r>
                <a14:m>
                  <m:oMath xmlns:m="http://schemas.openxmlformats.org/officeDocument/2006/math">
                    <m:r>
                      <m:rPr>
                        <m:sty m:val="p"/>
                      </m:rPr>
                      <a:rPr lang="el-GR" sz="2000" i="1" smtClean="0">
                        <a:latin typeface="Cambria Math" panose="02040503050406030204" pitchFamily="18" charset="0"/>
                      </a:rPr>
                      <m:t>σ</m:t>
                    </m:r>
                    <m:r>
                      <a:rPr lang="en-IN" sz="2000" b="0" i="1" baseline="-25000" smtClean="0">
                        <a:latin typeface="Cambria Math" panose="02040503050406030204" pitchFamily="18" charset="0"/>
                      </a:rPr>
                      <m:t>𝑏</m:t>
                    </m:r>
                    <m:r>
                      <a:rPr lang="en-IN" sz="2000" b="0" i="1" baseline="30000" smtClean="0">
                        <a:latin typeface="Cambria Math" panose="02040503050406030204" pitchFamily="18" charset="0"/>
                      </a:rPr>
                      <m:t>2 </m:t>
                    </m:r>
                    <m:r>
                      <a:rPr lang="en-IN" sz="2000" b="0" i="1" smtClean="0">
                        <a:latin typeface="Cambria Math" panose="02040503050406030204" pitchFamily="18" charset="0"/>
                      </a:rPr>
                      <m:t>(</m:t>
                    </m:r>
                    <m:r>
                      <a:rPr lang="en-IN" sz="2000" b="0" i="1" smtClean="0">
                        <a:latin typeface="Cambria Math" panose="02040503050406030204" pitchFamily="18" charset="0"/>
                      </a:rPr>
                      <m:t>𝑡</m:t>
                    </m:r>
                    <m:r>
                      <a:rPr lang="en-IN" sz="2000" b="0" i="1" smtClean="0">
                        <a:latin typeface="Cambria Math" panose="02040503050406030204" pitchFamily="18" charset="0"/>
                      </a:rPr>
                      <m:t>)=</m:t>
                    </m:r>
                    <m:r>
                      <a:rPr lang="en-IN" sz="2000" i="1">
                        <a:latin typeface="Cambria Math" panose="02040503050406030204" pitchFamily="18" charset="0"/>
                      </a:rPr>
                      <m:t>𝑤</m:t>
                    </m:r>
                    <m:r>
                      <a:rPr lang="en-IN" sz="2000" i="1" baseline="-25000">
                        <a:latin typeface="Cambria Math" panose="02040503050406030204" pitchFamily="18" charset="0"/>
                      </a:rPr>
                      <m:t>1</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b="0" i="1" smtClean="0">
                        <a:latin typeface="Cambria Math" panose="02040503050406030204" pitchFamily="18" charset="0"/>
                      </a:rPr>
                      <m:t>∗[µ</m:t>
                    </m:r>
                    <m:r>
                      <a:rPr lang="en-IN" sz="2000" b="0" i="1" baseline="-25000" smtClean="0">
                        <a:latin typeface="Cambria Math" panose="02040503050406030204" pitchFamily="18" charset="0"/>
                      </a:rPr>
                      <m:t>1</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m:t>
                        </m:r>
                      </m:e>
                    </m:d>
                    <m:r>
                      <a:rPr lang="en-IN" sz="2000" b="0" i="1" smtClean="0">
                        <a:latin typeface="Cambria Math" panose="02040503050406030204" pitchFamily="18" charset="0"/>
                      </a:rPr>
                      <m:t>− µ</m:t>
                    </m:r>
                  </m:oMath>
                </a14:m>
                <a:r>
                  <a:rPr lang="en-IN" sz="2000" dirty="0"/>
                  <a:t>]</a:t>
                </a:r>
                <a:r>
                  <a:rPr lang="en-IN" sz="2000" baseline="30000" dirty="0"/>
                  <a:t>2</a:t>
                </a:r>
                <a:r>
                  <a:rPr lang="en-IN" sz="2000" dirty="0"/>
                  <a:t>  + </a:t>
                </a:r>
                <a14:m>
                  <m:oMath xmlns:m="http://schemas.openxmlformats.org/officeDocument/2006/math">
                    <m:r>
                      <a:rPr lang="en-IN" sz="2000" i="1">
                        <a:latin typeface="Cambria Math" panose="02040503050406030204" pitchFamily="18" charset="0"/>
                      </a:rPr>
                      <m:t>𝑤</m:t>
                    </m:r>
                    <m:r>
                      <a:rPr lang="en-IN" sz="2000" i="1" baseline="-25000">
                        <a:latin typeface="Cambria Math" panose="02040503050406030204" pitchFamily="18" charset="0"/>
                      </a:rPr>
                      <m:t>2</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 </m:t>
                    </m:r>
                  </m:oMath>
                </a14:m>
                <a:r>
                  <a:rPr lang="en-IN" sz="2000" dirty="0"/>
                  <a:t>* </a:t>
                </a:r>
                <a14:m>
                  <m:oMath xmlns:m="http://schemas.openxmlformats.org/officeDocument/2006/math">
                    <m:r>
                      <a:rPr lang="en-IN" sz="2000" i="1">
                        <a:latin typeface="Cambria Math" panose="02040503050406030204" pitchFamily="18" charset="0"/>
                      </a:rPr>
                      <m:t>[µ</m:t>
                    </m:r>
                    <m:r>
                      <a:rPr lang="en-IN" sz="2000" b="0" i="1" baseline="-25000" smtClean="0">
                        <a:latin typeface="Cambria Math" panose="02040503050406030204" pitchFamily="18" charset="0"/>
                      </a:rPr>
                      <m:t>2</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 µ</m:t>
                    </m:r>
                  </m:oMath>
                </a14:m>
                <a:r>
                  <a:rPr lang="en-IN" sz="2000" dirty="0"/>
                  <a:t>]</a:t>
                </a:r>
                <a:r>
                  <a:rPr lang="en-IN" sz="2000" baseline="30000" dirty="0"/>
                  <a:t>2</a:t>
                </a:r>
                <a:r>
                  <a:rPr lang="en-IN" sz="2000" dirty="0"/>
                  <a:t> </a:t>
                </a:r>
              </a:p>
              <a:p>
                <a:pPr marL="0" indent="0">
                  <a:buNone/>
                </a:pPr>
                <a:r>
                  <a:rPr lang="en-IN" sz="2000" dirty="0"/>
                  <a:t>Where t:- threshold value of pixels such that we can partitions image in between two clusters</a:t>
                </a:r>
              </a:p>
              <a:p>
                <a:pPr marL="0" indent="0">
                  <a:buNone/>
                </a:pPr>
                <a:r>
                  <a:rPr lang="en-IN" sz="2000" dirty="0"/>
                  <a:t>             </a:t>
                </a:r>
                <a14:m>
                  <m:oMath xmlns:m="http://schemas.openxmlformats.org/officeDocument/2006/math">
                    <m:r>
                      <m:rPr>
                        <m:sty m:val="p"/>
                      </m:rPr>
                      <a:rPr lang="el-GR" sz="2000" i="1" smtClean="0">
                        <a:latin typeface="Cambria Math" panose="02040503050406030204" pitchFamily="18" charset="0"/>
                      </a:rPr>
                      <m:t>σ</m:t>
                    </m:r>
                    <m:r>
                      <a:rPr lang="en-IN" sz="2000" b="0" i="1" baseline="-25000" smtClean="0">
                        <a:latin typeface="Cambria Math" panose="02040503050406030204" pitchFamily="18" charset="0"/>
                      </a:rPr>
                      <m:t>𝑏</m:t>
                    </m:r>
                  </m:oMath>
                </a14:m>
                <a:r>
                  <a:rPr lang="en-IN" sz="2000" dirty="0"/>
                  <a:t>:- between-class variance which we want to maximize to find t</a:t>
                </a:r>
              </a:p>
              <a:p>
                <a:pPr marL="0" indent="0">
                  <a:buNone/>
                </a:pPr>
                <a:r>
                  <a:rPr lang="en-IN" sz="2000" dirty="0"/>
                  <a:t>             </a:t>
                </a:r>
                <a14:m>
                  <m:oMath xmlns:m="http://schemas.openxmlformats.org/officeDocument/2006/math">
                    <m:r>
                      <a:rPr lang="en-IN" sz="2000" b="0" i="1" smtClean="0">
                        <a:latin typeface="Cambria Math" panose="02040503050406030204" pitchFamily="18" charset="0"/>
                      </a:rPr>
                      <m:t>𝑤</m:t>
                    </m:r>
                    <m:r>
                      <a:rPr lang="en-IN" sz="2000" b="0" i="1" baseline="-25000" smtClean="0">
                        <a:latin typeface="Cambria Math" panose="02040503050406030204" pitchFamily="18" charset="0"/>
                      </a:rPr>
                      <m:t>1</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m:t>
                        </m:r>
                      </m:e>
                    </m:d>
                  </m:oMath>
                </a14:m>
                <a:r>
                  <a:rPr lang="en-IN" sz="2000" dirty="0"/>
                  <a:t> = </a:t>
                </a:r>
                <a14:m>
                  <m:oMath xmlns:m="http://schemas.openxmlformats.org/officeDocument/2006/math">
                    <m:nary>
                      <m:naryPr>
                        <m:chr m:val="∑"/>
                        <m:ctrlPr>
                          <a:rPr lang="en-IN" sz="2000" i="1" smtClean="0">
                            <a:latin typeface="Cambria Math" panose="02040503050406030204" pitchFamily="18" charset="0"/>
                          </a:rPr>
                        </m:ctrlPr>
                      </m:naryPr>
                      <m:sub>
                        <m:r>
                          <m:rPr>
                            <m:brk m:alnAt="23"/>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𝑡</m:t>
                        </m:r>
                      </m:sup>
                      <m:e>
                        <m:r>
                          <a:rPr lang="en-IN" sz="2000" b="0" i="1" smtClean="0">
                            <a:latin typeface="Cambria Math" panose="02040503050406030204" pitchFamily="18" charset="0"/>
                          </a:rPr>
                          <m:t>𝑃</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𝑖</m:t>
                            </m:r>
                          </m:e>
                        </m:d>
                        <m:r>
                          <a:rPr lang="en-IN" sz="2000" b="0" i="1" smtClean="0">
                            <a:latin typeface="Cambria Math" panose="02040503050406030204" pitchFamily="18" charset="0"/>
                          </a:rPr>
                          <m:t> </m:t>
                        </m:r>
                      </m:e>
                    </m:nary>
                  </m:oMath>
                </a14:m>
                <a:r>
                  <a:rPr lang="en-IN" sz="2000" dirty="0"/>
                  <a:t>:- weight for cluster C1</a:t>
                </a:r>
              </a:p>
              <a:p>
                <a:pPr marL="0" indent="0">
                  <a:buNone/>
                </a:pPr>
                <a:r>
                  <a:rPr lang="en-IN" sz="2000" dirty="0"/>
                  <a:t> </a:t>
                </a:r>
                <a14:m>
                  <m:oMath xmlns:m="http://schemas.openxmlformats.org/officeDocument/2006/math">
                    <m:r>
                      <a:rPr lang="en-IN" sz="2000" b="0" i="0" smtClean="0">
                        <a:latin typeface="Cambria Math" panose="02040503050406030204" pitchFamily="18" charset="0"/>
                      </a:rPr>
                      <m:t>            </m:t>
                    </m:r>
                    <m:r>
                      <a:rPr lang="en-IN" sz="2000" b="0" i="1" smtClean="0">
                        <a:latin typeface="Cambria Math" panose="02040503050406030204" pitchFamily="18" charset="0"/>
                      </a:rPr>
                      <m:t>𝑤</m:t>
                    </m:r>
                    <m:r>
                      <a:rPr lang="en-IN" sz="2000" b="0" i="1" baseline="-25000" smtClean="0">
                        <a:latin typeface="Cambria Math" panose="02040503050406030204" pitchFamily="18" charset="0"/>
                      </a:rPr>
                      <m:t>2</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m:t>
                        </m:r>
                      </m:e>
                    </m:d>
                  </m:oMath>
                </a14:m>
                <a:r>
                  <a:rPr lang="en-IN" sz="2000" dirty="0"/>
                  <a:t> = </a:t>
                </a:r>
                <a14:m>
                  <m:oMath xmlns:m="http://schemas.openxmlformats.org/officeDocument/2006/math">
                    <m:nary>
                      <m:naryPr>
                        <m:chr m:val="∑"/>
                        <m:ctrlPr>
                          <a:rPr lang="en-IN" sz="2000" i="1" smtClean="0">
                            <a:latin typeface="Cambria Math" panose="02040503050406030204" pitchFamily="18" charset="0"/>
                          </a:rPr>
                        </m:ctrlPr>
                      </m:naryPr>
                      <m:sub>
                        <m:r>
                          <m:rPr>
                            <m:brk m:alnAt="23"/>
                          </m:rPr>
                          <a:rPr lang="en-IN" sz="2000" b="0" i="1" smtClean="0">
                            <a:latin typeface="Cambria Math" panose="02040503050406030204" pitchFamily="18" charset="0"/>
                          </a:rPr>
                          <m:t>𝑖</m:t>
                        </m:r>
                        <m:r>
                          <a:rPr lang="en-IN" sz="2000" b="0" i="1" smtClean="0">
                            <a:latin typeface="Cambria Math" panose="02040503050406030204" pitchFamily="18" charset="0"/>
                          </a:rPr>
                          <m:t>=</m:t>
                        </m:r>
                        <m:r>
                          <a:rPr lang="en-IN" sz="2000" b="0" i="1" smtClean="0">
                            <a:latin typeface="Cambria Math" panose="02040503050406030204" pitchFamily="18" charset="0"/>
                          </a:rPr>
                          <m:t>𝑡</m:t>
                        </m:r>
                        <m:r>
                          <a:rPr lang="en-IN" sz="2000" b="0" i="1" smtClean="0">
                            <a:latin typeface="Cambria Math" panose="02040503050406030204" pitchFamily="18" charset="0"/>
                          </a:rPr>
                          <m:t>+1</m:t>
                        </m:r>
                      </m:sub>
                      <m:sup>
                        <m:r>
                          <a:rPr lang="en-IN" sz="2000" b="0" i="1" smtClean="0">
                            <a:latin typeface="Cambria Math" panose="02040503050406030204" pitchFamily="18" charset="0"/>
                          </a:rPr>
                          <m:t>256</m:t>
                        </m:r>
                      </m:sup>
                      <m:e>
                        <m:r>
                          <a:rPr lang="en-IN" sz="2000" b="0" i="1" smtClean="0">
                            <a:latin typeface="Cambria Math" panose="02040503050406030204" pitchFamily="18" charset="0"/>
                          </a:rPr>
                          <m:t>𝑃</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𝑖</m:t>
                            </m:r>
                          </m:e>
                        </m:d>
                        <m:r>
                          <a:rPr lang="en-IN" sz="2000" b="0" i="1" smtClean="0">
                            <a:latin typeface="Cambria Math" panose="02040503050406030204" pitchFamily="18" charset="0"/>
                          </a:rPr>
                          <m:t> </m:t>
                        </m:r>
                      </m:e>
                    </m:nary>
                  </m:oMath>
                </a14:m>
                <a:r>
                  <a:rPr lang="en-IN" sz="2000" dirty="0"/>
                  <a:t>:- weight for cluster C2</a:t>
                </a:r>
              </a:p>
              <a:p>
                <a:pPr marL="0" indent="0">
                  <a:buNone/>
                </a:pPr>
                <a:r>
                  <a:rPr lang="en-IN" sz="2000" dirty="0"/>
                  <a:t> </a:t>
                </a:r>
                <a14:m>
                  <m:oMath xmlns:m="http://schemas.openxmlformats.org/officeDocument/2006/math">
                    <m:r>
                      <a:rPr lang="en-IN" sz="2000" b="0" i="0" smtClean="0">
                        <a:latin typeface="Cambria Math" panose="02040503050406030204" pitchFamily="18" charset="0"/>
                      </a:rPr>
                      <m:t>            </m:t>
                    </m:r>
                    <m:r>
                      <a:rPr lang="en-IN" sz="2000" b="0" i="1" smtClean="0">
                        <a:latin typeface="Cambria Math" panose="02040503050406030204" pitchFamily="18" charset="0"/>
                      </a:rPr>
                      <m:t>µ</m:t>
                    </m:r>
                    <m:r>
                      <a:rPr lang="en-IN" sz="2000" b="0" i="1" baseline="-25000" smtClean="0">
                        <a:latin typeface="Cambria Math" panose="02040503050406030204" pitchFamily="18" charset="0"/>
                      </a:rPr>
                      <m:t>1</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m:t>
                        </m:r>
                      </m:e>
                    </m:d>
                  </m:oMath>
                </a14:m>
                <a:r>
                  <a:rPr lang="en-IN" sz="2000" dirty="0"/>
                  <a:t> = </a:t>
                </a:r>
                <a14:m>
                  <m:oMath xmlns:m="http://schemas.openxmlformats.org/officeDocument/2006/math">
                    <m:nary>
                      <m:naryPr>
                        <m:chr m:val="∑"/>
                        <m:ctrlPr>
                          <a:rPr lang="en-IN" sz="2000" i="1" smtClean="0">
                            <a:latin typeface="Cambria Math" panose="02040503050406030204" pitchFamily="18" charset="0"/>
                          </a:rPr>
                        </m:ctrlPr>
                      </m:naryPr>
                      <m:sub>
                        <m:r>
                          <m:rPr>
                            <m:brk m:alnAt="23"/>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𝑡</m:t>
                        </m:r>
                      </m:sup>
                      <m:e>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𝑖</m:t>
                            </m:r>
                            <m:r>
                              <a:rPr lang="en-IN" sz="2000" b="0" i="1" smtClean="0">
                                <a:latin typeface="Cambria Math" panose="02040503050406030204" pitchFamily="18" charset="0"/>
                              </a:rPr>
                              <m:t>∗</m:t>
                            </m:r>
                            <m:r>
                              <a:rPr lang="en-IN" sz="2000" b="0" i="1" smtClean="0">
                                <a:latin typeface="Cambria Math" panose="02040503050406030204" pitchFamily="18" charset="0"/>
                              </a:rPr>
                              <m:t>𝑃</m:t>
                            </m:r>
                            <m:r>
                              <a:rPr lang="en-IN" sz="2000" b="0" i="1" smtClean="0">
                                <a:latin typeface="Cambria Math" panose="02040503050406030204" pitchFamily="18" charset="0"/>
                              </a:rPr>
                              <m:t>(</m:t>
                            </m:r>
                            <m:r>
                              <a:rPr lang="en-IN" sz="2000" b="0" i="1" smtClean="0">
                                <a:latin typeface="Cambria Math" panose="02040503050406030204" pitchFamily="18" charset="0"/>
                              </a:rPr>
                              <m:t>𝑖</m:t>
                            </m:r>
                            <m:r>
                              <a:rPr lang="en-IN" sz="2000" b="0" i="1" smtClean="0">
                                <a:latin typeface="Cambria Math" panose="02040503050406030204" pitchFamily="18" charset="0"/>
                              </a:rPr>
                              <m:t>)</m:t>
                            </m:r>
                          </m:num>
                          <m:den>
                            <m:r>
                              <a:rPr lang="en-IN" sz="2000" b="0" i="1" smtClean="0">
                                <a:latin typeface="Cambria Math" panose="02040503050406030204" pitchFamily="18" charset="0"/>
                              </a:rPr>
                              <m:t>𝑤</m:t>
                            </m:r>
                            <m:r>
                              <a:rPr lang="en-IN" sz="2000" b="0" i="1" baseline="-25000" smtClean="0">
                                <a:latin typeface="Cambria Math" panose="02040503050406030204" pitchFamily="18" charset="0"/>
                              </a:rPr>
                              <m:t>1</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m:t>
                                </m:r>
                              </m:e>
                            </m:d>
                          </m:den>
                        </m:f>
                      </m:e>
                    </m:nary>
                  </m:oMath>
                </a14:m>
                <a:r>
                  <a:rPr lang="en-IN" sz="2000" dirty="0"/>
                  <a:t>   :- mean of pixel values for cluster C1 at threshold t</a:t>
                </a:r>
              </a:p>
              <a:p>
                <a:pPr marL="0" indent="0">
                  <a:buNone/>
                </a:pPr>
                <a:r>
                  <a:rPr lang="en-IN" sz="2000" dirty="0"/>
                  <a:t>             </a:t>
                </a:r>
                <a14:m>
                  <m:oMath xmlns:m="http://schemas.openxmlformats.org/officeDocument/2006/math">
                    <m:r>
                      <a:rPr lang="en-IN" sz="2000" b="0" i="1" smtClean="0">
                        <a:latin typeface="Cambria Math" panose="02040503050406030204" pitchFamily="18" charset="0"/>
                      </a:rPr>
                      <m:t>µ</m:t>
                    </m:r>
                  </m:oMath>
                </a14:m>
                <a:r>
                  <a:rPr lang="en-IN" sz="2000" baseline="-25000" dirty="0"/>
                  <a:t>2</a:t>
                </a:r>
                <a:r>
                  <a:rPr lang="en-IN" sz="2000" dirty="0"/>
                  <a:t>(t) = </a:t>
                </a:r>
                <a14:m>
                  <m:oMath xmlns:m="http://schemas.openxmlformats.org/officeDocument/2006/math">
                    <m:nary>
                      <m:naryPr>
                        <m:chr m:val="∑"/>
                        <m:ctrlPr>
                          <a:rPr lang="en-IN" sz="2000" i="1" smtClean="0">
                            <a:latin typeface="Cambria Math" panose="02040503050406030204" pitchFamily="18" charset="0"/>
                          </a:rPr>
                        </m:ctrlPr>
                      </m:naryPr>
                      <m:sub>
                        <m:r>
                          <m:rPr>
                            <m:brk m:alnAt="23"/>
                          </m:rPr>
                          <a:rPr lang="en-IN" sz="2000" b="0" i="1" smtClean="0">
                            <a:latin typeface="Cambria Math" panose="02040503050406030204" pitchFamily="18" charset="0"/>
                          </a:rPr>
                          <m:t>𝑖</m:t>
                        </m:r>
                        <m:r>
                          <a:rPr lang="en-IN" sz="2000" b="0" i="1" smtClean="0">
                            <a:latin typeface="Cambria Math" panose="02040503050406030204" pitchFamily="18" charset="0"/>
                          </a:rPr>
                          <m:t>=</m:t>
                        </m:r>
                        <m:r>
                          <a:rPr lang="en-IN" sz="2000" b="0" i="1" smtClean="0">
                            <a:latin typeface="Cambria Math" panose="02040503050406030204" pitchFamily="18" charset="0"/>
                          </a:rPr>
                          <m:t>𝑡</m:t>
                        </m:r>
                        <m:r>
                          <a:rPr lang="en-IN" sz="2000" b="0" i="1" smtClean="0">
                            <a:latin typeface="Cambria Math" panose="02040503050406030204" pitchFamily="18" charset="0"/>
                          </a:rPr>
                          <m:t>+1</m:t>
                        </m:r>
                      </m:sub>
                      <m:sup>
                        <m:r>
                          <a:rPr lang="en-IN" sz="2000" b="0" i="1" smtClean="0">
                            <a:latin typeface="Cambria Math" panose="02040503050406030204" pitchFamily="18" charset="0"/>
                          </a:rPr>
                          <m:t>256</m:t>
                        </m:r>
                      </m:sup>
                      <m:e>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𝑖</m:t>
                            </m:r>
                            <m:r>
                              <a:rPr lang="en-IN" sz="2000" b="0" i="1" smtClean="0">
                                <a:latin typeface="Cambria Math" panose="02040503050406030204" pitchFamily="18" charset="0"/>
                              </a:rPr>
                              <m:t>∗</m:t>
                            </m:r>
                            <m:r>
                              <a:rPr lang="en-IN" sz="2000" b="0" i="1" smtClean="0">
                                <a:latin typeface="Cambria Math" panose="02040503050406030204" pitchFamily="18" charset="0"/>
                              </a:rPr>
                              <m:t>𝑃</m:t>
                            </m:r>
                            <m:r>
                              <a:rPr lang="en-IN" sz="2000" b="0" i="1" smtClean="0">
                                <a:latin typeface="Cambria Math" panose="02040503050406030204" pitchFamily="18" charset="0"/>
                              </a:rPr>
                              <m:t>(</m:t>
                            </m:r>
                            <m:r>
                              <a:rPr lang="en-IN" sz="2000" b="0" i="1" smtClean="0">
                                <a:latin typeface="Cambria Math" panose="02040503050406030204" pitchFamily="18" charset="0"/>
                              </a:rPr>
                              <m:t>𝑖</m:t>
                            </m:r>
                            <m:r>
                              <a:rPr lang="en-IN" sz="2000" b="0" i="1" smtClean="0">
                                <a:latin typeface="Cambria Math" panose="02040503050406030204" pitchFamily="18" charset="0"/>
                              </a:rPr>
                              <m:t>)</m:t>
                            </m:r>
                          </m:num>
                          <m:den>
                            <m:r>
                              <a:rPr lang="en-IN" sz="2000" b="0" i="1" smtClean="0">
                                <a:latin typeface="Cambria Math" panose="02040503050406030204" pitchFamily="18" charset="0"/>
                              </a:rPr>
                              <m:t>𝑤</m:t>
                            </m:r>
                            <m:r>
                              <a:rPr lang="en-IN" sz="2000" b="0" i="1" baseline="-25000" smtClean="0">
                                <a:latin typeface="Cambria Math" panose="02040503050406030204" pitchFamily="18" charset="0"/>
                              </a:rPr>
                              <m:t>2</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m:t>
                                </m:r>
                              </m:e>
                            </m:d>
                          </m:den>
                        </m:f>
                      </m:e>
                    </m:nary>
                  </m:oMath>
                </a14:m>
                <a:r>
                  <a:rPr lang="en-IN" sz="2000" dirty="0"/>
                  <a:t>  :- mean of pixel values for cluster C2 at threshold t</a:t>
                </a:r>
              </a:p>
              <a:p>
                <a:pPr marL="0" indent="0">
                  <a:buNone/>
                </a:pPr>
                <a14:m>
                  <m:oMath xmlns:m="http://schemas.openxmlformats.org/officeDocument/2006/math">
                    <m:r>
                      <a:rPr lang="en-IN" sz="2000" b="0" i="1" smtClean="0">
                        <a:latin typeface="Cambria Math" panose="02040503050406030204" pitchFamily="18" charset="0"/>
                      </a:rPr>
                      <m:t>             µ</m:t>
                    </m:r>
                  </m:oMath>
                </a14:m>
                <a:r>
                  <a:rPr lang="en-IN" sz="2000" dirty="0"/>
                  <a:t> :- mean of pixels values for entire image.</a:t>
                </a:r>
              </a:p>
            </p:txBody>
          </p:sp>
        </mc:Choice>
        <mc:Fallback>
          <p:sp>
            <p:nvSpPr>
              <p:cNvPr id="3" name="Content Placeholder 2">
                <a:extLst>
                  <a:ext uri="{FF2B5EF4-FFF2-40B4-BE49-F238E27FC236}">
                    <a16:creationId xmlns:a16="http://schemas.microsoft.com/office/drawing/2014/main" id="{664CE068-8487-41C7-B48B-D679F1AA2B1D}"/>
                  </a:ext>
                </a:extLst>
              </p:cNvPr>
              <p:cNvSpPr>
                <a:spLocks noGrp="1" noRot="1" noChangeAspect="1" noMove="1" noResize="1" noEditPoints="1" noAdjustHandles="1" noChangeArrowheads="1" noChangeShapeType="1" noTextEdit="1"/>
              </p:cNvSpPr>
              <p:nvPr>
                <p:ph idx="1"/>
              </p:nvPr>
            </p:nvSpPr>
            <p:spPr>
              <a:xfrm>
                <a:off x="838200" y="1363986"/>
                <a:ext cx="10515600" cy="5128888"/>
              </a:xfrm>
              <a:blipFill>
                <a:blip r:embed="rId2"/>
                <a:stretch>
                  <a:fillRect l="-638" t="-1784"/>
                </a:stretch>
              </a:blipFill>
            </p:spPr>
            <p:txBody>
              <a:bodyPr/>
              <a:lstStyle/>
              <a:p>
                <a:r>
                  <a:rPr lang="en-IN">
                    <a:noFill/>
                  </a:rPr>
                  <a:t> </a:t>
                </a:r>
              </a:p>
            </p:txBody>
          </p:sp>
        </mc:Fallback>
      </mc:AlternateContent>
    </p:spTree>
    <p:extLst>
      <p:ext uri="{BB962C8B-B14F-4D97-AF65-F5344CB8AC3E}">
        <p14:creationId xmlns:p14="http://schemas.microsoft.com/office/powerpoint/2010/main" val="166793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54AD7-99D3-4226-B1CF-9CF55FE54704}"/>
                  </a:ext>
                </a:extLst>
              </p:cNvPr>
              <p:cNvSpPr>
                <a:spLocks noGrp="1"/>
              </p:cNvSpPr>
              <p:nvPr>
                <p:ph idx="1"/>
              </p:nvPr>
            </p:nvSpPr>
            <p:spPr>
              <a:xfrm>
                <a:off x="399662" y="376254"/>
                <a:ext cx="11552852" cy="4351338"/>
              </a:xfrm>
            </p:spPr>
            <p:txBody>
              <a:bodyPr>
                <a:normAutofit/>
              </a:bodyPr>
              <a:lstStyle/>
              <a:p>
                <a:r>
                  <a:rPr lang="en-IN" sz="2400" b="1" dirty="0">
                    <a:solidFill>
                      <a:schemeClr val="accent2"/>
                    </a:solidFill>
                  </a:rPr>
                  <a:t>Otsu’s method for multilevel thresholding</a:t>
                </a:r>
              </a:p>
              <a:p>
                <a:pPr marL="0" indent="0">
                  <a:buNone/>
                </a:pPr>
                <a:r>
                  <a:rPr lang="en-IN" sz="2400" dirty="0"/>
                  <a:t>Suppose there is n classes in an image. So we have to calculate n-1 threshold for the image.</a:t>
                </a:r>
              </a:p>
              <a:p>
                <a:pPr marL="0" indent="0">
                  <a:buNone/>
                </a:pPr>
                <a:r>
                  <a:rPr lang="en-IN" sz="2400" dirty="0"/>
                  <a:t>Otsu’s equation: </a:t>
                </a:r>
                <a14:m>
                  <m:oMath xmlns:m="http://schemas.openxmlformats.org/officeDocument/2006/math">
                    <m:r>
                      <m:rPr>
                        <m:sty m:val="p"/>
                      </m:rPr>
                      <a:rPr lang="el-GR" sz="2400" i="1" smtClean="0">
                        <a:latin typeface="Cambria Math" panose="02040503050406030204" pitchFamily="18" charset="0"/>
                      </a:rPr>
                      <m:t>σ</m:t>
                    </m:r>
                    <m:r>
                      <a:rPr lang="en-IN" sz="2400" b="0" i="1" baseline="-25000" smtClean="0">
                        <a:latin typeface="Cambria Math" panose="02040503050406030204" pitchFamily="18" charset="0"/>
                      </a:rPr>
                      <m:t>𝑏</m:t>
                    </m:r>
                    <m:r>
                      <a:rPr lang="en-IN" sz="2400" b="0" i="1" baseline="30000" smtClean="0">
                        <a:latin typeface="Cambria Math" panose="02040503050406030204" pitchFamily="18" charset="0"/>
                      </a:rPr>
                      <m:t>2 </m:t>
                    </m:r>
                    <m:r>
                      <a:rPr lang="en-IN" sz="2400" b="0" i="1" smtClean="0">
                        <a:latin typeface="Cambria Math" panose="02040503050406030204" pitchFamily="18" charset="0"/>
                      </a:rPr>
                      <m:t>(</m:t>
                    </m:r>
                    <m:r>
                      <a:rPr lang="en-IN" sz="2400" b="0" i="1" smtClean="0">
                        <a:latin typeface="Cambria Math" panose="02040503050406030204" pitchFamily="18" charset="0"/>
                      </a:rPr>
                      <m:t>𝑡</m:t>
                    </m:r>
                    <m:r>
                      <a:rPr lang="en-IN" sz="2400" b="0" i="1" smtClean="0">
                        <a:latin typeface="Cambria Math" panose="02040503050406030204" pitchFamily="18" charset="0"/>
                      </a:rPr>
                      <m:t>)=</m:t>
                    </m:r>
                  </m:oMath>
                </a14:m>
                <a:r>
                  <a:rPr lang="en-IN" sz="2400" dirty="0"/>
                  <a:t> </a:t>
                </a:r>
                <a14:m>
                  <m:oMath xmlns:m="http://schemas.openxmlformats.org/officeDocument/2006/math">
                    <m:nary>
                      <m:naryPr>
                        <m:chr m:val="∑"/>
                        <m:ctrlPr>
                          <a:rPr lang="en-IN" sz="2400" i="1" dirty="0" smtClean="0">
                            <a:latin typeface="Cambria Math" panose="02040503050406030204" pitchFamily="18" charset="0"/>
                          </a:rPr>
                        </m:ctrlPr>
                      </m:naryPr>
                      <m:sub>
                        <m:r>
                          <m:rPr>
                            <m:brk m:alnAt="23"/>
                          </m:rPr>
                          <a:rPr lang="en-IN" sz="2400" b="0" i="1" dirty="0" smtClean="0">
                            <a:latin typeface="Cambria Math" panose="02040503050406030204" pitchFamily="18" charset="0"/>
                          </a:rPr>
                          <m:t>𝑖</m:t>
                        </m:r>
                        <m:r>
                          <a:rPr lang="en-IN" sz="2400" b="0" i="1" dirty="0" smtClean="0">
                            <a:latin typeface="Cambria Math" panose="02040503050406030204" pitchFamily="18" charset="0"/>
                          </a:rPr>
                          <m:t>=1</m:t>
                        </m:r>
                      </m:sub>
                      <m:sup>
                        <m:r>
                          <a:rPr lang="en-IN" sz="2400" b="0" i="1" dirty="0" smtClean="0">
                            <a:latin typeface="Cambria Math" panose="02040503050406030204" pitchFamily="18" charset="0"/>
                          </a:rPr>
                          <m:t>𝑛</m:t>
                        </m:r>
                        <m:r>
                          <a:rPr lang="en-IN" sz="2400" b="0" i="1" dirty="0" smtClean="0">
                            <a:latin typeface="Cambria Math" panose="02040503050406030204" pitchFamily="18" charset="0"/>
                          </a:rPr>
                          <m:t>−1</m:t>
                        </m:r>
                      </m:sup>
                      <m:e>
                        <m:r>
                          <a:rPr lang="en-IN" sz="2400" i="1">
                            <a:latin typeface="Cambria Math" panose="02040503050406030204" pitchFamily="18" charset="0"/>
                          </a:rPr>
                          <m:t>𝑤</m:t>
                        </m:r>
                        <m:r>
                          <a:rPr lang="en-IN" sz="2400" b="0" i="1" baseline="-25000" smtClean="0">
                            <a:latin typeface="Cambria Math" panose="02040503050406030204" pitchFamily="18" charset="0"/>
                          </a:rPr>
                          <m:t>𝑖</m:t>
                        </m:r>
                        <m:d>
                          <m:dPr>
                            <m:ctrlPr>
                              <a:rPr lang="en-IN" sz="2400" i="1">
                                <a:latin typeface="Cambria Math" panose="02040503050406030204" pitchFamily="18" charset="0"/>
                              </a:rPr>
                            </m:ctrlPr>
                          </m:dPr>
                          <m:e>
                            <m:r>
                              <a:rPr lang="en-IN" sz="2400" i="1">
                                <a:latin typeface="Cambria Math" panose="02040503050406030204" pitchFamily="18" charset="0"/>
                              </a:rPr>
                              <m:t>𝑡</m:t>
                            </m:r>
                          </m:e>
                        </m:d>
                        <m:r>
                          <a:rPr lang="en-IN" sz="2400" i="1">
                            <a:latin typeface="Cambria Math" panose="02040503050406030204" pitchFamily="18" charset="0"/>
                          </a:rPr>
                          <m:t>∗[µ</m:t>
                        </m:r>
                        <m:r>
                          <a:rPr lang="en-IN" sz="2400" b="0" i="1" baseline="-25000" smtClean="0">
                            <a:latin typeface="Cambria Math" panose="02040503050406030204" pitchFamily="18" charset="0"/>
                          </a:rPr>
                          <m:t>𝑖</m:t>
                        </m:r>
                        <m:d>
                          <m:dPr>
                            <m:ctrlPr>
                              <a:rPr lang="en-IN" sz="2400" i="1">
                                <a:latin typeface="Cambria Math" panose="02040503050406030204" pitchFamily="18" charset="0"/>
                              </a:rPr>
                            </m:ctrlPr>
                          </m:dPr>
                          <m:e>
                            <m:r>
                              <a:rPr lang="en-IN" sz="2400" i="1">
                                <a:latin typeface="Cambria Math" panose="02040503050406030204" pitchFamily="18" charset="0"/>
                              </a:rPr>
                              <m:t>𝑡</m:t>
                            </m:r>
                          </m:e>
                        </m:d>
                        <m:r>
                          <a:rPr lang="en-IN" sz="2400" i="1">
                            <a:latin typeface="Cambria Math" panose="02040503050406030204" pitchFamily="18" charset="0"/>
                          </a:rPr>
                          <m:t>− µ</m:t>
                        </m:r>
                        <m:r>
                          <m:rPr>
                            <m:nor/>
                          </m:rPr>
                          <a:rPr lang="en-IN" sz="2400" dirty="0"/>
                          <m:t>]</m:t>
                        </m:r>
                        <m:r>
                          <m:rPr>
                            <m:nor/>
                          </m:rPr>
                          <a:rPr lang="en-IN" sz="2400" baseline="30000" dirty="0"/>
                          <m:t>2</m:t>
                        </m:r>
                      </m:e>
                    </m:nary>
                  </m:oMath>
                </a14:m>
                <a:endParaRPr lang="en-IN" sz="2400" dirty="0"/>
              </a:p>
              <a:p>
                <a:pPr marL="0" indent="0">
                  <a:buNone/>
                </a:pPr>
                <a:r>
                  <a:rPr lang="en-IN" sz="2400" dirty="0"/>
                  <a:t>           </a:t>
                </a:r>
                <a14:m>
                  <m:oMath xmlns:m="http://schemas.openxmlformats.org/officeDocument/2006/math">
                    <m:r>
                      <m:rPr>
                        <m:sty m:val="p"/>
                      </m:rPr>
                      <a:rPr lang="el-GR" sz="2400" i="1" smtClean="0">
                        <a:latin typeface="Cambria Math" panose="02040503050406030204" pitchFamily="18" charset="0"/>
                      </a:rPr>
                      <m:t>σ</m:t>
                    </m:r>
                    <m:r>
                      <a:rPr lang="en-IN" sz="2400" b="0" i="1" baseline="-25000" smtClean="0">
                        <a:latin typeface="Cambria Math" panose="02040503050406030204" pitchFamily="18" charset="0"/>
                      </a:rPr>
                      <m:t>𝑏</m:t>
                    </m:r>
                  </m:oMath>
                </a14:m>
                <a:r>
                  <a:rPr lang="en-IN" sz="2400" dirty="0"/>
                  <a:t>:- between-class variance which we want to maximize to find t</a:t>
                </a:r>
              </a:p>
              <a:p>
                <a:pPr marL="0" indent="0">
                  <a:buNone/>
                </a:pPr>
                <a:r>
                  <a:rPr lang="en-IN" sz="2400" dirty="0"/>
                  <a:t>             </a:t>
                </a:r>
                <a14:m>
                  <m:oMath xmlns:m="http://schemas.openxmlformats.org/officeDocument/2006/math">
                    <m:r>
                      <a:rPr lang="en-IN" sz="2400" b="0" i="1" smtClean="0">
                        <a:latin typeface="Cambria Math" panose="02040503050406030204" pitchFamily="18" charset="0"/>
                      </a:rPr>
                      <m:t>𝑤</m:t>
                    </m:r>
                    <m:r>
                      <a:rPr lang="en-IN" sz="2400" b="0" i="1" baseline="-25000" smtClean="0">
                        <a:latin typeface="Cambria Math" panose="02040503050406030204" pitchFamily="18" charset="0"/>
                      </a:rPr>
                      <m:t>𝑖</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𝑡</m:t>
                        </m:r>
                      </m:e>
                    </m:d>
                  </m:oMath>
                </a14:m>
                <a:r>
                  <a:rPr lang="en-IN" sz="2400" dirty="0"/>
                  <a:t> = </a:t>
                </a:r>
                <a14:m>
                  <m:oMath xmlns:m="http://schemas.openxmlformats.org/officeDocument/2006/math">
                    <m:nary>
                      <m:naryPr>
                        <m:chr m:val="∑"/>
                        <m:supHide m:val="on"/>
                        <m:ctrlPr>
                          <a:rPr lang="en-IN" sz="2400" i="1" smtClean="0">
                            <a:latin typeface="Cambria Math" panose="02040503050406030204" pitchFamily="18" charset="0"/>
                          </a:rPr>
                        </m:ctrlPr>
                      </m:naryPr>
                      <m:sub>
                        <m:r>
                          <m:rPr>
                            <m:brk m:alnAt="7"/>
                          </m:rPr>
                          <a:rPr lang="en-IN" sz="2400" b="0" i="1" smtClean="0">
                            <a:latin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𝐶𝑖</m:t>
                        </m:r>
                      </m:sub>
                      <m:sup/>
                      <m:e>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𝑗</m:t>
                        </m:r>
                        <m:r>
                          <a:rPr lang="en-IN" sz="2400" b="0" i="1" smtClean="0">
                            <a:latin typeface="Cambria Math" panose="02040503050406030204" pitchFamily="18" charset="0"/>
                          </a:rPr>
                          <m:t>)</m:t>
                        </m:r>
                      </m:e>
                    </m:nary>
                  </m:oMath>
                </a14:m>
                <a:r>
                  <a:rPr lang="en-IN" sz="2400" dirty="0"/>
                  <a:t>:- weight for cluster C</a:t>
                </a:r>
                <a:r>
                  <a:rPr lang="en-IN" sz="2400" baseline="-25000" dirty="0"/>
                  <a:t>i</a:t>
                </a:r>
              </a:p>
              <a:p>
                <a:pPr marL="0" indent="0">
                  <a:buNone/>
                </a:pPr>
                <a:r>
                  <a:rPr lang="en-IN" sz="2400" b="0" dirty="0"/>
                  <a:t>             </a:t>
                </a:r>
                <a14:m>
                  <m:oMath xmlns:m="http://schemas.openxmlformats.org/officeDocument/2006/math">
                    <m:r>
                      <a:rPr lang="en-IN" sz="2400" b="0" i="1" smtClean="0">
                        <a:latin typeface="Cambria Math" panose="02040503050406030204" pitchFamily="18" charset="0"/>
                      </a:rPr>
                      <m:t>µ</m:t>
                    </m:r>
                    <m:r>
                      <a:rPr lang="en-IN" sz="2400" b="0" i="1" baseline="-25000" smtClean="0">
                        <a:latin typeface="Cambria Math" panose="02040503050406030204" pitchFamily="18" charset="0"/>
                      </a:rPr>
                      <m:t>𝑖</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𝑡</m:t>
                        </m:r>
                      </m:e>
                    </m:d>
                  </m:oMath>
                </a14:m>
                <a:r>
                  <a:rPr lang="en-IN" sz="2400" dirty="0"/>
                  <a:t> = </a:t>
                </a:r>
                <a14:m>
                  <m:oMath xmlns:m="http://schemas.openxmlformats.org/officeDocument/2006/math">
                    <m:nary>
                      <m:naryPr>
                        <m:chr m:val="∑"/>
                        <m:supHide m:val="on"/>
                        <m:ctrlPr>
                          <a:rPr lang="en-IN" sz="2400" i="1" smtClean="0">
                            <a:latin typeface="Cambria Math" panose="02040503050406030204" pitchFamily="18" charset="0"/>
                          </a:rPr>
                        </m:ctrlPr>
                      </m:naryPr>
                      <m:sub>
                        <m:r>
                          <m:rPr>
                            <m:brk m:alnAt="23"/>
                          </m:rPr>
                          <a:rPr lang="en-IN" sz="2400" b="0" i="1" smtClean="0">
                            <a:latin typeface="Cambria Math" panose="02040503050406030204" pitchFamily="18" charset="0"/>
                          </a:rPr>
                          <m:t>𝑗</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𝐶𝑖</m:t>
                        </m:r>
                      </m:sub>
                      <m:sup/>
                      <m:e>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𝑗</m:t>
                            </m:r>
                            <m:r>
                              <a:rPr lang="en-IN" sz="2400" b="0" i="1" smtClean="0">
                                <a:latin typeface="Cambria Math" panose="02040503050406030204" pitchFamily="18" charset="0"/>
                              </a:rPr>
                              <m:t>∗</m:t>
                            </m:r>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𝑗</m:t>
                            </m:r>
                            <m:r>
                              <a:rPr lang="en-IN" sz="2400" b="0" i="1" smtClean="0">
                                <a:latin typeface="Cambria Math" panose="02040503050406030204" pitchFamily="18" charset="0"/>
                              </a:rPr>
                              <m:t>)</m:t>
                            </m:r>
                          </m:num>
                          <m:den>
                            <m:r>
                              <a:rPr lang="en-IN" sz="2400" b="0" i="1" smtClean="0">
                                <a:latin typeface="Cambria Math" panose="02040503050406030204" pitchFamily="18" charset="0"/>
                              </a:rPr>
                              <m:t>𝑤</m:t>
                            </m:r>
                            <m:r>
                              <a:rPr lang="en-IN" sz="2400" b="0" i="1" baseline="-25000" smtClean="0">
                                <a:latin typeface="Cambria Math" panose="02040503050406030204" pitchFamily="18" charset="0"/>
                              </a:rPr>
                              <m:t>𝑖</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𝑡</m:t>
                                </m:r>
                              </m:e>
                            </m:d>
                          </m:den>
                        </m:f>
                      </m:e>
                    </m:nary>
                  </m:oMath>
                </a14:m>
                <a:r>
                  <a:rPr lang="en-IN" sz="2400" dirty="0"/>
                  <a:t>   :- mean of pixel values for cluster C</a:t>
                </a:r>
                <a:r>
                  <a:rPr lang="en-IN" sz="2400" baseline="-25000" dirty="0"/>
                  <a:t>i</a:t>
                </a:r>
                <a:r>
                  <a:rPr lang="en-IN" sz="2400" dirty="0"/>
                  <a:t> at threshold t</a:t>
                </a:r>
              </a:p>
              <a:p>
                <a:pPr marL="0" indent="0">
                  <a:buNone/>
                </a:pPr>
                <a:r>
                  <a:rPr lang="en-IN" sz="2400" b="0" dirty="0"/>
                  <a:t>             </a:t>
                </a:r>
                <a14:m>
                  <m:oMath xmlns:m="http://schemas.openxmlformats.org/officeDocument/2006/math">
                    <m:r>
                      <a:rPr lang="en-IN" sz="2400" b="0" i="1" smtClean="0">
                        <a:latin typeface="Cambria Math" panose="02040503050406030204" pitchFamily="18" charset="0"/>
                      </a:rPr>
                      <m:t>µ</m:t>
                    </m:r>
                  </m:oMath>
                </a14:m>
                <a:r>
                  <a:rPr lang="en-IN" sz="2400" dirty="0"/>
                  <a:t> :- mean of pixels values for entire image.</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56654AD7-99D3-4226-B1CF-9CF55FE54704}"/>
                  </a:ext>
                </a:extLst>
              </p:cNvPr>
              <p:cNvSpPr>
                <a:spLocks noGrp="1" noRot="1" noChangeAspect="1" noMove="1" noResize="1" noEditPoints="1" noAdjustHandles="1" noChangeArrowheads="1" noChangeShapeType="1" noTextEdit="1"/>
              </p:cNvSpPr>
              <p:nvPr>
                <p:ph idx="1"/>
              </p:nvPr>
            </p:nvSpPr>
            <p:spPr>
              <a:xfrm>
                <a:off x="399662" y="376254"/>
                <a:ext cx="11552852" cy="4351338"/>
              </a:xfrm>
              <a:blipFill>
                <a:blip r:embed="rId2"/>
                <a:stretch>
                  <a:fillRect l="-844" t="-196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9DC807A1-538D-4C24-9617-7D33194DD461}"/>
              </a:ext>
            </a:extLst>
          </p:cNvPr>
          <p:cNvSpPr txBox="1"/>
          <p:nvPr/>
        </p:nvSpPr>
        <p:spPr>
          <a:xfrm>
            <a:off x="399662" y="4173422"/>
            <a:ext cx="10843726" cy="1938992"/>
          </a:xfrm>
          <a:prstGeom prst="rect">
            <a:avLst/>
          </a:prstGeom>
          <a:noFill/>
        </p:spPr>
        <p:txBody>
          <a:bodyPr wrap="square" rtlCol="0">
            <a:spAutoFit/>
          </a:bodyPr>
          <a:lstStyle/>
          <a:p>
            <a:pPr marL="0" indent="0">
              <a:buNone/>
            </a:pPr>
            <a:r>
              <a:rPr lang="en-IN" sz="2400" b="1" dirty="0">
                <a:latin typeface="Roboto"/>
              </a:rPr>
              <a:t>Steps</a:t>
            </a:r>
            <a:endParaRPr lang="en-IN" sz="2400" b="1" i="0" dirty="0">
              <a:effectLst/>
              <a:latin typeface="Roboto"/>
            </a:endParaRPr>
          </a:p>
          <a:p>
            <a:pPr marL="0" indent="0">
              <a:buNone/>
            </a:pPr>
            <a:r>
              <a:rPr lang="en-IN" sz="2400" dirty="0"/>
              <a:t>            1). Input Image</a:t>
            </a:r>
          </a:p>
          <a:p>
            <a:pPr marL="0" indent="0">
              <a:buNone/>
            </a:pPr>
            <a:r>
              <a:rPr lang="en-IN" sz="2400" dirty="0"/>
              <a:t>            2). Distribution of image pixels (histogram)</a:t>
            </a:r>
          </a:p>
          <a:p>
            <a:pPr marL="0" indent="0">
              <a:buNone/>
            </a:pPr>
            <a:r>
              <a:rPr lang="en-IN" sz="2400" dirty="0"/>
              <a:t>            3). Finding the threshold values(using Otsu’s methods)</a:t>
            </a:r>
          </a:p>
          <a:p>
            <a:pPr marL="0" indent="0">
              <a:buNone/>
            </a:pPr>
            <a:r>
              <a:rPr lang="en-IN" sz="2400" dirty="0"/>
              <a:t>            4). Replace the pixels into colourful regions ( Using threshold values)</a:t>
            </a:r>
          </a:p>
        </p:txBody>
      </p:sp>
    </p:spTree>
    <p:extLst>
      <p:ext uri="{BB962C8B-B14F-4D97-AF65-F5344CB8AC3E}">
        <p14:creationId xmlns:p14="http://schemas.microsoft.com/office/powerpoint/2010/main" val="22326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50C157-0FA4-46D2-A5F4-3BDFE795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518" y="223402"/>
            <a:ext cx="3582955" cy="2809048"/>
          </a:xfrm>
          <a:prstGeom prst="rect">
            <a:avLst/>
          </a:prstGeom>
        </p:spPr>
      </p:pic>
      <p:pic>
        <p:nvPicPr>
          <p:cNvPr id="5" name="Picture 4">
            <a:extLst>
              <a:ext uri="{FF2B5EF4-FFF2-40B4-BE49-F238E27FC236}">
                <a16:creationId xmlns:a16="http://schemas.microsoft.com/office/drawing/2014/main" id="{615D9B50-175D-4276-BCD8-9D50601F7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082" y="88867"/>
            <a:ext cx="4756436" cy="3376607"/>
          </a:xfrm>
          <a:prstGeom prst="rect">
            <a:avLst/>
          </a:prstGeom>
        </p:spPr>
      </p:pic>
      <p:cxnSp>
        <p:nvCxnSpPr>
          <p:cNvPr id="9" name="Straight Arrow Connector 8">
            <a:extLst>
              <a:ext uri="{FF2B5EF4-FFF2-40B4-BE49-F238E27FC236}">
                <a16:creationId xmlns:a16="http://schemas.microsoft.com/office/drawing/2014/main" id="{C1638B20-79AE-4B0C-B71D-EBCCEB25B57A}"/>
              </a:ext>
            </a:extLst>
          </p:cNvPr>
          <p:cNvCxnSpPr>
            <a:cxnSpLocks/>
          </p:cNvCxnSpPr>
          <p:nvPr/>
        </p:nvCxnSpPr>
        <p:spPr>
          <a:xfrm>
            <a:off x="7856376" y="5663682"/>
            <a:ext cx="0" cy="73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5435411-9FAA-43F8-B930-6FABD1227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7573" y="3429000"/>
            <a:ext cx="3644900" cy="2925134"/>
          </a:xfrm>
          <a:prstGeom prst="rect">
            <a:avLst/>
          </a:prstGeom>
        </p:spPr>
      </p:pic>
      <p:pic>
        <p:nvPicPr>
          <p:cNvPr id="12" name="Picture 11">
            <a:extLst>
              <a:ext uri="{FF2B5EF4-FFF2-40B4-BE49-F238E27FC236}">
                <a16:creationId xmlns:a16="http://schemas.microsoft.com/office/drawing/2014/main" id="{5E01376C-8398-4C76-9788-F76E6DB503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3082" y="3429000"/>
            <a:ext cx="4756436" cy="3032387"/>
          </a:xfrm>
          <a:prstGeom prst="rect">
            <a:avLst/>
          </a:prstGeom>
        </p:spPr>
      </p:pic>
      <p:sp>
        <p:nvSpPr>
          <p:cNvPr id="13" name="TextBox 12">
            <a:extLst>
              <a:ext uri="{FF2B5EF4-FFF2-40B4-BE49-F238E27FC236}">
                <a16:creationId xmlns:a16="http://schemas.microsoft.com/office/drawing/2014/main" id="{EED3F86A-DF95-4B10-B34F-B77B53F4D9F2}"/>
              </a:ext>
            </a:extLst>
          </p:cNvPr>
          <p:cNvSpPr txBox="1"/>
          <p:nvPr/>
        </p:nvSpPr>
        <p:spPr>
          <a:xfrm>
            <a:off x="313662" y="536387"/>
            <a:ext cx="2868077" cy="646331"/>
          </a:xfrm>
          <a:prstGeom prst="rect">
            <a:avLst/>
          </a:prstGeom>
          <a:noFill/>
        </p:spPr>
        <p:txBody>
          <a:bodyPr wrap="square" rtlCol="0">
            <a:spAutoFit/>
          </a:bodyPr>
          <a:lstStyle/>
          <a:p>
            <a:r>
              <a:rPr lang="en-IN" dirty="0"/>
              <a:t>Otsu Binary Thresholding (top two plots)</a:t>
            </a:r>
          </a:p>
        </p:txBody>
      </p:sp>
      <p:sp>
        <p:nvSpPr>
          <p:cNvPr id="17" name="TextBox 16">
            <a:extLst>
              <a:ext uri="{FF2B5EF4-FFF2-40B4-BE49-F238E27FC236}">
                <a16:creationId xmlns:a16="http://schemas.microsoft.com/office/drawing/2014/main" id="{FC685CCC-8A85-495A-86E2-94D20A220D30}"/>
              </a:ext>
            </a:extLst>
          </p:cNvPr>
          <p:cNvSpPr txBox="1"/>
          <p:nvPr/>
        </p:nvSpPr>
        <p:spPr>
          <a:xfrm>
            <a:off x="442501" y="5789114"/>
            <a:ext cx="2868077" cy="646331"/>
          </a:xfrm>
          <a:prstGeom prst="rect">
            <a:avLst/>
          </a:prstGeom>
          <a:noFill/>
        </p:spPr>
        <p:txBody>
          <a:bodyPr wrap="square" rtlCol="0">
            <a:spAutoFit/>
          </a:bodyPr>
          <a:lstStyle/>
          <a:p>
            <a:r>
              <a:rPr lang="en-IN" dirty="0"/>
              <a:t>Otsu Multilevel Thresholding (Bottom two plots)</a:t>
            </a:r>
          </a:p>
        </p:txBody>
      </p:sp>
      <p:cxnSp>
        <p:nvCxnSpPr>
          <p:cNvPr id="19" name="Straight Arrow Connector 18">
            <a:extLst>
              <a:ext uri="{FF2B5EF4-FFF2-40B4-BE49-F238E27FC236}">
                <a16:creationId xmlns:a16="http://schemas.microsoft.com/office/drawing/2014/main" id="{FF1C3BCE-E081-4DFE-86D7-546A2374822B}"/>
              </a:ext>
            </a:extLst>
          </p:cNvPr>
          <p:cNvCxnSpPr>
            <a:cxnSpLocks/>
          </p:cNvCxnSpPr>
          <p:nvPr/>
        </p:nvCxnSpPr>
        <p:spPr>
          <a:xfrm>
            <a:off x="5318799" y="6112279"/>
            <a:ext cx="204923" cy="456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D0C2869-59FF-407F-84A9-A0C4E18FD1BA}"/>
              </a:ext>
            </a:extLst>
          </p:cNvPr>
          <p:cNvCxnSpPr>
            <a:cxnSpLocks/>
          </p:cNvCxnSpPr>
          <p:nvPr/>
        </p:nvCxnSpPr>
        <p:spPr>
          <a:xfrm>
            <a:off x="5766318" y="6112279"/>
            <a:ext cx="139416" cy="456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DA2DB8F-AF0F-484C-9A4A-9EE2A9E0BD9C}"/>
              </a:ext>
            </a:extLst>
          </p:cNvPr>
          <p:cNvSpPr txBox="1"/>
          <p:nvPr/>
        </p:nvSpPr>
        <p:spPr>
          <a:xfrm>
            <a:off x="5682343" y="6461387"/>
            <a:ext cx="2360645" cy="369332"/>
          </a:xfrm>
          <a:prstGeom prst="rect">
            <a:avLst/>
          </a:prstGeom>
          <a:noFill/>
        </p:spPr>
        <p:txBody>
          <a:bodyPr wrap="square" rtlCol="0">
            <a:spAutoFit/>
          </a:bodyPr>
          <a:lstStyle/>
          <a:p>
            <a:r>
              <a:rPr lang="en-IN" dirty="0"/>
              <a:t>Thresholds values</a:t>
            </a:r>
          </a:p>
        </p:txBody>
      </p:sp>
      <p:cxnSp>
        <p:nvCxnSpPr>
          <p:cNvPr id="29" name="Straight Connector 28">
            <a:extLst>
              <a:ext uri="{FF2B5EF4-FFF2-40B4-BE49-F238E27FC236}">
                <a16:creationId xmlns:a16="http://schemas.microsoft.com/office/drawing/2014/main" id="{89FFBFC9-D711-4FFB-82AC-1338DBE75636}"/>
              </a:ext>
            </a:extLst>
          </p:cNvPr>
          <p:cNvCxnSpPr>
            <a:cxnSpLocks/>
          </p:cNvCxnSpPr>
          <p:nvPr/>
        </p:nvCxnSpPr>
        <p:spPr>
          <a:xfrm>
            <a:off x="6251510" y="2640563"/>
            <a:ext cx="0" cy="6406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726887-F7E5-4102-B8F3-830CA295ABD9}"/>
              </a:ext>
            </a:extLst>
          </p:cNvPr>
          <p:cNvCxnSpPr>
            <a:cxnSpLocks/>
          </p:cNvCxnSpPr>
          <p:nvPr/>
        </p:nvCxnSpPr>
        <p:spPr>
          <a:xfrm>
            <a:off x="6372225" y="6112279"/>
            <a:ext cx="0" cy="456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FBF7842-77B4-444E-A88C-4FDB74D6FFBE}"/>
              </a:ext>
            </a:extLst>
          </p:cNvPr>
          <p:cNvCxnSpPr>
            <a:cxnSpLocks/>
            <a:endCxn id="27" idx="0"/>
          </p:cNvCxnSpPr>
          <p:nvPr/>
        </p:nvCxnSpPr>
        <p:spPr>
          <a:xfrm flipH="1">
            <a:off x="6862666" y="6112279"/>
            <a:ext cx="166784" cy="34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C2F50E0-B1A4-44E9-8D61-13DAC926DA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213738"/>
            <a:ext cx="3791339" cy="4310743"/>
          </a:xfrm>
          <a:prstGeom prst="rect">
            <a:avLst/>
          </a:prstGeom>
        </p:spPr>
      </p:pic>
    </p:spTree>
    <p:extLst>
      <p:ext uri="{BB962C8B-B14F-4D97-AF65-F5344CB8AC3E}">
        <p14:creationId xmlns:p14="http://schemas.microsoft.com/office/powerpoint/2010/main" val="271462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D916-C783-4676-B7B6-D3CF0BCE032D}"/>
              </a:ext>
            </a:extLst>
          </p:cNvPr>
          <p:cNvSpPr>
            <a:spLocks noGrp="1"/>
          </p:cNvSpPr>
          <p:nvPr>
            <p:ph type="title"/>
          </p:nvPr>
        </p:nvSpPr>
        <p:spPr>
          <a:xfrm>
            <a:off x="2381612" y="709127"/>
            <a:ext cx="6594437" cy="906627"/>
          </a:xfrm>
        </p:spPr>
        <p:txBody>
          <a:bodyPr/>
          <a:lstStyle/>
          <a:p>
            <a:r>
              <a:rPr lang="en-IN" b="1" dirty="0">
                <a:solidFill>
                  <a:schemeClr val="accent2">
                    <a:lumMod val="50000"/>
                  </a:schemeClr>
                </a:solidFill>
              </a:rPr>
              <a:t>2). Edge-based segmentation</a:t>
            </a:r>
          </a:p>
        </p:txBody>
      </p:sp>
      <p:sp>
        <p:nvSpPr>
          <p:cNvPr id="3" name="Content Placeholder 2">
            <a:extLst>
              <a:ext uri="{FF2B5EF4-FFF2-40B4-BE49-F238E27FC236}">
                <a16:creationId xmlns:a16="http://schemas.microsoft.com/office/drawing/2014/main" id="{E0C4DFAA-F314-46DB-B25C-A59C58A36444}"/>
              </a:ext>
            </a:extLst>
          </p:cNvPr>
          <p:cNvSpPr>
            <a:spLocks noGrp="1"/>
          </p:cNvSpPr>
          <p:nvPr>
            <p:ph idx="1"/>
          </p:nvPr>
        </p:nvSpPr>
        <p:spPr>
          <a:xfrm>
            <a:off x="838200" y="1797535"/>
            <a:ext cx="10515600" cy="4351338"/>
          </a:xfrm>
        </p:spPr>
        <p:txBody>
          <a:bodyPr/>
          <a:lstStyle/>
          <a:p>
            <a:r>
              <a:rPr lang="en-IN" dirty="0"/>
              <a:t>1). First order derivative methods:-</a:t>
            </a:r>
          </a:p>
          <a:p>
            <a:pPr marL="0" indent="0">
              <a:buNone/>
            </a:pPr>
            <a:r>
              <a:rPr lang="en-IN" dirty="0"/>
              <a:t>              </a:t>
            </a:r>
            <a:r>
              <a:rPr lang="en-IN" dirty="0" err="1"/>
              <a:t>i</a:t>
            </a:r>
            <a:r>
              <a:rPr lang="en-IN" dirty="0"/>
              <a:t>). Roberts operator</a:t>
            </a:r>
          </a:p>
          <a:p>
            <a:pPr marL="0" indent="0">
              <a:buNone/>
            </a:pPr>
            <a:r>
              <a:rPr lang="en-IN" dirty="0"/>
              <a:t>              ii). Prewitt operator</a:t>
            </a:r>
          </a:p>
          <a:p>
            <a:pPr marL="0" indent="0">
              <a:buNone/>
            </a:pPr>
            <a:r>
              <a:rPr lang="en-IN" dirty="0"/>
              <a:t>              iii). Sobel operator</a:t>
            </a:r>
          </a:p>
          <a:p>
            <a:r>
              <a:rPr lang="en-IN" dirty="0"/>
              <a:t>2). Second order derivative methods:-</a:t>
            </a:r>
          </a:p>
          <a:p>
            <a:pPr marL="0" indent="0">
              <a:buNone/>
            </a:pPr>
            <a:r>
              <a:rPr lang="en-IN" dirty="0"/>
              <a:t>              </a:t>
            </a:r>
            <a:r>
              <a:rPr lang="en-IN" dirty="0" err="1"/>
              <a:t>i</a:t>
            </a:r>
            <a:r>
              <a:rPr lang="en-IN" dirty="0"/>
              <a:t>). Laplacian</a:t>
            </a:r>
          </a:p>
          <a:p>
            <a:r>
              <a:rPr lang="en-IN" dirty="0"/>
              <a:t>3). Canny edge detection</a:t>
            </a:r>
          </a:p>
        </p:txBody>
      </p:sp>
    </p:spTree>
    <p:extLst>
      <p:ext uri="{BB962C8B-B14F-4D97-AF65-F5344CB8AC3E}">
        <p14:creationId xmlns:p14="http://schemas.microsoft.com/office/powerpoint/2010/main" val="193785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A446-8A97-4996-82D5-B1ACE22BAB28}"/>
              </a:ext>
            </a:extLst>
          </p:cNvPr>
          <p:cNvSpPr>
            <a:spLocks noGrp="1"/>
          </p:cNvSpPr>
          <p:nvPr>
            <p:ph type="title"/>
          </p:nvPr>
        </p:nvSpPr>
        <p:spPr>
          <a:xfrm>
            <a:off x="123497" y="123387"/>
            <a:ext cx="10515600" cy="843565"/>
          </a:xfrm>
        </p:spPr>
        <p:txBody>
          <a:bodyPr>
            <a:normAutofit fontScale="90000"/>
          </a:bodyPr>
          <a:lstStyle/>
          <a:p>
            <a:r>
              <a:rPr lang="en-IN" b="1" dirty="0">
                <a:solidFill>
                  <a:schemeClr val="accent2">
                    <a:lumMod val="50000"/>
                  </a:schemeClr>
                </a:solidFill>
              </a:rPr>
              <a:t>Edge detection</a:t>
            </a:r>
            <a:br>
              <a:rPr lang="en-IN" b="1" dirty="0">
                <a:solidFill>
                  <a:schemeClr val="accent2">
                    <a:lumMod val="50000"/>
                  </a:schemeClr>
                </a:solidFill>
              </a:rPr>
            </a:br>
            <a:r>
              <a:rPr lang="en-IN" sz="3100" b="1" dirty="0">
                <a:solidFill>
                  <a:schemeClr val="accent1">
                    <a:lumMod val="75000"/>
                  </a:schemeClr>
                </a:solidFill>
              </a:rPr>
              <a:t>1). First order derivative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71573A-8E22-48E9-B6DC-9616512B525A}"/>
                  </a:ext>
                </a:extLst>
              </p:cNvPr>
              <p:cNvSpPr>
                <a:spLocks noGrp="1"/>
              </p:cNvSpPr>
              <p:nvPr>
                <p:ph idx="1"/>
              </p:nvPr>
            </p:nvSpPr>
            <p:spPr>
              <a:xfrm>
                <a:off x="0" y="2976855"/>
                <a:ext cx="10996448" cy="3675871"/>
              </a:xfrm>
            </p:spPr>
            <p:txBody>
              <a:bodyPr>
                <a:normAutofit/>
              </a:bodyPr>
              <a:lstStyle/>
              <a:p>
                <a:r>
                  <a:rPr lang="en-IN" b="1" dirty="0">
                    <a:solidFill>
                      <a:srgbClr val="FF0000"/>
                    </a:solidFill>
                  </a:rPr>
                  <a:t>i). Robert operator:-</a:t>
                </a:r>
              </a:p>
              <a:p>
                <a:pPr marL="0" indent="0">
                  <a:buNone/>
                </a:pPr>
                <a:r>
                  <a:rPr lang="en-IN" sz="1800" b="1" dirty="0">
                    <a:solidFill>
                      <a:srgbClr val="FF0000"/>
                    </a:solidFill>
                  </a:rPr>
                  <a:t>        </a:t>
                </a:r>
                <a:r>
                  <a:rPr lang="en-IN" sz="1800" dirty="0"/>
                  <a:t>G</a:t>
                </a:r>
                <a:r>
                  <a:rPr lang="en-IN" sz="1800" baseline="-25000" dirty="0"/>
                  <a:t>x</a:t>
                </a:r>
                <a:r>
                  <a:rPr lang="en-IN" sz="1800" dirty="0"/>
                  <a:t> = </a:t>
                </a:r>
                <a14:m>
                  <m:oMath xmlns:m="http://schemas.openxmlformats.org/officeDocument/2006/math">
                    <m:f>
                      <m:fPr>
                        <m:ctrlPr>
                          <a:rPr lang="en-IN" sz="1800" i="1" smtClean="0">
                            <a:latin typeface="Cambria Math" panose="02040503050406030204" pitchFamily="18" charset="0"/>
                          </a:rPr>
                        </m:ctrlPr>
                      </m:fPr>
                      <m:num>
                        <m:r>
                          <a:rPr lang="en-IN" sz="1800" i="1" smtClean="0">
                            <a:latin typeface="Cambria Math" panose="02040503050406030204" pitchFamily="18" charset="0"/>
                          </a:rPr>
                          <m:t>𝜕</m:t>
                        </m:r>
                        <m:r>
                          <a:rPr lang="en-IN" sz="1800" b="0" i="1" smtClean="0">
                            <a:latin typeface="Cambria Math" panose="02040503050406030204" pitchFamily="18" charset="0"/>
                          </a:rPr>
                          <m:t>𝑓</m:t>
                        </m:r>
                      </m:num>
                      <m:den>
                        <m:r>
                          <a:rPr lang="en-IN" sz="1800" i="1" smtClean="0">
                            <a:latin typeface="Cambria Math" panose="02040503050406030204" pitchFamily="18" charset="0"/>
                          </a:rPr>
                          <m:t>𝜕</m:t>
                        </m:r>
                        <m:r>
                          <a:rPr lang="en-IN" sz="1800" i="1" smtClean="0">
                            <a:latin typeface="Cambria Math" panose="02040503050406030204" pitchFamily="18" charset="0"/>
                          </a:rPr>
                          <m:t>𝑥</m:t>
                        </m:r>
                      </m:den>
                    </m:f>
                    <m:r>
                      <a:rPr lang="en-IN" sz="1800" b="0" i="1" smtClean="0">
                        <a:latin typeface="Cambria Math" panose="02040503050406030204" pitchFamily="18" charset="0"/>
                      </a:rPr>
                      <m:t>=</m:t>
                    </m:r>
                    <m:r>
                      <a:rPr lang="en-IN" sz="1800" b="0" i="1" smtClean="0">
                        <a:latin typeface="Cambria Math" panose="02040503050406030204" pitchFamily="18" charset="0"/>
                      </a:rPr>
                      <m:t>𝑓</m:t>
                    </m:r>
                    <m:r>
                      <a:rPr lang="en-IN" sz="1800" b="0" i="1" smtClean="0">
                        <a:latin typeface="Cambria Math" panose="02040503050406030204" pitchFamily="18" charset="0"/>
                      </a:rPr>
                      <m:t>(</m:t>
                    </m:r>
                    <m:r>
                      <a:rPr lang="en-IN" sz="1800" b="0" i="1" smtClean="0">
                        <a:latin typeface="Cambria Math" panose="02040503050406030204" pitchFamily="18" charset="0"/>
                      </a:rPr>
                      <m:t>𝑖</m:t>
                    </m:r>
                    <m:r>
                      <a:rPr lang="en-IN" sz="1800" b="0" i="1" smtClean="0">
                        <a:latin typeface="Cambria Math" panose="02040503050406030204" pitchFamily="18" charset="0"/>
                      </a:rPr>
                      <m:t>,</m:t>
                    </m:r>
                    <m:r>
                      <a:rPr lang="en-IN" sz="1800" b="0" i="1" smtClean="0">
                        <a:latin typeface="Cambria Math" panose="02040503050406030204" pitchFamily="18" charset="0"/>
                      </a:rPr>
                      <m:t>𝑗</m:t>
                    </m:r>
                    <m:r>
                      <a:rPr lang="en-IN" sz="1800" b="0" i="1" smtClean="0">
                        <a:latin typeface="Cambria Math" panose="02040503050406030204" pitchFamily="18" charset="0"/>
                      </a:rPr>
                      <m:t>)−</m:t>
                    </m:r>
                    <m:r>
                      <a:rPr lang="en-IN" sz="1800" b="0" i="1" smtClean="0">
                        <a:latin typeface="Cambria Math" panose="02040503050406030204" pitchFamily="18" charset="0"/>
                      </a:rPr>
                      <m:t>𝑓</m:t>
                    </m:r>
                    <m:r>
                      <a:rPr lang="en-IN" sz="1800" b="0" i="1" smtClean="0">
                        <a:latin typeface="Cambria Math" panose="02040503050406030204" pitchFamily="18" charset="0"/>
                      </a:rPr>
                      <m:t>(</m:t>
                    </m:r>
                    <m:r>
                      <a:rPr lang="en-IN" sz="1800" b="0" i="1" smtClean="0">
                        <a:latin typeface="Cambria Math" panose="02040503050406030204" pitchFamily="18" charset="0"/>
                      </a:rPr>
                      <m:t>𝑖</m:t>
                    </m:r>
                    <m:r>
                      <a:rPr lang="en-IN" sz="1800" b="0" i="1" smtClean="0">
                        <a:latin typeface="Cambria Math" panose="02040503050406030204" pitchFamily="18" charset="0"/>
                      </a:rPr>
                      <m:t>+1,</m:t>
                    </m:r>
                    <m:r>
                      <a:rPr lang="en-IN" sz="1800" b="0" i="1" smtClean="0">
                        <a:latin typeface="Cambria Math" panose="02040503050406030204" pitchFamily="18" charset="0"/>
                      </a:rPr>
                      <m:t>𝑗</m:t>
                    </m:r>
                    <m:r>
                      <a:rPr lang="en-IN" sz="1800" b="0" i="1" smtClean="0">
                        <a:latin typeface="Cambria Math" panose="02040503050406030204" pitchFamily="18" charset="0"/>
                      </a:rPr>
                      <m:t>+1)</m:t>
                    </m:r>
                  </m:oMath>
                </a14:m>
                <a:r>
                  <a:rPr lang="en-IN" sz="1800" dirty="0"/>
                  <a:t>,    </a:t>
                </a:r>
                <a:r>
                  <a:rPr lang="en-IN" sz="1800" dirty="0" err="1"/>
                  <a:t>G</a:t>
                </a:r>
                <a:r>
                  <a:rPr lang="en-IN" sz="1800" baseline="-25000" dirty="0" err="1"/>
                  <a:t>y</a:t>
                </a:r>
                <a:r>
                  <a:rPr lang="en-IN" sz="1800" dirty="0"/>
                  <a:t> = </a:t>
                </a:r>
                <a14:m>
                  <m:oMath xmlns:m="http://schemas.openxmlformats.org/officeDocument/2006/math">
                    <m:f>
                      <m:fPr>
                        <m:ctrlPr>
                          <a:rPr lang="en-IN" sz="1800" i="1">
                            <a:latin typeface="Cambria Math" panose="02040503050406030204" pitchFamily="18" charset="0"/>
                          </a:rPr>
                        </m:ctrlPr>
                      </m:fPr>
                      <m:num>
                        <m:r>
                          <a:rPr lang="en-IN" sz="1800" i="1">
                            <a:latin typeface="Cambria Math" panose="02040503050406030204" pitchFamily="18" charset="0"/>
                          </a:rPr>
                          <m:t>𝜕</m:t>
                        </m:r>
                        <m:r>
                          <a:rPr lang="en-IN" sz="1800" i="1">
                            <a:latin typeface="Cambria Math" panose="02040503050406030204" pitchFamily="18" charset="0"/>
                          </a:rPr>
                          <m:t>𝑓</m:t>
                        </m:r>
                      </m:num>
                      <m:den>
                        <m:r>
                          <a:rPr lang="en-IN" sz="1800" i="1">
                            <a:latin typeface="Cambria Math" panose="02040503050406030204" pitchFamily="18" charset="0"/>
                          </a:rPr>
                          <m:t>𝜕</m:t>
                        </m:r>
                        <m:r>
                          <a:rPr lang="en-IN" sz="1800" i="1">
                            <a:latin typeface="Cambria Math" panose="02040503050406030204" pitchFamily="18" charset="0"/>
                          </a:rPr>
                          <m:t>𝑦</m:t>
                        </m:r>
                      </m:den>
                    </m:f>
                    <m:r>
                      <a:rPr lang="en-IN" sz="1800" i="1">
                        <a:latin typeface="Cambria Math" panose="02040503050406030204" pitchFamily="18" charset="0"/>
                      </a:rPr>
                      <m:t>=</m:t>
                    </m:r>
                    <m:r>
                      <a:rPr lang="en-IN" sz="1800" i="1">
                        <a:latin typeface="Cambria Math" panose="02040503050406030204" pitchFamily="18" charset="0"/>
                      </a:rPr>
                      <m:t>𝑓</m:t>
                    </m:r>
                    <m:d>
                      <m:dPr>
                        <m:ctrlPr>
                          <a:rPr lang="en-IN" sz="1800" i="1">
                            <a:latin typeface="Cambria Math" panose="02040503050406030204" pitchFamily="18" charset="0"/>
                          </a:rPr>
                        </m:ctrlPr>
                      </m:dPr>
                      <m:e>
                        <m:r>
                          <a:rPr lang="en-IN" sz="1800" i="1">
                            <a:latin typeface="Cambria Math" panose="02040503050406030204" pitchFamily="18" charset="0"/>
                          </a:rPr>
                          <m:t>𝑖</m:t>
                        </m:r>
                        <m:r>
                          <a:rPr lang="en-IN" sz="1800" b="0" i="1" smtClean="0">
                            <a:latin typeface="Cambria Math" panose="02040503050406030204" pitchFamily="18" charset="0"/>
                          </a:rPr>
                          <m:t>+1</m:t>
                        </m:r>
                        <m:r>
                          <a:rPr lang="en-IN" sz="1800" i="1">
                            <a:latin typeface="Cambria Math" panose="02040503050406030204" pitchFamily="18" charset="0"/>
                          </a:rPr>
                          <m:t>,</m:t>
                        </m:r>
                        <m:r>
                          <a:rPr lang="en-IN" sz="1800" i="1">
                            <a:latin typeface="Cambria Math" panose="02040503050406030204" pitchFamily="18" charset="0"/>
                          </a:rPr>
                          <m:t>𝑗</m:t>
                        </m:r>
                      </m:e>
                    </m:d>
                    <m:r>
                      <a:rPr lang="en-IN" sz="1800" i="1">
                        <a:latin typeface="Cambria Math" panose="02040503050406030204" pitchFamily="18" charset="0"/>
                      </a:rPr>
                      <m:t>−</m:t>
                    </m:r>
                    <m:r>
                      <a:rPr lang="en-IN" sz="1800" i="1">
                        <a:latin typeface="Cambria Math" panose="02040503050406030204" pitchFamily="18" charset="0"/>
                      </a:rPr>
                      <m:t>𝑓</m:t>
                    </m:r>
                    <m:r>
                      <a:rPr lang="en-IN" sz="1800" i="1">
                        <a:latin typeface="Cambria Math" panose="02040503050406030204" pitchFamily="18" charset="0"/>
                      </a:rPr>
                      <m:t>(</m:t>
                    </m:r>
                    <m:r>
                      <a:rPr lang="en-IN" sz="1800" i="1">
                        <a:latin typeface="Cambria Math" panose="02040503050406030204" pitchFamily="18" charset="0"/>
                      </a:rPr>
                      <m:t>𝑖</m:t>
                    </m:r>
                    <m:r>
                      <a:rPr lang="en-IN" sz="1800" i="1">
                        <a:latin typeface="Cambria Math" panose="02040503050406030204" pitchFamily="18" charset="0"/>
                      </a:rPr>
                      <m:t>,</m:t>
                    </m:r>
                    <m:r>
                      <a:rPr lang="en-IN" sz="1800" i="1">
                        <a:latin typeface="Cambria Math" panose="02040503050406030204" pitchFamily="18" charset="0"/>
                      </a:rPr>
                      <m:t>𝑗</m:t>
                    </m:r>
                    <m:r>
                      <a:rPr lang="en-IN" sz="1800" b="0" i="1" smtClean="0">
                        <a:latin typeface="Cambria Math" panose="02040503050406030204" pitchFamily="18" charset="0"/>
                      </a:rPr>
                      <m:t>+1</m:t>
                    </m:r>
                    <m:r>
                      <a:rPr lang="en-IN" sz="1800" i="1">
                        <a:latin typeface="Cambria Math" panose="02040503050406030204" pitchFamily="18" charset="0"/>
                      </a:rPr>
                      <m:t>)</m:t>
                    </m:r>
                  </m:oMath>
                </a14:m>
                <a:r>
                  <a:rPr lang="en-IN" sz="1800" dirty="0"/>
                  <a:t> </a:t>
                </a:r>
              </a:p>
              <a:p>
                <a:pPr marL="0" indent="0">
                  <a:buNone/>
                </a:pPr>
                <a:r>
                  <a:rPr lang="en-IN" sz="1800" dirty="0"/>
                  <a:t>        G</a:t>
                </a:r>
                <a:r>
                  <a:rPr lang="en-IN" sz="1800" baseline="-25000" dirty="0"/>
                  <a:t>x</a:t>
                </a:r>
                <a:r>
                  <a:rPr lang="en-IN" sz="1800" dirty="0"/>
                  <a:t> = </a:t>
                </a:r>
                <a14:m>
                  <m:oMath xmlns:m="http://schemas.openxmlformats.org/officeDocument/2006/math">
                    <m:d>
                      <m:dPr>
                        <m:ctrlPr>
                          <a:rPr lang="en-IN" sz="1800" i="1" smtClean="0">
                            <a:latin typeface="Cambria Math" panose="02040503050406030204" pitchFamily="18" charset="0"/>
                          </a:rPr>
                        </m:ctrlPr>
                      </m:dPr>
                      <m:e>
                        <m:m>
                          <m:mPr>
                            <m:mcs>
                              <m:mc>
                                <m:mcPr>
                                  <m:count m:val="2"/>
                                  <m:mcJc m:val="center"/>
                                </m:mcPr>
                              </m:mc>
                            </m:mcs>
                            <m:ctrlPr>
                              <a:rPr lang="en-IN" sz="1800" i="1" smtClean="0">
                                <a:latin typeface="Cambria Math" panose="02040503050406030204" pitchFamily="18" charset="0"/>
                              </a:rPr>
                            </m:ctrlPr>
                          </m:mPr>
                          <m:mr>
                            <m:e>
                              <m:r>
                                <a:rPr lang="en-IN" sz="1800" b="0" i="1" smtClean="0">
                                  <a:latin typeface="Cambria Math" panose="02040503050406030204" pitchFamily="18" charset="0"/>
                                </a:rPr>
                                <m:t>1</m:t>
                              </m:r>
                            </m:e>
                            <m:e>
                              <m:r>
                                <a:rPr lang="en-IN" sz="1800" b="0" i="1" smtClean="0">
                                  <a:latin typeface="Cambria Math" panose="02040503050406030204" pitchFamily="18" charset="0"/>
                                </a:rPr>
                                <m:t>0</m:t>
                              </m:r>
                            </m:e>
                          </m:mr>
                          <m:mr>
                            <m:e>
                              <m:r>
                                <a:rPr lang="en-IN" sz="1800" b="0" i="1" smtClean="0">
                                  <a:latin typeface="Cambria Math" panose="02040503050406030204" pitchFamily="18" charset="0"/>
                                </a:rPr>
                                <m:t>0</m:t>
                              </m:r>
                            </m:e>
                            <m:e>
                              <m:r>
                                <a:rPr lang="en-IN" sz="1800" b="0" i="1" smtClean="0">
                                  <a:latin typeface="Cambria Math" panose="02040503050406030204" pitchFamily="18" charset="0"/>
                                </a:rPr>
                                <m:t>−1</m:t>
                              </m:r>
                            </m:e>
                          </m:mr>
                        </m:m>
                      </m:e>
                    </m:d>
                  </m:oMath>
                </a14:m>
                <a:r>
                  <a:rPr lang="en-IN" sz="1800" dirty="0"/>
                  <a:t>.f                                       </a:t>
                </a:r>
                <a:r>
                  <a:rPr lang="en-IN" sz="1800" dirty="0" err="1"/>
                  <a:t>G</a:t>
                </a:r>
                <a:r>
                  <a:rPr lang="en-IN" sz="1800" baseline="-25000" dirty="0" err="1"/>
                  <a:t>y</a:t>
                </a:r>
                <a:r>
                  <a:rPr lang="en-IN" sz="1800" dirty="0"/>
                  <a:t> = </a:t>
                </a:r>
                <a14:m>
                  <m:oMath xmlns:m="http://schemas.openxmlformats.org/officeDocument/2006/math">
                    <m:d>
                      <m:dPr>
                        <m:ctrlPr>
                          <a:rPr lang="en-IN" sz="1800" i="1" smtClean="0">
                            <a:latin typeface="Cambria Math" panose="02040503050406030204" pitchFamily="18" charset="0"/>
                          </a:rPr>
                        </m:ctrlPr>
                      </m:dPr>
                      <m:e>
                        <m:m>
                          <m:mPr>
                            <m:mcs>
                              <m:mc>
                                <m:mcPr>
                                  <m:count m:val="2"/>
                                  <m:mcJc m:val="center"/>
                                </m:mcPr>
                              </m:mc>
                            </m:mcs>
                            <m:ctrlPr>
                              <a:rPr lang="en-IN" sz="1800" i="1" smtClean="0">
                                <a:latin typeface="Cambria Math" panose="02040503050406030204" pitchFamily="18" charset="0"/>
                              </a:rPr>
                            </m:ctrlPr>
                          </m:mPr>
                          <m:mr>
                            <m:e>
                              <m:r>
                                <m:rPr>
                                  <m:brk m:alnAt="7"/>
                                </m:rPr>
                                <a:rPr lang="en-IN" sz="1800" b="0" i="1" smtClean="0">
                                  <a:latin typeface="Cambria Math" panose="02040503050406030204" pitchFamily="18" charset="0"/>
                                </a:rPr>
                                <m:t>0</m:t>
                              </m:r>
                            </m:e>
                            <m:e>
                              <m:r>
                                <a:rPr lang="en-IN" sz="1800" b="0" i="1" smtClean="0">
                                  <a:latin typeface="Cambria Math" panose="02040503050406030204" pitchFamily="18" charset="0"/>
                                </a:rPr>
                                <m:t>−1</m:t>
                              </m:r>
                            </m:e>
                          </m:mr>
                          <m:mr>
                            <m:e>
                              <m:r>
                                <a:rPr lang="en-IN" sz="1800" b="0" i="1" smtClean="0">
                                  <a:latin typeface="Cambria Math" panose="02040503050406030204" pitchFamily="18" charset="0"/>
                                </a:rPr>
                                <m:t>1</m:t>
                              </m:r>
                            </m:e>
                            <m:e>
                              <m:r>
                                <a:rPr lang="en-IN" sz="1800" b="0" i="1" smtClean="0">
                                  <a:latin typeface="Cambria Math" panose="02040503050406030204" pitchFamily="18" charset="0"/>
                                </a:rPr>
                                <m:t>0</m:t>
                              </m:r>
                            </m:e>
                          </m:mr>
                        </m:m>
                      </m:e>
                    </m:d>
                  </m:oMath>
                </a14:m>
                <a:r>
                  <a:rPr lang="en-IN" sz="1800" dirty="0"/>
                  <a:t>.f</a:t>
                </a:r>
              </a:p>
              <a:p>
                <a:pPr marL="0" indent="0">
                  <a:buNone/>
                </a:pPr>
                <a:r>
                  <a:rPr lang="en-IN" dirty="0"/>
                  <a:t>     </a:t>
                </a:r>
                <a:r>
                  <a:rPr lang="en-IN" sz="1800" dirty="0"/>
                  <a:t>G</a:t>
                </a:r>
                <a:r>
                  <a:rPr lang="en-IN" sz="1800" baseline="-25000" dirty="0"/>
                  <a:t>x</a:t>
                </a:r>
                <a:r>
                  <a:rPr lang="en-IN" sz="1800" dirty="0"/>
                  <a:t> and </a:t>
                </a:r>
                <a:r>
                  <a:rPr lang="en-IN" sz="1800" dirty="0" err="1"/>
                  <a:t>G</a:t>
                </a:r>
                <a:r>
                  <a:rPr lang="en-IN" sz="1800" baseline="-25000" dirty="0" err="1"/>
                  <a:t>y</a:t>
                </a:r>
                <a:r>
                  <a:rPr lang="en-IN" sz="1800" dirty="0"/>
                  <a:t> are at the point (i+1/2, j+1/2).</a:t>
                </a:r>
              </a:p>
              <a:p>
                <a:pPr marL="0" indent="0">
                  <a:buNone/>
                </a:pPr>
                <a:r>
                  <a:rPr lang="en-IN" sz="1800" dirty="0"/>
                  <a:t>        these operators find edge in diagonal direction of any point.</a:t>
                </a:r>
              </a:p>
              <a:p>
                <a:pPr marL="0" indent="0">
                  <a:buNone/>
                </a:pPr>
                <a:r>
                  <a:rPr lang="en-IN" sz="1800" dirty="0"/>
                  <a:t>        |G| = |G</a:t>
                </a:r>
                <a:r>
                  <a:rPr lang="en-IN" sz="1800" baseline="-25000" dirty="0"/>
                  <a:t>x</a:t>
                </a:r>
                <a:r>
                  <a:rPr lang="en-IN" sz="1800" dirty="0"/>
                  <a:t>|+|</a:t>
                </a:r>
                <a:r>
                  <a:rPr lang="en-IN" sz="1800" dirty="0" err="1"/>
                  <a:t>G</a:t>
                </a:r>
                <a:r>
                  <a:rPr lang="en-IN" sz="1800" baseline="-25000" dirty="0" err="1"/>
                  <a:t>y</a:t>
                </a:r>
                <a:r>
                  <a:rPr lang="en-IN" sz="1800" dirty="0"/>
                  <a:t>|</a:t>
                </a:r>
              </a:p>
              <a:p>
                <a:pPr marL="0" indent="0">
                  <a:buNone/>
                </a:pPr>
                <a:r>
                  <a:rPr lang="en-IN" sz="1800" dirty="0"/>
                  <a:t>         Direction(</a:t>
                </a:r>
                <a:r>
                  <a:rPr lang="el-GR" sz="1800" dirty="0"/>
                  <a:t>ϴ</a:t>
                </a:r>
                <a:r>
                  <a:rPr lang="en-IN" sz="1800" dirty="0"/>
                  <a:t>) = arctan(</a:t>
                </a:r>
                <a:r>
                  <a:rPr lang="en-IN" sz="1800" dirty="0" err="1"/>
                  <a:t>G</a:t>
                </a:r>
                <a:r>
                  <a:rPr lang="en-IN" sz="1800" baseline="-25000" dirty="0" err="1"/>
                  <a:t>y</a:t>
                </a:r>
                <a:r>
                  <a:rPr lang="en-IN" sz="1800" dirty="0"/>
                  <a:t>/G</a:t>
                </a:r>
                <a:r>
                  <a:rPr lang="en-IN" sz="1800" baseline="-25000" dirty="0"/>
                  <a:t>x</a:t>
                </a:r>
                <a:r>
                  <a:rPr lang="en-IN" sz="1800" dirty="0"/>
                  <a:t>)</a:t>
                </a:r>
              </a:p>
              <a:p>
                <a:pPr marL="0" indent="0">
                  <a:buNone/>
                </a:pPr>
                <a:r>
                  <a:rPr lang="en-IN" sz="1800" dirty="0"/>
                  <a:t>         </a:t>
                </a:r>
                <a:r>
                  <a:rPr lang="en-US" sz="1800" dirty="0"/>
                  <a:t>Simplest of the edge detection operators and will work best with binary images </a:t>
                </a:r>
                <a:endParaRPr lang="en-IN" dirty="0"/>
              </a:p>
            </p:txBody>
          </p:sp>
        </mc:Choice>
        <mc:Fallback xmlns="">
          <p:sp>
            <p:nvSpPr>
              <p:cNvPr id="3" name="Content Placeholder 2">
                <a:extLst>
                  <a:ext uri="{FF2B5EF4-FFF2-40B4-BE49-F238E27FC236}">
                    <a16:creationId xmlns:a16="http://schemas.microsoft.com/office/drawing/2014/main" id="{2071573A-8E22-48E9-B6DC-9616512B525A}"/>
                  </a:ext>
                </a:extLst>
              </p:cNvPr>
              <p:cNvSpPr>
                <a:spLocks noGrp="1" noRot="1" noChangeAspect="1" noMove="1" noResize="1" noEditPoints="1" noAdjustHandles="1" noChangeArrowheads="1" noChangeShapeType="1" noTextEdit="1"/>
              </p:cNvSpPr>
              <p:nvPr>
                <p:ph idx="1"/>
              </p:nvPr>
            </p:nvSpPr>
            <p:spPr>
              <a:xfrm>
                <a:off x="0" y="2976855"/>
                <a:ext cx="10996448" cy="3675871"/>
              </a:xfrm>
              <a:blipFill>
                <a:blip r:embed="rId2"/>
                <a:stretch>
                  <a:fillRect l="-998" t="-26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D6763DD-9E31-48B7-9DB0-4197FEB5E95A}"/>
                  </a:ext>
                </a:extLst>
              </p:cNvPr>
              <p:cNvSpPr txBox="1"/>
              <p:nvPr/>
            </p:nvSpPr>
            <p:spPr>
              <a:xfrm>
                <a:off x="563644" y="976821"/>
                <a:ext cx="11715442" cy="1976054"/>
              </a:xfrm>
              <a:prstGeom prst="rect">
                <a:avLst/>
              </a:prstGeom>
              <a:noFill/>
            </p:spPr>
            <p:txBody>
              <a:bodyPr wrap="square" rtlCol="0">
                <a:spAutoFit/>
              </a:bodyPr>
              <a:lstStyle/>
              <a:p>
                <a:r>
                  <a:rPr lang="en-IN" sz="2400" dirty="0"/>
                  <a:t>Normal gradient along x and y direction:- f is the intensity at any point.</a:t>
                </a:r>
              </a:p>
              <a:p>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i="1" smtClean="0">
                            <a:latin typeface="Cambria Math" panose="02040503050406030204" pitchFamily="18" charset="0"/>
                          </a:rPr>
                          <m:t>𝜕</m:t>
                        </m:r>
                        <m:r>
                          <a:rPr lang="en-IN" sz="2400" b="0" i="1" smtClean="0">
                            <a:latin typeface="Cambria Math" panose="02040503050406030204" pitchFamily="18" charset="0"/>
                          </a:rPr>
                          <m:t>𝑓</m:t>
                        </m:r>
                      </m:num>
                      <m:den>
                        <m:r>
                          <a:rPr lang="en-IN" sz="2400" i="1" smtClean="0">
                            <a:latin typeface="Cambria Math" panose="02040503050406030204" pitchFamily="18" charset="0"/>
                          </a:rPr>
                          <m:t>𝜕</m:t>
                        </m:r>
                        <m:r>
                          <a:rPr lang="en-IN" sz="2400" i="1" smtClean="0">
                            <a:latin typeface="Cambria Math" panose="02040503050406030204" pitchFamily="18" charset="0"/>
                          </a:rPr>
                          <m:t>𝑥</m:t>
                        </m:r>
                      </m:den>
                    </m:f>
                    <m:r>
                      <a:rPr lang="en-IN" sz="2400" b="0" i="1" smtClean="0">
                        <a:latin typeface="Cambria Math" panose="02040503050406030204" pitchFamily="18" charset="0"/>
                      </a:rPr>
                      <m:t>=</m:t>
                    </m:r>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𝑖</m:t>
                        </m:r>
                        <m:r>
                          <a:rPr lang="en-IN" sz="2400" b="0" i="1" smtClean="0">
                            <a:latin typeface="Cambria Math" panose="02040503050406030204" pitchFamily="18" charset="0"/>
                          </a:rPr>
                          <m:t>+1,</m:t>
                        </m:r>
                        <m:r>
                          <a:rPr lang="en-IN" sz="2400" b="0" i="1" smtClean="0">
                            <a:latin typeface="Cambria Math" panose="02040503050406030204" pitchFamily="18" charset="0"/>
                          </a:rPr>
                          <m:t>𝑗</m:t>
                        </m:r>
                      </m:e>
                    </m:d>
                    <m:r>
                      <a:rPr lang="en-IN" sz="2400" b="0" i="1" smtClean="0">
                        <a:latin typeface="Cambria Math" panose="02040503050406030204" pitchFamily="18" charset="0"/>
                      </a:rPr>
                      <m:t>−</m:t>
                    </m:r>
                    <m:r>
                      <a:rPr lang="en-IN" sz="2400" b="0" i="1" smtClean="0">
                        <a:latin typeface="Cambria Math" panose="02040503050406030204" pitchFamily="18" charset="0"/>
                      </a:rPr>
                      <m:t>𝑓</m:t>
                    </m:r>
                    <m:r>
                      <a:rPr lang="en-IN" sz="2400" b="0" i="1" smtClean="0">
                        <a:latin typeface="Cambria Math" panose="02040503050406030204" pitchFamily="18" charset="0"/>
                      </a:rPr>
                      <m:t>(</m:t>
                    </m:r>
                    <m: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𝑗</m:t>
                    </m:r>
                    <m:r>
                      <a:rPr lang="en-IN" sz="2400" b="0" i="1" smtClean="0">
                        <a:latin typeface="Cambria Math" panose="02040503050406030204" pitchFamily="18" charset="0"/>
                      </a:rPr>
                      <m:t>)</m:t>
                    </m:r>
                  </m:oMath>
                </a14:m>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𝑓</m:t>
                        </m:r>
                      </m:num>
                      <m:den>
                        <m:r>
                          <a:rPr lang="en-IN" sz="2400" i="1">
                            <a:latin typeface="Cambria Math" panose="02040503050406030204" pitchFamily="18" charset="0"/>
                          </a:rPr>
                          <m:t>𝜕</m:t>
                        </m:r>
                        <m:r>
                          <a:rPr lang="en-IN" sz="2400" i="1">
                            <a:latin typeface="Cambria Math" panose="02040503050406030204" pitchFamily="18" charset="0"/>
                          </a:rPr>
                          <m:t>𝑦</m:t>
                        </m:r>
                      </m:den>
                    </m:f>
                    <m:r>
                      <a:rPr lang="en-IN" sz="2400" i="1">
                        <a:latin typeface="Cambria Math" panose="02040503050406030204" pitchFamily="18" charset="0"/>
                      </a:rPr>
                      <m:t>=</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b="0" i="1" smtClean="0">
                            <a:latin typeface="Cambria Math" panose="02040503050406030204" pitchFamily="18" charset="0"/>
                          </a:rPr>
                          <m:t>𝑖</m:t>
                        </m:r>
                        <m:r>
                          <a:rPr lang="en-IN" sz="2400" i="1">
                            <a:latin typeface="Cambria Math" panose="02040503050406030204" pitchFamily="18" charset="0"/>
                          </a:rPr>
                          <m:t>,</m:t>
                        </m:r>
                        <m:r>
                          <a:rPr lang="en-IN" sz="2400" b="0" i="1" smtClean="0">
                            <a:latin typeface="Cambria Math" panose="02040503050406030204" pitchFamily="18" charset="0"/>
                          </a:rPr>
                          <m:t>𝑗</m:t>
                        </m:r>
                        <m:r>
                          <a:rPr lang="en-IN" sz="2400" i="1">
                            <a:latin typeface="Cambria Math" panose="02040503050406030204" pitchFamily="18" charset="0"/>
                          </a:rPr>
                          <m:t>+1</m:t>
                        </m:r>
                      </m:e>
                    </m:d>
                    <m:r>
                      <a:rPr lang="en-IN" sz="2400" i="1">
                        <a:latin typeface="Cambria Math" panose="02040503050406030204" pitchFamily="18" charset="0"/>
                      </a:rPr>
                      <m:t>−</m:t>
                    </m:r>
                    <m:r>
                      <a:rPr lang="en-IN" sz="2400" i="1">
                        <a:latin typeface="Cambria Math" panose="02040503050406030204" pitchFamily="18" charset="0"/>
                      </a:rPr>
                      <m:t>𝑓</m:t>
                    </m:r>
                    <m:r>
                      <a:rPr lang="en-IN" sz="2400" i="1">
                        <a:latin typeface="Cambria Math" panose="02040503050406030204" pitchFamily="18" charset="0"/>
                      </a:rPr>
                      <m:t>(</m:t>
                    </m:r>
                    <m:r>
                      <a:rPr lang="en-IN" sz="2400" b="0" i="1" smtClean="0">
                        <a:latin typeface="Cambria Math" panose="02040503050406030204" pitchFamily="18" charset="0"/>
                      </a:rPr>
                      <m:t>𝑖</m:t>
                    </m:r>
                    <m:r>
                      <a:rPr lang="en-IN" sz="2400" i="1">
                        <a:latin typeface="Cambria Math" panose="02040503050406030204" pitchFamily="18" charset="0"/>
                      </a:rPr>
                      <m:t>,</m:t>
                    </m:r>
                    <m:r>
                      <a:rPr lang="en-IN" sz="2400" b="0" i="1" smtClean="0">
                        <a:latin typeface="Cambria Math" panose="02040503050406030204" pitchFamily="18" charset="0"/>
                      </a:rPr>
                      <m:t>𝑗</m:t>
                    </m:r>
                    <m:r>
                      <a:rPr lang="en-IN" sz="2400" i="1">
                        <a:latin typeface="Cambria Math" panose="02040503050406030204" pitchFamily="18" charset="0"/>
                      </a:rPr>
                      <m:t>)</m:t>
                    </m:r>
                  </m:oMath>
                </a14:m>
                <a:r>
                  <a:rPr lang="en-IN" sz="2400" dirty="0"/>
                  <a:t> </a:t>
                </a:r>
              </a:p>
              <a:p>
                <a:r>
                  <a:rPr lang="en-IN" sz="2400" dirty="0"/>
                  <a:t>G</a:t>
                </a:r>
                <a:r>
                  <a:rPr lang="en-IN" sz="2400" baseline="-25000" dirty="0"/>
                  <a:t>x</a:t>
                </a:r>
                <a:r>
                  <a:rPr lang="en-IN" sz="2400" dirty="0"/>
                  <a:t> = </a:t>
                </a:r>
                <a14:m>
                  <m:oMath xmlns:m="http://schemas.openxmlformats.org/officeDocument/2006/math">
                    <m:d>
                      <m:dPr>
                        <m:ctrlPr>
                          <a:rPr lang="en-IN" sz="2400" i="1" smtClean="0">
                            <a:latin typeface="Cambria Math" panose="02040503050406030204" pitchFamily="18" charset="0"/>
                          </a:rPr>
                        </m:ctrlPr>
                      </m:dPr>
                      <m:e>
                        <m:m>
                          <m:mPr>
                            <m:mcs>
                              <m:mc>
                                <m:mcPr>
                                  <m:count m:val="2"/>
                                  <m:mcJc m:val="center"/>
                                </m:mcPr>
                              </m:mc>
                            </m:mcs>
                            <m:ctrlPr>
                              <a:rPr lang="en-IN" sz="2400" i="1" smtClean="0">
                                <a:latin typeface="Cambria Math" panose="02040503050406030204" pitchFamily="18" charset="0"/>
                              </a:rPr>
                            </m:ctrlPr>
                          </m:mPr>
                          <m:mr>
                            <m:e>
                              <m:r>
                                <m:rPr>
                                  <m:brk m:alnAt="7"/>
                                </m:rPr>
                                <a:rPr lang="en-IN" sz="2400" b="0" i="1" smtClean="0">
                                  <a:latin typeface="Cambria Math" panose="02040503050406030204" pitchFamily="18" charset="0"/>
                                </a:rPr>
                                <m:t>−</m:t>
                              </m:r>
                              <m:r>
                                <a:rPr lang="en-IN" sz="2400" b="0" i="1" smtClean="0">
                                  <a:latin typeface="Cambria Math" panose="02040503050406030204" pitchFamily="18" charset="0"/>
                                </a:rPr>
                                <m:t>1</m:t>
                              </m:r>
                            </m:e>
                            <m:e>
                              <m:r>
                                <a:rPr lang="en-IN" sz="2400" b="0" i="1" smtClean="0">
                                  <a:latin typeface="Cambria Math" panose="02040503050406030204" pitchFamily="18" charset="0"/>
                                </a:rPr>
                                <m:t>0</m:t>
                              </m:r>
                            </m:e>
                          </m:mr>
                          <m:mr>
                            <m:e>
                              <m:r>
                                <a:rPr lang="en-IN" sz="2400" b="0" i="1" smtClean="0">
                                  <a:latin typeface="Cambria Math" panose="02040503050406030204" pitchFamily="18" charset="0"/>
                                </a:rPr>
                                <m:t>1</m:t>
                              </m:r>
                            </m:e>
                            <m:e>
                              <m:r>
                                <a:rPr lang="en-IN" sz="2400" b="0" i="1" smtClean="0">
                                  <a:latin typeface="Cambria Math" panose="02040503050406030204" pitchFamily="18" charset="0"/>
                                </a:rPr>
                                <m:t>0</m:t>
                              </m:r>
                            </m:e>
                          </m:mr>
                        </m:m>
                      </m:e>
                    </m:d>
                  </m:oMath>
                </a14:m>
                <a:r>
                  <a:rPr lang="en-IN" sz="2400" dirty="0"/>
                  <a:t>.f            </a:t>
                </a:r>
                <a:r>
                  <a:rPr lang="en-IN" sz="2400" dirty="0" err="1"/>
                  <a:t>G</a:t>
                </a:r>
                <a:r>
                  <a:rPr lang="en-IN" sz="2400" baseline="-25000" dirty="0" err="1"/>
                  <a:t>y</a:t>
                </a:r>
                <a:r>
                  <a:rPr lang="en-IN" sz="2400" dirty="0"/>
                  <a:t> = </a:t>
                </a:r>
                <a14:m>
                  <m:oMath xmlns:m="http://schemas.openxmlformats.org/officeDocument/2006/math">
                    <m:d>
                      <m:dPr>
                        <m:ctrlPr>
                          <a:rPr lang="en-IN" sz="2400" i="1" smtClean="0">
                            <a:latin typeface="Cambria Math" panose="02040503050406030204" pitchFamily="18" charset="0"/>
                          </a:rPr>
                        </m:ctrlPr>
                      </m:dPr>
                      <m:e>
                        <m:m>
                          <m:mPr>
                            <m:mcs>
                              <m:mc>
                                <m:mcPr>
                                  <m:count m:val="2"/>
                                  <m:mcJc m:val="center"/>
                                </m:mcPr>
                              </m:mc>
                            </m:mcs>
                            <m:ctrlPr>
                              <a:rPr lang="en-IN" sz="2400" i="1" smtClean="0">
                                <a:latin typeface="Cambria Math" panose="02040503050406030204" pitchFamily="18" charset="0"/>
                              </a:rPr>
                            </m:ctrlPr>
                          </m:mPr>
                          <m:mr>
                            <m:e>
                              <m:r>
                                <m:rPr>
                                  <m:brk m:alnAt="7"/>
                                </m:rPr>
                                <a:rPr lang="en-IN" sz="2400" b="0" i="1" smtClean="0">
                                  <a:latin typeface="Cambria Math" panose="02040503050406030204" pitchFamily="18" charset="0"/>
                                </a:rPr>
                                <m:t>−</m:t>
                              </m:r>
                              <m:r>
                                <a:rPr lang="en-IN" sz="2400" b="0" i="1" smtClean="0">
                                  <a:latin typeface="Cambria Math" panose="02040503050406030204" pitchFamily="18" charset="0"/>
                                </a:rPr>
                                <m:t>1</m:t>
                              </m:r>
                            </m:e>
                            <m:e>
                              <m:r>
                                <a:rPr lang="en-IN" sz="2400" b="0" i="1" smtClean="0">
                                  <a:latin typeface="Cambria Math" panose="02040503050406030204" pitchFamily="18" charset="0"/>
                                </a:rPr>
                                <m:t>1</m:t>
                              </m:r>
                            </m:e>
                          </m:mr>
                          <m:mr>
                            <m:e>
                              <m:r>
                                <a:rPr lang="en-IN" sz="2400" b="0" i="1" smtClean="0">
                                  <a:latin typeface="Cambria Math" panose="02040503050406030204" pitchFamily="18" charset="0"/>
                                </a:rPr>
                                <m:t>0</m:t>
                              </m:r>
                            </m:e>
                            <m:e>
                              <m:r>
                                <a:rPr lang="en-IN" sz="2400" b="0" i="1" smtClean="0">
                                  <a:latin typeface="Cambria Math" panose="02040503050406030204" pitchFamily="18" charset="0"/>
                                </a:rPr>
                                <m:t>0</m:t>
                              </m:r>
                            </m:e>
                          </m:mr>
                        </m:m>
                      </m:e>
                    </m:d>
                  </m:oMath>
                </a14:m>
                <a:r>
                  <a:rPr lang="en-IN" sz="2400" dirty="0"/>
                  <a:t>.f</a:t>
                </a:r>
              </a:p>
              <a:p>
                <a:pPr marL="0" indent="0">
                  <a:buNone/>
                </a:pPr>
                <a:endParaRPr lang="en-IN" dirty="0"/>
              </a:p>
            </p:txBody>
          </p:sp>
        </mc:Choice>
        <mc:Fallback xmlns="">
          <p:sp>
            <p:nvSpPr>
              <p:cNvPr id="11" name="TextBox 10">
                <a:extLst>
                  <a:ext uri="{FF2B5EF4-FFF2-40B4-BE49-F238E27FC236}">
                    <a16:creationId xmlns:a16="http://schemas.microsoft.com/office/drawing/2014/main" id="{AD6763DD-9E31-48B7-9DB0-4197FEB5E95A}"/>
                  </a:ext>
                </a:extLst>
              </p:cNvPr>
              <p:cNvSpPr txBox="1">
                <a:spLocks noRot="1" noChangeAspect="1" noMove="1" noResize="1" noEditPoints="1" noAdjustHandles="1" noChangeArrowheads="1" noChangeShapeType="1" noTextEdit="1"/>
              </p:cNvSpPr>
              <p:nvPr/>
            </p:nvSpPr>
            <p:spPr>
              <a:xfrm>
                <a:off x="563644" y="976821"/>
                <a:ext cx="11715442" cy="1976054"/>
              </a:xfrm>
              <a:prstGeom prst="rect">
                <a:avLst/>
              </a:prstGeom>
              <a:blipFill>
                <a:blip r:embed="rId3"/>
                <a:stretch>
                  <a:fillRect l="-780" t="-2469"/>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9A0B12E0-EEA1-4B4E-ADA1-0DB6240830D8}"/>
              </a:ext>
            </a:extLst>
          </p:cNvPr>
          <p:cNvGraphicFramePr>
            <a:graphicFrameLocks noGrp="1"/>
          </p:cNvGraphicFramePr>
          <p:nvPr>
            <p:extLst>
              <p:ext uri="{D42A27DB-BD31-4B8C-83A1-F6EECF244321}">
                <p14:modId xmlns:p14="http://schemas.microsoft.com/office/powerpoint/2010/main" val="3539368927"/>
              </p:ext>
            </p:extLst>
          </p:nvPr>
        </p:nvGraphicFramePr>
        <p:xfrm>
          <a:off x="8095859" y="4245510"/>
          <a:ext cx="2185438" cy="741680"/>
        </p:xfrm>
        <a:graphic>
          <a:graphicData uri="http://schemas.openxmlformats.org/drawingml/2006/table">
            <a:tbl>
              <a:tblPr firstRow="1" bandRow="1">
                <a:tableStyleId>{E8B1032C-EA38-4F05-BA0D-38AFFFC7BED3}</a:tableStyleId>
              </a:tblPr>
              <a:tblGrid>
                <a:gridCol w="1092719">
                  <a:extLst>
                    <a:ext uri="{9D8B030D-6E8A-4147-A177-3AD203B41FA5}">
                      <a16:colId xmlns:a16="http://schemas.microsoft.com/office/drawing/2014/main" val="371404263"/>
                    </a:ext>
                  </a:extLst>
                </a:gridCol>
                <a:gridCol w="1092719">
                  <a:extLst>
                    <a:ext uri="{9D8B030D-6E8A-4147-A177-3AD203B41FA5}">
                      <a16:colId xmlns:a16="http://schemas.microsoft.com/office/drawing/2014/main" val="39753206"/>
                    </a:ext>
                  </a:extLst>
                </a:gridCol>
              </a:tblGrid>
              <a:tr h="370840">
                <a:tc>
                  <a:txBody>
                    <a:bodyPr/>
                    <a:lstStyle/>
                    <a:p>
                      <a:r>
                        <a:rPr lang="en-IN" b="0" dirty="0"/>
                        <a:t>f(</a:t>
                      </a:r>
                      <a:r>
                        <a:rPr lang="en-IN" b="0" dirty="0" err="1"/>
                        <a:t>i,j</a:t>
                      </a:r>
                      <a:r>
                        <a:rPr lang="en-IN" b="0" dirty="0"/>
                        <a:t>)</a:t>
                      </a:r>
                    </a:p>
                  </a:txBody>
                  <a:tcPr/>
                </a:tc>
                <a:tc>
                  <a:txBody>
                    <a:bodyPr/>
                    <a:lstStyle/>
                    <a:p>
                      <a:r>
                        <a:rPr lang="en-IN" b="0" dirty="0"/>
                        <a:t>f(i,j+1)</a:t>
                      </a:r>
                    </a:p>
                  </a:txBody>
                  <a:tcPr/>
                </a:tc>
                <a:extLst>
                  <a:ext uri="{0D108BD9-81ED-4DB2-BD59-A6C34878D82A}">
                    <a16:rowId xmlns:a16="http://schemas.microsoft.com/office/drawing/2014/main" val="3546698933"/>
                  </a:ext>
                </a:extLst>
              </a:tr>
              <a:tr h="370840">
                <a:tc>
                  <a:txBody>
                    <a:bodyPr/>
                    <a:lstStyle/>
                    <a:p>
                      <a:r>
                        <a:rPr lang="en-IN" dirty="0"/>
                        <a:t>f(i+1,j)</a:t>
                      </a:r>
                    </a:p>
                  </a:txBody>
                  <a:tcPr/>
                </a:tc>
                <a:tc>
                  <a:txBody>
                    <a:bodyPr/>
                    <a:lstStyle/>
                    <a:p>
                      <a:r>
                        <a:rPr lang="en-IN" dirty="0"/>
                        <a:t>f(i+1,j+1)</a:t>
                      </a:r>
                    </a:p>
                  </a:txBody>
                  <a:tcPr/>
                </a:tc>
                <a:extLst>
                  <a:ext uri="{0D108BD9-81ED-4DB2-BD59-A6C34878D82A}">
                    <a16:rowId xmlns:a16="http://schemas.microsoft.com/office/drawing/2014/main" val="3330553687"/>
                  </a:ext>
                </a:extLst>
              </a:tr>
            </a:tbl>
          </a:graphicData>
        </a:graphic>
      </p:graphicFrame>
      <p:cxnSp>
        <p:nvCxnSpPr>
          <p:cNvPr id="6" name="Straight Arrow Connector 5">
            <a:extLst>
              <a:ext uri="{FF2B5EF4-FFF2-40B4-BE49-F238E27FC236}">
                <a16:creationId xmlns:a16="http://schemas.microsoft.com/office/drawing/2014/main" id="{4D6BF8F2-FFE4-4399-9C56-638CF124B357}"/>
              </a:ext>
            </a:extLst>
          </p:cNvPr>
          <p:cNvCxnSpPr>
            <a:cxnSpLocks/>
          </p:cNvCxnSpPr>
          <p:nvPr/>
        </p:nvCxnSpPr>
        <p:spPr>
          <a:xfrm flipH="1">
            <a:off x="8909697" y="4616350"/>
            <a:ext cx="278881" cy="5624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A28A22-873A-4570-B231-DCCFF3E1C677}"/>
              </a:ext>
            </a:extLst>
          </p:cNvPr>
          <p:cNvSpPr txBox="1"/>
          <p:nvPr/>
        </p:nvSpPr>
        <p:spPr>
          <a:xfrm>
            <a:off x="8223897" y="5180343"/>
            <a:ext cx="1371600" cy="369332"/>
          </a:xfrm>
          <a:prstGeom prst="rect">
            <a:avLst/>
          </a:prstGeom>
          <a:noFill/>
        </p:spPr>
        <p:txBody>
          <a:bodyPr wrap="square" rtlCol="0">
            <a:spAutoFit/>
          </a:bodyPr>
          <a:lstStyle/>
          <a:p>
            <a:r>
              <a:rPr lang="en-IN" dirty="0"/>
              <a:t>(i+1/2,j+1/2)</a:t>
            </a:r>
          </a:p>
        </p:txBody>
      </p:sp>
    </p:spTree>
    <p:extLst>
      <p:ext uri="{BB962C8B-B14F-4D97-AF65-F5344CB8AC3E}">
        <p14:creationId xmlns:p14="http://schemas.microsoft.com/office/powerpoint/2010/main" val="243182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2714</Words>
  <Application>Microsoft Office PowerPoint</Application>
  <PresentationFormat>Widescreen</PresentationFormat>
  <Paragraphs>238</Paragraphs>
  <Slides>25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Calibri Light</vt:lpstr>
      <vt:lpstr>Cambria Math</vt:lpstr>
      <vt:lpstr>Roboto</vt:lpstr>
      <vt:lpstr>Trebuchet MS</vt:lpstr>
      <vt:lpstr>Wingdings 3</vt:lpstr>
      <vt:lpstr>Office Theme</vt:lpstr>
      <vt:lpstr>Facet</vt:lpstr>
      <vt:lpstr>DS 303 Project</vt:lpstr>
      <vt:lpstr> Image Segmentation Techniques </vt:lpstr>
      <vt:lpstr>Image segmentation</vt:lpstr>
      <vt:lpstr>PowerPoint Presentation</vt:lpstr>
      <vt:lpstr>1). Thresholding</vt:lpstr>
      <vt:lpstr>PowerPoint Presentation</vt:lpstr>
      <vt:lpstr>PowerPoint Presentation</vt:lpstr>
      <vt:lpstr>2). Edge-based segmentation</vt:lpstr>
      <vt:lpstr>Edge detection 1). First order derivative methods</vt:lpstr>
      <vt:lpstr>ii). Prewitt operator</vt:lpstr>
      <vt:lpstr>iii).Sobel Operator:-</vt:lpstr>
      <vt:lpstr>Edge Detection</vt:lpstr>
      <vt:lpstr>Edge Detection</vt:lpstr>
      <vt:lpstr>PowerPoint Presentation</vt:lpstr>
      <vt:lpstr>PowerPoint Presentation</vt:lpstr>
      <vt:lpstr>3). Region based segmentation</vt:lpstr>
      <vt:lpstr>Implementation</vt:lpstr>
      <vt:lpstr>Results</vt:lpstr>
      <vt:lpstr>4). K-mean Clustering</vt:lpstr>
      <vt:lpstr>PowerPoint Presentation</vt:lpstr>
      <vt:lpstr>5). Watershed based Segmentation</vt:lpstr>
      <vt:lpstr>Flooding Algorithm</vt:lpstr>
      <vt:lpstr>Results</vt:lpstr>
      <vt:lpstr>Conclusion</vt:lpstr>
      <vt:lpstr>Work division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dc:title>
  <dc:creator>Pukhraj patel</dc:creator>
  <cp:lastModifiedBy>Pukhraj patel</cp:lastModifiedBy>
  <cp:revision>92</cp:revision>
  <dcterms:created xsi:type="dcterms:W3CDTF">2021-04-14T05:23:00Z</dcterms:created>
  <dcterms:modified xsi:type="dcterms:W3CDTF">2021-05-08T15:45:43Z</dcterms:modified>
</cp:coreProperties>
</file>