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900" u="none" kumimoji="0" normalizeH="0">
        <a:ln>
          <a:noFill/>
        </a:ln>
        <a:solidFill>
          <a:srgbClr val="5E5E5E"/>
        </a:solidFill>
        <a:effectLst/>
        <a:uFillTx/>
        <a:latin typeface="나눔스퀘어 Bold"/>
        <a:ea typeface="나눔스퀘어 Bold"/>
        <a:cs typeface="나눔스퀘어 Bold"/>
        <a:sym typeface="나눔스퀘어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텍스트"/>
          <p:cNvSpPr txBox="1"/>
          <p:nvPr>
            <p:ph type="title"/>
          </p:nvPr>
        </p:nvSpPr>
        <p:spPr>
          <a:xfrm>
            <a:off x="1676156" y="730557"/>
            <a:ext cx="21030727" cy="2650563"/>
          </a:xfrm>
          <a:prstGeom prst="rect">
            <a:avLst/>
          </a:prstGeom>
        </p:spPr>
        <p:txBody>
          <a:bodyPr lIns="0" tIns="0" rIns="0" bIns="0" anchor="ctr"/>
          <a:lstStyle>
            <a:lvl1pPr defTabSz="2438400">
              <a:lnSpc>
                <a:spcPct val="100000"/>
              </a:lnSpc>
              <a:defRPr b="0" spc="0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50" name="본문 첫 번째 줄…"/>
          <p:cNvSpPr txBox="1"/>
          <p:nvPr>
            <p:ph type="body" idx="1"/>
          </p:nvPr>
        </p:nvSpPr>
        <p:spPr>
          <a:xfrm>
            <a:off x="1676156" y="3650877"/>
            <a:ext cx="21030727" cy="8701444"/>
          </a:xfrm>
          <a:prstGeom prst="rect">
            <a:avLst/>
          </a:prstGeom>
        </p:spPr>
        <p:txBody>
          <a:bodyPr lIns="0" tIns="0" rIns="0" bIns="0"/>
          <a:lstStyle>
            <a:lvl1pPr marL="0" indent="0" defTabSz="2438400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defTabSz="2438400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defTabSz="2438400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defTabSz="2438400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defTabSz="2438400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1" name="슬라이드 번호"/>
          <p:cNvSpPr txBox="1"/>
          <p:nvPr>
            <p:ph type="sldNum" sz="quarter" idx="2"/>
          </p:nvPr>
        </p:nvSpPr>
        <p:spPr>
          <a:xfrm>
            <a:off x="16766624" y="12349482"/>
            <a:ext cx="708577" cy="726436"/>
          </a:xfrm>
          <a:prstGeom prst="rect">
            <a:avLst/>
          </a:prstGeom>
        </p:spPr>
        <p:txBody>
          <a:bodyPr lIns="121917" tIns="121917" rIns="121917" bIns="121917" anchor="ctr"/>
          <a:lstStyle>
            <a:lvl1pPr algn="r" defTabSz="2438400"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 txBox="1"/>
          <p:nvPr/>
        </p:nvSpPr>
        <p:spPr>
          <a:xfrm>
            <a:off x="3076799" y="3077215"/>
            <a:ext cx="4145274" cy="155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9997" tIns="119997" rIns="119997" bIns="119997">
            <a:spAutoFit/>
          </a:bodyPr>
          <a:lstStyle>
            <a:lvl1pPr algn="l" defTabSz="2438400">
              <a:defRPr b="1" sz="8200">
                <a:solidFill>
                  <a:srgbClr val="FFFFFF"/>
                </a:solidFill>
              </a:defRPr>
            </a:lvl1pPr>
          </a:lstStyle>
          <a:p>
            <a:pPr/>
            <a:r>
              <a:t>수학 발표</a:t>
            </a:r>
          </a:p>
        </p:txBody>
      </p:sp>
      <p:sp>
        <p:nvSpPr>
          <p:cNvPr id="161" name="CustomShape 2"/>
          <p:cNvSpPr txBox="1"/>
          <p:nvPr/>
        </p:nvSpPr>
        <p:spPr>
          <a:xfrm>
            <a:off x="2916477" y="10924423"/>
            <a:ext cx="4844888" cy="127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9997" tIns="119997" rIns="119997" bIns="119997">
            <a:spAutoFit/>
          </a:bodyPr>
          <a:lstStyle>
            <a:lvl1pPr algn="l" defTabSz="2438400">
              <a:defRPr b="1" spc="-2" sz="6400">
                <a:solidFill>
                  <a:srgbClr val="FFFFFF"/>
                </a:solidFill>
              </a:defRPr>
            </a:lvl1pPr>
          </a:lstStyle>
          <a:p>
            <a:pPr/>
            <a:r>
              <a:t>10217 남승원</a:t>
            </a:r>
          </a:p>
        </p:txBody>
      </p:sp>
      <p:sp>
        <p:nvSpPr>
          <p:cNvPr id="162" name="CustomShape 9"/>
          <p:cNvSpPr txBox="1"/>
          <p:nvPr/>
        </p:nvSpPr>
        <p:spPr>
          <a:xfrm>
            <a:off x="132690" y="5226776"/>
            <a:ext cx="10412461" cy="1763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9997" tIns="119997" rIns="119997" bIns="119997">
            <a:spAutoFit/>
          </a:bodyPr>
          <a:lstStyle>
            <a:lvl1pPr algn="l" defTabSz="2438400">
              <a:defRPr spc="-2" sz="10000">
                <a:solidFill>
                  <a:srgbClr val="FFFFFF"/>
                </a:solidFill>
              </a:defRPr>
            </a:lvl1pPr>
          </a:lstStyle>
          <a:p>
            <a:pPr/>
            <a:r>
              <a:t>Bipartite Matching</a:t>
            </a:r>
          </a:p>
        </p:txBody>
      </p: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75767" y="439026"/>
            <a:ext cx="11569701" cy="1031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CustomShape 9"/>
          <p:cNvSpPr txBox="1"/>
          <p:nvPr/>
        </p:nvSpPr>
        <p:spPr>
          <a:xfrm>
            <a:off x="14977031" y="10716014"/>
            <a:ext cx="5601777" cy="169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9997" tIns="119997" rIns="119997" bIns="119997">
            <a:spAutoFit/>
          </a:bodyPr>
          <a:lstStyle>
            <a:lvl1pPr algn="l" defTabSz="2438400">
              <a:defRPr spc="-2" sz="9000">
                <a:solidFill>
                  <a:srgbClr val="000000"/>
                </a:solidFill>
              </a:defRPr>
            </a:lvl1pPr>
          </a:lstStyle>
          <a:p>
            <a:pPr/>
            <a:r>
              <a:t>- 이분매칭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B를 매칭해보자..…"/>
          <p:cNvSpPr txBox="1"/>
          <p:nvPr/>
        </p:nvSpPr>
        <p:spPr>
          <a:xfrm>
            <a:off x="12911516" y="3211770"/>
            <a:ext cx="11038271" cy="421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/>
            </a:pPr>
            <a:r>
              <a:t>B를 매칭해보자..</a:t>
            </a:r>
          </a:p>
          <a:p>
            <a:pPr>
              <a:defRPr sz="8500"/>
            </a:pPr>
            <a:r>
              <a:t>B를 1번에 매칭하려는데..</a:t>
            </a:r>
          </a:p>
          <a:p>
            <a:pPr>
              <a:defRPr sz="8500"/>
            </a:pPr>
            <a:r>
              <a:t>겹치네? </a:t>
            </a:r>
          </a:p>
        </p:txBody>
      </p:sp>
      <p:sp>
        <p:nvSpPr>
          <p:cNvPr id="257" name="A"/>
          <p:cNvSpPr/>
          <p:nvPr/>
        </p:nvSpPr>
        <p:spPr>
          <a:xfrm>
            <a:off x="1559861" y="1646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58" name="B"/>
          <p:cNvSpPr/>
          <p:nvPr/>
        </p:nvSpPr>
        <p:spPr>
          <a:xfrm>
            <a:off x="1559861" y="4778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9" name="C"/>
          <p:cNvSpPr/>
          <p:nvPr/>
        </p:nvSpPr>
        <p:spPr>
          <a:xfrm>
            <a:off x="1559861" y="7910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60" name="D"/>
          <p:cNvSpPr/>
          <p:nvPr/>
        </p:nvSpPr>
        <p:spPr>
          <a:xfrm>
            <a:off x="1559861" y="11043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1" name="1"/>
          <p:cNvSpPr/>
          <p:nvPr/>
        </p:nvSpPr>
        <p:spPr>
          <a:xfrm>
            <a:off x="9998723" y="1646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" name="4"/>
          <p:cNvSpPr/>
          <p:nvPr/>
        </p:nvSpPr>
        <p:spPr>
          <a:xfrm>
            <a:off x="9998723" y="11043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3" name="3"/>
          <p:cNvSpPr/>
          <p:nvPr/>
        </p:nvSpPr>
        <p:spPr>
          <a:xfrm>
            <a:off x="9998723" y="7910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4" name="2"/>
          <p:cNvSpPr/>
          <p:nvPr/>
        </p:nvSpPr>
        <p:spPr>
          <a:xfrm>
            <a:off x="9998723" y="4778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5" name="선"/>
          <p:cNvSpPr/>
          <p:nvPr/>
        </p:nvSpPr>
        <p:spPr>
          <a:xfrm flipV="1">
            <a:off x="3385530" y="6500657"/>
            <a:ext cx="7759887" cy="2522016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선"/>
          <p:cNvSpPr/>
          <p:nvPr/>
        </p:nvSpPr>
        <p:spPr>
          <a:xfrm>
            <a:off x="3585042" y="3253610"/>
            <a:ext cx="7363688" cy="279090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선"/>
          <p:cNvSpPr/>
          <p:nvPr/>
        </p:nvSpPr>
        <p:spPr>
          <a:xfrm flipV="1">
            <a:off x="3408062" y="3355335"/>
            <a:ext cx="7715662" cy="2682106"/>
          </a:xfrm>
          <a:prstGeom prst="line">
            <a:avLst/>
          </a:prstGeom>
          <a:ln w="152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선"/>
          <p:cNvSpPr/>
          <p:nvPr/>
        </p:nvSpPr>
        <p:spPr>
          <a:xfrm>
            <a:off x="3653553" y="2688457"/>
            <a:ext cx="7200289" cy="1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선"/>
          <p:cNvSpPr/>
          <p:nvPr/>
        </p:nvSpPr>
        <p:spPr>
          <a:xfrm>
            <a:off x="3385646" y="12289318"/>
            <a:ext cx="7338131" cy="249038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선"/>
          <p:cNvSpPr/>
          <p:nvPr/>
        </p:nvSpPr>
        <p:spPr>
          <a:xfrm>
            <a:off x="3512662" y="3380799"/>
            <a:ext cx="7538163" cy="879277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선"/>
          <p:cNvSpPr/>
          <p:nvPr/>
        </p:nvSpPr>
        <p:spPr>
          <a:xfrm>
            <a:off x="3512530" y="9149671"/>
            <a:ext cx="7112423" cy="310603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다시 A로가서…"/>
          <p:cNvSpPr txBox="1"/>
          <p:nvPr/>
        </p:nvSpPr>
        <p:spPr>
          <a:xfrm>
            <a:off x="13254784" y="2867632"/>
            <a:ext cx="10351735" cy="6880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/>
            </a:pPr>
            <a:r>
              <a:t>다시 A로가서 </a:t>
            </a:r>
          </a:p>
          <a:p>
            <a:pPr>
              <a:defRPr sz="8500"/>
            </a:pPr>
            <a:r>
              <a:t>다음 간선을 통해</a:t>
            </a:r>
          </a:p>
          <a:p>
            <a:pPr>
              <a:defRPr sz="8500"/>
            </a:pPr>
            <a:r>
              <a:t>다른 정점과 연결해준다.</a:t>
            </a:r>
          </a:p>
          <a:p>
            <a:pPr>
              <a:defRPr sz="8500"/>
            </a:pPr>
          </a:p>
          <a:p>
            <a:pPr>
              <a:defRPr sz="8500"/>
            </a:pPr>
            <a:r>
              <a:t>A, B 매칭성공 </a:t>
            </a:r>
          </a:p>
        </p:txBody>
      </p:sp>
      <p:sp>
        <p:nvSpPr>
          <p:cNvPr id="275" name="A"/>
          <p:cNvSpPr/>
          <p:nvPr/>
        </p:nvSpPr>
        <p:spPr>
          <a:xfrm>
            <a:off x="1559861" y="1646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76" name="B"/>
          <p:cNvSpPr/>
          <p:nvPr/>
        </p:nvSpPr>
        <p:spPr>
          <a:xfrm>
            <a:off x="1559861" y="4778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77" name="C"/>
          <p:cNvSpPr/>
          <p:nvPr/>
        </p:nvSpPr>
        <p:spPr>
          <a:xfrm>
            <a:off x="1559861" y="7910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78" name="D"/>
          <p:cNvSpPr/>
          <p:nvPr/>
        </p:nvSpPr>
        <p:spPr>
          <a:xfrm>
            <a:off x="1559861" y="11043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79" name="1"/>
          <p:cNvSpPr/>
          <p:nvPr/>
        </p:nvSpPr>
        <p:spPr>
          <a:xfrm>
            <a:off x="9998723" y="1646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0" name="4"/>
          <p:cNvSpPr/>
          <p:nvPr/>
        </p:nvSpPr>
        <p:spPr>
          <a:xfrm>
            <a:off x="9998723" y="11043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1" name="3"/>
          <p:cNvSpPr/>
          <p:nvPr/>
        </p:nvSpPr>
        <p:spPr>
          <a:xfrm>
            <a:off x="9998723" y="7910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2" name="2"/>
          <p:cNvSpPr/>
          <p:nvPr/>
        </p:nvSpPr>
        <p:spPr>
          <a:xfrm>
            <a:off x="9998723" y="4778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3" name="선"/>
          <p:cNvSpPr/>
          <p:nvPr/>
        </p:nvSpPr>
        <p:spPr>
          <a:xfrm flipV="1">
            <a:off x="3385530" y="6500657"/>
            <a:ext cx="7759887" cy="2522016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선"/>
          <p:cNvSpPr/>
          <p:nvPr/>
        </p:nvSpPr>
        <p:spPr>
          <a:xfrm>
            <a:off x="3585042" y="3253610"/>
            <a:ext cx="7363688" cy="2790902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선"/>
          <p:cNvSpPr/>
          <p:nvPr/>
        </p:nvSpPr>
        <p:spPr>
          <a:xfrm flipV="1">
            <a:off x="3408062" y="3355335"/>
            <a:ext cx="7715662" cy="2682106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선"/>
          <p:cNvSpPr/>
          <p:nvPr/>
        </p:nvSpPr>
        <p:spPr>
          <a:xfrm>
            <a:off x="3653553" y="2688457"/>
            <a:ext cx="7200289" cy="1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선"/>
          <p:cNvSpPr/>
          <p:nvPr/>
        </p:nvSpPr>
        <p:spPr>
          <a:xfrm>
            <a:off x="3385646" y="12289318"/>
            <a:ext cx="7338131" cy="249038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선"/>
          <p:cNvSpPr/>
          <p:nvPr/>
        </p:nvSpPr>
        <p:spPr>
          <a:xfrm>
            <a:off x="3512662" y="3380799"/>
            <a:ext cx="7538163" cy="879277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" name="선"/>
          <p:cNvSpPr/>
          <p:nvPr/>
        </p:nvSpPr>
        <p:spPr>
          <a:xfrm>
            <a:off x="3512530" y="9149671"/>
            <a:ext cx="7112423" cy="310603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이제 C를 매칭하자.…"/>
          <p:cNvSpPr txBox="1"/>
          <p:nvPr/>
        </p:nvSpPr>
        <p:spPr>
          <a:xfrm>
            <a:off x="12709540" y="1398839"/>
            <a:ext cx="11252021" cy="1091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/>
            </a:pPr>
            <a:r>
              <a:t>이제 C를 매칭하자.</a:t>
            </a:r>
          </a:p>
          <a:p>
            <a:pPr>
              <a:defRPr sz="8500"/>
            </a:pPr>
          </a:p>
          <a:p>
            <a:pPr>
              <a:defRPr sz="8500"/>
            </a:pPr>
            <a:r>
              <a:t>C를 매칭하려 2번정점과 </a:t>
            </a:r>
          </a:p>
          <a:p>
            <a:pPr>
              <a:defRPr sz="8500"/>
            </a:pPr>
            <a:r>
              <a:t>연결하니.. 이미 매칭했네?</a:t>
            </a:r>
          </a:p>
          <a:p>
            <a:pPr>
              <a:defRPr sz="8500"/>
            </a:pPr>
          </a:p>
          <a:p>
            <a:pPr>
              <a:defRPr sz="8500"/>
            </a:pPr>
            <a:r>
              <a:t>2번과 매칭한 A를 다시</a:t>
            </a:r>
          </a:p>
          <a:p>
            <a:pPr>
              <a:defRPr sz="8500"/>
            </a:pPr>
            <a:r>
              <a:t>다음 간선을 통해 </a:t>
            </a:r>
          </a:p>
          <a:p>
            <a:pPr>
              <a:defRPr sz="8500"/>
            </a:pPr>
            <a:r>
              <a:t>다른정점과 연결한다.</a:t>
            </a:r>
          </a:p>
        </p:txBody>
      </p:sp>
      <p:sp>
        <p:nvSpPr>
          <p:cNvPr id="293" name="A"/>
          <p:cNvSpPr/>
          <p:nvPr/>
        </p:nvSpPr>
        <p:spPr>
          <a:xfrm>
            <a:off x="1559861" y="1646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4" name="B"/>
          <p:cNvSpPr/>
          <p:nvPr/>
        </p:nvSpPr>
        <p:spPr>
          <a:xfrm>
            <a:off x="1559861" y="4778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5" name="C"/>
          <p:cNvSpPr/>
          <p:nvPr/>
        </p:nvSpPr>
        <p:spPr>
          <a:xfrm>
            <a:off x="1559861" y="7910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6" name="D"/>
          <p:cNvSpPr/>
          <p:nvPr/>
        </p:nvSpPr>
        <p:spPr>
          <a:xfrm>
            <a:off x="1559861" y="11043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7" name="1"/>
          <p:cNvSpPr/>
          <p:nvPr/>
        </p:nvSpPr>
        <p:spPr>
          <a:xfrm>
            <a:off x="9998723" y="1646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8" name="4"/>
          <p:cNvSpPr/>
          <p:nvPr/>
        </p:nvSpPr>
        <p:spPr>
          <a:xfrm>
            <a:off x="9998723" y="11043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9" name="3"/>
          <p:cNvSpPr/>
          <p:nvPr/>
        </p:nvSpPr>
        <p:spPr>
          <a:xfrm>
            <a:off x="9998723" y="7910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0" name="2"/>
          <p:cNvSpPr/>
          <p:nvPr/>
        </p:nvSpPr>
        <p:spPr>
          <a:xfrm>
            <a:off x="9998723" y="4778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1" name="선"/>
          <p:cNvSpPr/>
          <p:nvPr/>
        </p:nvSpPr>
        <p:spPr>
          <a:xfrm flipV="1">
            <a:off x="3385530" y="6500657"/>
            <a:ext cx="7759887" cy="2522016"/>
          </a:xfrm>
          <a:prstGeom prst="line">
            <a:avLst/>
          </a:prstGeom>
          <a:ln w="152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선"/>
          <p:cNvSpPr/>
          <p:nvPr/>
        </p:nvSpPr>
        <p:spPr>
          <a:xfrm>
            <a:off x="3585042" y="3253610"/>
            <a:ext cx="7363688" cy="2790902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선"/>
          <p:cNvSpPr/>
          <p:nvPr/>
        </p:nvSpPr>
        <p:spPr>
          <a:xfrm flipV="1">
            <a:off x="3408062" y="3355335"/>
            <a:ext cx="7715662" cy="2682106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선"/>
          <p:cNvSpPr/>
          <p:nvPr/>
        </p:nvSpPr>
        <p:spPr>
          <a:xfrm>
            <a:off x="3653553" y="2688457"/>
            <a:ext cx="7200289" cy="1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선"/>
          <p:cNvSpPr/>
          <p:nvPr/>
        </p:nvSpPr>
        <p:spPr>
          <a:xfrm>
            <a:off x="3385646" y="12289318"/>
            <a:ext cx="7338131" cy="249038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선"/>
          <p:cNvSpPr/>
          <p:nvPr/>
        </p:nvSpPr>
        <p:spPr>
          <a:xfrm>
            <a:off x="3512662" y="3380799"/>
            <a:ext cx="7538163" cy="879277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" name="선"/>
          <p:cNvSpPr/>
          <p:nvPr/>
        </p:nvSpPr>
        <p:spPr>
          <a:xfrm>
            <a:off x="3512530" y="9149671"/>
            <a:ext cx="7112423" cy="310603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, B, C를 매칭성공시켰다.…"/>
          <p:cNvSpPr txBox="1"/>
          <p:nvPr/>
        </p:nvSpPr>
        <p:spPr>
          <a:xfrm>
            <a:off x="12704945" y="2239795"/>
            <a:ext cx="11603575" cy="41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/>
            </a:pPr>
            <a:r>
              <a:t>A, B, C를 매칭성공시켰다.</a:t>
            </a:r>
          </a:p>
          <a:p>
            <a:pPr>
              <a:defRPr sz="8500"/>
            </a:pPr>
          </a:p>
          <a:p>
            <a:pPr>
              <a:defRPr sz="8500"/>
            </a:pPr>
            <a:r>
              <a:t>이제 D를 매칭시켜볼까?</a:t>
            </a:r>
          </a:p>
        </p:txBody>
      </p:sp>
      <p:sp>
        <p:nvSpPr>
          <p:cNvPr id="311" name="A"/>
          <p:cNvSpPr/>
          <p:nvPr/>
        </p:nvSpPr>
        <p:spPr>
          <a:xfrm>
            <a:off x="1559861" y="1646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2" name="B"/>
          <p:cNvSpPr/>
          <p:nvPr/>
        </p:nvSpPr>
        <p:spPr>
          <a:xfrm>
            <a:off x="1559861" y="4778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13" name="C"/>
          <p:cNvSpPr/>
          <p:nvPr/>
        </p:nvSpPr>
        <p:spPr>
          <a:xfrm>
            <a:off x="1559861" y="7910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4" name="D"/>
          <p:cNvSpPr/>
          <p:nvPr/>
        </p:nvSpPr>
        <p:spPr>
          <a:xfrm>
            <a:off x="1559861" y="11043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5" name="1"/>
          <p:cNvSpPr/>
          <p:nvPr/>
        </p:nvSpPr>
        <p:spPr>
          <a:xfrm>
            <a:off x="9998723" y="1646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6" name="4"/>
          <p:cNvSpPr/>
          <p:nvPr/>
        </p:nvSpPr>
        <p:spPr>
          <a:xfrm>
            <a:off x="9998723" y="11043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7" name="3"/>
          <p:cNvSpPr/>
          <p:nvPr/>
        </p:nvSpPr>
        <p:spPr>
          <a:xfrm>
            <a:off x="9998723" y="7910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8" name="2"/>
          <p:cNvSpPr/>
          <p:nvPr/>
        </p:nvSpPr>
        <p:spPr>
          <a:xfrm>
            <a:off x="9998723" y="4778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9" name="선"/>
          <p:cNvSpPr/>
          <p:nvPr/>
        </p:nvSpPr>
        <p:spPr>
          <a:xfrm flipV="1">
            <a:off x="3385530" y="6500657"/>
            <a:ext cx="7759887" cy="2522016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선"/>
          <p:cNvSpPr/>
          <p:nvPr/>
        </p:nvSpPr>
        <p:spPr>
          <a:xfrm>
            <a:off x="3585042" y="3253610"/>
            <a:ext cx="7363688" cy="279090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선"/>
          <p:cNvSpPr/>
          <p:nvPr/>
        </p:nvSpPr>
        <p:spPr>
          <a:xfrm flipV="1">
            <a:off x="3408062" y="3355335"/>
            <a:ext cx="7715662" cy="2682106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선"/>
          <p:cNvSpPr/>
          <p:nvPr/>
        </p:nvSpPr>
        <p:spPr>
          <a:xfrm>
            <a:off x="3653553" y="2688457"/>
            <a:ext cx="7200289" cy="1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선"/>
          <p:cNvSpPr/>
          <p:nvPr/>
        </p:nvSpPr>
        <p:spPr>
          <a:xfrm>
            <a:off x="3385646" y="12289318"/>
            <a:ext cx="7338131" cy="249038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선"/>
          <p:cNvSpPr/>
          <p:nvPr/>
        </p:nvSpPr>
        <p:spPr>
          <a:xfrm>
            <a:off x="3512662" y="3380799"/>
            <a:ext cx="7538163" cy="8792772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선"/>
          <p:cNvSpPr/>
          <p:nvPr/>
        </p:nvSpPr>
        <p:spPr>
          <a:xfrm>
            <a:off x="3512530" y="9149671"/>
            <a:ext cx="7112423" cy="310603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텍스트"/>
          <p:cNvSpPr txBox="1"/>
          <p:nvPr/>
        </p:nvSpPr>
        <p:spPr>
          <a:xfrm>
            <a:off x="18443232" y="2963082"/>
            <a:ext cx="127001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/>
            </a:pPr>
          </a:p>
        </p:txBody>
      </p:sp>
      <p:sp>
        <p:nvSpPr>
          <p:cNvPr id="329" name="A"/>
          <p:cNvSpPr/>
          <p:nvPr/>
        </p:nvSpPr>
        <p:spPr>
          <a:xfrm>
            <a:off x="1559861" y="1646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0" name="B"/>
          <p:cNvSpPr/>
          <p:nvPr/>
        </p:nvSpPr>
        <p:spPr>
          <a:xfrm>
            <a:off x="1559861" y="4778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1" name="C"/>
          <p:cNvSpPr/>
          <p:nvPr/>
        </p:nvSpPr>
        <p:spPr>
          <a:xfrm>
            <a:off x="1559861" y="7910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2" name="D"/>
          <p:cNvSpPr/>
          <p:nvPr/>
        </p:nvSpPr>
        <p:spPr>
          <a:xfrm>
            <a:off x="1559861" y="11043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3" name="1"/>
          <p:cNvSpPr/>
          <p:nvPr/>
        </p:nvSpPr>
        <p:spPr>
          <a:xfrm>
            <a:off x="9998723" y="1646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4" name="4"/>
          <p:cNvSpPr/>
          <p:nvPr/>
        </p:nvSpPr>
        <p:spPr>
          <a:xfrm>
            <a:off x="9998723" y="11043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5" name="3"/>
          <p:cNvSpPr/>
          <p:nvPr/>
        </p:nvSpPr>
        <p:spPr>
          <a:xfrm>
            <a:off x="9998723" y="7910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6" name="2"/>
          <p:cNvSpPr/>
          <p:nvPr/>
        </p:nvSpPr>
        <p:spPr>
          <a:xfrm>
            <a:off x="9998723" y="4778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7" name="선"/>
          <p:cNvSpPr/>
          <p:nvPr/>
        </p:nvSpPr>
        <p:spPr>
          <a:xfrm flipV="1">
            <a:off x="3385530" y="6500657"/>
            <a:ext cx="7759887" cy="2522016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선"/>
          <p:cNvSpPr/>
          <p:nvPr/>
        </p:nvSpPr>
        <p:spPr>
          <a:xfrm>
            <a:off x="3585042" y="3253610"/>
            <a:ext cx="7363688" cy="279090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선"/>
          <p:cNvSpPr/>
          <p:nvPr/>
        </p:nvSpPr>
        <p:spPr>
          <a:xfrm flipV="1">
            <a:off x="3408062" y="3355335"/>
            <a:ext cx="7715662" cy="2682106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선"/>
          <p:cNvSpPr/>
          <p:nvPr/>
        </p:nvSpPr>
        <p:spPr>
          <a:xfrm>
            <a:off x="3653553" y="2688457"/>
            <a:ext cx="7200289" cy="1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선"/>
          <p:cNvSpPr/>
          <p:nvPr/>
        </p:nvSpPr>
        <p:spPr>
          <a:xfrm>
            <a:off x="3385646" y="12289318"/>
            <a:ext cx="7338131" cy="249038"/>
          </a:xfrm>
          <a:prstGeom prst="line">
            <a:avLst/>
          </a:prstGeom>
          <a:ln w="152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선"/>
          <p:cNvSpPr/>
          <p:nvPr/>
        </p:nvSpPr>
        <p:spPr>
          <a:xfrm>
            <a:off x="3512662" y="3380799"/>
            <a:ext cx="7538163" cy="8792772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선"/>
          <p:cNvSpPr/>
          <p:nvPr/>
        </p:nvSpPr>
        <p:spPr>
          <a:xfrm>
            <a:off x="3512530" y="9149671"/>
            <a:ext cx="7112423" cy="310603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D를 4번과 매칭하려고하니..…"/>
          <p:cNvSpPr txBox="1"/>
          <p:nvPr/>
        </p:nvSpPr>
        <p:spPr>
          <a:xfrm>
            <a:off x="10871746" y="2807454"/>
            <a:ext cx="13482069" cy="673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D를 4번과 매칭하려고하니..</a:t>
            </a:r>
          </a:p>
          <a:p>
            <a:pPr/>
            <a:r>
              <a:t>4번과 연결된 A번을 다른곳에 연결해도</a:t>
            </a:r>
          </a:p>
          <a:p>
            <a:pPr/>
            <a:r>
              <a:t>다 안되잖아?</a:t>
            </a:r>
          </a:p>
          <a:p>
            <a:pPr/>
          </a:p>
          <a:p>
            <a:pPr/>
            <a:r>
              <a:t>매칭실패.</a:t>
            </a:r>
          </a:p>
          <a:p>
            <a:pPr/>
            <a:r>
              <a:t>총 최대매칭수 : 3</a:t>
            </a:r>
          </a:p>
        </p:txBody>
      </p:sp>
      <p:sp>
        <p:nvSpPr>
          <p:cNvPr id="345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텍스트"/>
          <p:cNvSpPr txBox="1"/>
          <p:nvPr/>
        </p:nvSpPr>
        <p:spPr>
          <a:xfrm>
            <a:off x="18443232" y="2963082"/>
            <a:ext cx="127001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/>
            </a:pPr>
          </a:p>
        </p:txBody>
      </p:sp>
      <p:sp>
        <p:nvSpPr>
          <p:cNvPr id="348" name="코드를 간단하게 보자."/>
          <p:cNvSpPr txBox="1"/>
          <p:nvPr/>
        </p:nvSpPr>
        <p:spPr>
          <a:xfrm>
            <a:off x="313078" y="1692330"/>
            <a:ext cx="7666689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코드를 간단하게 보자.</a:t>
            </a:r>
          </a:p>
        </p:txBody>
      </p:sp>
      <p:sp>
        <p:nvSpPr>
          <p:cNvPr id="349" name="match[x] = y :  x번정점과 y번정점이 됫다는것 (match는 -1로 초기화)…"/>
          <p:cNvSpPr txBox="1"/>
          <p:nvPr/>
        </p:nvSpPr>
        <p:spPr>
          <a:xfrm>
            <a:off x="1344898" y="8795188"/>
            <a:ext cx="20667110" cy="4701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800"/>
            </a:pPr>
            <a:r>
              <a:t>match[x] = y :  x번정점과 y번정점이 됫다는것 (match는 -1로 초기화)</a:t>
            </a:r>
          </a:p>
          <a:p>
            <a:pPr algn="l">
              <a:defRPr sz="5800"/>
            </a:pPr>
          </a:p>
          <a:p>
            <a:pPr algn="l">
              <a:defRPr sz="5800"/>
            </a:pPr>
            <a:r>
              <a:t>visit[x] = x번 정점을 방문했는가?</a:t>
            </a:r>
          </a:p>
          <a:p>
            <a:pPr algn="l">
              <a:defRPr sz="5800"/>
            </a:pPr>
          </a:p>
          <a:p>
            <a:pPr algn="l">
              <a:defRPr sz="5800"/>
            </a:pPr>
            <a:r>
              <a:t>graph[x] = {…} : 정점 x와 연결되있는 간선 …</a:t>
            </a:r>
          </a:p>
        </p:txBody>
      </p:sp>
      <p:pic>
        <p:nvPicPr>
          <p:cNvPr id="35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3677" y="3093463"/>
            <a:ext cx="18305073" cy="5543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이분매칭 너무 쉬운데???"/>
          <p:cNvSpPr txBox="1"/>
          <p:nvPr/>
        </p:nvSpPr>
        <p:spPr>
          <a:xfrm>
            <a:off x="5485941" y="1644849"/>
            <a:ext cx="8885294" cy="2271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이분매칭 너무 쉬운데???</a:t>
            </a:r>
          </a:p>
        </p:txBody>
      </p:sp>
      <p:pic>
        <p:nvPicPr>
          <p:cNvPr id="3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082" y="2354773"/>
            <a:ext cx="4064001" cy="406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절대아니다."/>
          <p:cNvSpPr txBox="1"/>
          <p:nvPr/>
        </p:nvSpPr>
        <p:spPr>
          <a:xfrm>
            <a:off x="7683523" y="3971098"/>
            <a:ext cx="4147763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절대아니다.</a:t>
            </a:r>
          </a:p>
        </p:txBody>
      </p:sp>
      <p:sp>
        <p:nvSpPr>
          <p:cNvPr id="355" name="이분 매칭 문제에서 가장 재밌고 어려운 부분은 그래프 모델링…"/>
          <p:cNvSpPr txBox="1"/>
          <p:nvPr/>
        </p:nvSpPr>
        <p:spPr>
          <a:xfrm>
            <a:off x="806268" y="7816237"/>
            <a:ext cx="22771465" cy="3386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이분 매칭 문제에서 가장 재밌고 어려운 부분은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그래프 모델링</a:t>
            </a:r>
          </a:p>
          <a:p>
            <a:pPr/>
            <a:r>
              <a:t>어떠한 문제가 있을 때 어떻게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이분 그래프</a:t>
            </a:r>
            <a:r>
              <a:t>로 모델링 하는지가 핵심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1"/>
      <p:bldP build="whole" bldLvl="1" animBg="1" rev="0" advAuto="0" spid="35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060" t="1012" r="37819" b="37379"/>
          <a:stretch>
            <a:fillRect/>
          </a:stretch>
        </p:blipFill>
        <p:spPr>
          <a:xfrm>
            <a:off x="1120561" y="6358197"/>
            <a:ext cx="4657370" cy="4694518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359" name="특수한 체스판이 있다. 특수한 체스판에 몇개의 룩을 배치할수 있을까?…"/>
          <p:cNvSpPr txBox="1"/>
          <p:nvPr/>
        </p:nvSpPr>
        <p:spPr>
          <a:xfrm>
            <a:off x="468895" y="2542710"/>
            <a:ext cx="24016821" cy="2332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특수한 체스판이 있다.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특수한</a:t>
            </a:r>
            <a:r>
              <a:t> 체스판에 몇개의 룩을 배치할수 있을까?</a:t>
            </a:r>
          </a:p>
          <a:p>
            <a:pPr/>
            <a:r>
              <a:t>룩은 행과 열로 이동하며 서로 이동경로가 겹치면 안됨.</a:t>
            </a:r>
          </a:p>
        </p:txBody>
      </p:sp>
      <p:pic>
        <p:nvPicPr>
          <p:cNvPr id="360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256" y="6400891"/>
            <a:ext cx="893395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2108" y="7307722"/>
            <a:ext cx="893394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2529" y="8248405"/>
            <a:ext cx="893394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8055" y="9209751"/>
            <a:ext cx="893394" cy="914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089" y="10103704"/>
            <a:ext cx="893395" cy="914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060" t="1012" r="37819" b="37379"/>
          <a:stretch>
            <a:fillRect/>
          </a:stretch>
        </p:blipFill>
        <p:spPr>
          <a:xfrm>
            <a:off x="7010707" y="6358197"/>
            <a:ext cx="4657369" cy="4694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8234" y="6400891"/>
            <a:ext cx="893395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5261" y="7307722"/>
            <a:ext cx="893394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2674" y="8248405"/>
            <a:ext cx="893394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2253" y="9209751"/>
            <a:ext cx="893395" cy="914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9279" y="10103704"/>
            <a:ext cx="893395" cy="914217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일반 체스판의경우 n*n 체스판 일시…"/>
          <p:cNvSpPr txBox="1"/>
          <p:nvPr/>
        </p:nvSpPr>
        <p:spPr>
          <a:xfrm>
            <a:off x="11769142" y="6966099"/>
            <a:ext cx="12257885" cy="2332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일반 체스판의경우 n*n 체스판 일시</a:t>
            </a:r>
          </a:p>
          <a:p>
            <a:pPr/>
            <a:r>
              <a:t>n개의 룩을 배치할수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060" t="1012" r="37819" b="37379"/>
          <a:stretch>
            <a:fillRect/>
          </a:stretch>
        </p:blipFill>
        <p:spPr>
          <a:xfrm>
            <a:off x="1120561" y="6358197"/>
            <a:ext cx="4657370" cy="469451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375" name="빨간색 칸은 벽이다. 벽으로 막혀있으면 룩이 이동할 수 없다.…"/>
          <p:cNvSpPr txBox="1"/>
          <p:nvPr/>
        </p:nvSpPr>
        <p:spPr>
          <a:xfrm>
            <a:off x="2106840" y="2542710"/>
            <a:ext cx="20740931" cy="2332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빨간색 칸은 벽</a:t>
            </a:r>
            <a:r>
              <a:t>이다. 벽으로 막혀있으면 룩이 이동할 수 없다.</a:t>
            </a:r>
          </a:p>
          <a:p>
            <a:pPr/>
            <a:r>
              <a:t>최대 몇개의 룩을 배치할수 있는가?</a:t>
            </a:r>
          </a:p>
        </p:txBody>
      </p:sp>
      <p:sp>
        <p:nvSpPr>
          <p:cNvPr id="376" name="사각형"/>
          <p:cNvSpPr/>
          <p:nvPr/>
        </p:nvSpPr>
        <p:spPr>
          <a:xfrm>
            <a:off x="2059559" y="8247690"/>
            <a:ext cx="932515" cy="9283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7" name="직사각형"/>
          <p:cNvSpPr/>
          <p:nvPr/>
        </p:nvSpPr>
        <p:spPr>
          <a:xfrm>
            <a:off x="3002019" y="6412876"/>
            <a:ext cx="932514" cy="8902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8" name="사각형"/>
          <p:cNvSpPr/>
          <p:nvPr/>
        </p:nvSpPr>
        <p:spPr>
          <a:xfrm>
            <a:off x="3936425" y="9192562"/>
            <a:ext cx="932515" cy="9283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9" name="사각형"/>
          <p:cNvSpPr/>
          <p:nvPr/>
        </p:nvSpPr>
        <p:spPr>
          <a:xfrm>
            <a:off x="2982969" y="10124556"/>
            <a:ext cx="932514" cy="9283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060" t="1012" r="37819" b="37379"/>
          <a:stretch>
            <a:fillRect/>
          </a:stretch>
        </p:blipFill>
        <p:spPr>
          <a:xfrm>
            <a:off x="1120561" y="6358197"/>
            <a:ext cx="4657370" cy="4694518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383" name="사각형"/>
          <p:cNvSpPr/>
          <p:nvPr/>
        </p:nvSpPr>
        <p:spPr>
          <a:xfrm>
            <a:off x="2059559" y="8247690"/>
            <a:ext cx="932515" cy="9283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4" name="직사각형"/>
          <p:cNvSpPr/>
          <p:nvPr/>
        </p:nvSpPr>
        <p:spPr>
          <a:xfrm>
            <a:off x="3002019" y="6412876"/>
            <a:ext cx="932514" cy="8902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5" name="사각형"/>
          <p:cNvSpPr/>
          <p:nvPr/>
        </p:nvSpPr>
        <p:spPr>
          <a:xfrm>
            <a:off x="3936425" y="9192562"/>
            <a:ext cx="932515" cy="9283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6" name="사각형"/>
          <p:cNvSpPr/>
          <p:nvPr/>
        </p:nvSpPr>
        <p:spPr>
          <a:xfrm>
            <a:off x="2982969" y="10124556"/>
            <a:ext cx="932514" cy="92834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87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9119" y="9199627"/>
            <a:ext cx="893395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2992" y="7316412"/>
            <a:ext cx="893395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825" y="9199627"/>
            <a:ext cx="893395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1579" y="8254755"/>
            <a:ext cx="893394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985" y="6400891"/>
            <a:ext cx="893394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9119" y="6400891"/>
            <a:ext cx="893395" cy="91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985" y="10131621"/>
            <a:ext cx="893394" cy="914218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정답은 최대 룩을 7개 배치할 수 있다."/>
          <p:cNvSpPr txBox="1"/>
          <p:nvPr/>
        </p:nvSpPr>
        <p:spPr>
          <a:xfrm>
            <a:off x="9004539" y="3964570"/>
            <a:ext cx="12917900" cy="437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정답은 최대 룩을 7개 배치할 수 있다.</a:t>
            </a:r>
          </a:p>
          <a:p>
            <a:pPr/>
          </a:p>
          <a:p>
            <a:pPr/>
          </a:p>
        </p:txBody>
      </p:sp>
      <p:sp>
        <p:nvSpPr>
          <p:cNvPr id="395" name="이문제는 이분매칭으로 해결이 가능하다!"/>
          <p:cNvSpPr txBox="1"/>
          <p:nvPr/>
        </p:nvSpPr>
        <p:spPr>
          <a:xfrm>
            <a:off x="9008982" y="7395699"/>
            <a:ext cx="13974149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이문제는 이분매칭으로 해결이 가능하다!</a:t>
            </a:r>
          </a:p>
        </p:txBody>
      </p:sp>
      <p:pic>
        <p:nvPicPr>
          <p:cNvPr id="39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64056" y="9145013"/>
            <a:ext cx="4064001" cy="406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1"/>
      <p:bldP build="whole" bldLvl="1" animBg="1" rev="0" advAuto="0" spid="39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  <p:sp>
        <p:nvSpPr>
          <p:cNvPr id="167" name="카페에서 친구들끼리 공부를 했는데 나가려고 하니 가방이 섞였다.…"/>
          <p:cNvSpPr txBox="1"/>
          <p:nvPr/>
        </p:nvSpPr>
        <p:spPr>
          <a:xfrm>
            <a:off x="43503" y="2779595"/>
            <a:ext cx="24296993" cy="31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7100"/>
            </a:pPr>
            <a:r>
              <a:t>카페에서 친구들끼리 공부를 했는데 나가려고 하니 가방이 섞였다.</a:t>
            </a:r>
          </a:p>
          <a:p>
            <a:pPr>
              <a:defRPr b="1" sz="7100"/>
            </a:pPr>
            <a:r>
              <a:t>몇 가지의 정보를 알고 있을 때 최대한 가방을 찾아주자!</a:t>
            </a:r>
          </a:p>
          <a:p>
            <a:pPr>
              <a:defRPr b="1" sz="7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자기의 가방이라고 생각하는 가방만 최대 하나씩 가져갈 수가 있음.</a:t>
            </a:r>
          </a:p>
        </p:txBody>
      </p:sp>
      <p:sp>
        <p:nvSpPr>
          <p:cNvPr id="168" name="친구 A는 1번, 2번, 4번 가방 중 하나가 자기 것이라고 생각함.…"/>
          <p:cNvSpPr txBox="1"/>
          <p:nvPr/>
        </p:nvSpPr>
        <p:spPr>
          <a:xfrm>
            <a:off x="549689" y="7187579"/>
            <a:ext cx="22538077" cy="5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77937" indent="-1277937" algn="l">
              <a:buSzPct val="100000"/>
              <a:buAutoNum type="arabicPeriod" startAt="1"/>
              <a:defRPr b="1"/>
            </a:pPr>
            <a:r>
              <a:t>친구 A는 1번, 2번, 4번 가방 중 하나가 자기 것이라고 생각함.</a:t>
            </a:r>
          </a:p>
          <a:p>
            <a:pPr algn="l">
              <a:defRPr b="1"/>
            </a:pPr>
            <a:r>
              <a:t>2.  친구 B는 1번 가방을 자기 것이라고 생각함.</a:t>
            </a:r>
          </a:p>
          <a:p>
            <a:pPr algn="l">
              <a:defRPr b="1"/>
            </a:pPr>
            <a:r>
              <a:t>3.  친구 C는 2번, 4번 가방 중 하나가 자기 것이라고 생각함.</a:t>
            </a:r>
          </a:p>
          <a:p>
            <a:pPr algn="l">
              <a:defRPr b="1"/>
            </a:pPr>
            <a:r>
              <a:t>4.  친구 D는 4번 가방을 자기 것이라고 생각함.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399" name="어떤 칸에 룩을 배치하면 이 칸을 포함한 행과 열에는…"/>
          <p:cNvSpPr txBox="1"/>
          <p:nvPr/>
        </p:nvSpPr>
        <p:spPr>
          <a:xfrm>
            <a:off x="6275398" y="2035479"/>
            <a:ext cx="17980004" cy="6610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어떤 칸에 룩을 배치하면 이 칸을 포함한 행과 열에는</a:t>
            </a:r>
          </a:p>
          <a:p>
            <a:pPr/>
            <a:r>
              <a:t>더이상 룩을 배치할 수 없음</a:t>
            </a:r>
          </a:p>
          <a:p>
            <a:pPr/>
          </a:p>
          <a:p>
            <a:pPr/>
            <a:r>
              <a:t>===</a:t>
            </a:r>
          </a:p>
          <a:p>
            <a:pPr/>
          </a:p>
          <a:p>
            <a:pPr/>
            <a:r>
              <a:t>룩을 배치하는것은 두 빈 정점을 매칭하는것</a:t>
            </a:r>
          </a:p>
        </p:txBody>
      </p:sp>
      <p:sp>
        <p:nvSpPr>
          <p:cNvPr id="400" name="이분그래프로 만들어보자!"/>
          <p:cNvSpPr txBox="1"/>
          <p:nvPr/>
        </p:nvSpPr>
        <p:spPr>
          <a:xfrm>
            <a:off x="10795788" y="10251514"/>
            <a:ext cx="8939224" cy="121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이분그래프로 만들어보자!</a:t>
            </a:r>
          </a:p>
        </p:txBody>
      </p:sp>
      <p:grpSp>
        <p:nvGrpSpPr>
          <p:cNvPr id="422" name="그룹"/>
          <p:cNvGrpSpPr/>
          <p:nvPr/>
        </p:nvGrpSpPr>
        <p:grpSpPr>
          <a:xfrm>
            <a:off x="1288287" y="5610038"/>
            <a:ext cx="5921484" cy="5968958"/>
            <a:chOff x="0" y="0"/>
            <a:chExt cx="5921483" cy="5968956"/>
          </a:xfrm>
        </p:grpSpPr>
        <p:pic>
          <p:nvPicPr>
            <p:cNvPr id="40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60" t="1012" r="37819" b="37379"/>
            <a:stretch>
              <a:fillRect/>
            </a:stretch>
          </p:blipFill>
          <p:spPr>
            <a:xfrm>
              <a:off x="0" y="0"/>
              <a:ext cx="5921484" cy="5968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2" name="사각형"/>
            <p:cNvSpPr/>
            <p:nvPr/>
          </p:nvSpPr>
          <p:spPr>
            <a:xfrm>
              <a:off x="1193862" y="2402344"/>
              <a:ext cx="1185620" cy="11803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3" name="직사각형"/>
            <p:cNvSpPr/>
            <p:nvPr/>
          </p:nvSpPr>
          <p:spPr>
            <a:xfrm>
              <a:off x="2392126" y="69520"/>
              <a:ext cx="1185620" cy="113188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4" name="사각형"/>
            <p:cNvSpPr/>
            <p:nvPr/>
          </p:nvSpPr>
          <p:spPr>
            <a:xfrm>
              <a:off x="3580152" y="3603675"/>
              <a:ext cx="1185620" cy="1180324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" name="사각형"/>
            <p:cNvSpPr/>
            <p:nvPr/>
          </p:nvSpPr>
          <p:spPr>
            <a:xfrm>
              <a:off x="2367906" y="4788634"/>
              <a:ext cx="1185620" cy="11803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6" name="직사각형"/>
            <p:cNvSpPr/>
            <p:nvPr/>
          </p:nvSpPr>
          <p:spPr>
            <a:xfrm>
              <a:off x="167217" y="126034"/>
              <a:ext cx="2105587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" name="직사각형"/>
            <p:cNvSpPr/>
            <p:nvPr/>
          </p:nvSpPr>
          <p:spPr>
            <a:xfrm>
              <a:off x="3697069" y="150255"/>
              <a:ext cx="2105587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8" name="직사각형"/>
            <p:cNvSpPr/>
            <p:nvPr/>
          </p:nvSpPr>
          <p:spPr>
            <a:xfrm>
              <a:off x="167217" y="1296482"/>
              <a:ext cx="5635439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9" name="직사각형"/>
            <p:cNvSpPr/>
            <p:nvPr/>
          </p:nvSpPr>
          <p:spPr>
            <a:xfrm>
              <a:off x="160138" y="2542643"/>
              <a:ext cx="859700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0" name="직사각형"/>
            <p:cNvSpPr/>
            <p:nvPr/>
          </p:nvSpPr>
          <p:spPr>
            <a:xfrm>
              <a:off x="167217" y="3718117"/>
              <a:ext cx="3238911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" name="직사각형"/>
            <p:cNvSpPr/>
            <p:nvPr/>
          </p:nvSpPr>
          <p:spPr>
            <a:xfrm>
              <a:off x="167217" y="4893589"/>
              <a:ext cx="2105587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" name="직사각형"/>
            <p:cNvSpPr/>
            <p:nvPr/>
          </p:nvSpPr>
          <p:spPr>
            <a:xfrm>
              <a:off x="2553506" y="2499226"/>
              <a:ext cx="3238911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" name="직사각형"/>
            <p:cNvSpPr/>
            <p:nvPr/>
          </p:nvSpPr>
          <p:spPr>
            <a:xfrm>
              <a:off x="4939795" y="3718117"/>
              <a:ext cx="859700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" name="직사각형"/>
            <p:cNvSpPr/>
            <p:nvPr/>
          </p:nvSpPr>
          <p:spPr>
            <a:xfrm>
              <a:off x="3637407" y="4893589"/>
              <a:ext cx="2105588" cy="970412"/>
            </a:xfrm>
            <a:prstGeom prst="rect">
              <a:avLst/>
            </a:prstGeom>
            <a:solidFill>
              <a:schemeClr val="accent3">
                <a:alpha val="8960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5" name="직사각형"/>
            <p:cNvSpPr/>
            <p:nvPr/>
          </p:nvSpPr>
          <p:spPr>
            <a:xfrm>
              <a:off x="231262" y="126298"/>
              <a:ext cx="859700" cy="5700120"/>
            </a:xfrm>
            <a:prstGeom prst="rect">
              <a:avLst/>
            </a:prstGeom>
            <a:solidFill>
              <a:srgbClr val="00A1FF">
                <a:alpha val="794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6" name="직사각형"/>
            <p:cNvSpPr/>
            <p:nvPr/>
          </p:nvSpPr>
          <p:spPr>
            <a:xfrm>
              <a:off x="1356822" y="177789"/>
              <a:ext cx="859700" cy="2089106"/>
            </a:xfrm>
            <a:prstGeom prst="rect">
              <a:avLst/>
            </a:prstGeom>
            <a:solidFill>
              <a:srgbClr val="00A1FF">
                <a:alpha val="794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" name="직사각형"/>
            <p:cNvSpPr/>
            <p:nvPr/>
          </p:nvSpPr>
          <p:spPr>
            <a:xfrm>
              <a:off x="1356822" y="3718117"/>
              <a:ext cx="859700" cy="2089106"/>
            </a:xfrm>
            <a:prstGeom prst="rect">
              <a:avLst/>
            </a:prstGeom>
            <a:solidFill>
              <a:srgbClr val="00A1FF">
                <a:alpha val="794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" name="직사각형"/>
            <p:cNvSpPr/>
            <p:nvPr/>
          </p:nvSpPr>
          <p:spPr>
            <a:xfrm>
              <a:off x="2603528" y="1301507"/>
              <a:ext cx="859700" cy="3301261"/>
            </a:xfrm>
            <a:prstGeom prst="rect">
              <a:avLst/>
            </a:prstGeom>
            <a:solidFill>
              <a:srgbClr val="00A1FF">
                <a:alpha val="794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9" name="직사각형"/>
            <p:cNvSpPr/>
            <p:nvPr/>
          </p:nvSpPr>
          <p:spPr>
            <a:xfrm>
              <a:off x="3753351" y="131059"/>
              <a:ext cx="859700" cy="3301261"/>
            </a:xfrm>
            <a:prstGeom prst="rect">
              <a:avLst/>
            </a:prstGeom>
            <a:solidFill>
              <a:srgbClr val="00A1FF">
                <a:alpha val="794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0" name="직사각형"/>
            <p:cNvSpPr/>
            <p:nvPr/>
          </p:nvSpPr>
          <p:spPr>
            <a:xfrm>
              <a:off x="4877801" y="131059"/>
              <a:ext cx="859700" cy="5706747"/>
            </a:xfrm>
            <a:prstGeom prst="rect">
              <a:avLst/>
            </a:prstGeom>
            <a:solidFill>
              <a:srgbClr val="00A1FF">
                <a:alpha val="794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1" name="직사각형"/>
            <p:cNvSpPr/>
            <p:nvPr/>
          </p:nvSpPr>
          <p:spPr>
            <a:xfrm>
              <a:off x="3785814" y="4964276"/>
              <a:ext cx="859700" cy="829038"/>
            </a:xfrm>
            <a:prstGeom prst="rect">
              <a:avLst/>
            </a:prstGeom>
            <a:solidFill>
              <a:srgbClr val="00A1FF">
                <a:alpha val="794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1"/>
      <p:bldP build="whole" bldLvl="1" animBg="1" rev="0" advAuto="0" spid="42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pic>
        <p:nvPicPr>
          <p:cNvPr id="42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060" t="1012" r="37819" b="37379"/>
          <a:stretch>
            <a:fillRect/>
          </a:stretch>
        </p:blipFill>
        <p:spPr>
          <a:xfrm>
            <a:off x="1288287" y="5610039"/>
            <a:ext cx="5921484" cy="596871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사각형"/>
          <p:cNvSpPr/>
          <p:nvPr/>
        </p:nvSpPr>
        <p:spPr>
          <a:xfrm>
            <a:off x="2482149" y="8012383"/>
            <a:ext cx="1185620" cy="118032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7" name="직사각형"/>
          <p:cNvSpPr/>
          <p:nvPr/>
        </p:nvSpPr>
        <p:spPr>
          <a:xfrm>
            <a:off x="3680414" y="5679559"/>
            <a:ext cx="1185620" cy="113188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8" name="사각형"/>
          <p:cNvSpPr/>
          <p:nvPr/>
        </p:nvSpPr>
        <p:spPr>
          <a:xfrm>
            <a:off x="4868439" y="9213714"/>
            <a:ext cx="1185620" cy="118032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9" name="사각형"/>
          <p:cNvSpPr/>
          <p:nvPr/>
        </p:nvSpPr>
        <p:spPr>
          <a:xfrm>
            <a:off x="3656193" y="10398673"/>
            <a:ext cx="1185620" cy="118032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0" name="직사각형"/>
          <p:cNvSpPr/>
          <p:nvPr/>
        </p:nvSpPr>
        <p:spPr>
          <a:xfrm>
            <a:off x="1455504" y="5736073"/>
            <a:ext cx="2105587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1" name="직사각형"/>
          <p:cNvSpPr/>
          <p:nvPr/>
        </p:nvSpPr>
        <p:spPr>
          <a:xfrm>
            <a:off x="4985356" y="5760294"/>
            <a:ext cx="2105587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2" name="직사각형"/>
          <p:cNvSpPr/>
          <p:nvPr/>
        </p:nvSpPr>
        <p:spPr>
          <a:xfrm>
            <a:off x="1455504" y="6906521"/>
            <a:ext cx="5635439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3" name="직사각형"/>
          <p:cNvSpPr/>
          <p:nvPr/>
        </p:nvSpPr>
        <p:spPr>
          <a:xfrm>
            <a:off x="1448426" y="8152682"/>
            <a:ext cx="859700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4" name="직사각형"/>
          <p:cNvSpPr/>
          <p:nvPr/>
        </p:nvSpPr>
        <p:spPr>
          <a:xfrm>
            <a:off x="1455504" y="9328156"/>
            <a:ext cx="3238911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5" name="직사각형"/>
          <p:cNvSpPr/>
          <p:nvPr/>
        </p:nvSpPr>
        <p:spPr>
          <a:xfrm>
            <a:off x="1455504" y="10503628"/>
            <a:ext cx="2105587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6" name="직사각형"/>
          <p:cNvSpPr/>
          <p:nvPr/>
        </p:nvSpPr>
        <p:spPr>
          <a:xfrm>
            <a:off x="3841793" y="8109265"/>
            <a:ext cx="3238911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7" name="직사각형"/>
          <p:cNvSpPr/>
          <p:nvPr/>
        </p:nvSpPr>
        <p:spPr>
          <a:xfrm>
            <a:off x="6228083" y="9328156"/>
            <a:ext cx="859700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8" name="직사각형"/>
          <p:cNvSpPr/>
          <p:nvPr/>
        </p:nvSpPr>
        <p:spPr>
          <a:xfrm>
            <a:off x="4925695" y="10503628"/>
            <a:ext cx="2105587" cy="970412"/>
          </a:xfrm>
          <a:prstGeom prst="rect">
            <a:avLst/>
          </a:prstGeom>
          <a:solidFill>
            <a:schemeClr val="accent3">
              <a:alpha val="896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9" name="1"/>
          <p:cNvSpPr txBox="1"/>
          <p:nvPr/>
        </p:nvSpPr>
        <p:spPr>
          <a:xfrm>
            <a:off x="655012" y="5866043"/>
            <a:ext cx="414732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0" name="2"/>
          <p:cNvSpPr txBox="1"/>
          <p:nvPr/>
        </p:nvSpPr>
        <p:spPr>
          <a:xfrm>
            <a:off x="7375104" y="5827943"/>
            <a:ext cx="414731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1" name="3"/>
          <p:cNvSpPr txBox="1"/>
          <p:nvPr/>
        </p:nvSpPr>
        <p:spPr>
          <a:xfrm>
            <a:off x="655012" y="7036492"/>
            <a:ext cx="414732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2" name="4"/>
          <p:cNvSpPr txBox="1"/>
          <p:nvPr/>
        </p:nvSpPr>
        <p:spPr>
          <a:xfrm>
            <a:off x="655012" y="8206941"/>
            <a:ext cx="414732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3" name="5"/>
          <p:cNvSpPr txBox="1"/>
          <p:nvPr/>
        </p:nvSpPr>
        <p:spPr>
          <a:xfrm>
            <a:off x="7375104" y="8168841"/>
            <a:ext cx="414731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6"/>
          <p:cNvSpPr txBox="1"/>
          <p:nvPr/>
        </p:nvSpPr>
        <p:spPr>
          <a:xfrm>
            <a:off x="655012" y="9377390"/>
            <a:ext cx="414732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5" name="7"/>
          <p:cNvSpPr txBox="1"/>
          <p:nvPr/>
        </p:nvSpPr>
        <p:spPr>
          <a:xfrm>
            <a:off x="7326663" y="9410540"/>
            <a:ext cx="414732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6" name="8"/>
          <p:cNvSpPr txBox="1"/>
          <p:nvPr/>
        </p:nvSpPr>
        <p:spPr>
          <a:xfrm>
            <a:off x="655012" y="10547839"/>
            <a:ext cx="414732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47" name="9"/>
          <p:cNvSpPr txBox="1"/>
          <p:nvPr/>
        </p:nvSpPr>
        <p:spPr>
          <a:xfrm>
            <a:off x="7326663" y="10652238"/>
            <a:ext cx="414732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1519549" y="5736337"/>
            <a:ext cx="859700" cy="5700120"/>
          </a:xfrm>
          <a:prstGeom prst="rect">
            <a:avLst/>
          </a:prstGeom>
          <a:solidFill>
            <a:srgbClr val="00A1FF">
              <a:alpha val="794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9" name="직사각형"/>
          <p:cNvSpPr/>
          <p:nvPr/>
        </p:nvSpPr>
        <p:spPr>
          <a:xfrm>
            <a:off x="2645109" y="5787828"/>
            <a:ext cx="859700" cy="2089106"/>
          </a:xfrm>
          <a:prstGeom prst="rect">
            <a:avLst/>
          </a:prstGeom>
          <a:solidFill>
            <a:srgbClr val="00A1FF">
              <a:alpha val="794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0" name="직사각형"/>
          <p:cNvSpPr/>
          <p:nvPr/>
        </p:nvSpPr>
        <p:spPr>
          <a:xfrm>
            <a:off x="2645109" y="9328156"/>
            <a:ext cx="859700" cy="2089106"/>
          </a:xfrm>
          <a:prstGeom prst="rect">
            <a:avLst/>
          </a:prstGeom>
          <a:solidFill>
            <a:srgbClr val="00A1FF">
              <a:alpha val="794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1" name="직사각형"/>
          <p:cNvSpPr/>
          <p:nvPr/>
        </p:nvSpPr>
        <p:spPr>
          <a:xfrm>
            <a:off x="3891815" y="6911546"/>
            <a:ext cx="859700" cy="3301261"/>
          </a:xfrm>
          <a:prstGeom prst="rect">
            <a:avLst/>
          </a:prstGeom>
          <a:solidFill>
            <a:srgbClr val="00A1FF">
              <a:alpha val="794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2" name="직사각형"/>
          <p:cNvSpPr/>
          <p:nvPr/>
        </p:nvSpPr>
        <p:spPr>
          <a:xfrm>
            <a:off x="5041638" y="5741098"/>
            <a:ext cx="859700" cy="3301261"/>
          </a:xfrm>
          <a:prstGeom prst="rect">
            <a:avLst/>
          </a:prstGeom>
          <a:solidFill>
            <a:srgbClr val="00A1FF">
              <a:alpha val="794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" name="직사각형"/>
          <p:cNvSpPr/>
          <p:nvPr/>
        </p:nvSpPr>
        <p:spPr>
          <a:xfrm>
            <a:off x="6166088" y="5741098"/>
            <a:ext cx="859700" cy="5706747"/>
          </a:xfrm>
          <a:prstGeom prst="rect">
            <a:avLst/>
          </a:prstGeom>
          <a:solidFill>
            <a:srgbClr val="00A1FF">
              <a:alpha val="794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" name="직사각형"/>
          <p:cNvSpPr/>
          <p:nvPr/>
        </p:nvSpPr>
        <p:spPr>
          <a:xfrm>
            <a:off x="5074101" y="10574315"/>
            <a:ext cx="859700" cy="829038"/>
          </a:xfrm>
          <a:prstGeom prst="rect">
            <a:avLst/>
          </a:prstGeom>
          <a:solidFill>
            <a:srgbClr val="00A1FF">
              <a:alpha val="794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" name="1"/>
          <p:cNvSpPr txBox="1"/>
          <p:nvPr/>
        </p:nvSpPr>
        <p:spPr>
          <a:xfrm>
            <a:off x="1703933" y="4821028"/>
            <a:ext cx="440132" cy="76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6" name="2"/>
          <p:cNvSpPr txBox="1"/>
          <p:nvPr/>
        </p:nvSpPr>
        <p:spPr>
          <a:xfrm>
            <a:off x="2829494" y="4821028"/>
            <a:ext cx="440131" cy="76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7" name="3"/>
          <p:cNvSpPr txBox="1"/>
          <p:nvPr/>
        </p:nvSpPr>
        <p:spPr>
          <a:xfrm>
            <a:off x="2829494" y="11475902"/>
            <a:ext cx="414731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8" name="4"/>
          <p:cNvSpPr txBox="1"/>
          <p:nvPr/>
        </p:nvSpPr>
        <p:spPr>
          <a:xfrm>
            <a:off x="3955055" y="4821028"/>
            <a:ext cx="440131" cy="76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9" name="5"/>
          <p:cNvSpPr txBox="1"/>
          <p:nvPr/>
        </p:nvSpPr>
        <p:spPr>
          <a:xfrm>
            <a:off x="5194915" y="4821028"/>
            <a:ext cx="440131" cy="76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0" name="6"/>
          <p:cNvSpPr txBox="1"/>
          <p:nvPr/>
        </p:nvSpPr>
        <p:spPr>
          <a:xfrm>
            <a:off x="5207615" y="11475902"/>
            <a:ext cx="414731" cy="71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1" name="7"/>
          <p:cNvSpPr txBox="1"/>
          <p:nvPr/>
        </p:nvSpPr>
        <p:spPr>
          <a:xfrm>
            <a:off x="6412467" y="4821028"/>
            <a:ext cx="440132" cy="76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2" name="1"/>
          <p:cNvSpPr/>
          <p:nvPr/>
        </p:nvSpPr>
        <p:spPr>
          <a:xfrm>
            <a:off x="10711107" y="64021"/>
            <a:ext cx="1655280" cy="1650098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/>
          <p:nvPr/>
        </p:nvSpPr>
        <p:spPr>
          <a:xfrm>
            <a:off x="10711107" y="1556492"/>
            <a:ext cx="1655280" cy="1650098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3"/>
          <p:cNvSpPr/>
          <p:nvPr/>
        </p:nvSpPr>
        <p:spPr>
          <a:xfrm>
            <a:off x="10711107" y="3040322"/>
            <a:ext cx="1655280" cy="1650099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5" name="4"/>
          <p:cNvSpPr/>
          <p:nvPr/>
        </p:nvSpPr>
        <p:spPr>
          <a:xfrm>
            <a:off x="10711107" y="4530812"/>
            <a:ext cx="1655280" cy="1650099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6" name="5"/>
          <p:cNvSpPr/>
          <p:nvPr/>
        </p:nvSpPr>
        <p:spPr>
          <a:xfrm>
            <a:off x="10711107" y="6032951"/>
            <a:ext cx="1655280" cy="1650098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7" name="6"/>
          <p:cNvSpPr/>
          <p:nvPr/>
        </p:nvSpPr>
        <p:spPr>
          <a:xfrm>
            <a:off x="10711107" y="7503990"/>
            <a:ext cx="1655280" cy="1650098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8" name="7"/>
          <p:cNvSpPr/>
          <p:nvPr/>
        </p:nvSpPr>
        <p:spPr>
          <a:xfrm>
            <a:off x="10711107" y="8940727"/>
            <a:ext cx="1655280" cy="1650098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9" name="8"/>
          <p:cNvSpPr/>
          <p:nvPr/>
        </p:nvSpPr>
        <p:spPr>
          <a:xfrm>
            <a:off x="10718691" y="10477010"/>
            <a:ext cx="1655280" cy="1650098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70" name="9"/>
          <p:cNvSpPr/>
          <p:nvPr/>
        </p:nvSpPr>
        <p:spPr>
          <a:xfrm>
            <a:off x="10718691" y="11967657"/>
            <a:ext cx="1655280" cy="1650099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71" name="1"/>
          <p:cNvSpPr/>
          <p:nvPr/>
        </p:nvSpPr>
        <p:spPr>
          <a:xfrm>
            <a:off x="20186291" y="494892"/>
            <a:ext cx="1655281" cy="1650099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2" name="2"/>
          <p:cNvSpPr/>
          <p:nvPr/>
        </p:nvSpPr>
        <p:spPr>
          <a:xfrm>
            <a:off x="20186291" y="2356833"/>
            <a:ext cx="1655281" cy="1650099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3" name="3"/>
          <p:cNvSpPr/>
          <p:nvPr/>
        </p:nvSpPr>
        <p:spPr>
          <a:xfrm>
            <a:off x="20186291" y="4224451"/>
            <a:ext cx="1655281" cy="1650099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4" name="4"/>
          <p:cNvSpPr/>
          <p:nvPr/>
        </p:nvSpPr>
        <p:spPr>
          <a:xfrm>
            <a:off x="20186291" y="6123724"/>
            <a:ext cx="1655281" cy="1650099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5" name="5"/>
          <p:cNvSpPr/>
          <p:nvPr/>
        </p:nvSpPr>
        <p:spPr>
          <a:xfrm>
            <a:off x="20186291" y="7959688"/>
            <a:ext cx="1655281" cy="1650099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6" name="6"/>
          <p:cNvSpPr/>
          <p:nvPr/>
        </p:nvSpPr>
        <p:spPr>
          <a:xfrm>
            <a:off x="20186291" y="9798921"/>
            <a:ext cx="1655281" cy="1650098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7" name="7"/>
          <p:cNvSpPr/>
          <p:nvPr/>
        </p:nvSpPr>
        <p:spPr>
          <a:xfrm>
            <a:off x="20186291" y="11634885"/>
            <a:ext cx="1655281" cy="1650098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8" name="선"/>
          <p:cNvSpPr/>
          <p:nvPr/>
        </p:nvSpPr>
        <p:spPr>
          <a:xfrm>
            <a:off x="11912533" y="6829432"/>
            <a:ext cx="8635377" cy="5625736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9" name="선"/>
          <p:cNvSpPr/>
          <p:nvPr/>
        </p:nvSpPr>
        <p:spPr>
          <a:xfrm>
            <a:off x="11950607" y="863818"/>
            <a:ext cx="8559227" cy="2332299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0" name="선"/>
          <p:cNvSpPr/>
          <p:nvPr/>
        </p:nvSpPr>
        <p:spPr>
          <a:xfrm flipV="1">
            <a:off x="11950607" y="1335374"/>
            <a:ext cx="8559227" cy="2547978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1950607" y="3210692"/>
            <a:ext cx="8559226" cy="67266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2" name="선"/>
          <p:cNvSpPr/>
          <p:nvPr/>
        </p:nvSpPr>
        <p:spPr>
          <a:xfrm>
            <a:off x="11950607" y="3879814"/>
            <a:ext cx="8559227" cy="298336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3" name="선"/>
          <p:cNvSpPr/>
          <p:nvPr/>
        </p:nvSpPr>
        <p:spPr>
          <a:xfrm>
            <a:off x="11950607" y="3835740"/>
            <a:ext cx="8559227" cy="4819519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4" name="선"/>
          <p:cNvSpPr/>
          <p:nvPr/>
        </p:nvSpPr>
        <p:spPr>
          <a:xfrm>
            <a:off x="11941660" y="3830634"/>
            <a:ext cx="8577121" cy="857712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5" name="선"/>
          <p:cNvSpPr/>
          <p:nvPr/>
        </p:nvSpPr>
        <p:spPr>
          <a:xfrm>
            <a:off x="11950607" y="2380873"/>
            <a:ext cx="8559227" cy="627728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" name="선"/>
          <p:cNvSpPr/>
          <p:nvPr/>
        </p:nvSpPr>
        <p:spPr>
          <a:xfrm>
            <a:off x="11962266" y="2392676"/>
            <a:ext cx="8535910" cy="9998104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7" name="선"/>
          <p:cNvSpPr/>
          <p:nvPr/>
        </p:nvSpPr>
        <p:spPr>
          <a:xfrm flipV="1">
            <a:off x="11927029" y="1451001"/>
            <a:ext cx="8606382" cy="3876422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8" name="선"/>
          <p:cNvSpPr/>
          <p:nvPr/>
        </p:nvSpPr>
        <p:spPr>
          <a:xfrm>
            <a:off x="12077607" y="993610"/>
            <a:ext cx="8559228" cy="444119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" name="선"/>
          <p:cNvSpPr/>
          <p:nvPr/>
        </p:nvSpPr>
        <p:spPr>
          <a:xfrm flipV="1">
            <a:off x="11897518" y="1398447"/>
            <a:ext cx="8665405" cy="6960616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0" name="선"/>
          <p:cNvSpPr/>
          <p:nvPr/>
        </p:nvSpPr>
        <p:spPr>
          <a:xfrm>
            <a:off x="11954618" y="6869465"/>
            <a:ext cx="8551205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" name="선"/>
          <p:cNvSpPr/>
          <p:nvPr/>
        </p:nvSpPr>
        <p:spPr>
          <a:xfrm>
            <a:off x="12075127" y="6955517"/>
            <a:ext cx="8564188" cy="182191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2" name="선"/>
          <p:cNvSpPr/>
          <p:nvPr/>
        </p:nvSpPr>
        <p:spPr>
          <a:xfrm flipV="1">
            <a:off x="11901528" y="5090713"/>
            <a:ext cx="8657387" cy="32683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3" name="선"/>
          <p:cNvSpPr/>
          <p:nvPr/>
        </p:nvSpPr>
        <p:spPr>
          <a:xfrm flipV="1">
            <a:off x="11953390" y="6901821"/>
            <a:ext cx="8553660" cy="1461157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>
            <a:off x="11913165" y="9753369"/>
            <a:ext cx="8634112" cy="2789118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5" name="선"/>
          <p:cNvSpPr/>
          <p:nvPr/>
        </p:nvSpPr>
        <p:spPr>
          <a:xfrm flipV="1">
            <a:off x="11961605" y="1485614"/>
            <a:ext cx="8537232" cy="979086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6" name="선"/>
          <p:cNvSpPr/>
          <p:nvPr/>
        </p:nvSpPr>
        <p:spPr>
          <a:xfrm flipV="1">
            <a:off x="11969169" y="5085705"/>
            <a:ext cx="8522104" cy="618714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7" name="선"/>
          <p:cNvSpPr/>
          <p:nvPr/>
        </p:nvSpPr>
        <p:spPr>
          <a:xfrm flipV="1">
            <a:off x="11971194" y="10698631"/>
            <a:ext cx="8518055" cy="2159784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8" name="선"/>
          <p:cNvSpPr/>
          <p:nvPr/>
        </p:nvSpPr>
        <p:spPr>
          <a:xfrm flipV="1">
            <a:off x="11979365" y="12538362"/>
            <a:ext cx="8755712" cy="3084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9" name="다음과 같은 이분그래프에서…"/>
          <p:cNvSpPr txBox="1"/>
          <p:nvPr/>
        </p:nvSpPr>
        <p:spPr>
          <a:xfrm>
            <a:off x="18919" y="1676528"/>
            <a:ext cx="10792124" cy="2520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7500"/>
            </a:pPr>
            <a:r>
              <a:t>다음과 같은 이분그래프에서</a:t>
            </a:r>
          </a:p>
          <a:p>
            <a:pPr>
              <a:defRPr b="1" sz="7500"/>
            </a:pPr>
            <a:r>
              <a:t>최대매칭 = 배치할수 있는 룩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502" name="이분매칭으로 그래프의 최소 버텍스 커버를 알수있음."/>
          <p:cNvSpPr txBox="1"/>
          <p:nvPr/>
        </p:nvSpPr>
        <p:spPr>
          <a:xfrm>
            <a:off x="2935037" y="3585823"/>
            <a:ext cx="18513927" cy="123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이분매칭으로 그래프의 최소 버텍스 커버를 알수있음.</a:t>
            </a:r>
          </a:p>
        </p:txBody>
      </p:sp>
      <p:sp>
        <p:nvSpPr>
          <p:cNvPr id="503" name="최소 버텍스 커버 : 정점 집합 S가 있을 때,…"/>
          <p:cNvSpPr txBox="1"/>
          <p:nvPr/>
        </p:nvSpPr>
        <p:spPr>
          <a:xfrm>
            <a:off x="1983363" y="6498637"/>
            <a:ext cx="20810881" cy="2332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최소 버텍스 커버</a:t>
            </a:r>
            <a:r>
              <a:t> : 정점 집합 S가 있을 때, </a:t>
            </a:r>
          </a:p>
          <a:p>
            <a:pPr>
              <a:defRPr b="1"/>
            </a:pPr>
            <a:r>
              <a:t>모든 간선은 양 끝점 중 적어도 하나가 S에 포함 되어야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506" name="타원형"/>
          <p:cNvSpPr/>
          <p:nvPr/>
        </p:nvSpPr>
        <p:spPr>
          <a:xfrm>
            <a:off x="8506539" y="3448065"/>
            <a:ext cx="1880016" cy="177577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7" name="타원형"/>
          <p:cNvSpPr/>
          <p:nvPr/>
        </p:nvSpPr>
        <p:spPr>
          <a:xfrm>
            <a:off x="5091070" y="6959207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8" name="타원형"/>
          <p:cNvSpPr/>
          <p:nvPr/>
        </p:nvSpPr>
        <p:spPr>
          <a:xfrm>
            <a:off x="9154148" y="9370017"/>
            <a:ext cx="1880016" cy="177577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9" name="타원형"/>
          <p:cNvSpPr/>
          <p:nvPr/>
        </p:nvSpPr>
        <p:spPr>
          <a:xfrm>
            <a:off x="12078568" y="6111990"/>
            <a:ext cx="1880017" cy="177577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0" name="타원형"/>
          <p:cNvSpPr/>
          <p:nvPr/>
        </p:nvSpPr>
        <p:spPr>
          <a:xfrm>
            <a:off x="14662811" y="8325111"/>
            <a:ext cx="1880017" cy="177577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1" name="타원형"/>
          <p:cNvSpPr/>
          <p:nvPr/>
        </p:nvSpPr>
        <p:spPr>
          <a:xfrm>
            <a:off x="20615206" y="1249089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2" name="타원형"/>
          <p:cNvSpPr/>
          <p:nvPr/>
        </p:nvSpPr>
        <p:spPr>
          <a:xfrm>
            <a:off x="17514622" y="4668249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3" name="타원형"/>
          <p:cNvSpPr/>
          <p:nvPr/>
        </p:nvSpPr>
        <p:spPr>
          <a:xfrm>
            <a:off x="21282494" y="4668249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4" name="타원형"/>
          <p:cNvSpPr/>
          <p:nvPr/>
        </p:nvSpPr>
        <p:spPr>
          <a:xfrm>
            <a:off x="16961725" y="764152"/>
            <a:ext cx="1880017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5" name="선"/>
          <p:cNvSpPr/>
          <p:nvPr/>
        </p:nvSpPr>
        <p:spPr>
          <a:xfrm flipH="1" flipV="1">
            <a:off x="17983492" y="1940593"/>
            <a:ext cx="363242" cy="3426926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6" name="선"/>
          <p:cNvSpPr/>
          <p:nvPr/>
        </p:nvSpPr>
        <p:spPr>
          <a:xfrm>
            <a:off x="18473734" y="5494518"/>
            <a:ext cx="393169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7" name="선"/>
          <p:cNvSpPr/>
          <p:nvPr/>
        </p:nvSpPr>
        <p:spPr>
          <a:xfrm flipV="1">
            <a:off x="18434372" y="2230956"/>
            <a:ext cx="2904473" cy="318484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8" name="선"/>
          <p:cNvSpPr/>
          <p:nvPr/>
        </p:nvSpPr>
        <p:spPr>
          <a:xfrm flipV="1">
            <a:off x="15510912" y="5900426"/>
            <a:ext cx="2904472" cy="318484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9" name="선"/>
          <p:cNvSpPr/>
          <p:nvPr/>
        </p:nvSpPr>
        <p:spPr>
          <a:xfrm flipV="1">
            <a:off x="12932782" y="5579082"/>
            <a:ext cx="5340075" cy="150785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0" name="선"/>
          <p:cNvSpPr/>
          <p:nvPr/>
        </p:nvSpPr>
        <p:spPr>
          <a:xfrm flipV="1">
            <a:off x="9921682" y="7219012"/>
            <a:ext cx="2904473" cy="318484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" name="선"/>
          <p:cNvSpPr/>
          <p:nvPr/>
        </p:nvSpPr>
        <p:spPr>
          <a:xfrm flipV="1">
            <a:off x="10098805" y="9253988"/>
            <a:ext cx="5308402" cy="1251013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2" name="선"/>
          <p:cNvSpPr/>
          <p:nvPr/>
        </p:nvSpPr>
        <p:spPr>
          <a:xfrm>
            <a:off x="9173827" y="4381653"/>
            <a:ext cx="3643025" cy="2348963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3" name="선"/>
          <p:cNvSpPr/>
          <p:nvPr/>
        </p:nvSpPr>
        <p:spPr>
          <a:xfrm>
            <a:off x="6135628" y="7925429"/>
            <a:ext cx="3892967" cy="2268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4" name="타원형"/>
          <p:cNvSpPr/>
          <p:nvPr/>
        </p:nvSpPr>
        <p:spPr>
          <a:xfrm>
            <a:off x="3378876" y="2512324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5" name="선"/>
          <p:cNvSpPr/>
          <p:nvPr/>
        </p:nvSpPr>
        <p:spPr>
          <a:xfrm>
            <a:off x="4597215" y="3426232"/>
            <a:ext cx="4426627" cy="79429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6" name="선"/>
          <p:cNvSpPr/>
          <p:nvPr/>
        </p:nvSpPr>
        <p:spPr>
          <a:xfrm>
            <a:off x="4420091" y="3642716"/>
            <a:ext cx="1355949" cy="382683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7" name="다음 그래프에서 최소 버텍스 커버는?"/>
          <p:cNvSpPr txBox="1"/>
          <p:nvPr/>
        </p:nvSpPr>
        <p:spPr>
          <a:xfrm>
            <a:off x="2769513" y="1240312"/>
            <a:ext cx="12945507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다음 그래프에서 최소 버텍스 커버는?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530" name="타원형"/>
          <p:cNvSpPr/>
          <p:nvPr/>
        </p:nvSpPr>
        <p:spPr>
          <a:xfrm>
            <a:off x="8506539" y="3448065"/>
            <a:ext cx="1880016" cy="177577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1" name="타원형"/>
          <p:cNvSpPr/>
          <p:nvPr/>
        </p:nvSpPr>
        <p:spPr>
          <a:xfrm>
            <a:off x="5091070" y="6959207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2" name="타원형"/>
          <p:cNvSpPr/>
          <p:nvPr/>
        </p:nvSpPr>
        <p:spPr>
          <a:xfrm>
            <a:off x="9154148" y="9370017"/>
            <a:ext cx="1880016" cy="177577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3" name="타원형"/>
          <p:cNvSpPr/>
          <p:nvPr/>
        </p:nvSpPr>
        <p:spPr>
          <a:xfrm>
            <a:off x="12078568" y="6111990"/>
            <a:ext cx="1880017" cy="177577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4" name="타원형"/>
          <p:cNvSpPr/>
          <p:nvPr/>
        </p:nvSpPr>
        <p:spPr>
          <a:xfrm>
            <a:off x="14662811" y="8325111"/>
            <a:ext cx="1880017" cy="177577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5" name="타원형"/>
          <p:cNvSpPr/>
          <p:nvPr/>
        </p:nvSpPr>
        <p:spPr>
          <a:xfrm>
            <a:off x="20615206" y="1249089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6" name="타원형"/>
          <p:cNvSpPr/>
          <p:nvPr/>
        </p:nvSpPr>
        <p:spPr>
          <a:xfrm>
            <a:off x="17514622" y="4668249"/>
            <a:ext cx="1880016" cy="1775772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" name="타원형"/>
          <p:cNvSpPr/>
          <p:nvPr/>
        </p:nvSpPr>
        <p:spPr>
          <a:xfrm>
            <a:off x="21282494" y="4668249"/>
            <a:ext cx="1880016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8" name="타원형"/>
          <p:cNvSpPr/>
          <p:nvPr/>
        </p:nvSpPr>
        <p:spPr>
          <a:xfrm>
            <a:off x="16961725" y="764152"/>
            <a:ext cx="1880017" cy="177577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9" name="선"/>
          <p:cNvSpPr/>
          <p:nvPr/>
        </p:nvSpPr>
        <p:spPr>
          <a:xfrm flipH="1" flipV="1">
            <a:off x="17983492" y="1940593"/>
            <a:ext cx="363242" cy="342692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>
            <a:off x="18473734" y="5494518"/>
            <a:ext cx="3931691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V="1">
            <a:off x="18434372" y="2230956"/>
            <a:ext cx="2904473" cy="318484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15510912" y="5900426"/>
            <a:ext cx="2904472" cy="318484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V="1">
            <a:off x="12932782" y="5579082"/>
            <a:ext cx="5340075" cy="1507857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9921682" y="7219012"/>
            <a:ext cx="2904473" cy="318484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V="1">
            <a:off x="10098805" y="9253988"/>
            <a:ext cx="5308402" cy="1251013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>
            <a:off x="9173827" y="4381653"/>
            <a:ext cx="3643025" cy="2348963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7" name="선"/>
          <p:cNvSpPr/>
          <p:nvPr/>
        </p:nvSpPr>
        <p:spPr>
          <a:xfrm>
            <a:off x="6135628" y="7925429"/>
            <a:ext cx="3892967" cy="2268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8" name="타원형"/>
          <p:cNvSpPr/>
          <p:nvPr/>
        </p:nvSpPr>
        <p:spPr>
          <a:xfrm>
            <a:off x="3378876" y="2512324"/>
            <a:ext cx="1880016" cy="1775772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9" name="선"/>
          <p:cNvSpPr/>
          <p:nvPr/>
        </p:nvSpPr>
        <p:spPr>
          <a:xfrm>
            <a:off x="4597215" y="3426232"/>
            <a:ext cx="4426627" cy="794290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>
            <a:off x="4420091" y="3642716"/>
            <a:ext cx="1355949" cy="3826838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1" name="3 이다 초록색 정점을 선택하면 모든…"/>
          <p:cNvSpPr txBox="1"/>
          <p:nvPr/>
        </p:nvSpPr>
        <p:spPr>
          <a:xfrm>
            <a:off x="4168243" y="348016"/>
            <a:ext cx="12430971" cy="2332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이다 초록색 정점을 선택하면 모든</a:t>
            </a:r>
          </a:p>
          <a:p>
            <a:pPr/>
            <a:r>
              <a:t>정점을 커버할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응용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응용</a:t>
            </a:r>
          </a:p>
        </p:txBody>
      </p:sp>
      <p:sp>
        <p:nvSpPr>
          <p:cNvPr id="554" name="이분 그래프 에서 최대매칭 = 최소 버텍스 커버"/>
          <p:cNvSpPr txBox="1"/>
          <p:nvPr/>
        </p:nvSpPr>
        <p:spPr>
          <a:xfrm>
            <a:off x="4083124" y="3218690"/>
            <a:ext cx="16217751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이분 그래프 에서 최대매칭 = 최소 버텍스 커버 </a:t>
            </a:r>
          </a:p>
        </p:txBody>
      </p:sp>
      <p:sp>
        <p:nvSpPr>
          <p:cNvPr id="555" name="최대 매칭보다 작은 버텍스 커버가 존재한다고 할 때…"/>
          <p:cNvSpPr txBox="1"/>
          <p:nvPr/>
        </p:nvSpPr>
        <p:spPr>
          <a:xfrm>
            <a:off x="197392" y="7790864"/>
            <a:ext cx="23989215" cy="344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최대 매칭보다 작은 버텍스 커버가 존재한다고 할 때</a:t>
            </a:r>
          </a:p>
          <a:p>
            <a:pPr/>
            <a:r>
              <a:t>최소 1개 이상의 매칭은, 양 정점이 버텍스 커버에 속하지 않을 것이다.</a:t>
            </a:r>
          </a:p>
          <a:p>
            <a:pPr/>
            <a:r>
              <a:t>고로 그럴 수 없다.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요약"/>
          <p:cNvSpPr txBox="1"/>
          <p:nvPr/>
        </p:nvSpPr>
        <p:spPr>
          <a:xfrm>
            <a:off x="1505324" y="288761"/>
            <a:ext cx="1630300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70F00"/>
                </a:solidFill>
              </a:defRPr>
            </a:lvl1pPr>
          </a:lstStyle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rgbClr val="B70F00"/>
                </a:solidFill>
              </a:rPr>
              <a:t>요약</a:t>
            </a:r>
          </a:p>
        </p:txBody>
      </p:sp>
      <p:sp>
        <p:nvSpPr>
          <p:cNvPr id="558" name="정점을 두 개의 그룹으로 나누었을 때, 존재하는 모든 간선의 양 끝점이…"/>
          <p:cNvSpPr txBox="1"/>
          <p:nvPr/>
        </p:nvSpPr>
        <p:spPr>
          <a:xfrm>
            <a:off x="748939" y="3661995"/>
            <a:ext cx="22886122" cy="6392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6500"/>
            </a:pPr>
            <a:r>
              <a:t>정점을 두 개의 그룹으로 나누었을 때, 존재하는 모든 간선의 양 끝점이 </a:t>
            </a:r>
          </a:p>
          <a:p>
            <a:pPr algn="l">
              <a:defRPr sz="6500"/>
            </a:pPr>
            <a:r>
              <a:t>서로 다룬 그룹에 속하는 이분 그래프에 대한 기초적인 이론과 </a:t>
            </a:r>
          </a:p>
          <a:p>
            <a:pPr algn="l">
              <a:defRPr sz="6500"/>
            </a:pPr>
            <a:r>
              <a:t>이에서 매칭을 효율적으로 하는 포드 폴커슨 알고리즘을 채택해 </a:t>
            </a:r>
          </a:p>
          <a:p>
            <a:pPr algn="l">
              <a:defRPr sz="6500"/>
            </a:pPr>
            <a:r>
              <a:t>전반적인 이론을 설명했다. 뿐만 아니라 이분 매칭이 아닌 것 같은 문제</a:t>
            </a:r>
          </a:p>
          <a:p>
            <a:pPr algn="l">
              <a:defRPr sz="6500"/>
            </a:pPr>
            <a:r>
              <a:t>에서도 어떻게 이분 그래프를 형성하여 이분 매칭을 해 문제를 해결하는</a:t>
            </a:r>
          </a:p>
          <a:p>
            <a:pPr algn="l">
              <a:defRPr sz="6500"/>
            </a:pPr>
            <a:r>
              <a:t>지를 설명하였다. 그 외에 다양한 그래프 이론 설명.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방금 조건을 그래프로 표현해보자!"/>
          <p:cNvSpPr txBox="1"/>
          <p:nvPr/>
        </p:nvSpPr>
        <p:spPr>
          <a:xfrm>
            <a:off x="3739306" y="6000737"/>
            <a:ext cx="16905388" cy="17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방금 조건을 그래프로 표현해보자!</a:t>
            </a:r>
          </a:p>
        </p:txBody>
      </p:sp>
      <p:sp>
        <p:nvSpPr>
          <p:cNvPr id="171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"/>
          <p:cNvSpPr/>
          <p:nvPr/>
        </p:nvSpPr>
        <p:spPr>
          <a:xfrm>
            <a:off x="6766861" y="1392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4" name="B"/>
          <p:cNvSpPr/>
          <p:nvPr/>
        </p:nvSpPr>
        <p:spPr>
          <a:xfrm>
            <a:off x="6766861" y="4524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5" name="C"/>
          <p:cNvSpPr/>
          <p:nvPr/>
        </p:nvSpPr>
        <p:spPr>
          <a:xfrm>
            <a:off x="6766861" y="7656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6" name="D"/>
          <p:cNvSpPr/>
          <p:nvPr/>
        </p:nvSpPr>
        <p:spPr>
          <a:xfrm>
            <a:off x="6766861" y="10789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7" name="1"/>
          <p:cNvSpPr/>
          <p:nvPr/>
        </p:nvSpPr>
        <p:spPr>
          <a:xfrm>
            <a:off x="15205723" y="1392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8" name="4"/>
          <p:cNvSpPr/>
          <p:nvPr/>
        </p:nvSpPr>
        <p:spPr>
          <a:xfrm>
            <a:off x="15205723" y="10789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9" name="3"/>
          <p:cNvSpPr/>
          <p:nvPr/>
        </p:nvSpPr>
        <p:spPr>
          <a:xfrm>
            <a:off x="15205723" y="7656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0" name="2"/>
          <p:cNvSpPr/>
          <p:nvPr/>
        </p:nvSpPr>
        <p:spPr>
          <a:xfrm>
            <a:off x="15205723" y="4524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1" name="선"/>
          <p:cNvSpPr/>
          <p:nvPr/>
        </p:nvSpPr>
        <p:spPr>
          <a:xfrm flipV="1">
            <a:off x="8592530" y="6246657"/>
            <a:ext cx="7759887" cy="2522016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다음과 같은 이분그래프!"/>
          <p:cNvSpPr txBox="1"/>
          <p:nvPr/>
        </p:nvSpPr>
        <p:spPr>
          <a:xfrm>
            <a:off x="7819134" y="258082"/>
            <a:ext cx="8473040" cy="121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다음과 같은 이분그래프!</a:t>
            </a:r>
          </a:p>
        </p:txBody>
      </p:sp>
      <p:sp>
        <p:nvSpPr>
          <p:cNvPr id="183" name="선"/>
          <p:cNvSpPr/>
          <p:nvPr/>
        </p:nvSpPr>
        <p:spPr>
          <a:xfrm>
            <a:off x="8792042" y="2999610"/>
            <a:ext cx="7363688" cy="279090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선"/>
          <p:cNvSpPr/>
          <p:nvPr/>
        </p:nvSpPr>
        <p:spPr>
          <a:xfrm flipV="1">
            <a:off x="8615062" y="3101335"/>
            <a:ext cx="7715662" cy="2682106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선"/>
          <p:cNvSpPr/>
          <p:nvPr/>
        </p:nvSpPr>
        <p:spPr>
          <a:xfrm>
            <a:off x="8860553" y="2434457"/>
            <a:ext cx="7198940" cy="1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선"/>
          <p:cNvSpPr/>
          <p:nvPr/>
        </p:nvSpPr>
        <p:spPr>
          <a:xfrm>
            <a:off x="8592646" y="12035318"/>
            <a:ext cx="7338131" cy="249038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선"/>
          <p:cNvSpPr/>
          <p:nvPr/>
        </p:nvSpPr>
        <p:spPr>
          <a:xfrm>
            <a:off x="8719662" y="3126799"/>
            <a:ext cx="7538163" cy="879277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선"/>
          <p:cNvSpPr/>
          <p:nvPr/>
        </p:nvSpPr>
        <p:spPr>
          <a:xfrm>
            <a:off x="8719530" y="8895671"/>
            <a:ext cx="7112423" cy="310603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"/>
          <p:cNvSpPr/>
          <p:nvPr/>
        </p:nvSpPr>
        <p:spPr>
          <a:xfrm>
            <a:off x="6766861" y="1392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2" name="B"/>
          <p:cNvSpPr/>
          <p:nvPr/>
        </p:nvSpPr>
        <p:spPr>
          <a:xfrm>
            <a:off x="6766861" y="4524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3" name="C"/>
          <p:cNvSpPr/>
          <p:nvPr/>
        </p:nvSpPr>
        <p:spPr>
          <a:xfrm>
            <a:off x="6766861" y="7656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4" name="D"/>
          <p:cNvSpPr/>
          <p:nvPr/>
        </p:nvSpPr>
        <p:spPr>
          <a:xfrm>
            <a:off x="6766861" y="10789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5" name="1"/>
          <p:cNvSpPr/>
          <p:nvPr/>
        </p:nvSpPr>
        <p:spPr>
          <a:xfrm>
            <a:off x="15205723" y="1392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" name="4"/>
          <p:cNvSpPr/>
          <p:nvPr/>
        </p:nvSpPr>
        <p:spPr>
          <a:xfrm>
            <a:off x="15205723" y="10789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7" name="3"/>
          <p:cNvSpPr/>
          <p:nvPr/>
        </p:nvSpPr>
        <p:spPr>
          <a:xfrm>
            <a:off x="15205723" y="7656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8" name="2"/>
          <p:cNvSpPr/>
          <p:nvPr/>
        </p:nvSpPr>
        <p:spPr>
          <a:xfrm>
            <a:off x="15205723" y="4524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9" name="선"/>
          <p:cNvSpPr/>
          <p:nvPr/>
        </p:nvSpPr>
        <p:spPr>
          <a:xfrm flipV="1">
            <a:off x="8592530" y="5902520"/>
            <a:ext cx="7376093" cy="2866153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다음과 같은 이분그래프!"/>
          <p:cNvSpPr txBox="1"/>
          <p:nvPr/>
        </p:nvSpPr>
        <p:spPr>
          <a:xfrm>
            <a:off x="7819134" y="258082"/>
            <a:ext cx="8473040" cy="121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다음과 같은 이분그래프!</a:t>
            </a:r>
          </a:p>
        </p:txBody>
      </p:sp>
      <p:sp>
        <p:nvSpPr>
          <p:cNvPr id="201" name="선"/>
          <p:cNvSpPr/>
          <p:nvPr/>
        </p:nvSpPr>
        <p:spPr>
          <a:xfrm>
            <a:off x="8598266" y="2550778"/>
            <a:ext cx="7364080" cy="2794443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선"/>
          <p:cNvSpPr/>
          <p:nvPr/>
        </p:nvSpPr>
        <p:spPr>
          <a:xfrm flipV="1">
            <a:off x="8615063" y="2995156"/>
            <a:ext cx="7330314" cy="2788286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8858176" y="2201843"/>
            <a:ext cx="7205251" cy="142373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선"/>
          <p:cNvSpPr/>
          <p:nvPr/>
        </p:nvSpPr>
        <p:spPr>
          <a:xfrm>
            <a:off x="8592647" y="12035318"/>
            <a:ext cx="7352059" cy="366335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선"/>
          <p:cNvSpPr/>
          <p:nvPr/>
        </p:nvSpPr>
        <p:spPr>
          <a:xfrm>
            <a:off x="8719662" y="3126799"/>
            <a:ext cx="7538163" cy="879277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선"/>
          <p:cNvSpPr/>
          <p:nvPr/>
        </p:nvSpPr>
        <p:spPr>
          <a:xfrm>
            <a:off x="8590749" y="9129190"/>
            <a:ext cx="7506943" cy="298641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1/1"/>
          <p:cNvSpPr txBox="1"/>
          <p:nvPr/>
        </p:nvSpPr>
        <p:spPr>
          <a:xfrm>
            <a:off x="7689895" y="6167038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1/1</a:t>
            </a:r>
          </a:p>
        </p:txBody>
      </p:sp>
      <p:sp>
        <p:nvSpPr>
          <p:cNvPr id="208" name="1/1"/>
          <p:cNvSpPr txBox="1"/>
          <p:nvPr/>
        </p:nvSpPr>
        <p:spPr>
          <a:xfrm>
            <a:off x="7689895" y="9286958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1/1</a:t>
            </a:r>
          </a:p>
        </p:txBody>
      </p:sp>
      <p:sp>
        <p:nvSpPr>
          <p:cNvPr id="209" name="1/1"/>
          <p:cNvSpPr txBox="1"/>
          <p:nvPr/>
        </p:nvSpPr>
        <p:spPr>
          <a:xfrm>
            <a:off x="7689895" y="12406879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1/1</a:t>
            </a:r>
          </a:p>
        </p:txBody>
      </p:sp>
      <p:sp>
        <p:nvSpPr>
          <p:cNvPr id="210" name="1/1"/>
          <p:cNvSpPr txBox="1"/>
          <p:nvPr/>
        </p:nvSpPr>
        <p:spPr>
          <a:xfrm>
            <a:off x="7689895" y="3047118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1/1</a:t>
            </a:r>
          </a:p>
        </p:txBody>
      </p:sp>
      <p:sp>
        <p:nvSpPr>
          <p:cNvPr id="211" name="0/1"/>
          <p:cNvSpPr txBox="1"/>
          <p:nvPr/>
        </p:nvSpPr>
        <p:spPr>
          <a:xfrm>
            <a:off x="16128758" y="3270517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0/1</a:t>
            </a:r>
          </a:p>
        </p:txBody>
      </p:sp>
      <p:sp>
        <p:nvSpPr>
          <p:cNvPr id="212" name="0/1"/>
          <p:cNvSpPr txBox="1"/>
          <p:nvPr/>
        </p:nvSpPr>
        <p:spPr>
          <a:xfrm>
            <a:off x="16128758" y="12637520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0/1</a:t>
            </a:r>
          </a:p>
        </p:txBody>
      </p:sp>
      <p:sp>
        <p:nvSpPr>
          <p:cNvPr id="213" name="0/1"/>
          <p:cNvSpPr txBox="1"/>
          <p:nvPr/>
        </p:nvSpPr>
        <p:spPr>
          <a:xfrm>
            <a:off x="16255758" y="9517600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0/1</a:t>
            </a:r>
          </a:p>
        </p:txBody>
      </p:sp>
      <p:sp>
        <p:nvSpPr>
          <p:cNvPr id="214" name="0/1"/>
          <p:cNvSpPr txBox="1"/>
          <p:nvPr/>
        </p:nvSpPr>
        <p:spPr>
          <a:xfrm>
            <a:off x="16116382" y="6394059"/>
            <a:ext cx="7145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0/1</a:t>
            </a:r>
          </a:p>
        </p:txBody>
      </p:sp>
      <p:sp>
        <p:nvSpPr>
          <p:cNvPr id="215" name="0/1"/>
          <p:cNvSpPr txBox="1"/>
          <p:nvPr/>
        </p:nvSpPr>
        <p:spPr>
          <a:xfrm>
            <a:off x="12081643" y="2484117"/>
            <a:ext cx="709270" cy="5851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0/1</a:t>
            </a:r>
          </a:p>
        </p:txBody>
      </p:sp>
      <p:sp>
        <p:nvSpPr>
          <p:cNvPr id="216" name="0/1"/>
          <p:cNvSpPr txBox="1"/>
          <p:nvPr/>
        </p:nvSpPr>
        <p:spPr>
          <a:xfrm>
            <a:off x="10752909" y="3807423"/>
            <a:ext cx="709271" cy="5851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0/1</a:t>
            </a:r>
          </a:p>
        </p:txBody>
      </p:sp>
      <p:sp>
        <p:nvSpPr>
          <p:cNvPr id="217" name="0/1"/>
          <p:cNvSpPr txBox="1"/>
          <p:nvPr/>
        </p:nvSpPr>
        <p:spPr>
          <a:xfrm>
            <a:off x="11351171" y="4824821"/>
            <a:ext cx="709271" cy="5851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0/1</a:t>
            </a:r>
          </a:p>
        </p:txBody>
      </p:sp>
      <p:sp>
        <p:nvSpPr>
          <p:cNvPr id="218" name="0/1"/>
          <p:cNvSpPr txBox="1"/>
          <p:nvPr/>
        </p:nvSpPr>
        <p:spPr>
          <a:xfrm>
            <a:off x="13747726" y="6941878"/>
            <a:ext cx="709270" cy="5851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0/1</a:t>
            </a:r>
          </a:p>
        </p:txBody>
      </p:sp>
      <p:sp>
        <p:nvSpPr>
          <p:cNvPr id="219" name="0/1"/>
          <p:cNvSpPr txBox="1"/>
          <p:nvPr/>
        </p:nvSpPr>
        <p:spPr>
          <a:xfrm>
            <a:off x="10438197" y="8254586"/>
            <a:ext cx="709271" cy="5851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0/1</a:t>
            </a:r>
          </a:p>
        </p:txBody>
      </p:sp>
      <p:sp>
        <p:nvSpPr>
          <p:cNvPr id="220" name="0/1"/>
          <p:cNvSpPr txBox="1"/>
          <p:nvPr/>
        </p:nvSpPr>
        <p:spPr>
          <a:xfrm>
            <a:off x="11027827" y="10634709"/>
            <a:ext cx="709270" cy="5851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0/1</a:t>
            </a:r>
          </a:p>
        </p:txBody>
      </p:sp>
      <p:sp>
        <p:nvSpPr>
          <p:cNvPr id="221" name="0/1"/>
          <p:cNvSpPr txBox="1"/>
          <p:nvPr/>
        </p:nvSpPr>
        <p:spPr>
          <a:xfrm>
            <a:off x="11450455" y="12393090"/>
            <a:ext cx="709271" cy="5851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0/1</a:t>
            </a:r>
          </a:p>
        </p:txBody>
      </p:sp>
      <p:pic>
        <p:nvPicPr>
          <p:cNvPr id="22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082" y="2354773"/>
            <a:ext cx="4064001" cy="406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low?"/>
          <p:cNvSpPr txBox="1"/>
          <p:nvPr/>
        </p:nvSpPr>
        <p:spPr>
          <a:xfrm>
            <a:off x="1665176" y="7991974"/>
            <a:ext cx="2451814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Flow?</a:t>
            </a:r>
          </a:p>
        </p:txBody>
      </p:sp>
      <p:sp>
        <p:nvSpPr>
          <p:cNvPr id="224" name="모든 간선의 용량이 1??"/>
          <p:cNvSpPr txBox="1"/>
          <p:nvPr/>
        </p:nvSpPr>
        <p:spPr>
          <a:xfrm>
            <a:off x="17292006" y="3728030"/>
            <a:ext cx="6575876" cy="97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모든 간선의 용량이 1??</a:t>
            </a:r>
          </a:p>
        </p:txBody>
      </p:sp>
      <p:sp>
        <p:nvSpPr>
          <p:cNvPr id="225" name="최대한 유량을 많이…"/>
          <p:cNvSpPr txBox="1"/>
          <p:nvPr/>
        </p:nvSpPr>
        <p:spPr>
          <a:xfrm>
            <a:off x="17816977" y="7363725"/>
            <a:ext cx="5525934" cy="1930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700"/>
            </a:pPr>
            <a:r>
              <a:t>최대한 유량을 많이</a:t>
            </a:r>
          </a:p>
          <a:p>
            <a:pPr>
              <a:defRPr sz="5700"/>
            </a:pPr>
            <a:r>
              <a:t> 흘려보내기</a:t>
            </a:r>
          </a:p>
        </p:txBody>
      </p:sp>
      <p:sp>
        <p:nvSpPr>
          <p:cNvPr id="226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이분매칭 : 이분 그래프에서의 최대 매칭 수.…"/>
          <p:cNvSpPr txBox="1"/>
          <p:nvPr/>
        </p:nvSpPr>
        <p:spPr>
          <a:xfrm>
            <a:off x="1919058" y="2817426"/>
            <a:ext cx="20545883" cy="5684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이분매칭 </a:t>
            </a:r>
            <a:r>
              <a:rPr>
                <a:solidFill>
                  <a:srgbClr val="5E5E5E"/>
                </a:solidFill>
              </a:rPr>
              <a:t>: 이분 그래프에서의 최대 매칭 수.</a:t>
            </a:r>
            <a:endParaRPr>
              <a:solidFill>
                <a:srgbClr val="5E5E5E"/>
              </a:solidFill>
            </a:endParaRPr>
          </a:p>
          <a:p>
            <a:pPr>
              <a:defRPr sz="7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5E5E5E"/>
                </a:solidFill>
              </a:rPr>
              <a:t>(용량이 1인 간선에 최대한 유량 흘리기)</a:t>
            </a:r>
          </a:p>
          <a:p>
            <a:pPr>
              <a:defRPr sz="7000"/>
            </a:pPr>
          </a:p>
          <a:p>
            <a:pPr>
              <a:defRPr sz="70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이분그래프</a:t>
            </a:r>
            <a:r>
              <a:t> : 정점을 두개의 그룹으로 나누었을때, 존재하는</a:t>
            </a:r>
          </a:p>
          <a:p>
            <a:pPr>
              <a:defRPr sz="7000"/>
            </a:pPr>
            <a:r>
              <a:t>모든 간선의 양 끝점이 서로 다룬 그룹에 속하는 그래프. </a:t>
            </a:r>
          </a:p>
        </p:txBody>
      </p:sp>
      <p:sp>
        <p:nvSpPr>
          <p:cNvPr id="229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이분 그래프에서 매칭을 효율적으로 하는 쉽고 간단한 알고리즘.…"/>
          <p:cNvSpPr txBox="1"/>
          <p:nvPr/>
        </p:nvSpPr>
        <p:spPr>
          <a:xfrm>
            <a:off x="1306999" y="1626295"/>
            <a:ext cx="21770002" cy="555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이분 그래프에서 매칭을 효율적으로 하는 쉽고 간단한 알고리즘.</a:t>
            </a:r>
          </a:p>
          <a:p>
            <a:pPr/>
          </a:p>
          <a:p>
            <a:pPr/>
            <a:r>
              <a:t>모든 간선의 용량이 1인점, 구현이 간편하다는 점에서</a:t>
            </a:r>
          </a:p>
          <a:p>
            <a:pPr/>
            <a:r>
              <a:t>깊이우선탐색(DFS)를 사용하는 알고리즘을 선택</a:t>
            </a:r>
          </a:p>
          <a:p>
            <a:pPr/>
            <a:r>
              <a:t>Ford-Fulkerson Algorithm</a:t>
            </a:r>
          </a:p>
        </p:txBody>
      </p:sp>
      <p:pic>
        <p:nvPicPr>
          <p:cNvPr id="232" name="img.gif" descr="img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86" y="7314607"/>
            <a:ext cx="6350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포드풀커슨 알고리즘을 사용해서 해결하고…"/>
          <p:cNvSpPr txBox="1"/>
          <p:nvPr/>
        </p:nvSpPr>
        <p:spPr>
          <a:xfrm>
            <a:off x="2760251" y="4899080"/>
            <a:ext cx="18863497" cy="3004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/>
            </a:pPr>
            <a:r>
              <a:t>포드풀커슨 알고리즘을 사용해서 해결하고</a:t>
            </a:r>
          </a:p>
          <a:p>
            <a:pPr>
              <a:defRPr sz="9000"/>
            </a:pPr>
            <a:r>
              <a:t>그 과정을 이해하고 코드로 짜보자!</a:t>
            </a:r>
          </a:p>
        </p:txBody>
      </p:sp>
      <p:sp>
        <p:nvSpPr>
          <p:cNvPr id="236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우선 A를 매칭하자…"/>
          <p:cNvSpPr txBox="1"/>
          <p:nvPr/>
        </p:nvSpPr>
        <p:spPr>
          <a:xfrm>
            <a:off x="14629676" y="2489000"/>
            <a:ext cx="8781210" cy="421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500"/>
            </a:pPr>
            <a:r>
              <a:t>우선 A를 매칭하자</a:t>
            </a:r>
          </a:p>
          <a:p>
            <a:pPr>
              <a:defRPr sz="8500"/>
            </a:pPr>
            <a:r>
              <a:t>바로 매칭되네?</a:t>
            </a:r>
          </a:p>
          <a:p>
            <a:pPr>
              <a:defRPr sz="8500"/>
            </a:pPr>
            <a:r>
              <a:t>그럼일단 매칭수 + 1</a:t>
            </a:r>
          </a:p>
        </p:txBody>
      </p:sp>
      <p:sp>
        <p:nvSpPr>
          <p:cNvPr id="239" name="A"/>
          <p:cNvSpPr/>
          <p:nvPr/>
        </p:nvSpPr>
        <p:spPr>
          <a:xfrm>
            <a:off x="1559861" y="1646443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0" name="B"/>
          <p:cNvSpPr/>
          <p:nvPr/>
        </p:nvSpPr>
        <p:spPr>
          <a:xfrm>
            <a:off x="1559861" y="4778647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1" name="C"/>
          <p:cNvSpPr/>
          <p:nvPr/>
        </p:nvSpPr>
        <p:spPr>
          <a:xfrm>
            <a:off x="1559861" y="7910852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2" name="D"/>
          <p:cNvSpPr/>
          <p:nvPr/>
        </p:nvSpPr>
        <p:spPr>
          <a:xfrm>
            <a:off x="1559861" y="11043056"/>
            <a:ext cx="2560631" cy="2500375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43" name="1"/>
          <p:cNvSpPr/>
          <p:nvPr/>
        </p:nvSpPr>
        <p:spPr>
          <a:xfrm>
            <a:off x="9998723" y="1646443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" name="4"/>
          <p:cNvSpPr/>
          <p:nvPr/>
        </p:nvSpPr>
        <p:spPr>
          <a:xfrm>
            <a:off x="9998723" y="11043056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5" name="3"/>
          <p:cNvSpPr/>
          <p:nvPr/>
        </p:nvSpPr>
        <p:spPr>
          <a:xfrm>
            <a:off x="9998723" y="7910852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6" name="2"/>
          <p:cNvSpPr/>
          <p:nvPr/>
        </p:nvSpPr>
        <p:spPr>
          <a:xfrm>
            <a:off x="9998723" y="4778647"/>
            <a:ext cx="2560631" cy="250037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7" name="선"/>
          <p:cNvSpPr/>
          <p:nvPr/>
        </p:nvSpPr>
        <p:spPr>
          <a:xfrm flipV="1">
            <a:off x="3385530" y="6500657"/>
            <a:ext cx="7759887" cy="2522016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선"/>
          <p:cNvSpPr/>
          <p:nvPr/>
        </p:nvSpPr>
        <p:spPr>
          <a:xfrm>
            <a:off x="3585042" y="3253610"/>
            <a:ext cx="7363688" cy="279090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선"/>
          <p:cNvSpPr/>
          <p:nvPr/>
        </p:nvSpPr>
        <p:spPr>
          <a:xfrm flipV="1">
            <a:off x="3408062" y="3355335"/>
            <a:ext cx="7715662" cy="2682106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" name="선"/>
          <p:cNvSpPr/>
          <p:nvPr/>
        </p:nvSpPr>
        <p:spPr>
          <a:xfrm>
            <a:off x="3653553" y="2688457"/>
            <a:ext cx="7200289" cy="1"/>
          </a:xfrm>
          <a:prstGeom prst="lin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선"/>
          <p:cNvSpPr/>
          <p:nvPr/>
        </p:nvSpPr>
        <p:spPr>
          <a:xfrm>
            <a:off x="3385646" y="12289318"/>
            <a:ext cx="7338131" cy="249038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선"/>
          <p:cNvSpPr/>
          <p:nvPr/>
        </p:nvSpPr>
        <p:spPr>
          <a:xfrm>
            <a:off x="3512662" y="3380799"/>
            <a:ext cx="7538163" cy="8792772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선"/>
          <p:cNvSpPr/>
          <p:nvPr/>
        </p:nvSpPr>
        <p:spPr>
          <a:xfrm>
            <a:off x="3512530" y="9149671"/>
            <a:ext cx="7112423" cy="3106030"/>
          </a:xfrm>
          <a:prstGeom prst="line">
            <a:avLst/>
          </a:prstGeom>
          <a:ln w="152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문제"/>
          <p:cNvSpPr txBox="1"/>
          <p:nvPr/>
        </p:nvSpPr>
        <p:spPr>
          <a:xfrm>
            <a:off x="1288491" y="277102"/>
            <a:ext cx="1873764" cy="121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rPr>
                <a:solidFill>
                  <a:srgbClr val="B70F00"/>
                </a:solidFill>
              </a:rPr>
              <a:t>문제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9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나눔스퀘어 Bold"/>
            <a:ea typeface="나눔스퀘어 Bold"/>
            <a:cs typeface="나눔스퀘어 Bold"/>
            <a:sym typeface="나눔스퀘어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9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나눔스퀘어 Bold"/>
            <a:ea typeface="나눔스퀘어 Bold"/>
            <a:cs typeface="나눔스퀘어 Bold"/>
            <a:sym typeface="나눔스퀘어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