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6E11-527F-46C4-95FD-93A8627CD69F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AEAD-A256-45F3-9A8E-620548F389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2</a:t>
            </a:r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Data Center Environment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733801" y="8839200"/>
            <a:ext cx="2667000" cy="304800"/>
          </a:xfrm>
        </p:spPr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3625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6800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6800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8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3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0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2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3625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1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8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7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6800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3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4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6800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Module 2: Data Center </a:t>
            </a:r>
            <a:r>
              <a:rPr lang="fr-FR" dirty="0" err="1"/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6800" y="490538"/>
            <a:ext cx="4422775" cy="33162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490538"/>
            <a:ext cx="4422775" cy="3316287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508A-B876-423D-BAE5-A2846E9FBE72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7477-7588-4FB8-BFC5-5E9EE19532A9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090F-ED9B-45E4-9217-5D9248CD808D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048-5078-478E-9CF2-D95E3988EE21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EDF5-3925-4D39-8BC8-18BDF9F6C3E6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AA03-E916-48D6-A750-1675D0EC09A3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23F-E25F-4274-A1CA-2CF3B9FC51CA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5006-3FBF-4051-88EB-973508A5B485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73D8-1935-4359-AE50-E5628117C653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5807-17B7-4867-B4D3-3B703760A2CA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F3E3-185A-4926-8A94-43D036837560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Center Environment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7D66-2C3A-46BC-8741-C06C7F4D4F7F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Center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382000" cy="3733800"/>
          </a:xfrm>
          <a:ln>
            <a:noFill/>
          </a:ln>
        </p:spPr>
        <p:txBody>
          <a:bodyPr/>
          <a:lstStyle/>
          <a:p>
            <a:pPr algn="ctr"/>
            <a:r>
              <a:rPr lang="en-US" sz="4400" dirty="0">
                <a:solidFill>
                  <a:srgbClr val="2C95DD"/>
                </a:solidFill>
              </a:rPr>
              <a:t> </a:t>
            </a:r>
            <a:br>
              <a:rPr lang="en-US" sz="4400" dirty="0">
                <a:solidFill>
                  <a:srgbClr val="2C95DD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Data center environment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Center Environment</a:t>
            </a:r>
          </a:p>
        </p:txBody>
      </p:sp>
    </p:spTree>
    <p:extLst>
      <p:ext uri="{BB962C8B-B14F-4D97-AF65-F5344CB8AC3E}">
        <p14:creationId xmlns:p14="http://schemas.microsoft.com/office/powerpoint/2010/main" val="7779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835565" y="3733800"/>
            <a:ext cx="890070" cy="890070"/>
          </a:xfrm>
          <a:prstGeom prst="rect">
            <a:avLst/>
          </a:prstGeom>
          <a:noFill/>
        </p:spPr>
      </p:pic>
      <p:pic>
        <p:nvPicPr>
          <p:cNvPr id="8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657975" y="3724275"/>
            <a:ext cx="890070" cy="890070"/>
          </a:xfrm>
          <a:prstGeom prst="rect">
            <a:avLst/>
          </a:prstGeom>
          <a:noFill/>
        </p:spPr>
      </p:pic>
      <p:pic>
        <p:nvPicPr>
          <p:cNvPr id="84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29250" y="3724275"/>
            <a:ext cx="890070" cy="8900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6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b="1" dirty="0"/>
              <a:t>Logical Volume Manager (LVM)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491" y="1062026"/>
            <a:ext cx="5041762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Responsible for creating and controlling host level logical storage</a:t>
            </a:r>
          </a:p>
          <a:p>
            <a:pPr lvl="1"/>
            <a:r>
              <a:rPr lang="en-US" dirty="0"/>
              <a:t>Physical view of storage is converted to a logical view</a:t>
            </a:r>
          </a:p>
          <a:p>
            <a:pPr lvl="1"/>
            <a:r>
              <a:rPr lang="en-US" dirty="0"/>
              <a:t>Logical data blocks are mapped to physical data blocks</a:t>
            </a:r>
          </a:p>
          <a:p>
            <a:r>
              <a:rPr lang="en-US" dirty="0"/>
              <a:t>One or more Physical Volumes form a Volume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LVM manages Volume Groups as a single entity</a:t>
            </a:r>
          </a:p>
          <a:p>
            <a:pPr>
              <a:lnSpc>
                <a:spcPct val="90000"/>
              </a:lnSpc>
            </a:pPr>
            <a:r>
              <a:rPr lang="en-US" dirty="0"/>
              <a:t>Logical volumes are created from the volume group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7938963" y="3946293"/>
            <a:ext cx="725222" cy="586879"/>
            <a:chOff x="3012" y="1424"/>
            <a:chExt cx="519" cy="303"/>
          </a:xfrm>
        </p:grpSpPr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Text Box 142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8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0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6765800" y="3957024"/>
            <a:ext cx="725222" cy="585838"/>
            <a:chOff x="3012" y="1424"/>
            <a:chExt cx="519" cy="303"/>
          </a:xfrm>
        </p:grpSpPr>
        <p:sp>
          <p:nvSpPr>
            <p:cNvPr id="24" name="Rectangle 154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Text Box 155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26" name="Line 156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57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58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59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0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1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62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63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5526125" y="3966931"/>
            <a:ext cx="726520" cy="586879"/>
            <a:chOff x="3012" y="1424"/>
            <a:chExt cx="519" cy="303"/>
          </a:xfrm>
        </p:grpSpPr>
        <p:sp>
          <p:nvSpPr>
            <p:cNvPr id="37" name="Rectangle 167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Text Box 168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39" name="Line 169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0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1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72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73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74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5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76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177"/>
          <p:cNvSpPr txBox="1">
            <a:spLocks noChangeArrowheads="1"/>
          </p:cNvSpPr>
          <p:nvPr/>
        </p:nvSpPr>
        <p:spPr bwMode="auto">
          <a:xfrm>
            <a:off x="7972424" y="1987550"/>
            <a:ext cx="1077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Logical Disk Block</a:t>
            </a:r>
          </a:p>
        </p:txBody>
      </p:sp>
      <p:sp>
        <p:nvSpPr>
          <p:cNvPr id="48" name="Text Box 178"/>
          <p:cNvSpPr txBox="1">
            <a:spLocks noChangeArrowheads="1"/>
          </p:cNvSpPr>
          <p:nvPr/>
        </p:nvSpPr>
        <p:spPr bwMode="auto">
          <a:xfrm>
            <a:off x="6542087" y="5257800"/>
            <a:ext cx="12593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Volume Group</a:t>
            </a:r>
          </a:p>
        </p:txBody>
      </p:sp>
      <p:sp>
        <p:nvSpPr>
          <p:cNvPr id="49" name="AutoShape 179"/>
          <p:cNvSpPr>
            <a:spLocks/>
          </p:cNvSpPr>
          <p:nvPr/>
        </p:nvSpPr>
        <p:spPr bwMode="auto">
          <a:xfrm rot="5400000" flipV="1">
            <a:off x="7031019" y="3476645"/>
            <a:ext cx="263525" cy="3352762"/>
          </a:xfrm>
          <a:prstGeom prst="rightBrace">
            <a:avLst>
              <a:gd name="adj1" fmla="val 11576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82"/>
          <p:cNvSpPr txBox="1">
            <a:spLocks noChangeArrowheads="1"/>
          </p:cNvSpPr>
          <p:nvPr/>
        </p:nvSpPr>
        <p:spPr bwMode="gray">
          <a:xfrm>
            <a:off x="6589270" y="4735513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Vol. 2</a:t>
            </a:r>
          </a:p>
        </p:txBody>
      </p:sp>
      <p:sp>
        <p:nvSpPr>
          <p:cNvPr id="51" name="Text Box 183"/>
          <p:cNvSpPr txBox="1">
            <a:spLocks noChangeArrowheads="1"/>
          </p:cNvSpPr>
          <p:nvPr/>
        </p:nvSpPr>
        <p:spPr bwMode="auto">
          <a:xfrm>
            <a:off x="8094662" y="3990975"/>
            <a:ext cx="1587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900" b="1">
              <a:solidFill>
                <a:srgbClr val="000308"/>
              </a:solidFill>
            </a:endParaRPr>
          </a:p>
        </p:txBody>
      </p:sp>
      <p:sp>
        <p:nvSpPr>
          <p:cNvPr id="52" name="Text Box 184"/>
          <p:cNvSpPr txBox="1">
            <a:spLocks noChangeArrowheads="1"/>
          </p:cNvSpPr>
          <p:nvPr/>
        </p:nvSpPr>
        <p:spPr bwMode="gray">
          <a:xfrm>
            <a:off x="7777159" y="4724400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Vol. 3</a:t>
            </a:r>
          </a:p>
        </p:txBody>
      </p:sp>
      <p:sp>
        <p:nvSpPr>
          <p:cNvPr id="55" name="Text Box 187"/>
          <p:cNvSpPr txBox="1">
            <a:spLocks noChangeArrowheads="1"/>
          </p:cNvSpPr>
          <p:nvPr/>
        </p:nvSpPr>
        <p:spPr bwMode="auto">
          <a:xfrm>
            <a:off x="6682678" y="1600200"/>
            <a:ext cx="965008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2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Logical Volume</a:t>
            </a:r>
          </a:p>
        </p:txBody>
      </p:sp>
      <p:sp>
        <p:nvSpPr>
          <p:cNvPr id="56" name="AutoShape 188"/>
          <p:cNvSpPr>
            <a:spLocks noChangeArrowheads="1"/>
          </p:cNvSpPr>
          <p:nvPr/>
        </p:nvSpPr>
        <p:spPr bwMode="auto">
          <a:xfrm>
            <a:off x="6470649" y="1800225"/>
            <a:ext cx="1390650" cy="1047750"/>
          </a:xfrm>
          <a:prstGeom prst="roundRect">
            <a:avLst>
              <a:gd name="adj" fmla="val 11472"/>
            </a:avLst>
          </a:prstGeom>
          <a:solidFill>
            <a:srgbClr val="B2B2B2">
              <a:alpha val="50000"/>
            </a:srgbClr>
          </a:solidFill>
          <a:ln w="19050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" name="Rectangle 189"/>
          <p:cNvSpPr>
            <a:spLocks noChangeArrowheads="1"/>
          </p:cNvSpPr>
          <p:nvPr/>
        </p:nvSpPr>
        <p:spPr bwMode="auto">
          <a:xfrm>
            <a:off x="6683374" y="1974850"/>
            <a:ext cx="965200" cy="698500"/>
          </a:xfrm>
          <a:prstGeom prst="rect">
            <a:avLst/>
          </a:prstGeom>
          <a:gradFill rotWithShape="1">
            <a:gsLst>
              <a:gs pos="0">
                <a:srgbClr val="CEB640">
                  <a:gamma/>
                  <a:tint val="53725"/>
                  <a:invGamma/>
                </a:srgbClr>
              </a:gs>
              <a:gs pos="100000">
                <a:srgbClr val="CEB640"/>
              </a:gs>
            </a:gsLst>
            <a:lin ang="270000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" name="Text Box 190"/>
          <p:cNvSpPr txBox="1">
            <a:spLocks noChangeArrowheads="1"/>
          </p:cNvSpPr>
          <p:nvPr/>
        </p:nvSpPr>
        <p:spPr bwMode="auto">
          <a:xfrm>
            <a:off x="6753224" y="2046288"/>
            <a:ext cx="847989" cy="1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50" b="1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Logical Volume</a:t>
            </a:r>
          </a:p>
        </p:txBody>
      </p:sp>
      <p:sp>
        <p:nvSpPr>
          <p:cNvPr id="59" name="Line 191"/>
          <p:cNvSpPr>
            <a:spLocks noChangeShapeType="1"/>
          </p:cNvSpPr>
          <p:nvPr/>
        </p:nvSpPr>
        <p:spPr bwMode="gray">
          <a:xfrm>
            <a:off x="6683374" y="2184400"/>
            <a:ext cx="9667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92"/>
          <p:cNvSpPr>
            <a:spLocks noChangeShapeType="1"/>
          </p:cNvSpPr>
          <p:nvPr/>
        </p:nvSpPr>
        <p:spPr bwMode="gray">
          <a:xfrm>
            <a:off x="6683374" y="2305050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93"/>
          <p:cNvSpPr>
            <a:spLocks noChangeShapeType="1"/>
          </p:cNvSpPr>
          <p:nvPr/>
        </p:nvSpPr>
        <p:spPr bwMode="gray">
          <a:xfrm>
            <a:off x="6683374" y="2428875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94"/>
          <p:cNvSpPr>
            <a:spLocks noChangeShapeType="1"/>
          </p:cNvSpPr>
          <p:nvPr/>
        </p:nvSpPr>
        <p:spPr bwMode="gray">
          <a:xfrm>
            <a:off x="6683374" y="2549525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95"/>
          <p:cNvSpPr>
            <a:spLocks noChangeShapeType="1"/>
          </p:cNvSpPr>
          <p:nvPr/>
        </p:nvSpPr>
        <p:spPr bwMode="gray">
          <a:xfrm>
            <a:off x="6877049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96"/>
          <p:cNvSpPr>
            <a:spLocks noChangeShapeType="1"/>
          </p:cNvSpPr>
          <p:nvPr/>
        </p:nvSpPr>
        <p:spPr bwMode="gray">
          <a:xfrm>
            <a:off x="7069137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97"/>
          <p:cNvSpPr>
            <a:spLocks noChangeShapeType="1"/>
          </p:cNvSpPr>
          <p:nvPr/>
        </p:nvSpPr>
        <p:spPr bwMode="gray">
          <a:xfrm>
            <a:off x="7262812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98"/>
          <p:cNvSpPr>
            <a:spLocks noChangeShapeType="1"/>
          </p:cNvSpPr>
          <p:nvPr/>
        </p:nvSpPr>
        <p:spPr bwMode="gray">
          <a:xfrm>
            <a:off x="7454899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99"/>
          <p:cNvSpPr>
            <a:spLocks noChangeArrowheads="1"/>
          </p:cNvSpPr>
          <p:nvPr/>
        </p:nvSpPr>
        <p:spPr bwMode="gray">
          <a:xfrm>
            <a:off x="7460610" y="2179638"/>
            <a:ext cx="185737" cy="123825"/>
          </a:xfrm>
          <a:prstGeom prst="rect">
            <a:avLst/>
          </a:prstGeom>
          <a:solidFill>
            <a:srgbClr val="F0E77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00"/>
          <p:cNvSpPr>
            <a:spLocks/>
          </p:cNvSpPr>
          <p:nvPr/>
        </p:nvSpPr>
        <p:spPr bwMode="auto">
          <a:xfrm rot="16200000">
            <a:off x="7621587" y="1693862"/>
            <a:ext cx="522288" cy="595313"/>
          </a:xfrm>
          <a:custGeom>
            <a:avLst/>
            <a:gdLst>
              <a:gd name="T0" fmla="*/ 0 w 312"/>
              <a:gd name="T1" fmla="*/ 0 h 576"/>
              <a:gd name="T2" fmla="*/ 288 w 312"/>
              <a:gd name="T3" fmla="*/ 384 h 576"/>
              <a:gd name="T4" fmla="*/ 144 w 31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576">
                <a:moveTo>
                  <a:pt x="0" y="0"/>
                </a:moveTo>
                <a:cubicBezTo>
                  <a:pt x="132" y="144"/>
                  <a:pt x="264" y="288"/>
                  <a:pt x="288" y="384"/>
                </a:cubicBezTo>
                <a:cubicBezTo>
                  <a:pt x="312" y="480"/>
                  <a:pt x="168" y="544"/>
                  <a:pt x="144" y="576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201"/>
          <p:cNvSpPr>
            <a:spLocks noChangeShapeType="1"/>
          </p:cNvSpPr>
          <p:nvPr/>
        </p:nvSpPr>
        <p:spPr bwMode="gray">
          <a:xfrm flipH="1">
            <a:off x="5537667" y="2233955"/>
            <a:ext cx="1255712" cy="1976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202"/>
          <p:cNvSpPr>
            <a:spLocks noChangeShapeType="1"/>
          </p:cNvSpPr>
          <p:nvPr/>
        </p:nvSpPr>
        <p:spPr bwMode="gray">
          <a:xfrm flipH="1">
            <a:off x="5690409" y="2351710"/>
            <a:ext cx="1106488" cy="188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203"/>
          <p:cNvSpPr>
            <a:spLocks noChangeShapeType="1"/>
          </p:cNvSpPr>
          <p:nvPr/>
        </p:nvSpPr>
        <p:spPr bwMode="gray">
          <a:xfrm flipH="1">
            <a:off x="5841222" y="2497200"/>
            <a:ext cx="966787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4"/>
          <p:cNvSpPr>
            <a:spLocks noChangeShapeType="1"/>
          </p:cNvSpPr>
          <p:nvPr/>
        </p:nvSpPr>
        <p:spPr bwMode="gray">
          <a:xfrm>
            <a:off x="6977062" y="2407958"/>
            <a:ext cx="0" cy="177165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05"/>
          <p:cNvSpPr>
            <a:spLocks noChangeShapeType="1"/>
          </p:cNvSpPr>
          <p:nvPr/>
        </p:nvSpPr>
        <p:spPr bwMode="gray">
          <a:xfrm flipH="1">
            <a:off x="6837362" y="2279370"/>
            <a:ext cx="106362" cy="1919288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06"/>
          <p:cNvSpPr>
            <a:spLocks noChangeShapeType="1"/>
          </p:cNvSpPr>
          <p:nvPr/>
        </p:nvSpPr>
        <p:spPr bwMode="gray">
          <a:xfrm>
            <a:off x="7043114" y="2489885"/>
            <a:ext cx="65990" cy="169352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07"/>
          <p:cNvSpPr>
            <a:spLocks noChangeShapeType="1"/>
          </p:cNvSpPr>
          <p:nvPr/>
        </p:nvSpPr>
        <p:spPr bwMode="gray">
          <a:xfrm>
            <a:off x="7101167" y="2275510"/>
            <a:ext cx="173037" cy="19129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08"/>
          <p:cNvSpPr>
            <a:spLocks noChangeShapeType="1"/>
          </p:cNvSpPr>
          <p:nvPr/>
        </p:nvSpPr>
        <p:spPr bwMode="gray">
          <a:xfrm>
            <a:off x="7172947" y="2380970"/>
            <a:ext cx="254000" cy="17986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09"/>
          <p:cNvSpPr>
            <a:spLocks noChangeShapeType="1"/>
          </p:cNvSpPr>
          <p:nvPr/>
        </p:nvSpPr>
        <p:spPr bwMode="gray">
          <a:xfrm>
            <a:off x="7230097" y="2467940"/>
            <a:ext cx="860425" cy="17478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10"/>
          <p:cNvSpPr>
            <a:spLocks noChangeShapeType="1"/>
          </p:cNvSpPr>
          <p:nvPr/>
        </p:nvSpPr>
        <p:spPr bwMode="gray">
          <a:xfrm>
            <a:off x="7334726" y="2424113"/>
            <a:ext cx="1246823" cy="176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Text Box 181"/>
          <p:cNvSpPr txBox="1">
            <a:spLocks noChangeArrowheads="1"/>
          </p:cNvSpPr>
          <p:nvPr/>
        </p:nvSpPr>
        <p:spPr bwMode="gray">
          <a:xfrm>
            <a:off x="5366055" y="4724400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Vol. 1</a:t>
            </a:r>
          </a:p>
        </p:txBody>
      </p:sp>
    </p:spTree>
    <p:extLst>
      <p:ext uri="{BB962C8B-B14F-4D97-AF65-F5344CB8AC3E}">
        <p14:creationId xmlns:p14="http://schemas.microsoft.com/office/powerpoint/2010/main" val="43905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LVM Example: Partitioning and Concatenation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3" name="Line 1096"/>
          <p:cNvSpPr>
            <a:spLocks noChangeShapeType="1"/>
          </p:cNvSpPr>
          <p:nvPr/>
        </p:nvSpPr>
        <p:spPr bwMode="auto">
          <a:xfrm>
            <a:off x="6629400" y="2514600"/>
            <a:ext cx="0" cy="25908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097"/>
          <p:cNvSpPr>
            <a:spLocks noChangeShapeType="1"/>
          </p:cNvSpPr>
          <p:nvPr/>
        </p:nvSpPr>
        <p:spPr bwMode="auto">
          <a:xfrm flipH="1">
            <a:off x="328613" y="3124200"/>
            <a:ext cx="838358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098"/>
          <p:cNvSpPr>
            <a:spLocks noChangeShapeType="1"/>
          </p:cNvSpPr>
          <p:nvPr/>
        </p:nvSpPr>
        <p:spPr bwMode="auto">
          <a:xfrm flipH="1">
            <a:off x="328613" y="4683125"/>
            <a:ext cx="838358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1099"/>
          <p:cNvSpPr>
            <a:spLocks noChangeArrowheads="1"/>
          </p:cNvSpPr>
          <p:nvPr/>
        </p:nvSpPr>
        <p:spPr bwMode="auto">
          <a:xfrm>
            <a:off x="1438959" y="5715000"/>
            <a:ext cx="999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Partitioning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1100"/>
          <p:cNvSpPr>
            <a:spLocks noChangeArrowheads="1"/>
          </p:cNvSpPr>
          <p:nvPr/>
        </p:nvSpPr>
        <p:spPr bwMode="auto">
          <a:xfrm>
            <a:off x="6019800" y="5715000"/>
            <a:ext cx="12363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Concatenation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Freeform 1101"/>
          <p:cNvSpPr>
            <a:spLocks/>
          </p:cNvSpPr>
          <p:nvPr/>
        </p:nvSpPr>
        <p:spPr bwMode="auto">
          <a:xfrm>
            <a:off x="2824163" y="3544888"/>
            <a:ext cx="12700" cy="12700"/>
          </a:xfrm>
          <a:custGeom>
            <a:avLst/>
            <a:gdLst>
              <a:gd name="T0" fmla="*/ 24 w 24"/>
              <a:gd name="T1" fmla="*/ 12 h 24"/>
              <a:gd name="T2" fmla="*/ 23 w 24"/>
              <a:gd name="T3" fmla="*/ 12 h 24"/>
              <a:gd name="T4" fmla="*/ 23 w 24"/>
              <a:gd name="T5" fmla="*/ 13 h 24"/>
              <a:gd name="T6" fmla="*/ 23 w 24"/>
              <a:gd name="T7" fmla="*/ 15 h 24"/>
              <a:gd name="T8" fmla="*/ 20 w 24"/>
              <a:gd name="T9" fmla="*/ 20 h 24"/>
              <a:gd name="T10" fmla="*/ 16 w 24"/>
              <a:gd name="T11" fmla="*/ 23 h 24"/>
              <a:gd name="T12" fmla="*/ 13 w 24"/>
              <a:gd name="T13" fmla="*/ 23 h 24"/>
              <a:gd name="T14" fmla="*/ 12 w 24"/>
              <a:gd name="T15" fmla="*/ 23 h 24"/>
              <a:gd name="T16" fmla="*/ 12 w 24"/>
              <a:gd name="T17" fmla="*/ 24 h 24"/>
              <a:gd name="T18" fmla="*/ 7 w 24"/>
              <a:gd name="T19" fmla="*/ 23 h 24"/>
              <a:gd name="T20" fmla="*/ 4 w 24"/>
              <a:gd name="T21" fmla="*/ 20 h 24"/>
              <a:gd name="T22" fmla="*/ 0 w 24"/>
              <a:gd name="T23" fmla="*/ 15 h 24"/>
              <a:gd name="T24" fmla="*/ 0 w 24"/>
              <a:gd name="T25" fmla="*/ 12 h 24"/>
              <a:gd name="T26" fmla="*/ 4 w 24"/>
              <a:gd name="T27" fmla="*/ 3 h 24"/>
              <a:gd name="T28" fmla="*/ 12 w 24"/>
              <a:gd name="T29" fmla="*/ 0 h 24"/>
              <a:gd name="T30" fmla="*/ 16 w 24"/>
              <a:gd name="T31" fmla="*/ 0 h 24"/>
              <a:gd name="T32" fmla="*/ 20 w 24"/>
              <a:gd name="T33" fmla="*/ 3 h 24"/>
              <a:gd name="T34" fmla="*/ 23 w 24"/>
              <a:gd name="T35" fmla="*/ 7 h 24"/>
              <a:gd name="T36" fmla="*/ 24 w 24"/>
              <a:gd name="T37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24">
                <a:moveTo>
                  <a:pt x="24" y="12"/>
                </a:moveTo>
                <a:lnTo>
                  <a:pt x="23" y="12"/>
                </a:lnTo>
                <a:lnTo>
                  <a:pt x="23" y="13"/>
                </a:lnTo>
                <a:lnTo>
                  <a:pt x="23" y="15"/>
                </a:lnTo>
                <a:lnTo>
                  <a:pt x="20" y="20"/>
                </a:lnTo>
                <a:lnTo>
                  <a:pt x="16" y="23"/>
                </a:lnTo>
                <a:lnTo>
                  <a:pt x="13" y="23"/>
                </a:lnTo>
                <a:lnTo>
                  <a:pt x="12" y="23"/>
                </a:lnTo>
                <a:lnTo>
                  <a:pt x="12" y="24"/>
                </a:lnTo>
                <a:lnTo>
                  <a:pt x="7" y="23"/>
                </a:lnTo>
                <a:lnTo>
                  <a:pt x="4" y="20"/>
                </a:lnTo>
                <a:lnTo>
                  <a:pt x="0" y="15"/>
                </a:lnTo>
                <a:lnTo>
                  <a:pt x="0" y="12"/>
                </a:lnTo>
                <a:lnTo>
                  <a:pt x="4" y="3"/>
                </a:lnTo>
                <a:lnTo>
                  <a:pt x="12" y="0"/>
                </a:lnTo>
                <a:lnTo>
                  <a:pt x="16" y="0"/>
                </a:lnTo>
                <a:lnTo>
                  <a:pt x="20" y="3"/>
                </a:lnTo>
                <a:lnTo>
                  <a:pt x="23" y="7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102"/>
          <p:cNvSpPr>
            <a:spLocks noChangeArrowheads="1"/>
          </p:cNvSpPr>
          <p:nvPr/>
        </p:nvSpPr>
        <p:spPr bwMode="auto">
          <a:xfrm>
            <a:off x="3597091" y="3810000"/>
            <a:ext cx="12797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Logical Volume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1103"/>
          <p:cNvSpPr>
            <a:spLocks noChangeArrowheads="1"/>
          </p:cNvSpPr>
          <p:nvPr/>
        </p:nvSpPr>
        <p:spPr bwMode="auto">
          <a:xfrm>
            <a:off x="3581400" y="5151438"/>
            <a:ext cx="1378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Volume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1104"/>
          <p:cNvSpPr>
            <a:spLocks noChangeArrowheads="1"/>
          </p:cNvSpPr>
          <p:nvPr/>
        </p:nvSpPr>
        <p:spPr bwMode="auto">
          <a:xfrm>
            <a:off x="3873500" y="1827213"/>
            <a:ext cx="4721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1108"/>
          <p:cNvSpPr>
            <a:spLocks noChangeShapeType="1"/>
          </p:cNvSpPr>
          <p:nvPr/>
        </p:nvSpPr>
        <p:spPr bwMode="auto">
          <a:xfrm>
            <a:off x="1905000" y="2514600"/>
            <a:ext cx="0" cy="25908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111"/>
          <p:cNvSpPr>
            <a:spLocks noChangeShapeType="1"/>
          </p:cNvSpPr>
          <p:nvPr/>
        </p:nvSpPr>
        <p:spPr bwMode="auto">
          <a:xfrm flipH="1">
            <a:off x="914400" y="2514600"/>
            <a:ext cx="990600" cy="1295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12"/>
          <p:cNvSpPr>
            <a:spLocks noChangeShapeType="1"/>
          </p:cNvSpPr>
          <p:nvPr/>
        </p:nvSpPr>
        <p:spPr bwMode="auto">
          <a:xfrm>
            <a:off x="1905000" y="2514600"/>
            <a:ext cx="1066800" cy="1295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116"/>
          <p:cNvSpPr>
            <a:spLocks noChangeShapeType="1"/>
          </p:cNvSpPr>
          <p:nvPr/>
        </p:nvSpPr>
        <p:spPr bwMode="auto">
          <a:xfrm flipH="1">
            <a:off x="5562600" y="4267200"/>
            <a:ext cx="1066800" cy="838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17"/>
          <p:cNvSpPr>
            <a:spLocks noChangeShapeType="1"/>
          </p:cNvSpPr>
          <p:nvPr/>
        </p:nvSpPr>
        <p:spPr bwMode="auto">
          <a:xfrm>
            <a:off x="6629400" y="4267200"/>
            <a:ext cx="1295400" cy="838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120"/>
          <p:cNvSpPr>
            <a:spLocks noChangeShapeType="1"/>
          </p:cNvSpPr>
          <p:nvPr/>
        </p:nvSpPr>
        <p:spPr bwMode="auto">
          <a:xfrm>
            <a:off x="914400" y="4267200"/>
            <a:ext cx="990600" cy="7620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121"/>
          <p:cNvSpPr>
            <a:spLocks noChangeShapeType="1"/>
          </p:cNvSpPr>
          <p:nvPr/>
        </p:nvSpPr>
        <p:spPr bwMode="auto">
          <a:xfrm flipV="1">
            <a:off x="1905000" y="4267200"/>
            <a:ext cx="1066800" cy="7620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47998"/>
            <a:ext cx="897650" cy="2074898"/>
          </a:xfrm>
          <a:prstGeom prst="rect">
            <a:avLst/>
          </a:prstGeom>
          <a:noFill/>
        </p:spPr>
      </p:pic>
      <p:pic>
        <p:nvPicPr>
          <p:cNvPr id="4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950" y="865496"/>
            <a:ext cx="897650" cy="2074898"/>
          </a:xfrm>
          <a:prstGeom prst="rect">
            <a:avLst/>
          </a:prstGeom>
          <a:noFill/>
        </p:spPr>
      </p:pic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676400" y="49530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334000" y="5105400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428096" y="5091752"/>
            <a:ext cx="457200" cy="4572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717808" y="51054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6848" y="3823648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0048" y="3831608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488" y="3817960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7152" y="3913496"/>
            <a:ext cx="457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3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Freeform 892"/>
          <p:cNvSpPr>
            <a:spLocks/>
          </p:cNvSpPr>
          <p:nvPr/>
        </p:nvSpPr>
        <p:spPr bwMode="auto">
          <a:xfrm>
            <a:off x="7115176" y="2251935"/>
            <a:ext cx="1571625" cy="2929028"/>
          </a:xfrm>
          <a:custGeom>
            <a:avLst/>
            <a:gdLst>
              <a:gd name="T0" fmla="*/ 813 w 2970"/>
              <a:gd name="T1" fmla="*/ 5991 h 5991"/>
              <a:gd name="T2" fmla="*/ 2970 w 2970"/>
              <a:gd name="T3" fmla="*/ 5991 h 5991"/>
              <a:gd name="T4" fmla="*/ 2970 w 2970"/>
              <a:gd name="T5" fmla="*/ 0 h 5991"/>
              <a:gd name="T6" fmla="*/ 0 w 2970"/>
              <a:gd name="T7" fmla="*/ 0 h 5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0" h="5991">
                <a:moveTo>
                  <a:pt x="813" y="5991"/>
                </a:moveTo>
                <a:lnTo>
                  <a:pt x="2970" y="5991"/>
                </a:lnTo>
                <a:lnTo>
                  <a:pt x="297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93"/>
          <p:cNvSpPr>
            <a:spLocks noChangeShapeType="1"/>
          </p:cNvSpPr>
          <p:nvPr/>
        </p:nvSpPr>
        <p:spPr bwMode="auto">
          <a:xfrm>
            <a:off x="5257801" y="5180963"/>
            <a:ext cx="2179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94"/>
          <p:cNvSpPr>
            <a:spLocks noChangeShapeType="1"/>
          </p:cNvSpPr>
          <p:nvPr/>
        </p:nvSpPr>
        <p:spPr bwMode="auto">
          <a:xfrm flipH="1">
            <a:off x="1414463" y="2283685"/>
            <a:ext cx="1262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96"/>
          <p:cNvSpPr>
            <a:spLocks noChangeShapeType="1"/>
          </p:cNvSpPr>
          <p:nvPr/>
        </p:nvSpPr>
        <p:spPr bwMode="auto">
          <a:xfrm flipH="1">
            <a:off x="2784476" y="2283685"/>
            <a:ext cx="19478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97"/>
          <p:cNvSpPr>
            <a:spLocks noChangeShapeType="1"/>
          </p:cNvSpPr>
          <p:nvPr/>
        </p:nvSpPr>
        <p:spPr bwMode="auto">
          <a:xfrm>
            <a:off x="2960688" y="5180963"/>
            <a:ext cx="2193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98"/>
          <p:cNvSpPr>
            <a:spLocks noChangeShapeType="1"/>
          </p:cNvSpPr>
          <p:nvPr/>
        </p:nvSpPr>
        <p:spPr bwMode="auto">
          <a:xfrm flipH="1">
            <a:off x="4835526" y="2283685"/>
            <a:ext cx="2103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99"/>
          <p:cNvGrpSpPr>
            <a:grpSpLocks/>
          </p:cNvGrpSpPr>
          <p:nvPr/>
        </p:nvGrpSpPr>
        <p:grpSpPr bwMode="auto">
          <a:xfrm>
            <a:off x="2732088" y="1940785"/>
            <a:ext cx="544513" cy="608013"/>
            <a:chOff x="1721" y="1163"/>
            <a:chExt cx="498" cy="516"/>
          </a:xfrm>
        </p:grpSpPr>
        <p:sp>
          <p:nvSpPr>
            <p:cNvPr id="884" name="Freeform 900"/>
            <p:cNvSpPr>
              <a:spLocks/>
            </p:cNvSpPr>
            <p:nvPr/>
          </p:nvSpPr>
          <p:spPr bwMode="auto">
            <a:xfrm>
              <a:off x="2114" y="1163"/>
              <a:ext cx="105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0 h 324"/>
                <a:gd name="T4" fmla="*/ 0 w 314"/>
                <a:gd name="T5" fmla="*/ 324 h 324"/>
                <a:gd name="T6" fmla="*/ 314 w 314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0"/>
                  </a:lnTo>
                  <a:lnTo>
                    <a:pt x="0" y="324"/>
                  </a:lnTo>
                  <a:lnTo>
                    <a:pt x="314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901"/>
            <p:cNvSpPr>
              <a:spLocks/>
            </p:cNvSpPr>
            <p:nvPr/>
          </p:nvSpPr>
          <p:spPr bwMode="auto">
            <a:xfrm>
              <a:off x="1834" y="1163"/>
              <a:ext cx="385" cy="419"/>
            </a:xfrm>
            <a:custGeom>
              <a:avLst/>
              <a:gdLst>
                <a:gd name="T0" fmla="*/ 1155 w 1155"/>
                <a:gd name="T1" fmla="*/ 324 h 1256"/>
                <a:gd name="T2" fmla="*/ 841 w 1155"/>
                <a:gd name="T3" fmla="*/ 324 h 1256"/>
                <a:gd name="T4" fmla="*/ 841 w 1155"/>
                <a:gd name="T5" fmla="*/ 0 h 1256"/>
                <a:gd name="T6" fmla="*/ 0 w 1155"/>
                <a:gd name="T7" fmla="*/ 0 h 1256"/>
                <a:gd name="T8" fmla="*/ 0 w 1155"/>
                <a:gd name="T9" fmla="*/ 1256 h 1256"/>
                <a:gd name="T10" fmla="*/ 1155 w 1155"/>
                <a:gd name="T11" fmla="*/ 1256 h 1256"/>
                <a:gd name="T12" fmla="*/ 1155 w 1155"/>
                <a:gd name="T13" fmla="*/ 324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256">
                  <a:moveTo>
                    <a:pt x="1155" y="324"/>
                  </a:moveTo>
                  <a:lnTo>
                    <a:pt x="841" y="324"/>
                  </a:lnTo>
                  <a:lnTo>
                    <a:pt x="841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55" y="1256"/>
                  </a:lnTo>
                  <a:lnTo>
                    <a:pt x="1155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902"/>
            <p:cNvSpPr>
              <a:spLocks/>
            </p:cNvSpPr>
            <p:nvPr/>
          </p:nvSpPr>
          <p:spPr bwMode="auto">
            <a:xfrm>
              <a:off x="2114" y="1163"/>
              <a:ext cx="105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324 h 324"/>
                <a:gd name="T4" fmla="*/ 0 w 314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903"/>
            <p:cNvSpPr>
              <a:spLocks/>
            </p:cNvSpPr>
            <p:nvPr/>
          </p:nvSpPr>
          <p:spPr bwMode="auto">
            <a:xfrm>
              <a:off x="1834" y="1163"/>
              <a:ext cx="385" cy="419"/>
            </a:xfrm>
            <a:custGeom>
              <a:avLst/>
              <a:gdLst>
                <a:gd name="T0" fmla="*/ 841 w 1155"/>
                <a:gd name="T1" fmla="*/ 0 h 1256"/>
                <a:gd name="T2" fmla="*/ 0 w 1155"/>
                <a:gd name="T3" fmla="*/ 0 h 1256"/>
                <a:gd name="T4" fmla="*/ 0 w 1155"/>
                <a:gd name="T5" fmla="*/ 1256 h 1256"/>
                <a:gd name="T6" fmla="*/ 1155 w 1155"/>
                <a:gd name="T7" fmla="*/ 1256 h 1256"/>
                <a:gd name="T8" fmla="*/ 1155 w 1155"/>
                <a:gd name="T9" fmla="*/ 324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1256">
                  <a:moveTo>
                    <a:pt x="841" y="0"/>
                  </a:moveTo>
                  <a:lnTo>
                    <a:pt x="0" y="0"/>
                  </a:lnTo>
                  <a:lnTo>
                    <a:pt x="0" y="1256"/>
                  </a:lnTo>
                  <a:lnTo>
                    <a:pt x="1155" y="1256"/>
                  </a:lnTo>
                  <a:lnTo>
                    <a:pt x="1155" y="324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904"/>
            <p:cNvSpPr>
              <a:spLocks noChangeShapeType="1"/>
            </p:cNvSpPr>
            <p:nvPr/>
          </p:nvSpPr>
          <p:spPr bwMode="auto">
            <a:xfrm>
              <a:off x="2114" y="1163"/>
              <a:ext cx="105" cy="10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905"/>
            <p:cNvSpPr>
              <a:spLocks/>
            </p:cNvSpPr>
            <p:nvPr/>
          </p:nvSpPr>
          <p:spPr bwMode="auto">
            <a:xfrm>
              <a:off x="2002" y="1260"/>
              <a:ext cx="104" cy="108"/>
            </a:xfrm>
            <a:custGeom>
              <a:avLst/>
              <a:gdLst>
                <a:gd name="T0" fmla="*/ 0 w 314"/>
                <a:gd name="T1" fmla="*/ 324 h 324"/>
                <a:gd name="T2" fmla="*/ 314 w 314"/>
                <a:gd name="T3" fmla="*/ 324 h 324"/>
                <a:gd name="T4" fmla="*/ 0 w 314"/>
                <a:gd name="T5" fmla="*/ 0 h 324"/>
                <a:gd name="T6" fmla="*/ 0 w 314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24">
                  <a:moveTo>
                    <a:pt x="0" y="324"/>
                  </a:moveTo>
                  <a:lnTo>
                    <a:pt x="314" y="324"/>
                  </a:lnTo>
                  <a:lnTo>
                    <a:pt x="0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906"/>
            <p:cNvSpPr>
              <a:spLocks/>
            </p:cNvSpPr>
            <p:nvPr/>
          </p:nvSpPr>
          <p:spPr bwMode="auto">
            <a:xfrm>
              <a:off x="1721" y="1260"/>
              <a:ext cx="385" cy="419"/>
            </a:xfrm>
            <a:custGeom>
              <a:avLst/>
              <a:gdLst>
                <a:gd name="T0" fmla="*/ 1156 w 1156"/>
                <a:gd name="T1" fmla="*/ 324 h 1257"/>
                <a:gd name="T2" fmla="*/ 842 w 1156"/>
                <a:gd name="T3" fmla="*/ 324 h 1257"/>
                <a:gd name="T4" fmla="*/ 842 w 1156"/>
                <a:gd name="T5" fmla="*/ 0 h 1257"/>
                <a:gd name="T6" fmla="*/ 0 w 1156"/>
                <a:gd name="T7" fmla="*/ 0 h 1257"/>
                <a:gd name="T8" fmla="*/ 0 w 1156"/>
                <a:gd name="T9" fmla="*/ 1257 h 1257"/>
                <a:gd name="T10" fmla="*/ 1156 w 1156"/>
                <a:gd name="T11" fmla="*/ 1257 h 1257"/>
                <a:gd name="T12" fmla="*/ 1156 w 1156"/>
                <a:gd name="T13" fmla="*/ 324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6" h="1257">
                  <a:moveTo>
                    <a:pt x="1156" y="324"/>
                  </a:moveTo>
                  <a:lnTo>
                    <a:pt x="842" y="324"/>
                  </a:lnTo>
                  <a:lnTo>
                    <a:pt x="84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156" y="1257"/>
                  </a:lnTo>
                  <a:lnTo>
                    <a:pt x="1156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907"/>
            <p:cNvSpPr>
              <a:spLocks noChangeShapeType="1"/>
            </p:cNvSpPr>
            <p:nvPr/>
          </p:nvSpPr>
          <p:spPr bwMode="auto">
            <a:xfrm>
              <a:off x="2002" y="1260"/>
              <a:ext cx="104" cy="10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908"/>
            <p:cNvSpPr>
              <a:spLocks/>
            </p:cNvSpPr>
            <p:nvPr/>
          </p:nvSpPr>
          <p:spPr bwMode="auto">
            <a:xfrm>
              <a:off x="1721" y="1260"/>
              <a:ext cx="385" cy="419"/>
            </a:xfrm>
            <a:custGeom>
              <a:avLst/>
              <a:gdLst>
                <a:gd name="T0" fmla="*/ 1156 w 1156"/>
                <a:gd name="T1" fmla="*/ 324 h 1257"/>
                <a:gd name="T2" fmla="*/ 1156 w 1156"/>
                <a:gd name="T3" fmla="*/ 1257 h 1257"/>
                <a:gd name="T4" fmla="*/ 0 w 1156"/>
                <a:gd name="T5" fmla="*/ 1257 h 1257"/>
                <a:gd name="T6" fmla="*/ 0 w 1156"/>
                <a:gd name="T7" fmla="*/ 0 h 1257"/>
                <a:gd name="T8" fmla="*/ 842 w 1156"/>
                <a:gd name="T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257">
                  <a:moveTo>
                    <a:pt x="1156" y="324"/>
                  </a:moveTo>
                  <a:lnTo>
                    <a:pt x="1156" y="1257"/>
                  </a:lnTo>
                  <a:lnTo>
                    <a:pt x="0" y="1257"/>
                  </a:lnTo>
                  <a:lnTo>
                    <a:pt x="0" y="0"/>
                  </a:lnTo>
                  <a:lnTo>
                    <a:pt x="842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909"/>
            <p:cNvSpPr>
              <a:spLocks/>
            </p:cNvSpPr>
            <p:nvPr/>
          </p:nvSpPr>
          <p:spPr bwMode="auto">
            <a:xfrm>
              <a:off x="2002" y="1260"/>
              <a:ext cx="104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324 h 324"/>
                <a:gd name="T4" fmla="*/ 0 w 314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910"/>
          <p:cNvSpPr>
            <a:spLocks noEditPoints="1"/>
          </p:cNvSpPr>
          <p:nvPr/>
        </p:nvSpPr>
        <p:spPr bwMode="auto">
          <a:xfrm>
            <a:off x="6988176" y="1318485"/>
            <a:ext cx="1003300" cy="1793875"/>
          </a:xfrm>
          <a:custGeom>
            <a:avLst/>
            <a:gdLst>
              <a:gd name="T0" fmla="*/ 1895 w 1895"/>
              <a:gd name="T1" fmla="*/ 0 h 3391"/>
              <a:gd name="T2" fmla="*/ 0 w 1895"/>
              <a:gd name="T3" fmla="*/ 0 h 3391"/>
              <a:gd name="T4" fmla="*/ 0 w 1895"/>
              <a:gd name="T5" fmla="*/ 3391 h 3391"/>
              <a:gd name="T6" fmla="*/ 1895 w 1895"/>
              <a:gd name="T7" fmla="*/ 3391 h 3391"/>
              <a:gd name="T8" fmla="*/ 1895 w 1895"/>
              <a:gd name="T9" fmla="*/ 0 h 3391"/>
              <a:gd name="T10" fmla="*/ 1346 w 1895"/>
              <a:gd name="T11" fmla="*/ 302 h 3391"/>
              <a:gd name="T12" fmla="*/ 1611 w 1895"/>
              <a:gd name="T13" fmla="*/ 302 h 3391"/>
              <a:gd name="T14" fmla="*/ 1611 w 1895"/>
              <a:gd name="T15" fmla="*/ 466 h 3391"/>
              <a:gd name="T16" fmla="*/ 1611 w 1895"/>
              <a:gd name="T17" fmla="*/ 628 h 3391"/>
              <a:gd name="T18" fmla="*/ 1611 w 1895"/>
              <a:gd name="T19" fmla="*/ 791 h 3391"/>
              <a:gd name="T20" fmla="*/ 1611 w 1895"/>
              <a:gd name="T21" fmla="*/ 953 h 3391"/>
              <a:gd name="T22" fmla="*/ 1611 w 1895"/>
              <a:gd name="T23" fmla="*/ 1116 h 3391"/>
              <a:gd name="T24" fmla="*/ 1611 w 1895"/>
              <a:gd name="T25" fmla="*/ 1279 h 3391"/>
              <a:gd name="T26" fmla="*/ 1611 w 1895"/>
              <a:gd name="T27" fmla="*/ 1441 h 3391"/>
              <a:gd name="T28" fmla="*/ 1611 w 1895"/>
              <a:gd name="T29" fmla="*/ 1604 h 3391"/>
              <a:gd name="T30" fmla="*/ 1611 w 1895"/>
              <a:gd name="T31" fmla="*/ 1767 h 3391"/>
              <a:gd name="T32" fmla="*/ 1611 w 1895"/>
              <a:gd name="T33" fmla="*/ 1930 h 3391"/>
              <a:gd name="T34" fmla="*/ 1611 w 1895"/>
              <a:gd name="T35" fmla="*/ 2093 h 3391"/>
              <a:gd name="T36" fmla="*/ 1611 w 1895"/>
              <a:gd name="T37" fmla="*/ 2255 h 3391"/>
              <a:gd name="T38" fmla="*/ 1611 w 1895"/>
              <a:gd name="T39" fmla="*/ 2418 h 3391"/>
              <a:gd name="T40" fmla="*/ 1611 w 1895"/>
              <a:gd name="T41" fmla="*/ 2580 h 3391"/>
              <a:gd name="T42" fmla="*/ 1611 w 1895"/>
              <a:gd name="T43" fmla="*/ 2743 h 3391"/>
              <a:gd name="T44" fmla="*/ 1611 w 1895"/>
              <a:gd name="T45" fmla="*/ 2905 h 3391"/>
              <a:gd name="T46" fmla="*/ 1611 w 1895"/>
              <a:gd name="T47" fmla="*/ 3067 h 3391"/>
              <a:gd name="T48" fmla="*/ 1346 w 1895"/>
              <a:gd name="T49" fmla="*/ 3067 h 3391"/>
              <a:gd name="T50" fmla="*/ 1079 w 1895"/>
              <a:gd name="T51" fmla="*/ 3067 h 3391"/>
              <a:gd name="T52" fmla="*/ 814 w 1895"/>
              <a:gd name="T53" fmla="*/ 3067 h 3391"/>
              <a:gd name="T54" fmla="*/ 549 w 1895"/>
              <a:gd name="T55" fmla="*/ 3067 h 3391"/>
              <a:gd name="T56" fmla="*/ 282 w 1895"/>
              <a:gd name="T57" fmla="*/ 3067 h 3391"/>
              <a:gd name="T58" fmla="*/ 282 w 1895"/>
              <a:gd name="T59" fmla="*/ 2905 h 3391"/>
              <a:gd name="T60" fmla="*/ 282 w 1895"/>
              <a:gd name="T61" fmla="*/ 2743 h 3391"/>
              <a:gd name="T62" fmla="*/ 282 w 1895"/>
              <a:gd name="T63" fmla="*/ 2580 h 3391"/>
              <a:gd name="T64" fmla="*/ 282 w 1895"/>
              <a:gd name="T65" fmla="*/ 2418 h 3391"/>
              <a:gd name="T66" fmla="*/ 282 w 1895"/>
              <a:gd name="T67" fmla="*/ 2255 h 3391"/>
              <a:gd name="T68" fmla="*/ 282 w 1895"/>
              <a:gd name="T69" fmla="*/ 2093 h 3391"/>
              <a:gd name="T70" fmla="*/ 282 w 1895"/>
              <a:gd name="T71" fmla="*/ 1930 h 3391"/>
              <a:gd name="T72" fmla="*/ 282 w 1895"/>
              <a:gd name="T73" fmla="*/ 1767 h 3391"/>
              <a:gd name="T74" fmla="*/ 282 w 1895"/>
              <a:gd name="T75" fmla="*/ 1604 h 3391"/>
              <a:gd name="T76" fmla="*/ 282 w 1895"/>
              <a:gd name="T77" fmla="*/ 1441 h 3391"/>
              <a:gd name="T78" fmla="*/ 282 w 1895"/>
              <a:gd name="T79" fmla="*/ 1279 h 3391"/>
              <a:gd name="T80" fmla="*/ 282 w 1895"/>
              <a:gd name="T81" fmla="*/ 1116 h 3391"/>
              <a:gd name="T82" fmla="*/ 282 w 1895"/>
              <a:gd name="T83" fmla="*/ 953 h 3391"/>
              <a:gd name="T84" fmla="*/ 282 w 1895"/>
              <a:gd name="T85" fmla="*/ 791 h 3391"/>
              <a:gd name="T86" fmla="*/ 282 w 1895"/>
              <a:gd name="T87" fmla="*/ 628 h 3391"/>
              <a:gd name="T88" fmla="*/ 282 w 1895"/>
              <a:gd name="T89" fmla="*/ 466 h 3391"/>
              <a:gd name="T90" fmla="*/ 282 w 1895"/>
              <a:gd name="T91" fmla="*/ 302 h 3391"/>
              <a:gd name="T92" fmla="*/ 549 w 1895"/>
              <a:gd name="T93" fmla="*/ 302 h 3391"/>
              <a:gd name="T94" fmla="*/ 814 w 1895"/>
              <a:gd name="T95" fmla="*/ 302 h 3391"/>
              <a:gd name="T96" fmla="*/ 1079 w 1895"/>
              <a:gd name="T97" fmla="*/ 302 h 3391"/>
              <a:gd name="T98" fmla="*/ 1346 w 1895"/>
              <a:gd name="T99" fmla="*/ 302 h 3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5" h="3391">
                <a:moveTo>
                  <a:pt x="1895" y="0"/>
                </a:moveTo>
                <a:lnTo>
                  <a:pt x="0" y="0"/>
                </a:lnTo>
                <a:lnTo>
                  <a:pt x="0" y="3391"/>
                </a:lnTo>
                <a:lnTo>
                  <a:pt x="1895" y="3391"/>
                </a:lnTo>
                <a:lnTo>
                  <a:pt x="1895" y="0"/>
                </a:lnTo>
                <a:close/>
                <a:moveTo>
                  <a:pt x="1346" y="302"/>
                </a:moveTo>
                <a:lnTo>
                  <a:pt x="1611" y="302"/>
                </a:lnTo>
                <a:lnTo>
                  <a:pt x="1611" y="466"/>
                </a:lnTo>
                <a:lnTo>
                  <a:pt x="1611" y="628"/>
                </a:lnTo>
                <a:lnTo>
                  <a:pt x="1611" y="791"/>
                </a:lnTo>
                <a:lnTo>
                  <a:pt x="1611" y="953"/>
                </a:lnTo>
                <a:lnTo>
                  <a:pt x="1611" y="1116"/>
                </a:lnTo>
                <a:lnTo>
                  <a:pt x="1611" y="1279"/>
                </a:lnTo>
                <a:lnTo>
                  <a:pt x="1611" y="1441"/>
                </a:lnTo>
                <a:lnTo>
                  <a:pt x="1611" y="1604"/>
                </a:lnTo>
                <a:lnTo>
                  <a:pt x="1611" y="1767"/>
                </a:lnTo>
                <a:lnTo>
                  <a:pt x="1611" y="1930"/>
                </a:lnTo>
                <a:lnTo>
                  <a:pt x="1611" y="2093"/>
                </a:lnTo>
                <a:lnTo>
                  <a:pt x="1611" y="2255"/>
                </a:lnTo>
                <a:lnTo>
                  <a:pt x="1611" y="2418"/>
                </a:lnTo>
                <a:lnTo>
                  <a:pt x="1611" y="2580"/>
                </a:lnTo>
                <a:lnTo>
                  <a:pt x="1611" y="2743"/>
                </a:lnTo>
                <a:lnTo>
                  <a:pt x="1611" y="2905"/>
                </a:lnTo>
                <a:lnTo>
                  <a:pt x="1611" y="3067"/>
                </a:lnTo>
                <a:lnTo>
                  <a:pt x="1346" y="3067"/>
                </a:lnTo>
                <a:lnTo>
                  <a:pt x="1079" y="3067"/>
                </a:lnTo>
                <a:lnTo>
                  <a:pt x="814" y="3067"/>
                </a:lnTo>
                <a:lnTo>
                  <a:pt x="549" y="3067"/>
                </a:lnTo>
                <a:lnTo>
                  <a:pt x="282" y="3067"/>
                </a:lnTo>
                <a:lnTo>
                  <a:pt x="282" y="2905"/>
                </a:lnTo>
                <a:lnTo>
                  <a:pt x="282" y="2743"/>
                </a:lnTo>
                <a:lnTo>
                  <a:pt x="282" y="2580"/>
                </a:lnTo>
                <a:lnTo>
                  <a:pt x="282" y="2418"/>
                </a:lnTo>
                <a:lnTo>
                  <a:pt x="282" y="2255"/>
                </a:lnTo>
                <a:lnTo>
                  <a:pt x="282" y="2093"/>
                </a:lnTo>
                <a:lnTo>
                  <a:pt x="282" y="1930"/>
                </a:lnTo>
                <a:lnTo>
                  <a:pt x="282" y="1767"/>
                </a:lnTo>
                <a:lnTo>
                  <a:pt x="282" y="1604"/>
                </a:lnTo>
                <a:lnTo>
                  <a:pt x="282" y="1441"/>
                </a:lnTo>
                <a:lnTo>
                  <a:pt x="282" y="1279"/>
                </a:lnTo>
                <a:lnTo>
                  <a:pt x="282" y="1116"/>
                </a:lnTo>
                <a:lnTo>
                  <a:pt x="282" y="953"/>
                </a:lnTo>
                <a:lnTo>
                  <a:pt x="282" y="791"/>
                </a:lnTo>
                <a:lnTo>
                  <a:pt x="282" y="628"/>
                </a:lnTo>
                <a:lnTo>
                  <a:pt x="282" y="466"/>
                </a:lnTo>
                <a:lnTo>
                  <a:pt x="282" y="302"/>
                </a:lnTo>
                <a:lnTo>
                  <a:pt x="549" y="302"/>
                </a:lnTo>
                <a:lnTo>
                  <a:pt x="814" y="302"/>
                </a:lnTo>
                <a:lnTo>
                  <a:pt x="1079" y="302"/>
                </a:lnTo>
                <a:lnTo>
                  <a:pt x="1346" y="302"/>
                </a:lnTo>
                <a:close/>
              </a:path>
            </a:pathLst>
          </a:custGeom>
          <a:solidFill>
            <a:srgbClr val="D183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9" name="Rectangle 911"/>
          <p:cNvSpPr>
            <a:spLocks noChangeArrowheads="1"/>
          </p:cNvSpPr>
          <p:nvPr/>
        </p:nvSpPr>
        <p:spPr bwMode="auto">
          <a:xfrm>
            <a:off x="7559676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912"/>
          <p:cNvSpPr>
            <a:spLocks noChangeArrowheads="1"/>
          </p:cNvSpPr>
          <p:nvPr/>
        </p:nvSpPr>
        <p:spPr bwMode="auto">
          <a:xfrm>
            <a:off x="7700963" y="1477235"/>
            <a:ext cx="139700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913"/>
          <p:cNvSpPr>
            <a:spLocks noChangeArrowheads="1"/>
          </p:cNvSpPr>
          <p:nvPr/>
        </p:nvSpPr>
        <p:spPr bwMode="auto">
          <a:xfrm>
            <a:off x="7700963" y="156454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914"/>
          <p:cNvSpPr>
            <a:spLocks noChangeArrowheads="1"/>
          </p:cNvSpPr>
          <p:nvPr/>
        </p:nvSpPr>
        <p:spPr bwMode="auto">
          <a:xfrm>
            <a:off x="7700963" y="16502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915"/>
          <p:cNvSpPr>
            <a:spLocks noChangeArrowheads="1"/>
          </p:cNvSpPr>
          <p:nvPr/>
        </p:nvSpPr>
        <p:spPr bwMode="auto">
          <a:xfrm>
            <a:off x="7559676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916"/>
          <p:cNvSpPr>
            <a:spLocks noChangeArrowheads="1"/>
          </p:cNvSpPr>
          <p:nvPr/>
        </p:nvSpPr>
        <p:spPr bwMode="auto">
          <a:xfrm>
            <a:off x="7559676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917"/>
          <p:cNvSpPr>
            <a:spLocks noChangeArrowheads="1"/>
          </p:cNvSpPr>
          <p:nvPr/>
        </p:nvSpPr>
        <p:spPr bwMode="auto">
          <a:xfrm>
            <a:off x="7700963" y="1821723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918"/>
          <p:cNvSpPr>
            <a:spLocks noChangeArrowheads="1"/>
          </p:cNvSpPr>
          <p:nvPr/>
        </p:nvSpPr>
        <p:spPr bwMode="auto">
          <a:xfrm>
            <a:off x="7700963" y="190903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919"/>
          <p:cNvSpPr>
            <a:spLocks noChangeArrowheads="1"/>
          </p:cNvSpPr>
          <p:nvPr/>
        </p:nvSpPr>
        <p:spPr bwMode="auto">
          <a:xfrm>
            <a:off x="7700963" y="173599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920"/>
          <p:cNvSpPr>
            <a:spLocks noChangeArrowheads="1"/>
          </p:cNvSpPr>
          <p:nvPr/>
        </p:nvSpPr>
        <p:spPr bwMode="auto">
          <a:xfrm>
            <a:off x="7559676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921"/>
          <p:cNvSpPr>
            <a:spLocks noChangeArrowheads="1"/>
          </p:cNvSpPr>
          <p:nvPr/>
        </p:nvSpPr>
        <p:spPr bwMode="auto">
          <a:xfrm>
            <a:off x="7559676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922"/>
          <p:cNvSpPr>
            <a:spLocks noChangeArrowheads="1"/>
          </p:cNvSpPr>
          <p:nvPr/>
        </p:nvSpPr>
        <p:spPr bwMode="auto">
          <a:xfrm>
            <a:off x="7559676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923"/>
          <p:cNvSpPr>
            <a:spLocks noChangeArrowheads="1"/>
          </p:cNvSpPr>
          <p:nvPr/>
        </p:nvSpPr>
        <p:spPr bwMode="auto">
          <a:xfrm>
            <a:off x="7700963" y="199476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924"/>
          <p:cNvSpPr>
            <a:spLocks noChangeArrowheads="1"/>
          </p:cNvSpPr>
          <p:nvPr/>
        </p:nvSpPr>
        <p:spPr bwMode="auto">
          <a:xfrm>
            <a:off x="7700963" y="20804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925"/>
          <p:cNvSpPr>
            <a:spLocks noChangeArrowheads="1"/>
          </p:cNvSpPr>
          <p:nvPr/>
        </p:nvSpPr>
        <p:spPr bwMode="auto">
          <a:xfrm>
            <a:off x="7700963" y="2166210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926"/>
          <p:cNvSpPr>
            <a:spLocks noChangeArrowheads="1"/>
          </p:cNvSpPr>
          <p:nvPr/>
        </p:nvSpPr>
        <p:spPr bwMode="auto">
          <a:xfrm>
            <a:off x="7559676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927"/>
          <p:cNvSpPr>
            <a:spLocks noChangeArrowheads="1"/>
          </p:cNvSpPr>
          <p:nvPr/>
        </p:nvSpPr>
        <p:spPr bwMode="auto">
          <a:xfrm>
            <a:off x="7700963" y="2253523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928"/>
          <p:cNvSpPr>
            <a:spLocks noChangeArrowheads="1"/>
          </p:cNvSpPr>
          <p:nvPr/>
        </p:nvSpPr>
        <p:spPr bwMode="auto">
          <a:xfrm>
            <a:off x="7559676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929"/>
          <p:cNvSpPr>
            <a:spLocks noChangeArrowheads="1"/>
          </p:cNvSpPr>
          <p:nvPr/>
        </p:nvSpPr>
        <p:spPr bwMode="auto">
          <a:xfrm>
            <a:off x="7559676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930"/>
          <p:cNvSpPr>
            <a:spLocks noChangeArrowheads="1"/>
          </p:cNvSpPr>
          <p:nvPr/>
        </p:nvSpPr>
        <p:spPr bwMode="auto">
          <a:xfrm>
            <a:off x="7700963" y="24249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931"/>
          <p:cNvSpPr>
            <a:spLocks noChangeArrowheads="1"/>
          </p:cNvSpPr>
          <p:nvPr/>
        </p:nvSpPr>
        <p:spPr bwMode="auto">
          <a:xfrm>
            <a:off x="7700963" y="2510698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932"/>
          <p:cNvSpPr>
            <a:spLocks noChangeArrowheads="1"/>
          </p:cNvSpPr>
          <p:nvPr/>
        </p:nvSpPr>
        <p:spPr bwMode="auto">
          <a:xfrm>
            <a:off x="7700963" y="2339248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933"/>
          <p:cNvSpPr>
            <a:spLocks noChangeArrowheads="1"/>
          </p:cNvSpPr>
          <p:nvPr/>
        </p:nvSpPr>
        <p:spPr bwMode="auto">
          <a:xfrm>
            <a:off x="7559676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934"/>
          <p:cNvSpPr>
            <a:spLocks noChangeArrowheads="1"/>
          </p:cNvSpPr>
          <p:nvPr/>
        </p:nvSpPr>
        <p:spPr bwMode="auto">
          <a:xfrm>
            <a:off x="7559676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935"/>
          <p:cNvSpPr>
            <a:spLocks noChangeArrowheads="1"/>
          </p:cNvSpPr>
          <p:nvPr/>
        </p:nvSpPr>
        <p:spPr bwMode="auto">
          <a:xfrm>
            <a:off x="7559676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936"/>
          <p:cNvSpPr>
            <a:spLocks noChangeArrowheads="1"/>
          </p:cNvSpPr>
          <p:nvPr/>
        </p:nvSpPr>
        <p:spPr bwMode="auto">
          <a:xfrm>
            <a:off x="7278688" y="1477235"/>
            <a:ext cx="139700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937"/>
          <p:cNvSpPr>
            <a:spLocks noChangeArrowheads="1"/>
          </p:cNvSpPr>
          <p:nvPr/>
        </p:nvSpPr>
        <p:spPr bwMode="auto">
          <a:xfrm>
            <a:off x="7418388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938"/>
          <p:cNvSpPr>
            <a:spLocks noChangeArrowheads="1"/>
          </p:cNvSpPr>
          <p:nvPr/>
        </p:nvSpPr>
        <p:spPr bwMode="auto">
          <a:xfrm>
            <a:off x="7418388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939"/>
          <p:cNvSpPr>
            <a:spLocks noChangeArrowheads="1"/>
          </p:cNvSpPr>
          <p:nvPr/>
        </p:nvSpPr>
        <p:spPr bwMode="auto">
          <a:xfrm>
            <a:off x="7137401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940"/>
          <p:cNvSpPr>
            <a:spLocks noChangeArrowheads="1"/>
          </p:cNvSpPr>
          <p:nvPr/>
        </p:nvSpPr>
        <p:spPr bwMode="auto">
          <a:xfrm>
            <a:off x="7137401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941"/>
          <p:cNvSpPr>
            <a:spLocks noChangeArrowheads="1"/>
          </p:cNvSpPr>
          <p:nvPr/>
        </p:nvSpPr>
        <p:spPr bwMode="auto">
          <a:xfrm>
            <a:off x="7278688" y="16502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942"/>
          <p:cNvSpPr>
            <a:spLocks noChangeArrowheads="1"/>
          </p:cNvSpPr>
          <p:nvPr/>
        </p:nvSpPr>
        <p:spPr bwMode="auto">
          <a:xfrm>
            <a:off x="7137401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943"/>
          <p:cNvSpPr>
            <a:spLocks noChangeArrowheads="1"/>
          </p:cNvSpPr>
          <p:nvPr/>
        </p:nvSpPr>
        <p:spPr bwMode="auto">
          <a:xfrm>
            <a:off x="7278688" y="1821723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944"/>
          <p:cNvSpPr>
            <a:spLocks noChangeArrowheads="1"/>
          </p:cNvSpPr>
          <p:nvPr/>
        </p:nvSpPr>
        <p:spPr bwMode="auto">
          <a:xfrm>
            <a:off x="7137401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945"/>
          <p:cNvSpPr>
            <a:spLocks noChangeArrowheads="1"/>
          </p:cNvSpPr>
          <p:nvPr/>
        </p:nvSpPr>
        <p:spPr bwMode="auto">
          <a:xfrm>
            <a:off x="7278688" y="173599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946"/>
          <p:cNvSpPr>
            <a:spLocks noChangeArrowheads="1"/>
          </p:cNvSpPr>
          <p:nvPr/>
        </p:nvSpPr>
        <p:spPr bwMode="auto">
          <a:xfrm>
            <a:off x="7418388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947"/>
          <p:cNvSpPr>
            <a:spLocks noChangeArrowheads="1"/>
          </p:cNvSpPr>
          <p:nvPr/>
        </p:nvSpPr>
        <p:spPr bwMode="auto">
          <a:xfrm>
            <a:off x="7418388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948"/>
          <p:cNvSpPr>
            <a:spLocks noChangeArrowheads="1"/>
          </p:cNvSpPr>
          <p:nvPr/>
        </p:nvSpPr>
        <p:spPr bwMode="auto">
          <a:xfrm>
            <a:off x="7418388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949"/>
          <p:cNvSpPr>
            <a:spLocks noChangeArrowheads="1"/>
          </p:cNvSpPr>
          <p:nvPr/>
        </p:nvSpPr>
        <p:spPr bwMode="auto">
          <a:xfrm>
            <a:off x="7418388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950"/>
          <p:cNvSpPr>
            <a:spLocks noChangeArrowheads="1"/>
          </p:cNvSpPr>
          <p:nvPr/>
        </p:nvSpPr>
        <p:spPr bwMode="auto">
          <a:xfrm>
            <a:off x="7278688" y="156454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951"/>
          <p:cNvSpPr>
            <a:spLocks noChangeArrowheads="1"/>
          </p:cNvSpPr>
          <p:nvPr/>
        </p:nvSpPr>
        <p:spPr bwMode="auto">
          <a:xfrm>
            <a:off x="7137401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952"/>
          <p:cNvSpPr>
            <a:spLocks noChangeArrowheads="1"/>
          </p:cNvSpPr>
          <p:nvPr/>
        </p:nvSpPr>
        <p:spPr bwMode="auto">
          <a:xfrm>
            <a:off x="7278688" y="190903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953"/>
          <p:cNvSpPr>
            <a:spLocks noChangeArrowheads="1"/>
          </p:cNvSpPr>
          <p:nvPr/>
        </p:nvSpPr>
        <p:spPr bwMode="auto">
          <a:xfrm>
            <a:off x="7137401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954"/>
          <p:cNvSpPr>
            <a:spLocks noChangeArrowheads="1"/>
          </p:cNvSpPr>
          <p:nvPr/>
        </p:nvSpPr>
        <p:spPr bwMode="auto">
          <a:xfrm>
            <a:off x="7137401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955"/>
          <p:cNvSpPr>
            <a:spLocks noChangeArrowheads="1"/>
          </p:cNvSpPr>
          <p:nvPr/>
        </p:nvSpPr>
        <p:spPr bwMode="auto">
          <a:xfrm>
            <a:off x="7137401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956"/>
          <p:cNvSpPr>
            <a:spLocks noChangeArrowheads="1"/>
          </p:cNvSpPr>
          <p:nvPr/>
        </p:nvSpPr>
        <p:spPr bwMode="auto">
          <a:xfrm>
            <a:off x="7137401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Rectangle 957"/>
          <p:cNvSpPr>
            <a:spLocks noChangeArrowheads="1"/>
          </p:cNvSpPr>
          <p:nvPr/>
        </p:nvSpPr>
        <p:spPr bwMode="auto">
          <a:xfrm>
            <a:off x="7137401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958"/>
          <p:cNvSpPr>
            <a:spLocks noChangeArrowheads="1"/>
          </p:cNvSpPr>
          <p:nvPr/>
        </p:nvSpPr>
        <p:spPr bwMode="auto">
          <a:xfrm>
            <a:off x="7137401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959"/>
          <p:cNvSpPr>
            <a:spLocks noChangeArrowheads="1"/>
          </p:cNvSpPr>
          <p:nvPr/>
        </p:nvSpPr>
        <p:spPr bwMode="auto">
          <a:xfrm>
            <a:off x="7418388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960"/>
          <p:cNvSpPr>
            <a:spLocks noChangeArrowheads="1"/>
          </p:cNvSpPr>
          <p:nvPr/>
        </p:nvSpPr>
        <p:spPr bwMode="auto">
          <a:xfrm>
            <a:off x="7418388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961"/>
          <p:cNvSpPr>
            <a:spLocks noChangeArrowheads="1"/>
          </p:cNvSpPr>
          <p:nvPr/>
        </p:nvSpPr>
        <p:spPr bwMode="auto">
          <a:xfrm>
            <a:off x="7278688" y="20804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962"/>
          <p:cNvSpPr>
            <a:spLocks noChangeArrowheads="1"/>
          </p:cNvSpPr>
          <p:nvPr/>
        </p:nvSpPr>
        <p:spPr bwMode="auto">
          <a:xfrm>
            <a:off x="7418388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963"/>
          <p:cNvSpPr>
            <a:spLocks noChangeArrowheads="1"/>
          </p:cNvSpPr>
          <p:nvPr/>
        </p:nvSpPr>
        <p:spPr bwMode="auto">
          <a:xfrm>
            <a:off x="7278688" y="199476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964"/>
          <p:cNvSpPr>
            <a:spLocks noChangeArrowheads="1"/>
          </p:cNvSpPr>
          <p:nvPr/>
        </p:nvSpPr>
        <p:spPr bwMode="auto">
          <a:xfrm>
            <a:off x="7278688" y="2253523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965"/>
          <p:cNvSpPr>
            <a:spLocks noChangeArrowheads="1"/>
          </p:cNvSpPr>
          <p:nvPr/>
        </p:nvSpPr>
        <p:spPr bwMode="auto">
          <a:xfrm>
            <a:off x="7278688" y="24249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966"/>
          <p:cNvSpPr>
            <a:spLocks noChangeArrowheads="1"/>
          </p:cNvSpPr>
          <p:nvPr/>
        </p:nvSpPr>
        <p:spPr bwMode="auto">
          <a:xfrm>
            <a:off x="7278688" y="2339248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967"/>
          <p:cNvSpPr>
            <a:spLocks noChangeArrowheads="1"/>
          </p:cNvSpPr>
          <p:nvPr/>
        </p:nvSpPr>
        <p:spPr bwMode="auto">
          <a:xfrm>
            <a:off x="7418388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968"/>
          <p:cNvSpPr>
            <a:spLocks noChangeArrowheads="1"/>
          </p:cNvSpPr>
          <p:nvPr/>
        </p:nvSpPr>
        <p:spPr bwMode="auto">
          <a:xfrm>
            <a:off x="7418388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969"/>
          <p:cNvSpPr>
            <a:spLocks noChangeArrowheads="1"/>
          </p:cNvSpPr>
          <p:nvPr/>
        </p:nvSpPr>
        <p:spPr bwMode="auto">
          <a:xfrm>
            <a:off x="7418388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970"/>
          <p:cNvSpPr>
            <a:spLocks noChangeArrowheads="1"/>
          </p:cNvSpPr>
          <p:nvPr/>
        </p:nvSpPr>
        <p:spPr bwMode="auto">
          <a:xfrm>
            <a:off x="7418388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971"/>
          <p:cNvSpPr>
            <a:spLocks noChangeArrowheads="1"/>
          </p:cNvSpPr>
          <p:nvPr/>
        </p:nvSpPr>
        <p:spPr bwMode="auto">
          <a:xfrm>
            <a:off x="7278688" y="2166210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972"/>
          <p:cNvSpPr>
            <a:spLocks noChangeArrowheads="1"/>
          </p:cNvSpPr>
          <p:nvPr/>
        </p:nvSpPr>
        <p:spPr bwMode="auto">
          <a:xfrm>
            <a:off x="7278688" y="2510698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973"/>
          <p:cNvSpPr>
            <a:spLocks noChangeArrowheads="1"/>
          </p:cNvSpPr>
          <p:nvPr/>
        </p:nvSpPr>
        <p:spPr bwMode="auto">
          <a:xfrm>
            <a:off x="7137401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974"/>
          <p:cNvSpPr>
            <a:spLocks noChangeArrowheads="1"/>
          </p:cNvSpPr>
          <p:nvPr/>
        </p:nvSpPr>
        <p:spPr bwMode="auto">
          <a:xfrm>
            <a:off x="7137401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975"/>
          <p:cNvSpPr>
            <a:spLocks noChangeArrowheads="1"/>
          </p:cNvSpPr>
          <p:nvPr/>
        </p:nvSpPr>
        <p:spPr bwMode="auto">
          <a:xfrm>
            <a:off x="7559676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976"/>
          <p:cNvSpPr>
            <a:spLocks noChangeArrowheads="1"/>
          </p:cNvSpPr>
          <p:nvPr/>
        </p:nvSpPr>
        <p:spPr bwMode="auto">
          <a:xfrm>
            <a:off x="7418388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977"/>
          <p:cNvSpPr>
            <a:spLocks noChangeArrowheads="1"/>
          </p:cNvSpPr>
          <p:nvPr/>
        </p:nvSpPr>
        <p:spPr bwMode="auto">
          <a:xfrm>
            <a:off x="7278688" y="259801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978"/>
          <p:cNvSpPr>
            <a:spLocks noChangeArrowheads="1"/>
          </p:cNvSpPr>
          <p:nvPr/>
        </p:nvSpPr>
        <p:spPr bwMode="auto">
          <a:xfrm>
            <a:off x="7278688" y="2769460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979"/>
          <p:cNvSpPr>
            <a:spLocks noChangeArrowheads="1"/>
          </p:cNvSpPr>
          <p:nvPr/>
        </p:nvSpPr>
        <p:spPr bwMode="auto">
          <a:xfrm>
            <a:off x="7418388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980"/>
          <p:cNvSpPr>
            <a:spLocks noChangeArrowheads="1"/>
          </p:cNvSpPr>
          <p:nvPr/>
        </p:nvSpPr>
        <p:spPr bwMode="auto">
          <a:xfrm>
            <a:off x="7559676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981"/>
          <p:cNvSpPr>
            <a:spLocks noChangeArrowheads="1"/>
          </p:cNvSpPr>
          <p:nvPr/>
        </p:nvSpPr>
        <p:spPr bwMode="auto">
          <a:xfrm>
            <a:off x="7418388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982"/>
          <p:cNvSpPr>
            <a:spLocks noChangeArrowheads="1"/>
          </p:cNvSpPr>
          <p:nvPr/>
        </p:nvSpPr>
        <p:spPr bwMode="auto">
          <a:xfrm>
            <a:off x="7418388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983"/>
          <p:cNvSpPr>
            <a:spLocks noChangeArrowheads="1"/>
          </p:cNvSpPr>
          <p:nvPr/>
        </p:nvSpPr>
        <p:spPr bwMode="auto">
          <a:xfrm>
            <a:off x="7559676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984"/>
          <p:cNvSpPr>
            <a:spLocks noChangeArrowheads="1"/>
          </p:cNvSpPr>
          <p:nvPr/>
        </p:nvSpPr>
        <p:spPr bwMode="auto">
          <a:xfrm>
            <a:off x="7278688" y="2683735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Rectangle 985"/>
          <p:cNvSpPr>
            <a:spLocks noChangeArrowheads="1"/>
          </p:cNvSpPr>
          <p:nvPr/>
        </p:nvSpPr>
        <p:spPr bwMode="auto">
          <a:xfrm>
            <a:off x="7137401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986"/>
          <p:cNvSpPr>
            <a:spLocks noChangeArrowheads="1"/>
          </p:cNvSpPr>
          <p:nvPr/>
        </p:nvSpPr>
        <p:spPr bwMode="auto">
          <a:xfrm>
            <a:off x="7137401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Rectangle 987"/>
          <p:cNvSpPr>
            <a:spLocks noChangeArrowheads="1"/>
          </p:cNvSpPr>
          <p:nvPr/>
        </p:nvSpPr>
        <p:spPr bwMode="auto">
          <a:xfrm>
            <a:off x="7137401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988"/>
          <p:cNvSpPr>
            <a:spLocks noChangeArrowheads="1"/>
          </p:cNvSpPr>
          <p:nvPr/>
        </p:nvSpPr>
        <p:spPr bwMode="auto">
          <a:xfrm>
            <a:off x="7137401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989"/>
          <p:cNvSpPr>
            <a:spLocks noChangeArrowheads="1"/>
          </p:cNvSpPr>
          <p:nvPr/>
        </p:nvSpPr>
        <p:spPr bwMode="auto">
          <a:xfrm>
            <a:off x="7278688" y="28551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ectangle 990"/>
          <p:cNvSpPr>
            <a:spLocks noChangeArrowheads="1"/>
          </p:cNvSpPr>
          <p:nvPr/>
        </p:nvSpPr>
        <p:spPr bwMode="auto">
          <a:xfrm>
            <a:off x="7559676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991"/>
          <p:cNvSpPr>
            <a:spLocks noChangeArrowheads="1"/>
          </p:cNvSpPr>
          <p:nvPr/>
        </p:nvSpPr>
        <p:spPr bwMode="auto">
          <a:xfrm>
            <a:off x="7700963" y="259801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Rectangle 992"/>
          <p:cNvSpPr>
            <a:spLocks noChangeArrowheads="1"/>
          </p:cNvSpPr>
          <p:nvPr/>
        </p:nvSpPr>
        <p:spPr bwMode="auto">
          <a:xfrm>
            <a:off x="7700963" y="2769460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993"/>
          <p:cNvSpPr>
            <a:spLocks noChangeArrowheads="1"/>
          </p:cNvSpPr>
          <p:nvPr/>
        </p:nvSpPr>
        <p:spPr bwMode="auto">
          <a:xfrm>
            <a:off x="7700963" y="2683735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994"/>
          <p:cNvSpPr>
            <a:spLocks noChangeArrowheads="1"/>
          </p:cNvSpPr>
          <p:nvPr/>
        </p:nvSpPr>
        <p:spPr bwMode="auto">
          <a:xfrm>
            <a:off x="7700963" y="28551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995"/>
          <p:cNvSpPr>
            <a:spLocks noChangeArrowheads="1"/>
          </p:cNvSpPr>
          <p:nvPr/>
        </p:nvSpPr>
        <p:spPr bwMode="auto">
          <a:xfrm>
            <a:off x="7559676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996"/>
          <p:cNvSpPr>
            <a:spLocks noChangeArrowheads="1"/>
          </p:cNvSpPr>
          <p:nvPr/>
        </p:nvSpPr>
        <p:spPr bwMode="auto">
          <a:xfrm>
            <a:off x="6988176" y="1318485"/>
            <a:ext cx="1003300" cy="1793875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997"/>
          <p:cNvSpPr>
            <a:spLocks/>
          </p:cNvSpPr>
          <p:nvPr/>
        </p:nvSpPr>
        <p:spPr bwMode="auto">
          <a:xfrm>
            <a:off x="7700963" y="1477235"/>
            <a:ext cx="139700" cy="87313"/>
          </a:xfrm>
          <a:custGeom>
            <a:avLst/>
            <a:gdLst>
              <a:gd name="T0" fmla="*/ 265 w 265"/>
              <a:gd name="T1" fmla="*/ 164 h 164"/>
              <a:gd name="T2" fmla="*/ 265 w 265"/>
              <a:gd name="T3" fmla="*/ 0 h 164"/>
              <a:gd name="T4" fmla="*/ 0 w 265"/>
              <a:gd name="T5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164">
                <a:moveTo>
                  <a:pt x="265" y="164"/>
                </a:moveTo>
                <a:lnTo>
                  <a:pt x="265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998"/>
          <p:cNvSpPr>
            <a:spLocks noChangeShapeType="1"/>
          </p:cNvSpPr>
          <p:nvPr/>
        </p:nvSpPr>
        <p:spPr bwMode="auto">
          <a:xfrm>
            <a:off x="7700963" y="15645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999"/>
          <p:cNvSpPr>
            <a:spLocks noChangeShapeType="1"/>
          </p:cNvSpPr>
          <p:nvPr/>
        </p:nvSpPr>
        <p:spPr bwMode="auto">
          <a:xfrm flipV="1">
            <a:off x="7840663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0"/>
          <p:cNvSpPr>
            <a:spLocks noChangeShapeType="1"/>
          </p:cNvSpPr>
          <p:nvPr/>
        </p:nvSpPr>
        <p:spPr bwMode="auto">
          <a:xfrm>
            <a:off x="7700963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01"/>
          <p:cNvSpPr>
            <a:spLocks noChangeShapeType="1"/>
          </p:cNvSpPr>
          <p:nvPr/>
        </p:nvSpPr>
        <p:spPr bwMode="auto">
          <a:xfrm>
            <a:off x="7700963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02"/>
          <p:cNvSpPr>
            <a:spLocks noChangeShapeType="1"/>
          </p:cNvSpPr>
          <p:nvPr/>
        </p:nvSpPr>
        <p:spPr bwMode="auto">
          <a:xfrm flipV="1">
            <a:off x="7840663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03"/>
          <p:cNvSpPr>
            <a:spLocks noChangeShapeType="1"/>
          </p:cNvSpPr>
          <p:nvPr/>
        </p:nvSpPr>
        <p:spPr bwMode="auto">
          <a:xfrm>
            <a:off x="7700963" y="19090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04"/>
          <p:cNvSpPr>
            <a:spLocks noChangeShapeType="1"/>
          </p:cNvSpPr>
          <p:nvPr/>
        </p:nvSpPr>
        <p:spPr bwMode="auto">
          <a:xfrm flipV="1">
            <a:off x="7840663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05"/>
          <p:cNvSpPr>
            <a:spLocks noChangeShapeType="1"/>
          </p:cNvSpPr>
          <p:nvPr/>
        </p:nvSpPr>
        <p:spPr bwMode="auto">
          <a:xfrm flipH="1">
            <a:off x="7700963" y="16502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06"/>
          <p:cNvSpPr>
            <a:spLocks noChangeShapeType="1"/>
          </p:cNvSpPr>
          <p:nvPr/>
        </p:nvSpPr>
        <p:spPr bwMode="auto">
          <a:xfrm>
            <a:off x="7700963" y="17359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07"/>
          <p:cNvSpPr>
            <a:spLocks noChangeShapeType="1"/>
          </p:cNvSpPr>
          <p:nvPr/>
        </p:nvSpPr>
        <p:spPr bwMode="auto">
          <a:xfrm flipV="1">
            <a:off x="7700963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08"/>
          <p:cNvSpPr>
            <a:spLocks noChangeShapeType="1"/>
          </p:cNvSpPr>
          <p:nvPr/>
        </p:nvSpPr>
        <p:spPr bwMode="auto">
          <a:xfrm flipH="1">
            <a:off x="7700963" y="18217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09"/>
          <p:cNvSpPr>
            <a:spLocks noChangeShapeType="1"/>
          </p:cNvSpPr>
          <p:nvPr/>
        </p:nvSpPr>
        <p:spPr bwMode="auto">
          <a:xfrm flipV="1">
            <a:off x="7840663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010"/>
          <p:cNvSpPr>
            <a:spLocks noChangeShapeType="1"/>
          </p:cNvSpPr>
          <p:nvPr/>
        </p:nvSpPr>
        <p:spPr bwMode="auto">
          <a:xfrm flipV="1">
            <a:off x="7700963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011"/>
          <p:cNvSpPr>
            <a:spLocks noChangeShapeType="1"/>
          </p:cNvSpPr>
          <p:nvPr/>
        </p:nvSpPr>
        <p:spPr bwMode="auto">
          <a:xfrm>
            <a:off x="7700963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012"/>
          <p:cNvSpPr>
            <a:spLocks noChangeShapeType="1"/>
          </p:cNvSpPr>
          <p:nvPr/>
        </p:nvSpPr>
        <p:spPr bwMode="auto">
          <a:xfrm flipH="1">
            <a:off x="7700963" y="21662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013"/>
          <p:cNvSpPr>
            <a:spLocks noChangeShapeType="1"/>
          </p:cNvSpPr>
          <p:nvPr/>
        </p:nvSpPr>
        <p:spPr bwMode="auto">
          <a:xfrm flipV="1">
            <a:off x="7840663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014"/>
          <p:cNvSpPr>
            <a:spLocks noChangeShapeType="1"/>
          </p:cNvSpPr>
          <p:nvPr/>
        </p:nvSpPr>
        <p:spPr bwMode="auto">
          <a:xfrm flipV="1">
            <a:off x="7840663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015"/>
          <p:cNvSpPr>
            <a:spLocks noChangeShapeType="1"/>
          </p:cNvSpPr>
          <p:nvPr/>
        </p:nvSpPr>
        <p:spPr bwMode="auto">
          <a:xfrm flipH="1">
            <a:off x="7700963" y="19947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016"/>
          <p:cNvSpPr>
            <a:spLocks noChangeShapeType="1"/>
          </p:cNvSpPr>
          <p:nvPr/>
        </p:nvSpPr>
        <p:spPr bwMode="auto">
          <a:xfrm>
            <a:off x="7700963" y="20804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017"/>
          <p:cNvSpPr>
            <a:spLocks noChangeShapeType="1"/>
          </p:cNvSpPr>
          <p:nvPr/>
        </p:nvSpPr>
        <p:spPr bwMode="auto">
          <a:xfrm flipV="1">
            <a:off x="7700963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018"/>
          <p:cNvSpPr>
            <a:spLocks noChangeShapeType="1"/>
          </p:cNvSpPr>
          <p:nvPr/>
        </p:nvSpPr>
        <p:spPr bwMode="auto">
          <a:xfrm flipV="1">
            <a:off x="7840663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019"/>
          <p:cNvSpPr>
            <a:spLocks noChangeShapeType="1"/>
          </p:cNvSpPr>
          <p:nvPr/>
        </p:nvSpPr>
        <p:spPr bwMode="auto">
          <a:xfrm>
            <a:off x="7700963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20"/>
          <p:cNvSpPr>
            <a:spLocks noChangeShapeType="1"/>
          </p:cNvSpPr>
          <p:nvPr/>
        </p:nvSpPr>
        <p:spPr bwMode="auto">
          <a:xfrm>
            <a:off x="7700963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021"/>
          <p:cNvSpPr>
            <a:spLocks noChangeShapeType="1"/>
          </p:cNvSpPr>
          <p:nvPr/>
        </p:nvSpPr>
        <p:spPr bwMode="auto">
          <a:xfrm flipV="1">
            <a:off x="7840663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022"/>
          <p:cNvSpPr>
            <a:spLocks noChangeShapeType="1"/>
          </p:cNvSpPr>
          <p:nvPr/>
        </p:nvSpPr>
        <p:spPr bwMode="auto">
          <a:xfrm>
            <a:off x="7700963" y="25106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023"/>
          <p:cNvSpPr>
            <a:spLocks noChangeShapeType="1"/>
          </p:cNvSpPr>
          <p:nvPr/>
        </p:nvSpPr>
        <p:spPr bwMode="auto">
          <a:xfrm flipV="1">
            <a:off x="7840663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024"/>
          <p:cNvSpPr>
            <a:spLocks noChangeShapeType="1"/>
          </p:cNvSpPr>
          <p:nvPr/>
        </p:nvSpPr>
        <p:spPr bwMode="auto">
          <a:xfrm>
            <a:off x="7700963" y="23392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025"/>
          <p:cNvSpPr>
            <a:spLocks noChangeShapeType="1"/>
          </p:cNvSpPr>
          <p:nvPr/>
        </p:nvSpPr>
        <p:spPr bwMode="auto">
          <a:xfrm flipV="1">
            <a:off x="7700963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026"/>
          <p:cNvSpPr>
            <a:spLocks noChangeShapeType="1"/>
          </p:cNvSpPr>
          <p:nvPr/>
        </p:nvSpPr>
        <p:spPr bwMode="auto">
          <a:xfrm flipH="1">
            <a:off x="7700963" y="24249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027"/>
          <p:cNvSpPr>
            <a:spLocks noChangeShapeType="1"/>
          </p:cNvSpPr>
          <p:nvPr/>
        </p:nvSpPr>
        <p:spPr bwMode="auto">
          <a:xfrm>
            <a:off x="7700963" y="22535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028"/>
          <p:cNvSpPr>
            <a:spLocks noChangeShapeType="1"/>
          </p:cNvSpPr>
          <p:nvPr/>
        </p:nvSpPr>
        <p:spPr bwMode="auto">
          <a:xfrm>
            <a:off x="7700963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29"/>
          <p:cNvSpPr>
            <a:spLocks noChangeShapeType="1"/>
          </p:cNvSpPr>
          <p:nvPr/>
        </p:nvSpPr>
        <p:spPr bwMode="auto">
          <a:xfrm flipV="1">
            <a:off x="7840663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0"/>
          <p:cNvSpPr>
            <a:spLocks noChangeShapeType="1"/>
          </p:cNvSpPr>
          <p:nvPr/>
        </p:nvSpPr>
        <p:spPr bwMode="auto">
          <a:xfrm flipV="1">
            <a:off x="7700963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31"/>
          <p:cNvSpPr>
            <a:spLocks noChangeShapeType="1"/>
          </p:cNvSpPr>
          <p:nvPr/>
        </p:nvSpPr>
        <p:spPr bwMode="auto">
          <a:xfrm flipV="1">
            <a:off x="7840663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32"/>
          <p:cNvSpPr>
            <a:spLocks noChangeShapeType="1"/>
          </p:cNvSpPr>
          <p:nvPr/>
        </p:nvSpPr>
        <p:spPr bwMode="auto">
          <a:xfrm>
            <a:off x="7418388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33"/>
          <p:cNvSpPr>
            <a:spLocks noChangeShapeType="1"/>
          </p:cNvSpPr>
          <p:nvPr/>
        </p:nvSpPr>
        <p:spPr bwMode="auto">
          <a:xfrm flipV="1">
            <a:off x="7559676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034"/>
          <p:cNvSpPr>
            <a:spLocks noChangeShapeType="1"/>
          </p:cNvSpPr>
          <p:nvPr/>
        </p:nvSpPr>
        <p:spPr bwMode="auto">
          <a:xfrm flipH="1">
            <a:off x="7418388" y="14772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35"/>
          <p:cNvSpPr>
            <a:spLocks noChangeShapeType="1"/>
          </p:cNvSpPr>
          <p:nvPr/>
        </p:nvSpPr>
        <p:spPr bwMode="auto">
          <a:xfrm>
            <a:off x="7418388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36"/>
          <p:cNvSpPr>
            <a:spLocks noChangeShapeType="1"/>
          </p:cNvSpPr>
          <p:nvPr/>
        </p:nvSpPr>
        <p:spPr bwMode="auto">
          <a:xfrm>
            <a:off x="7278688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037"/>
          <p:cNvSpPr>
            <a:spLocks noChangeShapeType="1"/>
          </p:cNvSpPr>
          <p:nvPr/>
        </p:nvSpPr>
        <p:spPr bwMode="auto">
          <a:xfrm>
            <a:off x="7278688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038"/>
          <p:cNvSpPr>
            <a:spLocks noChangeShapeType="1"/>
          </p:cNvSpPr>
          <p:nvPr/>
        </p:nvSpPr>
        <p:spPr bwMode="auto">
          <a:xfrm>
            <a:off x="7278688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039"/>
          <p:cNvSpPr>
            <a:spLocks noChangeShapeType="1"/>
          </p:cNvSpPr>
          <p:nvPr/>
        </p:nvSpPr>
        <p:spPr bwMode="auto">
          <a:xfrm>
            <a:off x="7278688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040"/>
          <p:cNvSpPr>
            <a:spLocks noChangeShapeType="1"/>
          </p:cNvSpPr>
          <p:nvPr/>
        </p:nvSpPr>
        <p:spPr bwMode="auto">
          <a:xfrm flipV="1">
            <a:off x="7559676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41"/>
          <p:cNvSpPr>
            <a:spLocks noChangeShapeType="1"/>
          </p:cNvSpPr>
          <p:nvPr/>
        </p:nvSpPr>
        <p:spPr bwMode="auto">
          <a:xfrm flipV="1">
            <a:off x="7418388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042"/>
          <p:cNvSpPr>
            <a:spLocks noChangeShapeType="1"/>
          </p:cNvSpPr>
          <p:nvPr/>
        </p:nvSpPr>
        <p:spPr bwMode="auto">
          <a:xfrm>
            <a:off x="7418388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043"/>
          <p:cNvSpPr>
            <a:spLocks noChangeShapeType="1"/>
          </p:cNvSpPr>
          <p:nvPr/>
        </p:nvSpPr>
        <p:spPr bwMode="auto">
          <a:xfrm flipV="1">
            <a:off x="7559676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044"/>
          <p:cNvSpPr>
            <a:spLocks noChangeShapeType="1"/>
          </p:cNvSpPr>
          <p:nvPr/>
        </p:nvSpPr>
        <p:spPr bwMode="auto">
          <a:xfrm>
            <a:off x="7418388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045"/>
          <p:cNvSpPr>
            <a:spLocks noChangeShapeType="1"/>
          </p:cNvSpPr>
          <p:nvPr/>
        </p:nvSpPr>
        <p:spPr bwMode="auto">
          <a:xfrm flipH="1">
            <a:off x="7418388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46"/>
          <p:cNvSpPr>
            <a:spLocks noChangeShapeType="1"/>
          </p:cNvSpPr>
          <p:nvPr/>
        </p:nvSpPr>
        <p:spPr bwMode="auto">
          <a:xfrm flipH="1">
            <a:off x="7418388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047"/>
          <p:cNvSpPr>
            <a:spLocks noChangeShapeType="1"/>
          </p:cNvSpPr>
          <p:nvPr/>
        </p:nvSpPr>
        <p:spPr bwMode="auto">
          <a:xfrm flipV="1">
            <a:off x="7418388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048"/>
          <p:cNvSpPr>
            <a:spLocks noChangeShapeType="1"/>
          </p:cNvSpPr>
          <p:nvPr/>
        </p:nvSpPr>
        <p:spPr bwMode="auto">
          <a:xfrm flipH="1">
            <a:off x="7418388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049"/>
          <p:cNvSpPr>
            <a:spLocks noChangeShapeType="1"/>
          </p:cNvSpPr>
          <p:nvPr/>
        </p:nvSpPr>
        <p:spPr bwMode="auto">
          <a:xfrm>
            <a:off x="7559676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050"/>
          <p:cNvSpPr>
            <a:spLocks noChangeShapeType="1"/>
          </p:cNvSpPr>
          <p:nvPr/>
        </p:nvSpPr>
        <p:spPr bwMode="auto">
          <a:xfrm flipH="1">
            <a:off x="7278688" y="16502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051"/>
          <p:cNvSpPr>
            <a:spLocks noChangeShapeType="1"/>
          </p:cNvSpPr>
          <p:nvPr/>
        </p:nvSpPr>
        <p:spPr bwMode="auto">
          <a:xfrm flipV="1">
            <a:off x="7278688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52"/>
          <p:cNvSpPr>
            <a:spLocks noChangeShapeType="1"/>
          </p:cNvSpPr>
          <p:nvPr/>
        </p:nvSpPr>
        <p:spPr bwMode="auto">
          <a:xfrm>
            <a:off x="7278688" y="17359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53"/>
          <p:cNvSpPr>
            <a:spLocks noChangeShapeType="1"/>
          </p:cNvSpPr>
          <p:nvPr/>
        </p:nvSpPr>
        <p:spPr bwMode="auto">
          <a:xfrm flipH="1">
            <a:off x="7278688" y="15645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054"/>
          <p:cNvSpPr>
            <a:spLocks noChangeShapeType="1"/>
          </p:cNvSpPr>
          <p:nvPr/>
        </p:nvSpPr>
        <p:spPr bwMode="auto">
          <a:xfrm>
            <a:off x="7278688" y="19090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55"/>
          <p:cNvSpPr>
            <a:spLocks noChangeShapeType="1"/>
          </p:cNvSpPr>
          <p:nvPr/>
        </p:nvSpPr>
        <p:spPr bwMode="auto">
          <a:xfrm>
            <a:off x="7278688" y="18217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56"/>
          <p:cNvSpPr>
            <a:spLocks noChangeShapeType="1"/>
          </p:cNvSpPr>
          <p:nvPr/>
        </p:nvSpPr>
        <p:spPr bwMode="auto">
          <a:xfrm flipH="1">
            <a:off x="7278688" y="14772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57"/>
          <p:cNvSpPr>
            <a:spLocks noChangeShapeType="1"/>
          </p:cNvSpPr>
          <p:nvPr/>
        </p:nvSpPr>
        <p:spPr bwMode="auto">
          <a:xfrm flipV="1">
            <a:off x="7418388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58"/>
          <p:cNvSpPr>
            <a:spLocks noChangeShapeType="1"/>
          </p:cNvSpPr>
          <p:nvPr/>
        </p:nvSpPr>
        <p:spPr bwMode="auto">
          <a:xfrm>
            <a:off x="7559676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1059"/>
          <p:cNvSpPr>
            <a:spLocks/>
          </p:cNvSpPr>
          <p:nvPr/>
        </p:nvSpPr>
        <p:spPr bwMode="auto">
          <a:xfrm>
            <a:off x="7137401" y="1477235"/>
            <a:ext cx="141288" cy="87313"/>
          </a:xfrm>
          <a:custGeom>
            <a:avLst/>
            <a:gdLst>
              <a:gd name="T0" fmla="*/ 267 w 267"/>
              <a:gd name="T1" fmla="*/ 0 h 164"/>
              <a:gd name="T2" fmla="*/ 0 w 267"/>
              <a:gd name="T3" fmla="*/ 0 h 164"/>
              <a:gd name="T4" fmla="*/ 0 w 267"/>
              <a:gd name="T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164">
                <a:moveTo>
                  <a:pt x="267" y="0"/>
                </a:move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60"/>
          <p:cNvSpPr>
            <a:spLocks noChangeShapeType="1"/>
          </p:cNvSpPr>
          <p:nvPr/>
        </p:nvSpPr>
        <p:spPr bwMode="auto">
          <a:xfrm>
            <a:off x="7137401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1"/>
          <p:cNvSpPr>
            <a:spLocks noChangeShapeType="1"/>
          </p:cNvSpPr>
          <p:nvPr/>
        </p:nvSpPr>
        <p:spPr bwMode="auto">
          <a:xfrm>
            <a:off x="7137401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62"/>
          <p:cNvSpPr>
            <a:spLocks noChangeShapeType="1"/>
          </p:cNvSpPr>
          <p:nvPr/>
        </p:nvSpPr>
        <p:spPr bwMode="auto">
          <a:xfrm>
            <a:off x="7137401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63"/>
          <p:cNvSpPr>
            <a:spLocks noChangeShapeType="1"/>
          </p:cNvSpPr>
          <p:nvPr/>
        </p:nvSpPr>
        <p:spPr bwMode="auto">
          <a:xfrm>
            <a:off x="7137401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64"/>
          <p:cNvSpPr>
            <a:spLocks noChangeShapeType="1"/>
          </p:cNvSpPr>
          <p:nvPr/>
        </p:nvSpPr>
        <p:spPr bwMode="auto">
          <a:xfrm>
            <a:off x="7137401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65"/>
          <p:cNvSpPr>
            <a:spLocks noChangeShapeType="1"/>
          </p:cNvSpPr>
          <p:nvPr/>
        </p:nvSpPr>
        <p:spPr bwMode="auto">
          <a:xfrm>
            <a:off x="7137401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66"/>
          <p:cNvSpPr>
            <a:spLocks noChangeShapeType="1"/>
          </p:cNvSpPr>
          <p:nvPr/>
        </p:nvSpPr>
        <p:spPr bwMode="auto">
          <a:xfrm>
            <a:off x="7137401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67"/>
          <p:cNvSpPr>
            <a:spLocks noChangeShapeType="1"/>
          </p:cNvSpPr>
          <p:nvPr/>
        </p:nvSpPr>
        <p:spPr bwMode="auto">
          <a:xfrm>
            <a:off x="7137401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68"/>
          <p:cNvSpPr>
            <a:spLocks noChangeShapeType="1"/>
          </p:cNvSpPr>
          <p:nvPr/>
        </p:nvSpPr>
        <p:spPr bwMode="auto">
          <a:xfrm>
            <a:off x="7137401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69"/>
          <p:cNvSpPr>
            <a:spLocks noChangeShapeType="1"/>
          </p:cNvSpPr>
          <p:nvPr/>
        </p:nvSpPr>
        <p:spPr bwMode="auto">
          <a:xfrm>
            <a:off x="7137401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70"/>
          <p:cNvSpPr>
            <a:spLocks noChangeShapeType="1"/>
          </p:cNvSpPr>
          <p:nvPr/>
        </p:nvSpPr>
        <p:spPr bwMode="auto">
          <a:xfrm flipH="1">
            <a:off x="7418388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1071"/>
          <p:cNvSpPr>
            <a:spLocks noChangeShapeType="1"/>
          </p:cNvSpPr>
          <p:nvPr/>
        </p:nvSpPr>
        <p:spPr bwMode="auto">
          <a:xfrm flipV="1">
            <a:off x="7418388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1072"/>
          <p:cNvSpPr>
            <a:spLocks noChangeShapeType="1"/>
          </p:cNvSpPr>
          <p:nvPr/>
        </p:nvSpPr>
        <p:spPr bwMode="auto">
          <a:xfrm>
            <a:off x="7418388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1073"/>
          <p:cNvSpPr>
            <a:spLocks noChangeShapeType="1"/>
          </p:cNvSpPr>
          <p:nvPr/>
        </p:nvSpPr>
        <p:spPr bwMode="auto">
          <a:xfrm>
            <a:off x="7559676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1074"/>
          <p:cNvSpPr>
            <a:spLocks noChangeShapeType="1"/>
          </p:cNvSpPr>
          <p:nvPr/>
        </p:nvSpPr>
        <p:spPr bwMode="auto">
          <a:xfrm flipV="1">
            <a:off x="7559676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1075"/>
          <p:cNvSpPr>
            <a:spLocks noChangeShapeType="1"/>
          </p:cNvSpPr>
          <p:nvPr/>
        </p:nvSpPr>
        <p:spPr bwMode="auto">
          <a:xfrm flipH="1">
            <a:off x="7418388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076"/>
          <p:cNvSpPr>
            <a:spLocks noChangeShapeType="1"/>
          </p:cNvSpPr>
          <p:nvPr/>
        </p:nvSpPr>
        <p:spPr bwMode="auto">
          <a:xfrm>
            <a:off x="7418388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077"/>
          <p:cNvSpPr>
            <a:spLocks noChangeShapeType="1"/>
          </p:cNvSpPr>
          <p:nvPr/>
        </p:nvSpPr>
        <p:spPr bwMode="auto">
          <a:xfrm>
            <a:off x="7278688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1078"/>
          <p:cNvSpPr>
            <a:spLocks noChangeShapeType="1"/>
          </p:cNvSpPr>
          <p:nvPr/>
        </p:nvSpPr>
        <p:spPr bwMode="auto">
          <a:xfrm flipV="1">
            <a:off x="7278688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079"/>
          <p:cNvSpPr>
            <a:spLocks noChangeShapeType="1"/>
          </p:cNvSpPr>
          <p:nvPr/>
        </p:nvSpPr>
        <p:spPr bwMode="auto">
          <a:xfrm flipV="1">
            <a:off x="7278688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1080"/>
          <p:cNvSpPr>
            <a:spLocks noChangeShapeType="1"/>
          </p:cNvSpPr>
          <p:nvPr/>
        </p:nvSpPr>
        <p:spPr bwMode="auto">
          <a:xfrm flipV="1">
            <a:off x="7278688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1081"/>
          <p:cNvSpPr>
            <a:spLocks noChangeShapeType="1"/>
          </p:cNvSpPr>
          <p:nvPr/>
        </p:nvSpPr>
        <p:spPr bwMode="auto">
          <a:xfrm>
            <a:off x="7278688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1082"/>
          <p:cNvSpPr>
            <a:spLocks noChangeShapeType="1"/>
          </p:cNvSpPr>
          <p:nvPr/>
        </p:nvSpPr>
        <p:spPr bwMode="auto">
          <a:xfrm flipV="1">
            <a:off x="7559676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1083"/>
          <p:cNvSpPr>
            <a:spLocks noChangeShapeType="1"/>
          </p:cNvSpPr>
          <p:nvPr/>
        </p:nvSpPr>
        <p:spPr bwMode="auto">
          <a:xfrm>
            <a:off x="7418388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084"/>
          <p:cNvSpPr>
            <a:spLocks noChangeShapeType="1"/>
          </p:cNvSpPr>
          <p:nvPr/>
        </p:nvSpPr>
        <p:spPr bwMode="auto">
          <a:xfrm>
            <a:off x="7418388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085"/>
          <p:cNvSpPr>
            <a:spLocks noChangeShapeType="1"/>
          </p:cNvSpPr>
          <p:nvPr/>
        </p:nvSpPr>
        <p:spPr bwMode="auto">
          <a:xfrm flipV="1">
            <a:off x="7559676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086"/>
          <p:cNvSpPr>
            <a:spLocks noChangeShapeType="1"/>
          </p:cNvSpPr>
          <p:nvPr/>
        </p:nvSpPr>
        <p:spPr bwMode="auto">
          <a:xfrm flipH="1">
            <a:off x="7418388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087"/>
          <p:cNvSpPr>
            <a:spLocks noChangeShapeType="1"/>
          </p:cNvSpPr>
          <p:nvPr/>
        </p:nvSpPr>
        <p:spPr bwMode="auto">
          <a:xfrm>
            <a:off x="7559676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088"/>
          <p:cNvSpPr>
            <a:spLocks noChangeShapeType="1"/>
          </p:cNvSpPr>
          <p:nvPr/>
        </p:nvSpPr>
        <p:spPr bwMode="auto">
          <a:xfrm>
            <a:off x="7418388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089"/>
          <p:cNvSpPr>
            <a:spLocks noChangeShapeType="1"/>
          </p:cNvSpPr>
          <p:nvPr/>
        </p:nvSpPr>
        <p:spPr bwMode="auto">
          <a:xfrm flipV="1">
            <a:off x="7418388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090"/>
          <p:cNvSpPr>
            <a:spLocks noChangeShapeType="1"/>
          </p:cNvSpPr>
          <p:nvPr/>
        </p:nvSpPr>
        <p:spPr bwMode="auto">
          <a:xfrm flipH="1">
            <a:off x="7418388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091"/>
          <p:cNvSpPr>
            <a:spLocks noChangeShapeType="1"/>
          </p:cNvSpPr>
          <p:nvPr/>
        </p:nvSpPr>
        <p:spPr bwMode="auto">
          <a:xfrm>
            <a:off x="7418388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092"/>
          <p:cNvSpPr>
            <a:spLocks noChangeShapeType="1"/>
          </p:cNvSpPr>
          <p:nvPr/>
        </p:nvSpPr>
        <p:spPr bwMode="auto">
          <a:xfrm flipV="1">
            <a:off x="7278688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093"/>
          <p:cNvSpPr>
            <a:spLocks noChangeShapeType="1"/>
          </p:cNvSpPr>
          <p:nvPr/>
        </p:nvSpPr>
        <p:spPr bwMode="auto">
          <a:xfrm>
            <a:off x="7278688" y="21662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094"/>
          <p:cNvSpPr>
            <a:spLocks noChangeShapeType="1"/>
          </p:cNvSpPr>
          <p:nvPr/>
        </p:nvSpPr>
        <p:spPr bwMode="auto">
          <a:xfrm>
            <a:off x="7418388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095"/>
          <p:cNvSpPr>
            <a:spLocks noChangeShapeType="1"/>
          </p:cNvSpPr>
          <p:nvPr/>
        </p:nvSpPr>
        <p:spPr bwMode="auto">
          <a:xfrm>
            <a:off x="7278688" y="22535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096"/>
          <p:cNvSpPr>
            <a:spLocks noChangeShapeType="1"/>
          </p:cNvSpPr>
          <p:nvPr/>
        </p:nvSpPr>
        <p:spPr bwMode="auto">
          <a:xfrm flipH="1">
            <a:off x="7278688" y="23392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097"/>
          <p:cNvSpPr>
            <a:spLocks noChangeShapeType="1"/>
          </p:cNvSpPr>
          <p:nvPr/>
        </p:nvSpPr>
        <p:spPr bwMode="auto">
          <a:xfrm>
            <a:off x="7278688" y="24249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1098"/>
          <p:cNvSpPr>
            <a:spLocks noChangeShapeType="1"/>
          </p:cNvSpPr>
          <p:nvPr/>
        </p:nvSpPr>
        <p:spPr bwMode="auto">
          <a:xfrm flipH="1">
            <a:off x="7278688" y="25106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1099"/>
          <p:cNvSpPr>
            <a:spLocks noChangeShapeType="1"/>
          </p:cNvSpPr>
          <p:nvPr/>
        </p:nvSpPr>
        <p:spPr bwMode="auto">
          <a:xfrm flipV="1">
            <a:off x="7559676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1100"/>
          <p:cNvSpPr>
            <a:spLocks noChangeShapeType="1"/>
          </p:cNvSpPr>
          <p:nvPr/>
        </p:nvSpPr>
        <p:spPr bwMode="auto">
          <a:xfrm flipH="1">
            <a:off x="7278688" y="19947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1101"/>
          <p:cNvSpPr>
            <a:spLocks noChangeShapeType="1"/>
          </p:cNvSpPr>
          <p:nvPr/>
        </p:nvSpPr>
        <p:spPr bwMode="auto">
          <a:xfrm flipH="1">
            <a:off x="7278688" y="20804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1102"/>
          <p:cNvSpPr>
            <a:spLocks noChangeShapeType="1"/>
          </p:cNvSpPr>
          <p:nvPr/>
        </p:nvSpPr>
        <p:spPr bwMode="auto">
          <a:xfrm flipH="1">
            <a:off x="7137401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103"/>
          <p:cNvSpPr>
            <a:spLocks noChangeShapeType="1"/>
          </p:cNvSpPr>
          <p:nvPr/>
        </p:nvSpPr>
        <p:spPr bwMode="auto">
          <a:xfrm flipH="1">
            <a:off x="7137401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104"/>
          <p:cNvSpPr>
            <a:spLocks noChangeShapeType="1"/>
          </p:cNvSpPr>
          <p:nvPr/>
        </p:nvSpPr>
        <p:spPr bwMode="auto">
          <a:xfrm flipH="1">
            <a:off x="7137401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105"/>
          <p:cNvSpPr>
            <a:spLocks noChangeShapeType="1"/>
          </p:cNvSpPr>
          <p:nvPr/>
        </p:nvSpPr>
        <p:spPr bwMode="auto">
          <a:xfrm flipH="1">
            <a:off x="7137401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106"/>
          <p:cNvSpPr>
            <a:spLocks noChangeShapeType="1"/>
          </p:cNvSpPr>
          <p:nvPr/>
        </p:nvSpPr>
        <p:spPr bwMode="auto">
          <a:xfrm flipH="1">
            <a:off x="7137401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107"/>
          <p:cNvSpPr>
            <a:spLocks noChangeShapeType="1"/>
          </p:cNvSpPr>
          <p:nvPr/>
        </p:nvSpPr>
        <p:spPr bwMode="auto">
          <a:xfrm>
            <a:off x="7137401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108"/>
          <p:cNvSpPr>
            <a:spLocks noChangeShapeType="1"/>
          </p:cNvSpPr>
          <p:nvPr/>
        </p:nvSpPr>
        <p:spPr bwMode="auto">
          <a:xfrm flipH="1">
            <a:off x="7137401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109"/>
          <p:cNvSpPr>
            <a:spLocks noChangeShapeType="1"/>
          </p:cNvSpPr>
          <p:nvPr/>
        </p:nvSpPr>
        <p:spPr bwMode="auto">
          <a:xfrm>
            <a:off x="7137401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110"/>
          <p:cNvSpPr>
            <a:spLocks noChangeShapeType="1"/>
          </p:cNvSpPr>
          <p:nvPr/>
        </p:nvSpPr>
        <p:spPr bwMode="auto">
          <a:xfrm>
            <a:off x="7137401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111"/>
          <p:cNvSpPr>
            <a:spLocks noChangeShapeType="1"/>
          </p:cNvSpPr>
          <p:nvPr/>
        </p:nvSpPr>
        <p:spPr bwMode="auto">
          <a:xfrm flipV="1">
            <a:off x="7278688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1112"/>
          <p:cNvSpPr>
            <a:spLocks noChangeShapeType="1"/>
          </p:cNvSpPr>
          <p:nvPr/>
        </p:nvSpPr>
        <p:spPr bwMode="auto">
          <a:xfrm>
            <a:off x="7559676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113"/>
          <p:cNvSpPr>
            <a:spLocks noChangeShapeType="1"/>
          </p:cNvSpPr>
          <p:nvPr/>
        </p:nvSpPr>
        <p:spPr bwMode="auto">
          <a:xfrm flipV="1">
            <a:off x="7418388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114"/>
          <p:cNvSpPr>
            <a:spLocks noChangeShapeType="1"/>
          </p:cNvSpPr>
          <p:nvPr/>
        </p:nvSpPr>
        <p:spPr bwMode="auto">
          <a:xfrm>
            <a:off x="7137401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115"/>
          <p:cNvSpPr>
            <a:spLocks noChangeShapeType="1"/>
          </p:cNvSpPr>
          <p:nvPr/>
        </p:nvSpPr>
        <p:spPr bwMode="auto">
          <a:xfrm>
            <a:off x="7137401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1116"/>
          <p:cNvSpPr>
            <a:spLocks noChangeShapeType="1"/>
          </p:cNvSpPr>
          <p:nvPr/>
        </p:nvSpPr>
        <p:spPr bwMode="auto">
          <a:xfrm flipH="1">
            <a:off x="7137401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1117"/>
          <p:cNvSpPr>
            <a:spLocks noChangeShapeType="1"/>
          </p:cNvSpPr>
          <p:nvPr/>
        </p:nvSpPr>
        <p:spPr bwMode="auto">
          <a:xfrm>
            <a:off x="7137401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118"/>
          <p:cNvSpPr>
            <a:spLocks noChangeShapeType="1"/>
          </p:cNvSpPr>
          <p:nvPr/>
        </p:nvSpPr>
        <p:spPr bwMode="auto">
          <a:xfrm flipV="1">
            <a:off x="7559676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119"/>
          <p:cNvSpPr>
            <a:spLocks noChangeShapeType="1"/>
          </p:cNvSpPr>
          <p:nvPr/>
        </p:nvSpPr>
        <p:spPr bwMode="auto">
          <a:xfrm>
            <a:off x="7418388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120"/>
          <p:cNvSpPr>
            <a:spLocks noChangeShapeType="1"/>
          </p:cNvSpPr>
          <p:nvPr/>
        </p:nvSpPr>
        <p:spPr bwMode="auto">
          <a:xfrm>
            <a:off x="7418388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121"/>
          <p:cNvSpPr>
            <a:spLocks noChangeShapeType="1"/>
          </p:cNvSpPr>
          <p:nvPr/>
        </p:nvSpPr>
        <p:spPr bwMode="auto">
          <a:xfrm>
            <a:off x="7559676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122"/>
          <p:cNvSpPr>
            <a:spLocks noChangeShapeType="1"/>
          </p:cNvSpPr>
          <p:nvPr/>
        </p:nvSpPr>
        <p:spPr bwMode="auto">
          <a:xfrm>
            <a:off x="7418388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123"/>
          <p:cNvSpPr>
            <a:spLocks noChangeShapeType="1"/>
          </p:cNvSpPr>
          <p:nvPr/>
        </p:nvSpPr>
        <p:spPr bwMode="auto">
          <a:xfrm>
            <a:off x="7418388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1124"/>
          <p:cNvSpPr>
            <a:spLocks noChangeShapeType="1"/>
          </p:cNvSpPr>
          <p:nvPr/>
        </p:nvSpPr>
        <p:spPr bwMode="auto">
          <a:xfrm flipH="1">
            <a:off x="7418388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1125"/>
          <p:cNvSpPr>
            <a:spLocks noChangeShapeType="1"/>
          </p:cNvSpPr>
          <p:nvPr/>
        </p:nvSpPr>
        <p:spPr bwMode="auto">
          <a:xfrm flipV="1">
            <a:off x="7559676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1126"/>
          <p:cNvSpPr>
            <a:spLocks noChangeShapeType="1"/>
          </p:cNvSpPr>
          <p:nvPr/>
        </p:nvSpPr>
        <p:spPr bwMode="auto">
          <a:xfrm>
            <a:off x="7418388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1127"/>
          <p:cNvSpPr>
            <a:spLocks noChangeShapeType="1"/>
          </p:cNvSpPr>
          <p:nvPr/>
        </p:nvSpPr>
        <p:spPr bwMode="auto">
          <a:xfrm>
            <a:off x="7418388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1128"/>
          <p:cNvSpPr>
            <a:spLocks noChangeShapeType="1"/>
          </p:cNvSpPr>
          <p:nvPr/>
        </p:nvSpPr>
        <p:spPr bwMode="auto">
          <a:xfrm>
            <a:off x="7278688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1129"/>
          <p:cNvSpPr>
            <a:spLocks noChangeShapeType="1"/>
          </p:cNvSpPr>
          <p:nvPr/>
        </p:nvSpPr>
        <p:spPr bwMode="auto">
          <a:xfrm flipV="1">
            <a:off x="7278688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1130"/>
          <p:cNvSpPr>
            <a:spLocks noChangeShapeType="1"/>
          </p:cNvSpPr>
          <p:nvPr/>
        </p:nvSpPr>
        <p:spPr bwMode="auto">
          <a:xfrm flipV="1">
            <a:off x="7278688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131"/>
          <p:cNvSpPr>
            <a:spLocks noChangeShapeType="1"/>
          </p:cNvSpPr>
          <p:nvPr/>
        </p:nvSpPr>
        <p:spPr bwMode="auto">
          <a:xfrm>
            <a:off x="7418388" y="29409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132"/>
          <p:cNvSpPr>
            <a:spLocks noChangeShapeType="1"/>
          </p:cNvSpPr>
          <p:nvPr/>
        </p:nvSpPr>
        <p:spPr bwMode="auto">
          <a:xfrm>
            <a:off x="7278688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133"/>
          <p:cNvSpPr>
            <a:spLocks noChangeShapeType="1"/>
          </p:cNvSpPr>
          <p:nvPr/>
        </p:nvSpPr>
        <p:spPr bwMode="auto">
          <a:xfrm>
            <a:off x="7559676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134"/>
          <p:cNvSpPr>
            <a:spLocks noChangeShapeType="1"/>
          </p:cNvSpPr>
          <p:nvPr/>
        </p:nvSpPr>
        <p:spPr bwMode="auto">
          <a:xfrm flipV="1">
            <a:off x="7418388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135"/>
          <p:cNvSpPr>
            <a:spLocks noChangeShapeType="1"/>
          </p:cNvSpPr>
          <p:nvPr/>
        </p:nvSpPr>
        <p:spPr bwMode="auto">
          <a:xfrm flipH="1">
            <a:off x="7278688" y="28551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1136"/>
          <p:cNvSpPr>
            <a:spLocks noChangeShapeType="1"/>
          </p:cNvSpPr>
          <p:nvPr/>
        </p:nvSpPr>
        <p:spPr bwMode="auto">
          <a:xfrm>
            <a:off x="7278688" y="29409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137"/>
          <p:cNvSpPr>
            <a:spLocks noChangeShapeType="1"/>
          </p:cNvSpPr>
          <p:nvPr/>
        </p:nvSpPr>
        <p:spPr bwMode="auto">
          <a:xfrm>
            <a:off x="7278688" y="25980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138"/>
          <p:cNvSpPr>
            <a:spLocks noChangeShapeType="1"/>
          </p:cNvSpPr>
          <p:nvPr/>
        </p:nvSpPr>
        <p:spPr bwMode="auto">
          <a:xfrm flipH="1">
            <a:off x="7278688" y="26837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139"/>
          <p:cNvSpPr>
            <a:spLocks noChangeShapeType="1"/>
          </p:cNvSpPr>
          <p:nvPr/>
        </p:nvSpPr>
        <p:spPr bwMode="auto">
          <a:xfrm>
            <a:off x="7278688" y="27694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140"/>
          <p:cNvSpPr>
            <a:spLocks noChangeShapeType="1"/>
          </p:cNvSpPr>
          <p:nvPr/>
        </p:nvSpPr>
        <p:spPr bwMode="auto">
          <a:xfrm>
            <a:off x="7137401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41"/>
          <p:cNvSpPr>
            <a:spLocks noChangeShapeType="1"/>
          </p:cNvSpPr>
          <p:nvPr/>
        </p:nvSpPr>
        <p:spPr bwMode="auto">
          <a:xfrm>
            <a:off x="7137401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142"/>
          <p:cNvSpPr>
            <a:spLocks noChangeShapeType="1"/>
          </p:cNvSpPr>
          <p:nvPr/>
        </p:nvSpPr>
        <p:spPr bwMode="auto">
          <a:xfrm>
            <a:off x="7137401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143"/>
          <p:cNvSpPr>
            <a:spLocks/>
          </p:cNvSpPr>
          <p:nvPr/>
        </p:nvSpPr>
        <p:spPr bwMode="auto">
          <a:xfrm>
            <a:off x="7137401" y="2855185"/>
            <a:ext cx="141288" cy="85725"/>
          </a:xfrm>
          <a:custGeom>
            <a:avLst/>
            <a:gdLst>
              <a:gd name="T0" fmla="*/ 0 w 267"/>
              <a:gd name="T1" fmla="*/ 0 h 162"/>
              <a:gd name="T2" fmla="*/ 0 w 267"/>
              <a:gd name="T3" fmla="*/ 162 h 162"/>
              <a:gd name="T4" fmla="*/ 267 w 267"/>
              <a:gd name="T5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162">
                <a:moveTo>
                  <a:pt x="0" y="0"/>
                </a:moveTo>
                <a:lnTo>
                  <a:pt x="0" y="162"/>
                </a:lnTo>
                <a:lnTo>
                  <a:pt x="267" y="162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144"/>
          <p:cNvSpPr>
            <a:spLocks noChangeShapeType="1"/>
          </p:cNvSpPr>
          <p:nvPr/>
        </p:nvSpPr>
        <p:spPr bwMode="auto">
          <a:xfrm flipH="1">
            <a:off x="7137401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145"/>
          <p:cNvSpPr>
            <a:spLocks noChangeShapeType="1"/>
          </p:cNvSpPr>
          <p:nvPr/>
        </p:nvSpPr>
        <p:spPr bwMode="auto">
          <a:xfrm>
            <a:off x="7137401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146"/>
          <p:cNvSpPr>
            <a:spLocks noChangeShapeType="1"/>
          </p:cNvSpPr>
          <p:nvPr/>
        </p:nvSpPr>
        <p:spPr bwMode="auto">
          <a:xfrm>
            <a:off x="7137401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147"/>
          <p:cNvSpPr>
            <a:spLocks noChangeShapeType="1"/>
          </p:cNvSpPr>
          <p:nvPr/>
        </p:nvSpPr>
        <p:spPr bwMode="auto">
          <a:xfrm flipH="1">
            <a:off x="7137401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148"/>
          <p:cNvSpPr>
            <a:spLocks noChangeShapeType="1"/>
          </p:cNvSpPr>
          <p:nvPr/>
        </p:nvSpPr>
        <p:spPr bwMode="auto">
          <a:xfrm flipV="1">
            <a:off x="7840663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149"/>
          <p:cNvSpPr>
            <a:spLocks noChangeShapeType="1"/>
          </p:cNvSpPr>
          <p:nvPr/>
        </p:nvSpPr>
        <p:spPr bwMode="auto">
          <a:xfrm>
            <a:off x="7700963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150"/>
          <p:cNvSpPr>
            <a:spLocks noChangeShapeType="1"/>
          </p:cNvSpPr>
          <p:nvPr/>
        </p:nvSpPr>
        <p:spPr bwMode="auto">
          <a:xfrm>
            <a:off x="7700963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151"/>
          <p:cNvSpPr>
            <a:spLocks noChangeShapeType="1"/>
          </p:cNvSpPr>
          <p:nvPr/>
        </p:nvSpPr>
        <p:spPr bwMode="auto">
          <a:xfrm flipV="1">
            <a:off x="7840663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152"/>
          <p:cNvSpPr>
            <a:spLocks noChangeShapeType="1"/>
          </p:cNvSpPr>
          <p:nvPr/>
        </p:nvSpPr>
        <p:spPr bwMode="auto">
          <a:xfrm flipH="1">
            <a:off x="7700963" y="27694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153"/>
          <p:cNvSpPr>
            <a:spLocks noChangeShapeType="1"/>
          </p:cNvSpPr>
          <p:nvPr/>
        </p:nvSpPr>
        <p:spPr bwMode="auto">
          <a:xfrm>
            <a:off x="7700963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154"/>
          <p:cNvSpPr>
            <a:spLocks noChangeShapeType="1"/>
          </p:cNvSpPr>
          <p:nvPr/>
        </p:nvSpPr>
        <p:spPr bwMode="auto">
          <a:xfrm flipH="1">
            <a:off x="7700963" y="25980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155"/>
          <p:cNvSpPr>
            <a:spLocks noChangeShapeType="1"/>
          </p:cNvSpPr>
          <p:nvPr/>
        </p:nvSpPr>
        <p:spPr bwMode="auto">
          <a:xfrm flipV="1">
            <a:off x="7840663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156"/>
          <p:cNvSpPr>
            <a:spLocks noChangeShapeType="1"/>
          </p:cNvSpPr>
          <p:nvPr/>
        </p:nvSpPr>
        <p:spPr bwMode="auto">
          <a:xfrm>
            <a:off x="7700963" y="26837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157"/>
          <p:cNvSpPr>
            <a:spLocks noChangeShapeType="1"/>
          </p:cNvSpPr>
          <p:nvPr/>
        </p:nvSpPr>
        <p:spPr bwMode="auto">
          <a:xfrm>
            <a:off x="7700963" y="28551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158"/>
          <p:cNvSpPr>
            <a:spLocks/>
          </p:cNvSpPr>
          <p:nvPr/>
        </p:nvSpPr>
        <p:spPr bwMode="auto">
          <a:xfrm>
            <a:off x="7700963" y="2855185"/>
            <a:ext cx="139700" cy="85725"/>
          </a:xfrm>
          <a:custGeom>
            <a:avLst/>
            <a:gdLst>
              <a:gd name="T0" fmla="*/ 0 w 265"/>
              <a:gd name="T1" fmla="*/ 162 h 162"/>
              <a:gd name="T2" fmla="*/ 265 w 265"/>
              <a:gd name="T3" fmla="*/ 162 h 162"/>
              <a:gd name="T4" fmla="*/ 265 w 265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162">
                <a:moveTo>
                  <a:pt x="0" y="162"/>
                </a:moveTo>
                <a:lnTo>
                  <a:pt x="265" y="162"/>
                </a:lnTo>
                <a:lnTo>
                  <a:pt x="265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1159"/>
          <p:cNvSpPr>
            <a:spLocks noChangeShapeType="1"/>
          </p:cNvSpPr>
          <p:nvPr/>
        </p:nvSpPr>
        <p:spPr bwMode="auto">
          <a:xfrm flipV="1">
            <a:off x="7700963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1160"/>
          <p:cNvSpPr>
            <a:spLocks noChangeShapeType="1"/>
          </p:cNvSpPr>
          <p:nvPr/>
        </p:nvSpPr>
        <p:spPr bwMode="auto">
          <a:xfrm flipV="1">
            <a:off x="7559676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161"/>
          <p:cNvSpPr>
            <a:spLocks noChangeShapeType="1"/>
          </p:cNvSpPr>
          <p:nvPr/>
        </p:nvSpPr>
        <p:spPr bwMode="auto">
          <a:xfrm flipV="1">
            <a:off x="7418388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1162"/>
          <p:cNvSpPr>
            <a:spLocks noChangeShapeType="1"/>
          </p:cNvSpPr>
          <p:nvPr/>
        </p:nvSpPr>
        <p:spPr bwMode="auto">
          <a:xfrm>
            <a:off x="7700963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1163"/>
          <p:cNvSpPr>
            <a:spLocks noChangeShapeType="1"/>
          </p:cNvSpPr>
          <p:nvPr/>
        </p:nvSpPr>
        <p:spPr bwMode="auto">
          <a:xfrm>
            <a:off x="7559676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1164"/>
          <p:cNvSpPr>
            <a:spLocks noChangeShapeType="1"/>
          </p:cNvSpPr>
          <p:nvPr/>
        </p:nvSpPr>
        <p:spPr bwMode="auto">
          <a:xfrm flipH="1">
            <a:off x="7559676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1165"/>
          <p:cNvSpPr>
            <a:spLocks noChangeShapeType="1"/>
          </p:cNvSpPr>
          <p:nvPr/>
        </p:nvSpPr>
        <p:spPr bwMode="auto">
          <a:xfrm>
            <a:off x="7559676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166"/>
          <p:cNvSpPr>
            <a:spLocks noChangeShapeType="1"/>
          </p:cNvSpPr>
          <p:nvPr/>
        </p:nvSpPr>
        <p:spPr bwMode="auto">
          <a:xfrm flipH="1">
            <a:off x="7559676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167"/>
          <p:cNvSpPr>
            <a:spLocks noChangeShapeType="1"/>
          </p:cNvSpPr>
          <p:nvPr/>
        </p:nvSpPr>
        <p:spPr bwMode="auto">
          <a:xfrm>
            <a:off x="7278688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168"/>
          <p:cNvSpPr>
            <a:spLocks noChangeShapeType="1"/>
          </p:cNvSpPr>
          <p:nvPr/>
        </p:nvSpPr>
        <p:spPr bwMode="auto">
          <a:xfrm>
            <a:off x="7559676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1169"/>
          <p:cNvSpPr>
            <a:spLocks noChangeShapeType="1"/>
          </p:cNvSpPr>
          <p:nvPr/>
        </p:nvSpPr>
        <p:spPr bwMode="auto">
          <a:xfrm flipV="1">
            <a:off x="7700963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1170"/>
          <p:cNvSpPr>
            <a:spLocks noChangeShapeType="1"/>
          </p:cNvSpPr>
          <p:nvPr/>
        </p:nvSpPr>
        <p:spPr bwMode="auto">
          <a:xfrm>
            <a:off x="7559676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1171"/>
          <p:cNvSpPr>
            <a:spLocks noChangeShapeType="1"/>
          </p:cNvSpPr>
          <p:nvPr/>
        </p:nvSpPr>
        <p:spPr bwMode="auto">
          <a:xfrm flipH="1">
            <a:off x="7559676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1172"/>
          <p:cNvSpPr>
            <a:spLocks noChangeShapeType="1"/>
          </p:cNvSpPr>
          <p:nvPr/>
        </p:nvSpPr>
        <p:spPr bwMode="auto">
          <a:xfrm>
            <a:off x="7559676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1173"/>
          <p:cNvSpPr>
            <a:spLocks noChangeShapeType="1"/>
          </p:cNvSpPr>
          <p:nvPr/>
        </p:nvSpPr>
        <p:spPr bwMode="auto">
          <a:xfrm flipH="1">
            <a:off x="7559676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1174"/>
          <p:cNvSpPr>
            <a:spLocks noChangeShapeType="1"/>
          </p:cNvSpPr>
          <p:nvPr/>
        </p:nvSpPr>
        <p:spPr bwMode="auto">
          <a:xfrm flipH="1">
            <a:off x="7559676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1175"/>
          <p:cNvSpPr>
            <a:spLocks noChangeShapeType="1"/>
          </p:cNvSpPr>
          <p:nvPr/>
        </p:nvSpPr>
        <p:spPr bwMode="auto">
          <a:xfrm>
            <a:off x="7559676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1176"/>
          <p:cNvSpPr>
            <a:spLocks noChangeShapeType="1"/>
          </p:cNvSpPr>
          <p:nvPr/>
        </p:nvSpPr>
        <p:spPr bwMode="auto">
          <a:xfrm flipH="1">
            <a:off x="7559676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1177"/>
          <p:cNvSpPr>
            <a:spLocks noChangeShapeType="1"/>
          </p:cNvSpPr>
          <p:nvPr/>
        </p:nvSpPr>
        <p:spPr bwMode="auto">
          <a:xfrm>
            <a:off x="7559676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1178"/>
          <p:cNvSpPr>
            <a:spLocks noChangeShapeType="1"/>
          </p:cNvSpPr>
          <p:nvPr/>
        </p:nvSpPr>
        <p:spPr bwMode="auto">
          <a:xfrm flipH="1">
            <a:off x="7559676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1179"/>
          <p:cNvSpPr>
            <a:spLocks noChangeShapeType="1"/>
          </p:cNvSpPr>
          <p:nvPr/>
        </p:nvSpPr>
        <p:spPr bwMode="auto">
          <a:xfrm>
            <a:off x="7559676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1180"/>
          <p:cNvSpPr>
            <a:spLocks noChangeShapeType="1"/>
          </p:cNvSpPr>
          <p:nvPr/>
        </p:nvSpPr>
        <p:spPr bwMode="auto">
          <a:xfrm>
            <a:off x="7137401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1181"/>
          <p:cNvSpPr>
            <a:spLocks noChangeShapeType="1"/>
          </p:cNvSpPr>
          <p:nvPr/>
        </p:nvSpPr>
        <p:spPr bwMode="auto">
          <a:xfrm>
            <a:off x="7559676" y="29409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1182"/>
          <p:cNvSpPr>
            <a:spLocks noChangeShapeType="1"/>
          </p:cNvSpPr>
          <p:nvPr/>
        </p:nvSpPr>
        <p:spPr bwMode="auto">
          <a:xfrm flipV="1">
            <a:off x="7840663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1183"/>
          <p:cNvSpPr>
            <a:spLocks noChangeShapeType="1"/>
          </p:cNvSpPr>
          <p:nvPr/>
        </p:nvSpPr>
        <p:spPr bwMode="auto">
          <a:xfrm flipH="1">
            <a:off x="7559676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1184"/>
          <p:cNvSpPr>
            <a:spLocks noChangeShapeType="1"/>
          </p:cNvSpPr>
          <p:nvPr/>
        </p:nvSpPr>
        <p:spPr bwMode="auto">
          <a:xfrm>
            <a:off x="7559676" y="14772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Freeform 1185"/>
          <p:cNvSpPr>
            <a:spLocks noEditPoints="1"/>
          </p:cNvSpPr>
          <p:nvPr/>
        </p:nvSpPr>
        <p:spPr bwMode="auto">
          <a:xfrm>
            <a:off x="6487633" y="4226396"/>
            <a:ext cx="1001713" cy="1795463"/>
          </a:xfrm>
          <a:custGeom>
            <a:avLst/>
            <a:gdLst>
              <a:gd name="T0" fmla="*/ 1895 w 1895"/>
              <a:gd name="T1" fmla="*/ 0 h 3392"/>
              <a:gd name="T2" fmla="*/ 0 w 1895"/>
              <a:gd name="T3" fmla="*/ 0 h 3392"/>
              <a:gd name="T4" fmla="*/ 0 w 1895"/>
              <a:gd name="T5" fmla="*/ 3392 h 3392"/>
              <a:gd name="T6" fmla="*/ 1895 w 1895"/>
              <a:gd name="T7" fmla="*/ 3392 h 3392"/>
              <a:gd name="T8" fmla="*/ 1895 w 1895"/>
              <a:gd name="T9" fmla="*/ 0 h 3392"/>
              <a:gd name="T10" fmla="*/ 1611 w 1895"/>
              <a:gd name="T11" fmla="*/ 953 h 3392"/>
              <a:gd name="T12" fmla="*/ 1611 w 1895"/>
              <a:gd name="T13" fmla="*/ 1117 h 3392"/>
              <a:gd name="T14" fmla="*/ 1611 w 1895"/>
              <a:gd name="T15" fmla="*/ 1280 h 3392"/>
              <a:gd name="T16" fmla="*/ 1611 w 1895"/>
              <a:gd name="T17" fmla="*/ 1442 h 3392"/>
              <a:gd name="T18" fmla="*/ 1611 w 1895"/>
              <a:gd name="T19" fmla="*/ 1605 h 3392"/>
              <a:gd name="T20" fmla="*/ 1611 w 1895"/>
              <a:gd name="T21" fmla="*/ 1767 h 3392"/>
              <a:gd name="T22" fmla="*/ 1611 w 1895"/>
              <a:gd name="T23" fmla="*/ 1930 h 3392"/>
              <a:gd name="T24" fmla="*/ 1611 w 1895"/>
              <a:gd name="T25" fmla="*/ 2093 h 3392"/>
              <a:gd name="T26" fmla="*/ 1611 w 1895"/>
              <a:gd name="T27" fmla="*/ 2255 h 3392"/>
              <a:gd name="T28" fmla="*/ 1611 w 1895"/>
              <a:gd name="T29" fmla="*/ 2419 h 3392"/>
              <a:gd name="T30" fmla="*/ 1611 w 1895"/>
              <a:gd name="T31" fmla="*/ 2581 h 3392"/>
              <a:gd name="T32" fmla="*/ 1611 w 1895"/>
              <a:gd name="T33" fmla="*/ 2744 h 3392"/>
              <a:gd name="T34" fmla="*/ 1611 w 1895"/>
              <a:gd name="T35" fmla="*/ 2906 h 3392"/>
              <a:gd name="T36" fmla="*/ 1611 w 1895"/>
              <a:gd name="T37" fmla="*/ 3068 h 3392"/>
              <a:gd name="T38" fmla="*/ 282 w 1895"/>
              <a:gd name="T39" fmla="*/ 3068 h 3392"/>
              <a:gd name="T40" fmla="*/ 282 w 1895"/>
              <a:gd name="T41" fmla="*/ 2906 h 3392"/>
              <a:gd name="T42" fmla="*/ 282 w 1895"/>
              <a:gd name="T43" fmla="*/ 2744 h 3392"/>
              <a:gd name="T44" fmla="*/ 282 w 1895"/>
              <a:gd name="T45" fmla="*/ 2581 h 3392"/>
              <a:gd name="T46" fmla="*/ 282 w 1895"/>
              <a:gd name="T47" fmla="*/ 2419 h 3392"/>
              <a:gd name="T48" fmla="*/ 282 w 1895"/>
              <a:gd name="T49" fmla="*/ 2255 h 3392"/>
              <a:gd name="T50" fmla="*/ 282 w 1895"/>
              <a:gd name="T51" fmla="*/ 2093 h 3392"/>
              <a:gd name="T52" fmla="*/ 282 w 1895"/>
              <a:gd name="T53" fmla="*/ 1930 h 3392"/>
              <a:gd name="T54" fmla="*/ 282 w 1895"/>
              <a:gd name="T55" fmla="*/ 1767 h 3392"/>
              <a:gd name="T56" fmla="*/ 282 w 1895"/>
              <a:gd name="T57" fmla="*/ 1605 h 3392"/>
              <a:gd name="T58" fmla="*/ 282 w 1895"/>
              <a:gd name="T59" fmla="*/ 1442 h 3392"/>
              <a:gd name="T60" fmla="*/ 282 w 1895"/>
              <a:gd name="T61" fmla="*/ 1280 h 3392"/>
              <a:gd name="T62" fmla="*/ 282 w 1895"/>
              <a:gd name="T63" fmla="*/ 1117 h 3392"/>
              <a:gd name="T64" fmla="*/ 282 w 1895"/>
              <a:gd name="T65" fmla="*/ 953 h 3392"/>
              <a:gd name="T66" fmla="*/ 282 w 1895"/>
              <a:gd name="T67" fmla="*/ 791 h 3392"/>
              <a:gd name="T68" fmla="*/ 282 w 1895"/>
              <a:gd name="T69" fmla="*/ 628 h 3392"/>
              <a:gd name="T70" fmla="*/ 282 w 1895"/>
              <a:gd name="T71" fmla="*/ 466 h 3392"/>
              <a:gd name="T72" fmla="*/ 282 w 1895"/>
              <a:gd name="T73" fmla="*/ 303 h 3392"/>
              <a:gd name="T74" fmla="*/ 1611 w 1895"/>
              <a:gd name="T75" fmla="*/ 303 h 3392"/>
              <a:gd name="T76" fmla="*/ 1611 w 1895"/>
              <a:gd name="T77" fmla="*/ 466 h 3392"/>
              <a:gd name="T78" fmla="*/ 1611 w 1895"/>
              <a:gd name="T79" fmla="*/ 628 h 3392"/>
              <a:gd name="T80" fmla="*/ 1611 w 1895"/>
              <a:gd name="T81" fmla="*/ 791 h 3392"/>
              <a:gd name="T82" fmla="*/ 1611 w 1895"/>
              <a:gd name="T83" fmla="*/ 953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95" h="3392">
                <a:moveTo>
                  <a:pt x="1895" y="0"/>
                </a:moveTo>
                <a:lnTo>
                  <a:pt x="0" y="0"/>
                </a:lnTo>
                <a:lnTo>
                  <a:pt x="0" y="3392"/>
                </a:lnTo>
                <a:lnTo>
                  <a:pt x="1895" y="3392"/>
                </a:lnTo>
                <a:lnTo>
                  <a:pt x="1895" y="0"/>
                </a:lnTo>
                <a:close/>
                <a:moveTo>
                  <a:pt x="1611" y="953"/>
                </a:moveTo>
                <a:lnTo>
                  <a:pt x="1611" y="1117"/>
                </a:lnTo>
                <a:lnTo>
                  <a:pt x="1611" y="1280"/>
                </a:lnTo>
                <a:lnTo>
                  <a:pt x="1611" y="1442"/>
                </a:lnTo>
                <a:lnTo>
                  <a:pt x="1611" y="1605"/>
                </a:lnTo>
                <a:lnTo>
                  <a:pt x="1611" y="1767"/>
                </a:lnTo>
                <a:lnTo>
                  <a:pt x="1611" y="1930"/>
                </a:lnTo>
                <a:lnTo>
                  <a:pt x="1611" y="2093"/>
                </a:lnTo>
                <a:lnTo>
                  <a:pt x="1611" y="2255"/>
                </a:lnTo>
                <a:lnTo>
                  <a:pt x="1611" y="2419"/>
                </a:lnTo>
                <a:lnTo>
                  <a:pt x="1611" y="2581"/>
                </a:lnTo>
                <a:lnTo>
                  <a:pt x="1611" y="2744"/>
                </a:lnTo>
                <a:lnTo>
                  <a:pt x="1611" y="2906"/>
                </a:lnTo>
                <a:lnTo>
                  <a:pt x="1611" y="3068"/>
                </a:lnTo>
                <a:lnTo>
                  <a:pt x="282" y="3068"/>
                </a:lnTo>
                <a:lnTo>
                  <a:pt x="282" y="2906"/>
                </a:lnTo>
                <a:lnTo>
                  <a:pt x="282" y="2744"/>
                </a:lnTo>
                <a:lnTo>
                  <a:pt x="282" y="2581"/>
                </a:lnTo>
                <a:lnTo>
                  <a:pt x="282" y="2419"/>
                </a:lnTo>
                <a:lnTo>
                  <a:pt x="282" y="2255"/>
                </a:lnTo>
                <a:lnTo>
                  <a:pt x="282" y="2093"/>
                </a:lnTo>
                <a:lnTo>
                  <a:pt x="282" y="1930"/>
                </a:lnTo>
                <a:lnTo>
                  <a:pt x="282" y="1767"/>
                </a:lnTo>
                <a:lnTo>
                  <a:pt x="282" y="1605"/>
                </a:lnTo>
                <a:lnTo>
                  <a:pt x="282" y="1442"/>
                </a:lnTo>
                <a:lnTo>
                  <a:pt x="282" y="1280"/>
                </a:lnTo>
                <a:lnTo>
                  <a:pt x="282" y="1117"/>
                </a:lnTo>
                <a:lnTo>
                  <a:pt x="282" y="953"/>
                </a:lnTo>
                <a:lnTo>
                  <a:pt x="282" y="791"/>
                </a:lnTo>
                <a:lnTo>
                  <a:pt x="282" y="628"/>
                </a:lnTo>
                <a:lnTo>
                  <a:pt x="282" y="466"/>
                </a:lnTo>
                <a:lnTo>
                  <a:pt x="282" y="303"/>
                </a:lnTo>
                <a:lnTo>
                  <a:pt x="1611" y="303"/>
                </a:lnTo>
                <a:lnTo>
                  <a:pt x="1611" y="466"/>
                </a:lnTo>
                <a:lnTo>
                  <a:pt x="1611" y="628"/>
                </a:lnTo>
                <a:lnTo>
                  <a:pt x="1611" y="791"/>
                </a:lnTo>
                <a:lnTo>
                  <a:pt x="1611" y="953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94" name="Rectangle 1186"/>
          <p:cNvSpPr>
            <a:spLocks noChangeArrowheads="1"/>
          </p:cNvSpPr>
          <p:nvPr/>
        </p:nvSpPr>
        <p:spPr bwMode="auto">
          <a:xfrm>
            <a:off x="6629401" y="4720588"/>
            <a:ext cx="7032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Rectangle 1187"/>
          <p:cNvSpPr>
            <a:spLocks noChangeArrowheads="1"/>
          </p:cNvSpPr>
          <p:nvPr/>
        </p:nvSpPr>
        <p:spPr bwMode="auto">
          <a:xfrm>
            <a:off x="6629401" y="4634863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Rectangle 1188"/>
          <p:cNvSpPr>
            <a:spLocks noChangeArrowheads="1"/>
          </p:cNvSpPr>
          <p:nvPr/>
        </p:nvSpPr>
        <p:spPr bwMode="auto">
          <a:xfrm>
            <a:off x="6629401" y="4549138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Rectangle 1189"/>
          <p:cNvSpPr>
            <a:spLocks noChangeArrowheads="1"/>
          </p:cNvSpPr>
          <p:nvPr/>
        </p:nvSpPr>
        <p:spPr bwMode="auto">
          <a:xfrm>
            <a:off x="6629401" y="4463413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Rectangle 1190"/>
          <p:cNvSpPr>
            <a:spLocks noChangeArrowheads="1"/>
          </p:cNvSpPr>
          <p:nvPr/>
        </p:nvSpPr>
        <p:spPr bwMode="auto">
          <a:xfrm>
            <a:off x="6629401" y="4376100"/>
            <a:ext cx="7032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Rectangle 1191"/>
          <p:cNvSpPr>
            <a:spLocks noChangeArrowheads="1"/>
          </p:cNvSpPr>
          <p:nvPr/>
        </p:nvSpPr>
        <p:spPr bwMode="auto">
          <a:xfrm>
            <a:off x="6629401" y="4893625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Rectangle 1192"/>
          <p:cNvSpPr>
            <a:spLocks noChangeArrowheads="1"/>
          </p:cNvSpPr>
          <p:nvPr/>
        </p:nvSpPr>
        <p:spPr bwMode="auto">
          <a:xfrm>
            <a:off x="6629401" y="497935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Rectangle 1193"/>
          <p:cNvSpPr>
            <a:spLocks noChangeArrowheads="1"/>
          </p:cNvSpPr>
          <p:nvPr/>
        </p:nvSpPr>
        <p:spPr bwMode="auto">
          <a:xfrm>
            <a:off x="6629401" y="5065075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Rectangle 1194"/>
          <p:cNvSpPr>
            <a:spLocks noChangeArrowheads="1"/>
          </p:cNvSpPr>
          <p:nvPr/>
        </p:nvSpPr>
        <p:spPr bwMode="auto">
          <a:xfrm>
            <a:off x="6629401" y="5150800"/>
            <a:ext cx="7032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Rectangle 1195"/>
          <p:cNvSpPr>
            <a:spLocks noChangeArrowheads="1"/>
          </p:cNvSpPr>
          <p:nvPr/>
        </p:nvSpPr>
        <p:spPr bwMode="auto">
          <a:xfrm>
            <a:off x="6629401" y="5238113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1196"/>
          <p:cNvSpPr>
            <a:spLocks noChangeArrowheads="1"/>
          </p:cNvSpPr>
          <p:nvPr/>
        </p:nvSpPr>
        <p:spPr bwMode="auto">
          <a:xfrm>
            <a:off x="6629401" y="5323838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Rectangle 1197"/>
          <p:cNvSpPr>
            <a:spLocks noChangeArrowheads="1"/>
          </p:cNvSpPr>
          <p:nvPr/>
        </p:nvSpPr>
        <p:spPr bwMode="auto">
          <a:xfrm>
            <a:off x="6629401" y="480790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Rectangle 1198"/>
          <p:cNvSpPr>
            <a:spLocks noChangeArrowheads="1"/>
          </p:cNvSpPr>
          <p:nvPr/>
        </p:nvSpPr>
        <p:spPr bwMode="auto">
          <a:xfrm>
            <a:off x="6629401" y="5409563"/>
            <a:ext cx="7032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1199"/>
          <p:cNvSpPr>
            <a:spLocks noChangeArrowheads="1"/>
          </p:cNvSpPr>
          <p:nvPr/>
        </p:nvSpPr>
        <p:spPr bwMode="auto">
          <a:xfrm>
            <a:off x="6629401" y="575405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Rectangle 1200"/>
          <p:cNvSpPr>
            <a:spLocks noChangeArrowheads="1"/>
          </p:cNvSpPr>
          <p:nvPr/>
        </p:nvSpPr>
        <p:spPr bwMode="auto">
          <a:xfrm>
            <a:off x="6629401" y="5668325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Rectangle 1201"/>
          <p:cNvSpPr>
            <a:spLocks noChangeArrowheads="1"/>
          </p:cNvSpPr>
          <p:nvPr/>
        </p:nvSpPr>
        <p:spPr bwMode="auto">
          <a:xfrm>
            <a:off x="6629401" y="5582600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Rectangle 1202"/>
          <p:cNvSpPr>
            <a:spLocks noChangeArrowheads="1"/>
          </p:cNvSpPr>
          <p:nvPr/>
        </p:nvSpPr>
        <p:spPr bwMode="auto">
          <a:xfrm>
            <a:off x="6629401" y="5496875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Rectangle 1203"/>
          <p:cNvSpPr>
            <a:spLocks noChangeArrowheads="1"/>
          </p:cNvSpPr>
          <p:nvPr/>
        </p:nvSpPr>
        <p:spPr bwMode="auto">
          <a:xfrm>
            <a:off x="6480176" y="4215763"/>
            <a:ext cx="1001713" cy="1795463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1204"/>
          <p:cNvSpPr>
            <a:spLocks noChangeShapeType="1"/>
          </p:cNvSpPr>
          <p:nvPr/>
        </p:nvSpPr>
        <p:spPr bwMode="auto">
          <a:xfrm flipV="1">
            <a:off x="733266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1205"/>
          <p:cNvSpPr>
            <a:spLocks noChangeShapeType="1"/>
          </p:cNvSpPr>
          <p:nvPr/>
        </p:nvSpPr>
        <p:spPr bwMode="auto">
          <a:xfrm flipV="1">
            <a:off x="733266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1206"/>
          <p:cNvSpPr>
            <a:spLocks noChangeShapeType="1"/>
          </p:cNvSpPr>
          <p:nvPr/>
        </p:nvSpPr>
        <p:spPr bwMode="auto">
          <a:xfrm flipV="1">
            <a:off x="733266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Freeform 1207"/>
          <p:cNvSpPr>
            <a:spLocks/>
          </p:cNvSpPr>
          <p:nvPr/>
        </p:nvSpPr>
        <p:spPr bwMode="auto">
          <a:xfrm>
            <a:off x="6629401" y="4376100"/>
            <a:ext cx="703263" cy="87313"/>
          </a:xfrm>
          <a:custGeom>
            <a:avLst/>
            <a:gdLst>
              <a:gd name="T0" fmla="*/ 1329 w 1329"/>
              <a:gd name="T1" fmla="*/ 163 h 163"/>
              <a:gd name="T2" fmla="*/ 1329 w 1329"/>
              <a:gd name="T3" fmla="*/ 0 h 163"/>
              <a:gd name="T4" fmla="*/ 0 w 1329"/>
              <a:gd name="T5" fmla="*/ 0 h 163"/>
              <a:gd name="T6" fmla="*/ 0 w 1329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9" h="163">
                <a:moveTo>
                  <a:pt x="1329" y="163"/>
                </a:moveTo>
                <a:lnTo>
                  <a:pt x="1329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1208"/>
          <p:cNvSpPr>
            <a:spLocks noChangeShapeType="1"/>
          </p:cNvSpPr>
          <p:nvPr/>
        </p:nvSpPr>
        <p:spPr bwMode="auto">
          <a:xfrm>
            <a:off x="6629401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1209"/>
          <p:cNvSpPr>
            <a:spLocks noChangeShapeType="1"/>
          </p:cNvSpPr>
          <p:nvPr/>
        </p:nvSpPr>
        <p:spPr bwMode="auto">
          <a:xfrm>
            <a:off x="6629401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1210"/>
          <p:cNvSpPr>
            <a:spLocks noChangeShapeType="1"/>
          </p:cNvSpPr>
          <p:nvPr/>
        </p:nvSpPr>
        <p:spPr bwMode="auto">
          <a:xfrm>
            <a:off x="6629401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1211"/>
          <p:cNvSpPr>
            <a:spLocks noChangeShapeType="1"/>
          </p:cNvSpPr>
          <p:nvPr/>
        </p:nvSpPr>
        <p:spPr bwMode="auto">
          <a:xfrm>
            <a:off x="6629401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1212"/>
          <p:cNvSpPr>
            <a:spLocks noChangeShapeType="1"/>
          </p:cNvSpPr>
          <p:nvPr/>
        </p:nvSpPr>
        <p:spPr bwMode="auto">
          <a:xfrm>
            <a:off x="6629401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1213"/>
          <p:cNvSpPr>
            <a:spLocks noChangeShapeType="1"/>
          </p:cNvSpPr>
          <p:nvPr/>
        </p:nvSpPr>
        <p:spPr bwMode="auto">
          <a:xfrm>
            <a:off x="6629401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1214"/>
          <p:cNvSpPr>
            <a:spLocks noChangeShapeType="1"/>
          </p:cNvSpPr>
          <p:nvPr/>
        </p:nvSpPr>
        <p:spPr bwMode="auto">
          <a:xfrm>
            <a:off x="6629401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1215"/>
          <p:cNvSpPr>
            <a:spLocks noChangeShapeType="1"/>
          </p:cNvSpPr>
          <p:nvPr/>
        </p:nvSpPr>
        <p:spPr bwMode="auto">
          <a:xfrm>
            <a:off x="6629401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1216"/>
          <p:cNvSpPr>
            <a:spLocks noChangeShapeType="1"/>
          </p:cNvSpPr>
          <p:nvPr/>
        </p:nvSpPr>
        <p:spPr bwMode="auto">
          <a:xfrm>
            <a:off x="6629401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1217"/>
          <p:cNvSpPr>
            <a:spLocks noChangeShapeType="1"/>
          </p:cNvSpPr>
          <p:nvPr/>
        </p:nvSpPr>
        <p:spPr bwMode="auto">
          <a:xfrm>
            <a:off x="6629401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1218"/>
          <p:cNvSpPr>
            <a:spLocks noChangeShapeType="1"/>
          </p:cNvSpPr>
          <p:nvPr/>
        </p:nvSpPr>
        <p:spPr bwMode="auto">
          <a:xfrm flipV="1">
            <a:off x="7332663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1219"/>
          <p:cNvSpPr>
            <a:spLocks noChangeShapeType="1"/>
          </p:cNvSpPr>
          <p:nvPr/>
        </p:nvSpPr>
        <p:spPr bwMode="auto">
          <a:xfrm flipV="1">
            <a:off x="7332663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1220"/>
          <p:cNvSpPr>
            <a:spLocks noChangeShapeType="1"/>
          </p:cNvSpPr>
          <p:nvPr/>
        </p:nvSpPr>
        <p:spPr bwMode="auto">
          <a:xfrm flipV="1">
            <a:off x="7332663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1221"/>
          <p:cNvSpPr>
            <a:spLocks noChangeShapeType="1"/>
          </p:cNvSpPr>
          <p:nvPr/>
        </p:nvSpPr>
        <p:spPr bwMode="auto">
          <a:xfrm flipV="1">
            <a:off x="7332663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1222"/>
          <p:cNvSpPr>
            <a:spLocks noChangeShapeType="1"/>
          </p:cNvSpPr>
          <p:nvPr/>
        </p:nvSpPr>
        <p:spPr bwMode="auto">
          <a:xfrm flipV="1">
            <a:off x="7332663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1223"/>
          <p:cNvSpPr>
            <a:spLocks noChangeShapeType="1"/>
          </p:cNvSpPr>
          <p:nvPr/>
        </p:nvSpPr>
        <p:spPr bwMode="auto">
          <a:xfrm flipV="1">
            <a:off x="733266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1224"/>
          <p:cNvSpPr>
            <a:spLocks noChangeShapeType="1"/>
          </p:cNvSpPr>
          <p:nvPr/>
        </p:nvSpPr>
        <p:spPr bwMode="auto">
          <a:xfrm>
            <a:off x="6629401" y="48079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1225"/>
          <p:cNvSpPr>
            <a:spLocks noChangeShapeType="1"/>
          </p:cNvSpPr>
          <p:nvPr/>
        </p:nvSpPr>
        <p:spPr bwMode="auto">
          <a:xfrm flipH="1">
            <a:off x="6629401" y="472058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1226"/>
          <p:cNvSpPr>
            <a:spLocks noChangeShapeType="1"/>
          </p:cNvSpPr>
          <p:nvPr/>
        </p:nvSpPr>
        <p:spPr bwMode="auto">
          <a:xfrm>
            <a:off x="6629401" y="463486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1227"/>
          <p:cNvSpPr>
            <a:spLocks noChangeShapeType="1"/>
          </p:cNvSpPr>
          <p:nvPr/>
        </p:nvSpPr>
        <p:spPr bwMode="auto">
          <a:xfrm flipH="1">
            <a:off x="6629401" y="454913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1228"/>
          <p:cNvSpPr>
            <a:spLocks noChangeShapeType="1"/>
          </p:cNvSpPr>
          <p:nvPr/>
        </p:nvSpPr>
        <p:spPr bwMode="auto">
          <a:xfrm>
            <a:off x="6629401" y="446341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1229"/>
          <p:cNvSpPr>
            <a:spLocks noChangeShapeType="1"/>
          </p:cNvSpPr>
          <p:nvPr/>
        </p:nvSpPr>
        <p:spPr bwMode="auto">
          <a:xfrm flipH="1">
            <a:off x="6629401" y="489362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1230"/>
          <p:cNvSpPr>
            <a:spLocks noChangeShapeType="1"/>
          </p:cNvSpPr>
          <p:nvPr/>
        </p:nvSpPr>
        <p:spPr bwMode="auto">
          <a:xfrm>
            <a:off x="6629401" y="497935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1231"/>
          <p:cNvSpPr>
            <a:spLocks noChangeShapeType="1"/>
          </p:cNvSpPr>
          <p:nvPr/>
        </p:nvSpPr>
        <p:spPr bwMode="auto">
          <a:xfrm flipH="1">
            <a:off x="6629401" y="506507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1232"/>
          <p:cNvSpPr>
            <a:spLocks noChangeShapeType="1"/>
          </p:cNvSpPr>
          <p:nvPr/>
        </p:nvSpPr>
        <p:spPr bwMode="auto">
          <a:xfrm>
            <a:off x="6629401" y="51508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1233"/>
          <p:cNvSpPr>
            <a:spLocks noChangeShapeType="1"/>
          </p:cNvSpPr>
          <p:nvPr/>
        </p:nvSpPr>
        <p:spPr bwMode="auto">
          <a:xfrm flipH="1">
            <a:off x="6629401" y="523811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1234"/>
          <p:cNvSpPr>
            <a:spLocks noChangeShapeType="1"/>
          </p:cNvSpPr>
          <p:nvPr/>
        </p:nvSpPr>
        <p:spPr bwMode="auto">
          <a:xfrm>
            <a:off x="6629401" y="532383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1235"/>
          <p:cNvSpPr>
            <a:spLocks noChangeShapeType="1"/>
          </p:cNvSpPr>
          <p:nvPr/>
        </p:nvSpPr>
        <p:spPr bwMode="auto">
          <a:xfrm>
            <a:off x="6629401" y="540956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1236"/>
          <p:cNvSpPr>
            <a:spLocks noChangeShapeType="1"/>
          </p:cNvSpPr>
          <p:nvPr/>
        </p:nvSpPr>
        <p:spPr bwMode="auto">
          <a:xfrm>
            <a:off x="6629401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1237"/>
          <p:cNvSpPr>
            <a:spLocks noChangeShapeType="1"/>
          </p:cNvSpPr>
          <p:nvPr/>
        </p:nvSpPr>
        <p:spPr bwMode="auto">
          <a:xfrm flipV="1">
            <a:off x="7332663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1238"/>
          <p:cNvSpPr>
            <a:spLocks/>
          </p:cNvSpPr>
          <p:nvPr/>
        </p:nvSpPr>
        <p:spPr bwMode="auto">
          <a:xfrm>
            <a:off x="6629401" y="5754050"/>
            <a:ext cx="703263" cy="85725"/>
          </a:xfrm>
          <a:custGeom>
            <a:avLst/>
            <a:gdLst>
              <a:gd name="T0" fmla="*/ 0 w 1329"/>
              <a:gd name="T1" fmla="*/ 0 h 162"/>
              <a:gd name="T2" fmla="*/ 0 w 1329"/>
              <a:gd name="T3" fmla="*/ 162 h 162"/>
              <a:gd name="T4" fmla="*/ 1329 w 1329"/>
              <a:gd name="T5" fmla="*/ 162 h 162"/>
              <a:gd name="T6" fmla="*/ 1329 w 1329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9" h="162">
                <a:moveTo>
                  <a:pt x="0" y="0"/>
                </a:moveTo>
                <a:lnTo>
                  <a:pt x="0" y="162"/>
                </a:lnTo>
                <a:lnTo>
                  <a:pt x="1329" y="162"/>
                </a:lnTo>
                <a:lnTo>
                  <a:pt x="1329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1239"/>
          <p:cNvSpPr>
            <a:spLocks noChangeShapeType="1"/>
          </p:cNvSpPr>
          <p:nvPr/>
        </p:nvSpPr>
        <p:spPr bwMode="auto">
          <a:xfrm flipV="1">
            <a:off x="7332663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1240"/>
          <p:cNvSpPr>
            <a:spLocks noChangeShapeType="1"/>
          </p:cNvSpPr>
          <p:nvPr/>
        </p:nvSpPr>
        <p:spPr bwMode="auto">
          <a:xfrm flipV="1">
            <a:off x="7332663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Line 1241"/>
          <p:cNvSpPr>
            <a:spLocks noChangeShapeType="1"/>
          </p:cNvSpPr>
          <p:nvPr/>
        </p:nvSpPr>
        <p:spPr bwMode="auto">
          <a:xfrm flipV="1">
            <a:off x="7332663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Line 1242"/>
          <p:cNvSpPr>
            <a:spLocks noChangeShapeType="1"/>
          </p:cNvSpPr>
          <p:nvPr/>
        </p:nvSpPr>
        <p:spPr bwMode="auto">
          <a:xfrm>
            <a:off x="6629401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1243"/>
          <p:cNvSpPr>
            <a:spLocks noChangeShapeType="1"/>
          </p:cNvSpPr>
          <p:nvPr/>
        </p:nvSpPr>
        <p:spPr bwMode="auto">
          <a:xfrm>
            <a:off x="6629401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1244"/>
          <p:cNvSpPr>
            <a:spLocks noChangeShapeType="1"/>
          </p:cNvSpPr>
          <p:nvPr/>
        </p:nvSpPr>
        <p:spPr bwMode="auto">
          <a:xfrm>
            <a:off x="6629401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" name="Line 1245"/>
          <p:cNvSpPr>
            <a:spLocks noChangeShapeType="1"/>
          </p:cNvSpPr>
          <p:nvPr/>
        </p:nvSpPr>
        <p:spPr bwMode="auto">
          <a:xfrm flipH="1">
            <a:off x="6629401" y="575405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" name="Line 1246"/>
          <p:cNvSpPr>
            <a:spLocks noChangeShapeType="1"/>
          </p:cNvSpPr>
          <p:nvPr/>
        </p:nvSpPr>
        <p:spPr bwMode="auto">
          <a:xfrm>
            <a:off x="6629401" y="566832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Line 1247"/>
          <p:cNvSpPr>
            <a:spLocks noChangeShapeType="1"/>
          </p:cNvSpPr>
          <p:nvPr/>
        </p:nvSpPr>
        <p:spPr bwMode="auto">
          <a:xfrm flipH="1">
            <a:off x="6629401" y="55826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Line 1248"/>
          <p:cNvSpPr>
            <a:spLocks noChangeShapeType="1"/>
          </p:cNvSpPr>
          <p:nvPr/>
        </p:nvSpPr>
        <p:spPr bwMode="auto">
          <a:xfrm flipH="1">
            <a:off x="6629401" y="549687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Line 1249"/>
          <p:cNvSpPr>
            <a:spLocks noChangeShapeType="1"/>
          </p:cNvSpPr>
          <p:nvPr/>
        </p:nvSpPr>
        <p:spPr bwMode="auto">
          <a:xfrm flipV="1">
            <a:off x="733266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1250"/>
          <p:cNvSpPr>
            <a:spLocks noChangeShapeType="1"/>
          </p:cNvSpPr>
          <p:nvPr/>
        </p:nvSpPr>
        <p:spPr bwMode="auto">
          <a:xfrm>
            <a:off x="6629401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Line 1251"/>
          <p:cNvSpPr>
            <a:spLocks noChangeShapeType="1"/>
          </p:cNvSpPr>
          <p:nvPr/>
        </p:nvSpPr>
        <p:spPr bwMode="auto">
          <a:xfrm flipV="1">
            <a:off x="7332663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Freeform 1252"/>
          <p:cNvSpPr>
            <a:spLocks noEditPoints="1"/>
          </p:cNvSpPr>
          <p:nvPr/>
        </p:nvSpPr>
        <p:spPr bwMode="auto">
          <a:xfrm>
            <a:off x="1935163" y="4215763"/>
            <a:ext cx="1003300" cy="1795463"/>
          </a:xfrm>
          <a:custGeom>
            <a:avLst/>
            <a:gdLst>
              <a:gd name="T0" fmla="*/ 0 w 1895"/>
              <a:gd name="T1" fmla="*/ 0 h 3392"/>
              <a:gd name="T2" fmla="*/ 0 w 1895"/>
              <a:gd name="T3" fmla="*/ 3392 h 3392"/>
              <a:gd name="T4" fmla="*/ 1895 w 1895"/>
              <a:gd name="T5" fmla="*/ 3392 h 3392"/>
              <a:gd name="T6" fmla="*/ 1895 w 1895"/>
              <a:gd name="T7" fmla="*/ 0 h 3392"/>
              <a:gd name="T8" fmla="*/ 0 w 1895"/>
              <a:gd name="T9" fmla="*/ 0 h 3392"/>
              <a:gd name="T10" fmla="*/ 310 w 1895"/>
              <a:gd name="T11" fmla="*/ 3068 h 3392"/>
              <a:gd name="T12" fmla="*/ 310 w 1895"/>
              <a:gd name="T13" fmla="*/ 303 h 3392"/>
              <a:gd name="T14" fmla="*/ 870 w 1895"/>
              <a:gd name="T15" fmla="*/ 303 h 3392"/>
              <a:gd name="T16" fmla="*/ 870 w 1895"/>
              <a:gd name="T17" fmla="*/ 3068 h 3392"/>
              <a:gd name="T18" fmla="*/ 310 w 1895"/>
              <a:gd name="T19" fmla="*/ 3068 h 3392"/>
              <a:gd name="T20" fmla="*/ 1045 w 1895"/>
              <a:gd name="T21" fmla="*/ 303 h 3392"/>
              <a:gd name="T22" fmla="*/ 1606 w 1895"/>
              <a:gd name="T23" fmla="*/ 303 h 3392"/>
              <a:gd name="T24" fmla="*/ 1606 w 1895"/>
              <a:gd name="T25" fmla="*/ 3068 h 3392"/>
              <a:gd name="T26" fmla="*/ 1045 w 1895"/>
              <a:gd name="T27" fmla="*/ 3068 h 3392"/>
              <a:gd name="T28" fmla="*/ 1045 w 1895"/>
              <a:gd name="T29" fmla="*/ 303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5" h="3392">
                <a:moveTo>
                  <a:pt x="0" y="0"/>
                </a:moveTo>
                <a:lnTo>
                  <a:pt x="0" y="3392"/>
                </a:lnTo>
                <a:lnTo>
                  <a:pt x="1895" y="3392"/>
                </a:lnTo>
                <a:lnTo>
                  <a:pt x="1895" y="0"/>
                </a:lnTo>
                <a:lnTo>
                  <a:pt x="0" y="0"/>
                </a:lnTo>
                <a:close/>
                <a:moveTo>
                  <a:pt x="310" y="3068"/>
                </a:moveTo>
                <a:lnTo>
                  <a:pt x="310" y="303"/>
                </a:lnTo>
                <a:lnTo>
                  <a:pt x="870" y="303"/>
                </a:lnTo>
                <a:lnTo>
                  <a:pt x="870" y="3068"/>
                </a:lnTo>
                <a:lnTo>
                  <a:pt x="310" y="3068"/>
                </a:lnTo>
                <a:close/>
                <a:moveTo>
                  <a:pt x="1045" y="303"/>
                </a:moveTo>
                <a:lnTo>
                  <a:pt x="1606" y="303"/>
                </a:lnTo>
                <a:lnTo>
                  <a:pt x="1606" y="3068"/>
                </a:lnTo>
                <a:lnTo>
                  <a:pt x="1045" y="3068"/>
                </a:lnTo>
                <a:lnTo>
                  <a:pt x="1045" y="30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" name="Rectangle 1253"/>
          <p:cNvSpPr>
            <a:spLocks noChangeArrowheads="1"/>
          </p:cNvSpPr>
          <p:nvPr/>
        </p:nvSpPr>
        <p:spPr bwMode="auto">
          <a:xfrm>
            <a:off x="1935163" y="4215763"/>
            <a:ext cx="1003300" cy="1795463"/>
          </a:xfrm>
          <a:prstGeom prst="rect">
            <a:avLst/>
          </a:prstGeom>
          <a:solidFill>
            <a:srgbClr val="776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62" name="Rectangle 1254"/>
          <p:cNvSpPr>
            <a:spLocks noChangeArrowheads="1"/>
          </p:cNvSpPr>
          <p:nvPr/>
        </p:nvSpPr>
        <p:spPr bwMode="auto">
          <a:xfrm>
            <a:off x="2098676" y="4376100"/>
            <a:ext cx="2968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" name="Rectangle 1255"/>
          <p:cNvSpPr>
            <a:spLocks noChangeArrowheads="1"/>
          </p:cNvSpPr>
          <p:nvPr/>
        </p:nvSpPr>
        <p:spPr bwMode="auto">
          <a:xfrm>
            <a:off x="2098676" y="446341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Rectangle 1256"/>
          <p:cNvSpPr>
            <a:spLocks noChangeArrowheads="1"/>
          </p:cNvSpPr>
          <p:nvPr/>
        </p:nvSpPr>
        <p:spPr bwMode="auto">
          <a:xfrm>
            <a:off x="2098676" y="45491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" name="Rectangle 1257"/>
          <p:cNvSpPr>
            <a:spLocks noChangeArrowheads="1"/>
          </p:cNvSpPr>
          <p:nvPr/>
        </p:nvSpPr>
        <p:spPr bwMode="auto">
          <a:xfrm>
            <a:off x="2098676" y="463486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Rectangle 1258"/>
          <p:cNvSpPr>
            <a:spLocks noChangeArrowheads="1"/>
          </p:cNvSpPr>
          <p:nvPr/>
        </p:nvSpPr>
        <p:spPr bwMode="auto">
          <a:xfrm>
            <a:off x="2098676" y="4720588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Rectangle 1259"/>
          <p:cNvSpPr>
            <a:spLocks noChangeArrowheads="1"/>
          </p:cNvSpPr>
          <p:nvPr/>
        </p:nvSpPr>
        <p:spPr bwMode="auto">
          <a:xfrm>
            <a:off x="2098676" y="489362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Rectangle 1260"/>
          <p:cNvSpPr>
            <a:spLocks noChangeArrowheads="1"/>
          </p:cNvSpPr>
          <p:nvPr/>
        </p:nvSpPr>
        <p:spPr bwMode="auto">
          <a:xfrm>
            <a:off x="2098676" y="497935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1261"/>
          <p:cNvSpPr>
            <a:spLocks noChangeArrowheads="1"/>
          </p:cNvSpPr>
          <p:nvPr/>
        </p:nvSpPr>
        <p:spPr bwMode="auto">
          <a:xfrm>
            <a:off x="2098676" y="506507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Rectangle 1262"/>
          <p:cNvSpPr>
            <a:spLocks noChangeArrowheads="1"/>
          </p:cNvSpPr>
          <p:nvPr/>
        </p:nvSpPr>
        <p:spPr bwMode="auto">
          <a:xfrm>
            <a:off x="2098676" y="5150800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Rectangle 1263"/>
          <p:cNvSpPr>
            <a:spLocks noChangeArrowheads="1"/>
          </p:cNvSpPr>
          <p:nvPr/>
        </p:nvSpPr>
        <p:spPr bwMode="auto">
          <a:xfrm>
            <a:off x="2098676" y="5238113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Rectangle 1264"/>
          <p:cNvSpPr>
            <a:spLocks noChangeArrowheads="1"/>
          </p:cNvSpPr>
          <p:nvPr/>
        </p:nvSpPr>
        <p:spPr bwMode="auto">
          <a:xfrm>
            <a:off x="2098676" y="53238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Rectangle 1265"/>
          <p:cNvSpPr>
            <a:spLocks noChangeArrowheads="1"/>
          </p:cNvSpPr>
          <p:nvPr/>
        </p:nvSpPr>
        <p:spPr bwMode="auto">
          <a:xfrm>
            <a:off x="2098676" y="549687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Rectangle 1266"/>
          <p:cNvSpPr>
            <a:spLocks noChangeArrowheads="1"/>
          </p:cNvSpPr>
          <p:nvPr/>
        </p:nvSpPr>
        <p:spPr bwMode="auto">
          <a:xfrm>
            <a:off x="2098676" y="558260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Rectangle 1267"/>
          <p:cNvSpPr>
            <a:spLocks noChangeArrowheads="1"/>
          </p:cNvSpPr>
          <p:nvPr/>
        </p:nvSpPr>
        <p:spPr bwMode="auto">
          <a:xfrm>
            <a:off x="2098676" y="566832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" name="Rectangle 1268"/>
          <p:cNvSpPr>
            <a:spLocks noChangeArrowheads="1"/>
          </p:cNvSpPr>
          <p:nvPr/>
        </p:nvSpPr>
        <p:spPr bwMode="auto">
          <a:xfrm>
            <a:off x="2098676" y="57540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Rectangle 1269"/>
          <p:cNvSpPr>
            <a:spLocks noChangeArrowheads="1"/>
          </p:cNvSpPr>
          <p:nvPr/>
        </p:nvSpPr>
        <p:spPr bwMode="auto">
          <a:xfrm>
            <a:off x="2098676" y="5409563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" name="Rectangle 1270"/>
          <p:cNvSpPr>
            <a:spLocks noChangeArrowheads="1"/>
          </p:cNvSpPr>
          <p:nvPr/>
        </p:nvSpPr>
        <p:spPr bwMode="auto">
          <a:xfrm>
            <a:off x="2098676" y="480790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Rectangle 1271"/>
          <p:cNvSpPr>
            <a:spLocks noChangeArrowheads="1"/>
          </p:cNvSpPr>
          <p:nvPr/>
        </p:nvSpPr>
        <p:spPr bwMode="auto">
          <a:xfrm>
            <a:off x="2487613" y="4376100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" name="Rectangle 1272"/>
          <p:cNvSpPr>
            <a:spLocks noChangeArrowheads="1"/>
          </p:cNvSpPr>
          <p:nvPr/>
        </p:nvSpPr>
        <p:spPr bwMode="auto">
          <a:xfrm>
            <a:off x="2487613" y="4549138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Rectangle 1273"/>
          <p:cNvSpPr>
            <a:spLocks noChangeArrowheads="1"/>
          </p:cNvSpPr>
          <p:nvPr/>
        </p:nvSpPr>
        <p:spPr bwMode="auto">
          <a:xfrm>
            <a:off x="2487613" y="4720588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Rectangle 1274"/>
          <p:cNvSpPr>
            <a:spLocks noChangeArrowheads="1"/>
          </p:cNvSpPr>
          <p:nvPr/>
        </p:nvSpPr>
        <p:spPr bwMode="auto">
          <a:xfrm>
            <a:off x="2487613" y="463486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Rectangle 1275"/>
          <p:cNvSpPr>
            <a:spLocks noChangeArrowheads="1"/>
          </p:cNvSpPr>
          <p:nvPr/>
        </p:nvSpPr>
        <p:spPr bwMode="auto">
          <a:xfrm>
            <a:off x="2487613" y="446341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Rectangle 1276"/>
          <p:cNvSpPr>
            <a:spLocks noChangeArrowheads="1"/>
          </p:cNvSpPr>
          <p:nvPr/>
        </p:nvSpPr>
        <p:spPr bwMode="auto">
          <a:xfrm>
            <a:off x="2487613" y="480790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Rectangle 1277"/>
          <p:cNvSpPr>
            <a:spLocks noChangeArrowheads="1"/>
          </p:cNvSpPr>
          <p:nvPr/>
        </p:nvSpPr>
        <p:spPr bwMode="auto">
          <a:xfrm>
            <a:off x="2487613" y="53238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Rectangle 1278"/>
          <p:cNvSpPr>
            <a:spLocks noChangeArrowheads="1"/>
          </p:cNvSpPr>
          <p:nvPr/>
        </p:nvSpPr>
        <p:spPr bwMode="auto">
          <a:xfrm>
            <a:off x="2487613" y="5238113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Rectangle 1279"/>
          <p:cNvSpPr>
            <a:spLocks noChangeArrowheads="1"/>
          </p:cNvSpPr>
          <p:nvPr/>
        </p:nvSpPr>
        <p:spPr bwMode="auto">
          <a:xfrm>
            <a:off x="2487613" y="5150800"/>
            <a:ext cx="2968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Rectangle 1280"/>
          <p:cNvSpPr>
            <a:spLocks noChangeArrowheads="1"/>
          </p:cNvSpPr>
          <p:nvPr/>
        </p:nvSpPr>
        <p:spPr bwMode="auto">
          <a:xfrm>
            <a:off x="2487613" y="506507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Rectangle 1281"/>
          <p:cNvSpPr>
            <a:spLocks noChangeArrowheads="1"/>
          </p:cNvSpPr>
          <p:nvPr/>
        </p:nvSpPr>
        <p:spPr bwMode="auto">
          <a:xfrm>
            <a:off x="2487613" y="49793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Rectangle 1282"/>
          <p:cNvSpPr>
            <a:spLocks noChangeArrowheads="1"/>
          </p:cNvSpPr>
          <p:nvPr/>
        </p:nvSpPr>
        <p:spPr bwMode="auto">
          <a:xfrm>
            <a:off x="2487613" y="489362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Rectangle 1283"/>
          <p:cNvSpPr>
            <a:spLocks noChangeArrowheads="1"/>
          </p:cNvSpPr>
          <p:nvPr/>
        </p:nvSpPr>
        <p:spPr bwMode="auto">
          <a:xfrm>
            <a:off x="2487613" y="549687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Rectangle 1284"/>
          <p:cNvSpPr>
            <a:spLocks noChangeArrowheads="1"/>
          </p:cNvSpPr>
          <p:nvPr/>
        </p:nvSpPr>
        <p:spPr bwMode="auto">
          <a:xfrm>
            <a:off x="2487613" y="558260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Rectangle 1285"/>
          <p:cNvSpPr>
            <a:spLocks noChangeArrowheads="1"/>
          </p:cNvSpPr>
          <p:nvPr/>
        </p:nvSpPr>
        <p:spPr bwMode="auto">
          <a:xfrm>
            <a:off x="2487613" y="566832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Rectangle 1286"/>
          <p:cNvSpPr>
            <a:spLocks noChangeArrowheads="1"/>
          </p:cNvSpPr>
          <p:nvPr/>
        </p:nvSpPr>
        <p:spPr bwMode="auto">
          <a:xfrm>
            <a:off x="2487613" y="57540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Rectangle 1287"/>
          <p:cNvSpPr>
            <a:spLocks noChangeArrowheads="1"/>
          </p:cNvSpPr>
          <p:nvPr/>
        </p:nvSpPr>
        <p:spPr bwMode="auto">
          <a:xfrm>
            <a:off x="2487613" y="5409563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1288"/>
          <p:cNvSpPr>
            <a:spLocks/>
          </p:cNvSpPr>
          <p:nvPr/>
        </p:nvSpPr>
        <p:spPr bwMode="auto">
          <a:xfrm>
            <a:off x="2098676" y="4376100"/>
            <a:ext cx="296863" cy="87313"/>
          </a:xfrm>
          <a:custGeom>
            <a:avLst/>
            <a:gdLst>
              <a:gd name="T0" fmla="*/ 560 w 560"/>
              <a:gd name="T1" fmla="*/ 163 h 163"/>
              <a:gd name="T2" fmla="*/ 560 w 560"/>
              <a:gd name="T3" fmla="*/ 0 h 163"/>
              <a:gd name="T4" fmla="*/ 0 w 560"/>
              <a:gd name="T5" fmla="*/ 0 h 163"/>
              <a:gd name="T6" fmla="*/ 0 w 560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3">
                <a:moveTo>
                  <a:pt x="560" y="163"/>
                </a:moveTo>
                <a:lnTo>
                  <a:pt x="560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1289"/>
          <p:cNvSpPr>
            <a:spLocks noChangeShapeType="1"/>
          </p:cNvSpPr>
          <p:nvPr/>
        </p:nvSpPr>
        <p:spPr bwMode="auto">
          <a:xfrm>
            <a:off x="209867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Line 1290"/>
          <p:cNvSpPr>
            <a:spLocks noChangeShapeType="1"/>
          </p:cNvSpPr>
          <p:nvPr/>
        </p:nvSpPr>
        <p:spPr bwMode="auto">
          <a:xfrm>
            <a:off x="209867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" name="Line 1291"/>
          <p:cNvSpPr>
            <a:spLocks noChangeShapeType="1"/>
          </p:cNvSpPr>
          <p:nvPr/>
        </p:nvSpPr>
        <p:spPr bwMode="auto">
          <a:xfrm>
            <a:off x="209867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1292"/>
          <p:cNvSpPr>
            <a:spLocks noChangeShapeType="1"/>
          </p:cNvSpPr>
          <p:nvPr/>
        </p:nvSpPr>
        <p:spPr bwMode="auto">
          <a:xfrm>
            <a:off x="209867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1293"/>
          <p:cNvSpPr>
            <a:spLocks noChangeShapeType="1"/>
          </p:cNvSpPr>
          <p:nvPr/>
        </p:nvSpPr>
        <p:spPr bwMode="auto">
          <a:xfrm>
            <a:off x="209867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1294"/>
          <p:cNvSpPr>
            <a:spLocks noChangeShapeType="1"/>
          </p:cNvSpPr>
          <p:nvPr/>
        </p:nvSpPr>
        <p:spPr bwMode="auto">
          <a:xfrm>
            <a:off x="209867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1295"/>
          <p:cNvSpPr>
            <a:spLocks noChangeShapeType="1"/>
          </p:cNvSpPr>
          <p:nvPr/>
        </p:nvSpPr>
        <p:spPr bwMode="auto">
          <a:xfrm>
            <a:off x="2098676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1296"/>
          <p:cNvSpPr>
            <a:spLocks noChangeShapeType="1"/>
          </p:cNvSpPr>
          <p:nvPr/>
        </p:nvSpPr>
        <p:spPr bwMode="auto">
          <a:xfrm>
            <a:off x="2098676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1297"/>
          <p:cNvSpPr>
            <a:spLocks noChangeShapeType="1"/>
          </p:cNvSpPr>
          <p:nvPr/>
        </p:nvSpPr>
        <p:spPr bwMode="auto">
          <a:xfrm>
            <a:off x="2098676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Line 1298"/>
          <p:cNvSpPr>
            <a:spLocks noChangeShapeType="1"/>
          </p:cNvSpPr>
          <p:nvPr/>
        </p:nvSpPr>
        <p:spPr bwMode="auto">
          <a:xfrm>
            <a:off x="2098676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Line 1299"/>
          <p:cNvSpPr>
            <a:spLocks noChangeShapeType="1"/>
          </p:cNvSpPr>
          <p:nvPr/>
        </p:nvSpPr>
        <p:spPr bwMode="auto">
          <a:xfrm>
            <a:off x="2098676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Line 1300"/>
          <p:cNvSpPr>
            <a:spLocks noChangeShapeType="1"/>
          </p:cNvSpPr>
          <p:nvPr/>
        </p:nvSpPr>
        <p:spPr bwMode="auto">
          <a:xfrm>
            <a:off x="2098676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1301"/>
          <p:cNvSpPr>
            <a:spLocks noChangeShapeType="1"/>
          </p:cNvSpPr>
          <p:nvPr/>
        </p:nvSpPr>
        <p:spPr bwMode="auto">
          <a:xfrm>
            <a:off x="2098676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Freeform 1302"/>
          <p:cNvSpPr>
            <a:spLocks/>
          </p:cNvSpPr>
          <p:nvPr/>
        </p:nvSpPr>
        <p:spPr bwMode="auto">
          <a:xfrm>
            <a:off x="2098676" y="5754050"/>
            <a:ext cx="296863" cy="85725"/>
          </a:xfrm>
          <a:custGeom>
            <a:avLst/>
            <a:gdLst>
              <a:gd name="T0" fmla="*/ 0 w 560"/>
              <a:gd name="T1" fmla="*/ 0 h 162"/>
              <a:gd name="T2" fmla="*/ 0 w 560"/>
              <a:gd name="T3" fmla="*/ 162 h 162"/>
              <a:gd name="T4" fmla="*/ 560 w 560"/>
              <a:gd name="T5" fmla="*/ 162 h 162"/>
              <a:gd name="T6" fmla="*/ 560 w 560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2">
                <a:moveTo>
                  <a:pt x="0" y="0"/>
                </a:moveTo>
                <a:lnTo>
                  <a:pt x="0" y="162"/>
                </a:lnTo>
                <a:lnTo>
                  <a:pt x="560" y="162"/>
                </a:lnTo>
                <a:lnTo>
                  <a:pt x="560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1303"/>
          <p:cNvSpPr>
            <a:spLocks noChangeShapeType="1"/>
          </p:cNvSpPr>
          <p:nvPr/>
        </p:nvSpPr>
        <p:spPr bwMode="auto">
          <a:xfrm>
            <a:off x="209867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1304"/>
          <p:cNvSpPr>
            <a:spLocks noChangeShapeType="1"/>
          </p:cNvSpPr>
          <p:nvPr/>
        </p:nvSpPr>
        <p:spPr bwMode="auto">
          <a:xfrm>
            <a:off x="209867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Freeform 1305"/>
          <p:cNvSpPr>
            <a:spLocks/>
          </p:cNvSpPr>
          <p:nvPr/>
        </p:nvSpPr>
        <p:spPr bwMode="auto">
          <a:xfrm>
            <a:off x="2487613" y="4376100"/>
            <a:ext cx="296863" cy="87313"/>
          </a:xfrm>
          <a:custGeom>
            <a:avLst/>
            <a:gdLst>
              <a:gd name="T0" fmla="*/ 561 w 561"/>
              <a:gd name="T1" fmla="*/ 163 h 163"/>
              <a:gd name="T2" fmla="*/ 561 w 561"/>
              <a:gd name="T3" fmla="*/ 0 h 163"/>
              <a:gd name="T4" fmla="*/ 0 w 561"/>
              <a:gd name="T5" fmla="*/ 0 h 163"/>
              <a:gd name="T6" fmla="*/ 0 w 561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163">
                <a:moveTo>
                  <a:pt x="561" y="163"/>
                </a:moveTo>
                <a:lnTo>
                  <a:pt x="561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1306"/>
          <p:cNvSpPr>
            <a:spLocks noChangeShapeType="1"/>
          </p:cNvSpPr>
          <p:nvPr/>
        </p:nvSpPr>
        <p:spPr bwMode="auto">
          <a:xfrm>
            <a:off x="248761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1307"/>
          <p:cNvSpPr>
            <a:spLocks noChangeShapeType="1"/>
          </p:cNvSpPr>
          <p:nvPr/>
        </p:nvSpPr>
        <p:spPr bwMode="auto">
          <a:xfrm flipV="1">
            <a:off x="2395538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1308"/>
          <p:cNvSpPr>
            <a:spLocks noChangeShapeType="1"/>
          </p:cNvSpPr>
          <p:nvPr/>
        </p:nvSpPr>
        <p:spPr bwMode="auto">
          <a:xfrm flipV="1">
            <a:off x="2395538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1309"/>
          <p:cNvSpPr>
            <a:spLocks noChangeShapeType="1"/>
          </p:cNvSpPr>
          <p:nvPr/>
        </p:nvSpPr>
        <p:spPr bwMode="auto">
          <a:xfrm flipV="1">
            <a:off x="2395538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1310"/>
          <p:cNvSpPr>
            <a:spLocks noChangeShapeType="1"/>
          </p:cNvSpPr>
          <p:nvPr/>
        </p:nvSpPr>
        <p:spPr bwMode="auto">
          <a:xfrm>
            <a:off x="248761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1311"/>
          <p:cNvSpPr>
            <a:spLocks noChangeShapeType="1"/>
          </p:cNvSpPr>
          <p:nvPr/>
        </p:nvSpPr>
        <p:spPr bwMode="auto">
          <a:xfrm>
            <a:off x="248761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1312"/>
          <p:cNvSpPr>
            <a:spLocks noChangeShapeType="1"/>
          </p:cNvSpPr>
          <p:nvPr/>
        </p:nvSpPr>
        <p:spPr bwMode="auto">
          <a:xfrm flipV="1">
            <a:off x="2395538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1313"/>
          <p:cNvSpPr>
            <a:spLocks noChangeShapeType="1"/>
          </p:cNvSpPr>
          <p:nvPr/>
        </p:nvSpPr>
        <p:spPr bwMode="auto">
          <a:xfrm>
            <a:off x="248761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1314"/>
          <p:cNvSpPr>
            <a:spLocks noChangeShapeType="1"/>
          </p:cNvSpPr>
          <p:nvPr/>
        </p:nvSpPr>
        <p:spPr bwMode="auto">
          <a:xfrm flipV="1">
            <a:off x="278447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1315"/>
          <p:cNvSpPr>
            <a:spLocks noChangeShapeType="1"/>
          </p:cNvSpPr>
          <p:nvPr/>
        </p:nvSpPr>
        <p:spPr bwMode="auto">
          <a:xfrm flipV="1">
            <a:off x="278447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1316"/>
          <p:cNvSpPr>
            <a:spLocks noChangeShapeType="1"/>
          </p:cNvSpPr>
          <p:nvPr/>
        </p:nvSpPr>
        <p:spPr bwMode="auto">
          <a:xfrm flipV="1">
            <a:off x="278447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1317"/>
          <p:cNvSpPr>
            <a:spLocks noChangeShapeType="1"/>
          </p:cNvSpPr>
          <p:nvPr/>
        </p:nvSpPr>
        <p:spPr bwMode="auto">
          <a:xfrm flipV="1">
            <a:off x="278447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Line 1318"/>
          <p:cNvSpPr>
            <a:spLocks noChangeShapeType="1"/>
          </p:cNvSpPr>
          <p:nvPr/>
        </p:nvSpPr>
        <p:spPr bwMode="auto">
          <a:xfrm>
            <a:off x="2487613" y="44634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1319"/>
          <p:cNvSpPr>
            <a:spLocks noChangeShapeType="1"/>
          </p:cNvSpPr>
          <p:nvPr/>
        </p:nvSpPr>
        <p:spPr bwMode="auto">
          <a:xfrm flipH="1">
            <a:off x="2487613" y="472058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1320"/>
          <p:cNvSpPr>
            <a:spLocks noChangeShapeType="1"/>
          </p:cNvSpPr>
          <p:nvPr/>
        </p:nvSpPr>
        <p:spPr bwMode="auto">
          <a:xfrm>
            <a:off x="2487613" y="48079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1321"/>
          <p:cNvSpPr>
            <a:spLocks noChangeShapeType="1"/>
          </p:cNvSpPr>
          <p:nvPr/>
        </p:nvSpPr>
        <p:spPr bwMode="auto">
          <a:xfrm flipH="1">
            <a:off x="2487613" y="46348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1322"/>
          <p:cNvSpPr>
            <a:spLocks noChangeShapeType="1"/>
          </p:cNvSpPr>
          <p:nvPr/>
        </p:nvSpPr>
        <p:spPr bwMode="auto">
          <a:xfrm>
            <a:off x="2487613" y="45491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1323"/>
          <p:cNvSpPr>
            <a:spLocks noChangeShapeType="1"/>
          </p:cNvSpPr>
          <p:nvPr/>
        </p:nvSpPr>
        <p:spPr bwMode="auto">
          <a:xfrm flipV="1">
            <a:off x="2784476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1324"/>
          <p:cNvSpPr>
            <a:spLocks noChangeShapeType="1"/>
          </p:cNvSpPr>
          <p:nvPr/>
        </p:nvSpPr>
        <p:spPr bwMode="auto">
          <a:xfrm flipV="1">
            <a:off x="2784476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1325"/>
          <p:cNvSpPr>
            <a:spLocks noChangeShapeType="1"/>
          </p:cNvSpPr>
          <p:nvPr/>
        </p:nvSpPr>
        <p:spPr bwMode="auto">
          <a:xfrm flipV="1">
            <a:off x="2784476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1326"/>
          <p:cNvSpPr>
            <a:spLocks noChangeShapeType="1"/>
          </p:cNvSpPr>
          <p:nvPr/>
        </p:nvSpPr>
        <p:spPr bwMode="auto">
          <a:xfrm flipV="1">
            <a:off x="2784476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1327"/>
          <p:cNvSpPr>
            <a:spLocks noChangeShapeType="1"/>
          </p:cNvSpPr>
          <p:nvPr/>
        </p:nvSpPr>
        <p:spPr bwMode="auto">
          <a:xfrm flipV="1">
            <a:off x="278447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1328"/>
          <p:cNvSpPr>
            <a:spLocks noChangeShapeType="1"/>
          </p:cNvSpPr>
          <p:nvPr/>
        </p:nvSpPr>
        <p:spPr bwMode="auto">
          <a:xfrm flipV="1">
            <a:off x="278447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1329"/>
          <p:cNvSpPr>
            <a:spLocks noChangeShapeType="1"/>
          </p:cNvSpPr>
          <p:nvPr/>
        </p:nvSpPr>
        <p:spPr bwMode="auto">
          <a:xfrm>
            <a:off x="248761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1330"/>
          <p:cNvSpPr>
            <a:spLocks noChangeShapeType="1"/>
          </p:cNvSpPr>
          <p:nvPr/>
        </p:nvSpPr>
        <p:spPr bwMode="auto">
          <a:xfrm>
            <a:off x="2487613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1331"/>
          <p:cNvSpPr>
            <a:spLocks noChangeShapeType="1"/>
          </p:cNvSpPr>
          <p:nvPr/>
        </p:nvSpPr>
        <p:spPr bwMode="auto">
          <a:xfrm flipV="1">
            <a:off x="2395538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1332"/>
          <p:cNvSpPr>
            <a:spLocks noChangeShapeType="1"/>
          </p:cNvSpPr>
          <p:nvPr/>
        </p:nvSpPr>
        <p:spPr bwMode="auto">
          <a:xfrm flipV="1">
            <a:off x="2395538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1333"/>
          <p:cNvSpPr>
            <a:spLocks noChangeShapeType="1"/>
          </p:cNvSpPr>
          <p:nvPr/>
        </p:nvSpPr>
        <p:spPr bwMode="auto">
          <a:xfrm flipV="1">
            <a:off x="2395538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1334"/>
          <p:cNvSpPr>
            <a:spLocks noChangeShapeType="1"/>
          </p:cNvSpPr>
          <p:nvPr/>
        </p:nvSpPr>
        <p:spPr bwMode="auto">
          <a:xfrm flipV="1">
            <a:off x="2395538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Line 1335"/>
          <p:cNvSpPr>
            <a:spLocks noChangeShapeType="1"/>
          </p:cNvSpPr>
          <p:nvPr/>
        </p:nvSpPr>
        <p:spPr bwMode="auto">
          <a:xfrm flipV="1">
            <a:off x="2395538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1336"/>
          <p:cNvSpPr>
            <a:spLocks noChangeShapeType="1"/>
          </p:cNvSpPr>
          <p:nvPr/>
        </p:nvSpPr>
        <p:spPr bwMode="auto">
          <a:xfrm>
            <a:off x="2487613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Line 1337"/>
          <p:cNvSpPr>
            <a:spLocks noChangeShapeType="1"/>
          </p:cNvSpPr>
          <p:nvPr/>
        </p:nvSpPr>
        <p:spPr bwMode="auto">
          <a:xfrm>
            <a:off x="2487613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1338"/>
          <p:cNvSpPr>
            <a:spLocks noChangeShapeType="1"/>
          </p:cNvSpPr>
          <p:nvPr/>
        </p:nvSpPr>
        <p:spPr bwMode="auto">
          <a:xfrm>
            <a:off x="2487613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1339"/>
          <p:cNvSpPr>
            <a:spLocks noChangeShapeType="1"/>
          </p:cNvSpPr>
          <p:nvPr/>
        </p:nvSpPr>
        <p:spPr bwMode="auto">
          <a:xfrm>
            <a:off x="2487613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1340"/>
          <p:cNvSpPr>
            <a:spLocks noChangeShapeType="1"/>
          </p:cNvSpPr>
          <p:nvPr/>
        </p:nvSpPr>
        <p:spPr bwMode="auto">
          <a:xfrm flipV="1">
            <a:off x="2395538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1341"/>
          <p:cNvSpPr>
            <a:spLocks noChangeShapeType="1"/>
          </p:cNvSpPr>
          <p:nvPr/>
        </p:nvSpPr>
        <p:spPr bwMode="auto">
          <a:xfrm>
            <a:off x="2487613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1342"/>
          <p:cNvSpPr>
            <a:spLocks noChangeShapeType="1"/>
          </p:cNvSpPr>
          <p:nvPr/>
        </p:nvSpPr>
        <p:spPr bwMode="auto">
          <a:xfrm>
            <a:off x="2487613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Line 1343"/>
          <p:cNvSpPr>
            <a:spLocks noChangeShapeType="1"/>
          </p:cNvSpPr>
          <p:nvPr/>
        </p:nvSpPr>
        <p:spPr bwMode="auto">
          <a:xfrm>
            <a:off x="2487613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Freeform 1344"/>
          <p:cNvSpPr>
            <a:spLocks/>
          </p:cNvSpPr>
          <p:nvPr/>
        </p:nvSpPr>
        <p:spPr bwMode="auto">
          <a:xfrm>
            <a:off x="2487613" y="5754050"/>
            <a:ext cx="296863" cy="85725"/>
          </a:xfrm>
          <a:custGeom>
            <a:avLst/>
            <a:gdLst>
              <a:gd name="T0" fmla="*/ 0 w 561"/>
              <a:gd name="T1" fmla="*/ 0 h 162"/>
              <a:gd name="T2" fmla="*/ 0 w 561"/>
              <a:gd name="T3" fmla="*/ 162 h 162"/>
              <a:gd name="T4" fmla="*/ 561 w 561"/>
              <a:gd name="T5" fmla="*/ 162 h 162"/>
              <a:gd name="T6" fmla="*/ 561 w 561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162">
                <a:moveTo>
                  <a:pt x="0" y="0"/>
                </a:moveTo>
                <a:lnTo>
                  <a:pt x="0" y="162"/>
                </a:lnTo>
                <a:lnTo>
                  <a:pt x="561" y="162"/>
                </a:lnTo>
                <a:lnTo>
                  <a:pt x="561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1345"/>
          <p:cNvSpPr>
            <a:spLocks noChangeShapeType="1"/>
          </p:cNvSpPr>
          <p:nvPr/>
        </p:nvSpPr>
        <p:spPr bwMode="auto">
          <a:xfrm flipV="1">
            <a:off x="2395538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1346"/>
          <p:cNvSpPr>
            <a:spLocks noChangeShapeType="1"/>
          </p:cNvSpPr>
          <p:nvPr/>
        </p:nvSpPr>
        <p:spPr bwMode="auto">
          <a:xfrm flipV="1">
            <a:off x="2395538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Line 1347"/>
          <p:cNvSpPr>
            <a:spLocks noChangeShapeType="1"/>
          </p:cNvSpPr>
          <p:nvPr/>
        </p:nvSpPr>
        <p:spPr bwMode="auto">
          <a:xfrm flipV="1">
            <a:off x="2395538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1348"/>
          <p:cNvSpPr>
            <a:spLocks noChangeShapeType="1"/>
          </p:cNvSpPr>
          <p:nvPr/>
        </p:nvSpPr>
        <p:spPr bwMode="auto">
          <a:xfrm flipV="1">
            <a:off x="2784476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1349"/>
          <p:cNvSpPr>
            <a:spLocks noChangeShapeType="1"/>
          </p:cNvSpPr>
          <p:nvPr/>
        </p:nvSpPr>
        <p:spPr bwMode="auto">
          <a:xfrm flipV="1">
            <a:off x="2784476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Line 1350"/>
          <p:cNvSpPr>
            <a:spLocks noChangeShapeType="1"/>
          </p:cNvSpPr>
          <p:nvPr/>
        </p:nvSpPr>
        <p:spPr bwMode="auto">
          <a:xfrm flipV="1">
            <a:off x="2784476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1351"/>
          <p:cNvSpPr>
            <a:spLocks noChangeShapeType="1"/>
          </p:cNvSpPr>
          <p:nvPr/>
        </p:nvSpPr>
        <p:spPr bwMode="auto">
          <a:xfrm>
            <a:off x="2487613" y="54095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Line 1352"/>
          <p:cNvSpPr>
            <a:spLocks noChangeShapeType="1"/>
          </p:cNvSpPr>
          <p:nvPr/>
        </p:nvSpPr>
        <p:spPr bwMode="auto">
          <a:xfrm flipH="1">
            <a:off x="2487613" y="53238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" name="Line 1353"/>
          <p:cNvSpPr>
            <a:spLocks noChangeShapeType="1"/>
          </p:cNvSpPr>
          <p:nvPr/>
        </p:nvSpPr>
        <p:spPr bwMode="auto">
          <a:xfrm>
            <a:off x="2487613" y="52381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Line 1354"/>
          <p:cNvSpPr>
            <a:spLocks noChangeShapeType="1"/>
          </p:cNvSpPr>
          <p:nvPr/>
        </p:nvSpPr>
        <p:spPr bwMode="auto">
          <a:xfrm flipH="1">
            <a:off x="2487613" y="51508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" name="Line 1355"/>
          <p:cNvSpPr>
            <a:spLocks noChangeShapeType="1"/>
          </p:cNvSpPr>
          <p:nvPr/>
        </p:nvSpPr>
        <p:spPr bwMode="auto">
          <a:xfrm>
            <a:off x="2487613" y="50650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Line 1356"/>
          <p:cNvSpPr>
            <a:spLocks noChangeShapeType="1"/>
          </p:cNvSpPr>
          <p:nvPr/>
        </p:nvSpPr>
        <p:spPr bwMode="auto">
          <a:xfrm flipH="1">
            <a:off x="2487613" y="49793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" name="Line 1357"/>
          <p:cNvSpPr>
            <a:spLocks noChangeShapeType="1"/>
          </p:cNvSpPr>
          <p:nvPr/>
        </p:nvSpPr>
        <p:spPr bwMode="auto">
          <a:xfrm flipH="1">
            <a:off x="2487613" y="48936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Line 1358"/>
          <p:cNvSpPr>
            <a:spLocks noChangeShapeType="1"/>
          </p:cNvSpPr>
          <p:nvPr/>
        </p:nvSpPr>
        <p:spPr bwMode="auto">
          <a:xfrm flipH="1">
            <a:off x="2487613" y="54968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1359"/>
          <p:cNvSpPr>
            <a:spLocks noChangeShapeType="1"/>
          </p:cNvSpPr>
          <p:nvPr/>
        </p:nvSpPr>
        <p:spPr bwMode="auto">
          <a:xfrm>
            <a:off x="2487613" y="55826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1360"/>
          <p:cNvSpPr>
            <a:spLocks noChangeShapeType="1"/>
          </p:cNvSpPr>
          <p:nvPr/>
        </p:nvSpPr>
        <p:spPr bwMode="auto">
          <a:xfrm flipH="1">
            <a:off x="2487613" y="56683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1361"/>
          <p:cNvSpPr>
            <a:spLocks noChangeShapeType="1"/>
          </p:cNvSpPr>
          <p:nvPr/>
        </p:nvSpPr>
        <p:spPr bwMode="auto">
          <a:xfrm>
            <a:off x="2487613" y="57540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1362"/>
          <p:cNvSpPr>
            <a:spLocks noChangeShapeType="1"/>
          </p:cNvSpPr>
          <p:nvPr/>
        </p:nvSpPr>
        <p:spPr bwMode="auto">
          <a:xfrm>
            <a:off x="2487613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1363"/>
          <p:cNvSpPr>
            <a:spLocks noChangeShapeType="1"/>
          </p:cNvSpPr>
          <p:nvPr/>
        </p:nvSpPr>
        <p:spPr bwMode="auto">
          <a:xfrm flipV="1">
            <a:off x="278447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1364"/>
          <p:cNvSpPr>
            <a:spLocks noChangeShapeType="1"/>
          </p:cNvSpPr>
          <p:nvPr/>
        </p:nvSpPr>
        <p:spPr bwMode="auto">
          <a:xfrm flipV="1">
            <a:off x="2395538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1365"/>
          <p:cNvSpPr>
            <a:spLocks noChangeShapeType="1"/>
          </p:cNvSpPr>
          <p:nvPr/>
        </p:nvSpPr>
        <p:spPr bwMode="auto">
          <a:xfrm>
            <a:off x="2487613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1366"/>
          <p:cNvSpPr>
            <a:spLocks noChangeShapeType="1"/>
          </p:cNvSpPr>
          <p:nvPr/>
        </p:nvSpPr>
        <p:spPr bwMode="auto">
          <a:xfrm flipV="1">
            <a:off x="278447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1367"/>
          <p:cNvSpPr>
            <a:spLocks noChangeShapeType="1"/>
          </p:cNvSpPr>
          <p:nvPr/>
        </p:nvSpPr>
        <p:spPr bwMode="auto">
          <a:xfrm flipV="1">
            <a:off x="2395538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1368"/>
          <p:cNvSpPr>
            <a:spLocks noChangeShapeType="1"/>
          </p:cNvSpPr>
          <p:nvPr/>
        </p:nvSpPr>
        <p:spPr bwMode="auto">
          <a:xfrm>
            <a:off x="2098676" y="44634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1369"/>
          <p:cNvSpPr>
            <a:spLocks noChangeShapeType="1"/>
          </p:cNvSpPr>
          <p:nvPr/>
        </p:nvSpPr>
        <p:spPr bwMode="auto">
          <a:xfrm flipH="1">
            <a:off x="2098676" y="45491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1370"/>
          <p:cNvSpPr>
            <a:spLocks noChangeShapeType="1"/>
          </p:cNvSpPr>
          <p:nvPr/>
        </p:nvSpPr>
        <p:spPr bwMode="auto">
          <a:xfrm>
            <a:off x="2098676" y="46348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1371"/>
          <p:cNvSpPr>
            <a:spLocks noChangeShapeType="1"/>
          </p:cNvSpPr>
          <p:nvPr/>
        </p:nvSpPr>
        <p:spPr bwMode="auto">
          <a:xfrm flipH="1">
            <a:off x="2098676" y="472058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1372"/>
          <p:cNvSpPr>
            <a:spLocks noChangeShapeType="1"/>
          </p:cNvSpPr>
          <p:nvPr/>
        </p:nvSpPr>
        <p:spPr bwMode="auto">
          <a:xfrm>
            <a:off x="2098676" y="48079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1373"/>
          <p:cNvSpPr>
            <a:spLocks noChangeShapeType="1"/>
          </p:cNvSpPr>
          <p:nvPr/>
        </p:nvSpPr>
        <p:spPr bwMode="auto">
          <a:xfrm flipH="1">
            <a:off x="2098676" y="48936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1374"/>
          <p:cNvSpPr>
            <a:spLocks noChangeShapeType="1"/>
          </p:cNvSpPr>
          <p:nvPr/>
        </p:nvSpPr>
        <p:spPr bwMode="auto">
          <a:xfrm>
            <a:off x="2098676" y="49793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1375"/>
          <p:cNvSpPr>
            <a:spLocks noChangeShapeType="1"/>
          </p:cNvSpPr>
          <p:nvPr/>
        </p:nvSpPr>
        <p:spPr bwMode="auto">
          <a:xfrm flipH="1">
            <a:off x="2098676" y="50650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1376"/>
          <p:cNvSpPr>
            <a:spLocks noChangeShapeType="1"/>
          </p:cNvSpPr>
          <p:nvPr/>
        </p:nvSpPr>
        <p:spPr bwMode="auto">
          <a:xfrm>
            <a:off x="2098676" y="51508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1377"/>
          <p:cNvSpPr>
            <a:spLocks noChangeShapeType="1"/>
          </p:cNvSpPr>
          <p:nvPr/>
        </p:nvSpPr>
        <p:spPr bwMode="auto">
          <a:xfrm flipH="1">
            <a:off x="2098676" y="52381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1378"/>
          <p:cNvSpPr>
            <a:spLocks noChangeShapeType="1"/>
          </p:cNvSpPr>
          <p:nvPr/>
        </p:nvSpPr>
        <p:spPr bwMode="auto">
          <a:xfrm>
            <a:off x="2098676" y="53238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1379"/>
          <p:cNvSpPr>
            <a:spLocks noChangeShapeType="1"/>
          </p:cNvSpPr>
          <p:nvPr/>
        </p:nvSpPr>
        <p:spPr bwMode="auto">
          <a:xfrm flipH="1">
            <a:off x="2098676" y="54968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1380"/>
          <p:cNvSpPr>
            <a:spLocks noChangeShapeType="1"/>
          </p:cNvSpPr>
          <p:nvPr/>
        </p:nvSpPr>
        <p:spPr bwMode="auto">
          <a:xfrm>
            <a:off x="2098676" y="55826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1381"/>
          <p:cNvSpPr>
            <a:spLocks noChangeShapeType="1"/>
          </p:cNvSpPr>
          <p:nvPr/>
        </p:nvSpPr>
        <p:spPr bwMode="auto">
          <a:xfrm flipH="1">
            <a:off x="2098676" y="56683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1382"/>
          <p:cNvSpPr>
            <a:spLocks noChangeShapeType="1"/>
          </p:cNvSpPr>
          <p:nvPr/>
        </p:nvSpPr>
        <p:spPr bwMode="auto">
          <a:xfrm>
            <a:off x="2098676" y="57540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1383"/>
          <p:cNvSpPr>
            <a:spLocks noChangeShapeType="1"/>
          </p:cNvSpPr>
          <p:nvPr/>
        </p:nvSpPr>
        <p:spPr bwMode="auto">
          <a:xfrm flipH="1">
            <a:off x="2098676" y="54095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Rectangle 1384"/>
          <p:cNvSpPr>
            <a:spLocks noChangeArrowheads="1"/>
          </p:cNvSpPr>
          <p:nvPr/>
        </p:nvSpPr>
        <p:spPr bwMode="auto">
          <a:xfrm>
            <a:off x="4206876" y="4215763"/>
            <a:ext cx="1003300" cy="1795463"/>
          </a:xfrm>
          <a:prstGeom prst="rect">
            <a:avLst/>
          </a:prstGeom>
          <a:solidFill>
            <a:srgbClr val="B5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93" name="Rectangle 1385"/>
          <p:cNvSpPr>
            <a:spLocks noChangeArrowheads="1"/>
          </p:cNvSpPr>
          <p:nvPr/>
        </p:nvSpPr>
        <p:spPr bwMode="auto">
          <a:xfrm>
            <a:off x="4206876" y="4215763"/>
            <a:ext cx="1003300" cy="1795463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Freeform 1386"/>
          <p:cNvSpPr>
            <a:spLocks/>
          </p:cNvSpPr>
          <p:nvPr/>
        </p:nvSpPr>
        <p:spPr bwMode="auto">
          <a:xfrm>
            <a:off x="4556126" y="4376100"/>
            <a:ext cx="95250" cy="87313"/>
          </a:xfrm>
          <a:custGeom>
            <a:avLst/>
            <a:gdLst>
              <a:gd name="T0" fmla="*/ 0 w 181"/>
              <a:gd name="T1" fmla="*/ 0 h 163"/>
              <a:gd name="T2" fmla="*/ 0 w 181"/>
              <a:gd name="T3" fmla="*/ 163 h 163"/>
              <a:gd name="T4" fmla="*/ 180 w 181"/>
              <a:gd name="T5" fmla="*/ 163 h 163"/>
              <a:gd name="T6" fmla="*/ 181 w 181"/>
              <a:gd name="T7" fmla="*/ 141 h 163"/>
              <a:gd name="T8" fmla="*/ 180 w 181"/>
              <a:gd name="T9" fmla="*/ 0 h 163"/>
              <a:gd name="T10" fmla="*/ 0 w 18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63">
                <a:moveTo>
                  <a:pt x="0" y="0"/>
                </a:moveTo>
                <a:lnTo>
                  <a:pt x="0" y="163"/>
                </a:lnTo>
                <a:lnTo>
                  <a:pt x="180" y="163"/>
                </a:lnTo>
                <a:lnTo>
                  <a:pt x="181" y="141"/>
                </a:lnTo>
                <a:lnTo>
                  <a:pt x="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Rectangle 1387"/>
          <p:cNvSpPr>
            <a:spLocks noChangeArrowheads="1"/>
          </p:cNvSpPr>
          <p:nvPr/>
        </p:nvSpPr>
        <p:spPr bwMode="auto">
          <a:xfrm>
            <a:off x="4452938" y="4376100"/>
            <a:ext cx="1031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Rectangle 1388"/>
          <p:cNvSpPr>
            <a:spLocks noChangeArrowheads="1"/>
          </p:cNvSpPr>
          <p:nvPr/>
        </p:nvSpPr>
        <p:spPr bwMode="auto">
          <a:xfrm>
            <a:off x="4556126" y="4463413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Rectangle 1389"/>
          <p:cNvSpPr>
            <a:spLocks noChangeArrowheads="1"/>
          </p:cNvSpPr>
          <p:nvPr/>
        </p:nvSpPr>
        <p:spPr bwMode="auto">
          <a:xfrm>
            <a:off x="4354513" y="4376100"/>
            <a:ext cx="98425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Rectangle 1390"/>
          <p:cNvSpPr>
            <a:spLocks noChangeArrowheads="1"/>
          </p:cNvSpPr>
          <p:nvPr/>
        </p:nvSpPr>
        <p:spPr bwMode="auto">
          <a:xfrm>
            <a:off x="4354513" y="446341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Rectangle 1391"/>
          <p:cNvSpPr>
            <a:spLocks noChangeArrowheads="1"/>
          </p:cNvSpPr>
          <p:nvPr/>
        </p:nvSpPr>
        <p:spPr bwMode="auto">
          <a:xfrm>
            <a:off x="4452938" y="4549138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Rectangle 1392"/>
          <p:cNvSpPr>
            <a:spLocks noChangeArrowheads="1"/>
          </p:cNvSpPr>
          <p:nvPr/>
        </p:nvSpPr>
        <p:spPr bwMode="auto">
          <a:xfrm>
            <a:off x="4354513" y="4549138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Rectangle 1393"/>
          <p:cNvSpPr>
            <a:spLocks noChangeArrowheads="1"/>
          </p:cNvSpPr>
          <p:nvPr/>
        </p:nvSpPr>
        <p:spPr bwMode="auto">
          <a:xfrm>
            <a:off x="4354513" y="4720588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" name="Rectangle 1394"/>
          <p:cNvSpPr>
            <a:spLocks noChangeArrowheads="1"/>
          </p:cNvSpPr>
          <p:nvPr/>
        </p:nvSpPr>
        <p:spPr bwMode="auto">
          <a:xfrm>
            <a:off x="4452938" y="4720588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Rectangle 1395"/>
          <p:cNvSpPr>
            <a:spLocks noChangeArrowheads="1"/>
          </p:cNvSpPr>
          <p:nvPr/>
        </p:nvSpPr>
        <p:spPr bwMode="auto">
          <a:xfrm>
            <a:off x="4354513" y="4807900"/>
            <a:ext cx="98425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" name="Rectangle 1396"/>
          <p:cNvSpPr>
            <a:spLocks noChangeArrowheads="1"/>
          </p:cNvSpPr>
          <p:nvPr/>
        </p:nvSpPr>
        <p:spPr bwMode="auto">
          <a:xfrm>
            <a:off x="4354513" y="463486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Rectangle 1397"/>
          <p:cNvSpPr>
            <a:spLocks noChangeArrowheads="1"/>
          </p:cNvSpPr>
          <p:nvPr/>
        </p:nvSpPr>
        <p:spPr bwMode="auto">
          <a:xfrm>
            <a:off x="4452938" y="463486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" name="Rectangle 1398"/>
          <p:cNvSpPr>
            <a:spLocks noChangeArrowheads="1"/>
          </p:cNvSpPr>
          <p:nvPr/>
        </p:nvSpPr>
        <p:spPr bwMode="auto">
          <a:xfrm>
            <a:off x="4556126" y="4549138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Rectangle 1399"/>
          <p:cNvSpPr>
            <a:spLocks noChangeArrowheads="1"/>
          </p:cNvSpPr>
          <p:nvPr/>
        </p:nvSpPr>
        <p:spPr bwMode="auto">
          <a:xfrm>
            <a:off x="4556126" y="4634863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Rectangle 1400"/>
          <p:cNvSpPr>
            <a:spLocks noChangeArrowheads="1"/>
          </p:cNvSpPr>
          <p:nvPr/>
        </p:nvSpPr>
        <p:spPr bwMode="auto">
          <a:xfrm>
            <a:off x="4556126" y="4720588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" name="Rectangle 1401"/>
          <p:cNvSpPr>
            <a:spLocks noChangeArrowheads="1"/>
          </p:cNvSpPr>
          <p:nvPr/>
        </p:nvSpPr>
        <p:spPr bwMode="auto">
          <a:xfrm>
            <a:off x="4556126" y="480790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Rectangle 1402"/>
          <p:cNvSpPr>
            <a:spLocks noChangeArrowheads="1"/>
          </p:cNvSpPr>
          <p:nvPr/>
        </p:nvSpPr>
        <p:spPr bwMode="auto">
          <a:xfrm>
            <a:off x="4452938" y="446341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Rectangle 1403"/>
          <p:cNvSpPr>
            <a:spLocks noChangeArrowheads="1"/>
          </p:cNvSpPr>
          <p:nvPr/>
        </p:nvSpPr>
        <p:spPr bwMode="auto">
          <a:xfrm>
            <a:off x="4452938" y="480790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" name="Rectangle 1404"/>
          <p:cNvSpPr>
            <a:spLocks noChangeArrowheads="1"/>
          </p:cNvSpPr>
          <p:nvPr/>
        </p:nvSpPr>
        <p:spPr bwMode="auto">
          <a:xfrm>
            <a:off x="4556126" y="4893625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Rectangle 1405"/>
          <p:cNvSpPr>
            <a:spLocks noChangeArrowheads="1"/>
          </p:cNvSpPr>
          <p:nvPr/>
        </p:nvSpPr>
        <p:spPr bwMode="auto">
          <a:xfrm>
            <a:off x="4556126" y="497935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Rectangle 1406"/>
          <p:cNvSpPr>
            <a:spLocks noChangeArrowheads="1"/>
          </p:cNvSpPr>
          <p:nvPr/>
        </p:nvSpPr>
        <p:spPr bwMode="auto">
          <a:xfrm>
            <a:off x="4452938" y="497935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Rectangle 1407"/>
          <p:cNvSpPr>
            <a:spLocks noChangeArrowheads="1"/>
          </p:cNvSpPr>
          <p:nvPr/>
        </p:nvSpPr>
        <p:spPr bwMode="auto">
          <a:xfrm>
            <a:off x="4556126" y="5065075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Rectangle 1408"/>
          <p:cNvSpPr>
            <a:spLocks noChangeArrowheads="1"/>
          </p:cNvSpPr>
          <p:nvPr/>
        </p:nvSpPr>
        <p:spPr bwMode="auto">
          <a:xfrm>
            <a:off x="4452938" y="4893625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Rectangle 1409"/>
          <p:cNvSpPr>
            <a:spLocks noChangeArrowheads="1"/>
          </p:cNvSpPr>
          <p:nvPr/>
        </p:nvSpPr>
        <p:spPr bwMode="auto">
          <a:xfrm>
            <a:off x="4354513" y="497935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Rectangle 1410"/>
          <p:cNvSpPr>
            <a:spLocks noChangeArrowheads="1"/>
          </p:cNvSpPr>
          <p:nvPr/>
        </p:nvSpPr>
        <p:spPr bwMode="auto">
          <a:xfrm>
            <a:off x="4354513" y="506507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Rectangle 1411"/>
          <p:cNvSpPr>
            <a:spLocks noChangeArrowheads="1"/>
          </p:cNvSpPr>
          <p:nvPr/>
        </p:nvSpPr>
        <p:spPr bwMode="auto">
          <a:xfrm>
            <a:off x="4354513" y="489362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Rectangle 1412"/>
          <p:cNvSpPr>
            <a:spLocks noChangeArrowheads="1"/>
          </p:cNvSpPr>
          <p:nvPr/>
        </p:nvSpPr>
        <p:spPr bwMode="auto">
          <a:xfrm>
            <a:off x="4452938" y="5150800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Rectangle 1413"/>
          <p:cNvSpPr>
            <a:spLocks noChangeArrowheads="1"/>
          </p:cNvSpPr>
          <p:nvPr/>
        </p:nvSpPr>
        <p:spPr bwMode="auto">
          <a:xfrm>
            <a:off x="4354513" y="5150800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Rectangle 1414"/>
          <p:cNvSpPr>
            <a:spLocks noChangeArrowheads="1"/>
          </p:cNvSpPr>
          <p:nvPr/>
        </p:nvSpPr>
        <p:spPr bwMode="auto">
          <a:xfrm>
            <a:off x="4354513" y="5323838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Rectangle 1415"/>
          <p:cNvSpPr>
            <a:spLocks noChangeArrowheads="1"/>
          </p:cNvSpPr>
          <p:nvPr/>
        </p:nvSpPr>
        <p:spPr bwMode="auto">
          <a:xfrm>
            <a:off x="4452938" y="5323838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Rectangle 1416"/>
          <p:cNvSpPr>
            <a:spLocks noChangeArrowheads="1"/>
          </p:cNvSpPr>
          <p:nvPr/>
        </p:nvSpPr>
        <p:spPr bwMode="auto">
          <a:xfrm>
            <a:off x="4354513" y="5409563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Rectangle 1417"/>
          <p:cNvSpPr>
            <a:spLocks noChangeArrowheads="1"/>
          </p:cNvSpPr>
          <p:nvPr/>
        </p:nvSpPr>
        <p:spPr bwMode="auto">
          <a:xfrm>
            <a:off x="4354513" y="523811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Rectangle 1418"/>
          <p:cNvSpPr>
            <a:spLocks noChangeArrowheads="1"/>
          </p:cNvSpPr>
          <p:nvPr/>
        </p:nvSpPr>
        <p:spPr bwMode="auto">
          <a:xfrm>
            <a:off x="4452938" y="523811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Rectangle 1419"/>
          <p:cNvSpPr>
            <a:spLocks noChangeArrowheads="1"/>
          </p:cNvSpPr>
          <p:nvPr/>
        </p:nvSpPr>
        <p:spPr bwMode="auto">
          <a:xfrm>
            <a:off x="4556126" y="5150800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Rectangle 1420"/>
          <p:cNvSpPr>
            <a:spLocks noChangeArrowheads="1"/>
          </p:cNvSpPr>
          <p:nvPr/>
        </p:nvSpPr>
        <p:spPr bwMode="auto">
          <a:xfrm>
            <a:off x="4556126" y="5238113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Rectangle 1421"/>
          <p:cNvSpPr>
            <a:spLocks noChangeArrowheads="1"/>
          </p:cNvSpPr>
          <p:nvPr/>
        </p:nvSpPr>
        <p:spPr bwMode="auto">
          <a:xfrm>
            <a:off x="4556126" y="5409563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Rectangle 1422"/>
          <p:cNvSpPr>
            <a:spLocks noChangeArrowheads="1"/>
          </p:cNvSpPr>
          <p:nvPr/>
        </p:nvSpPr>
        <p:spPr bwMode="auto">
          <a:xfrm>
            <a:off x="4556126" y="5323838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Rectangle 1423"/>
          <p:cNvSpPr>
            <a:spLocks noChangeArrowheads="1"/>
          </p:cNvSpPr>
          <p:nvPr/>
        </p:nvSpPr>
        <p:spPr bwMode="auto">
          <a:xfrm>
            <a:off x="4452938" y="5065075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Rectangle 1424"/>
          <p:cNvSpPr>
            <a:spLocks noChangeArrowheads="1"/>
          </p:cNvSpPr>
          <p:nvPr/>
        </p:nvSpPr>
        <p:spPr bwMode="auto">
          <a:xfrm>
            <a:off x="4452938" y="5409563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Rectangle 1425"/>
          <p:cNvSpPr>
            <a:spLocks noChangeArrowheads="1"/>
          </p:cNvSpPr>
          <p:nvPr/>
        </p:nvSpPr>
        <p:spPr bwMode="auto">
          <a:xfrm>
            <a:off x="4556126" y="5496875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Rectangle 1426"/>
          <p:cNvSpPr>
            <a:spLocks noChangeArrowheads="1"/>
          </p:cNvSpPr>
          <p:nvPr/>
        </p:nvSpPr>
        <p:spPr bwMode="auto">
          <a:xfrm>
            <a:off x="4556126" y="558260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Rectangle 1427"/>
          <p:cNvSpPr>
            <a:spLocks noChangeArrowheads="1"/>
          </p:cNvSpPr>
          <p:nvPr/>
        </p:nvSpPr>
        <p:spPr bwMode="auto">
          <a:xfrm>
            <a:off x="4452938" y="5496875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Rectangle 1428"/>
          <p:cNvSpPr>
            <a:spLocks noChangeArrowheads="1"/>
          </p:cNvSpPr>
          <p:nvPr/>
        </p:nvSpPr>
        <p:spPr bwMode="auto">
          <a:xfrm>
            <a:off x="4556126" y="5668325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Freeform 1429"/>
          <p:cNvSpPr>
            <a:spLocks/>
          </p:cNvSpPr>
          <p:nvPr/>
        </p:nvSpPr>
        <p:spPr bwMode="auto">
          <a:xfrm>
            <a:off x="4556126" y="5754050"/>
            <a:ext cx="95250" cy="85725"/>
          </a:xfrm>
          <a:custGeom>
            <a:avLst/>
            <a:gdLst>
              <a:gd name="T0" fmla="*/ 180 w 181"/>
              <a:gd name="T1" fmla="*/ 0 h 162"/>
              <a:gd name="T2" fmla="*/ 0 w 181"/>
              <a:gd name="T3" fmla="*/ 0 h 162"/>
              <a:gd name="T4" fmla="*/ 0 w 181"/>
              <a:gd name="T5" fmla="*/ 162 h 162"/>
              <a:gd name="T6" fmla="*/ 180 w 181"/>
              <a:gd name="T7" fmla="*/ 162 h 162"/>
              <a:gd name="T8" fmla="*/ 181 w 181"/>
              <a:gd name="T9" fmla="*/ 25 h 162"/>
              <a:gd name="T10" fmla="*/ 180 w 181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62">
                <a:moveTo>
                  <a:pt x="180" y="0"/>
                </a:moveTo>
                <a:lnTo>
                  <a:pt x="0" y="0"/>
                </a:lnTo>
                <a:lnTo>
                  <a:pt x="0" y="162"/>
                </a:lnTo>
                <a:lnTo>
                  <a:pt x="180" y="162"/>
                </a:lnTo>
                <a:lnTo>
                  <a:pt x="181" y="25"/>
                </a:lnTo>
                <a:lnTo>
                  <a:pt x="180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Rectangle 1430"/>
          <p:cNvSpPr>
            <a:spLocks noChangeArrowheads="1"/>
          </p:cNvSpPr>
          <p:nvPr/>
        </p:nvSpPr>
        <p:spPr bwMode="auto">
          <a:xfrm>
            <a:off x="4452938" y="5668325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Rectangle 1431"/>
          <p:cNvSpPr>
            <a:spLocks noChangeArrowheads="1"/>
          </p:cNvSpPr>
          <p:nvPr/>
        </p:nvSpPr>
        <p:spPr bwMode="auto">
          <a:xfrm>
            <a:off x="4452938" y="558260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Rectangle 1432"/>
          <p:cNvSpPr>
            <a:spLocks noChangeArrowheads="1"/>
          </p:cNvSpPr>
          <p:nvPr/>
        </p:nvSpPr>
        <p:spPr bwMode="auto">
          <a:xfrm>
            <a:off x="4354513" y="5496875"/>
            <a:ext cx="98425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Rectangle 1433"/>
          <p:cNvSpPr>
            <a:spLocks noChangeArrowheads="1"/>
          </p:cNvSpPr>
          <p:nvPr/>
        </p:nvSpPr>
        <p:spPr bwMode="auto">
          <a:xfrm>
            <a:off x="4354513" y="566832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Rectangle 1434"/>
          <p:cNvSpPr>
            <a:spLocks noChangeArrowheads="1"/>
          </p:cNvSpPr>
          <p:nvPr/>
        </p:nvSpPr>
        <p:spPr bwMode="auto">
          <a:xfrm>
            <a:off x="4354513" y="558260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Rectangle 1435"/>
          <p:cNvSpPr>
            <a:spLocks noChangeArrowheads="1"/>
          </p:cNvSpPr>
          <p:nvPr/>
        </p:nvSpPr>
        <p:spPr bwMode="auto">
          <a:xfrm>
            <a:off x="4354513" y="575405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Rectangle 1436"/>
          <p:cNvSpPr>
            <a:spLocks noChangeArrowheads="1"/>
          </p:cNvSpPr>
          <p:nvPr/>
        </p:nvSpPr>
        <p:spPr bwMode="auto">
          <a:xfrm>
            <a:off x="4452938" y="5754050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1437"/>
          <p:cNvSpPr>
            <a:spLocks noChangeShapeType="1"/>
          </p:cNvSpPr>
          <p:nvPr/>
        </p:nvSpPr>
        <p:spPr bwMode="auto">
          <a:xfrm flipV="1">
            <a:off x="4556126" y="43761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1438"/>
          <p:cNvSpPr>
            <a:spLocks noChangeShapeType="1"/>
          </p:cNvSpPr>
          <p:nvPr/>
        </p:nvSpPr>
        <p:spPr bwMode="auto">
          <a:xfrm flipH="1">
            <a:off x="4556126" y="4463413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Freeform 1439"/>
          <p:cNvSpPr>
            <a:spLocks/>
          </p:cNvSpPr>
          <p:nvPr/>
        </p:nvSpPr>
        <p:spPr bwMode="auto">
          <a:xfrm>
            <a:off x="4556126" y="4376100"/>
            <a:ext cx="96838" cy="1463675"/>
          </a:xfrm>
          <a:custGeom>
            <a:avLst/>
            <a:gdLst>
              <a:gd name="T0" fmla="*/ 0 w 184"/>
              <a:gd name="T1" fmla="*/ 0 h 2765"/>
              <a:gd name="T2" fmla="*/ 180 w 184"/>
              <a:gd name="T3" fmla="*/ 0 h 2765"/>
              <a:gd name="T4" fmla="*/ 181 w 184"/>
              <a:gd name="T5" fmla="*/ 141 h 2765"/>
              <a:gd name="T6" fmla="*/ 184 w 184"/>
              <a:gd name="T7" fmla="*/ 1384 h 2765"/>
              <a:gd name="T8" fmla="*/ 181 w 184"/>
              <a:gd name="T9" fmla="*/ 2628 h 2765"/>
              <a:gd name="T10" fmla="*/ 180 w 184"/>
              <a:gd name="T11" fmla="*/ 2765 h 2765"/>
              <a:gd name="T12" fmla="*/ 0 w 184"/>
              <a:gd name="T13" fmla="*/ 2765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2765">
                <a:moveTo>
                  <a:pt x="0" y="0"/>
                </a:moveTo>
                <a:lnTo>
                  <a:pt x="180" y="0"/>
                </a:lnTo>
                <a:lnTo>
                  <a:pt x="181" y="141"/>
                </a:lnTo>
                <a:lnTo>
                  <a:pt x="184" y="1384"/>
                </a:lnTo>
                <a:lnTo>
                  <a:pt x="181" y="2628"/>
                </a:lnTo>
                <a:lnTo>
                  <a:pt x="180" y="2765"/>
                </a:lnTo>
                <a:lnTo>
                  <a:pt x="0" y="2765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Line 1440"/>
          <p:cNvSpPr>
            <a:spLocks noChangeShapeType="1"/>
          </p:cNvSpPr>
          <p:nvPr/>
        </p:nvSpPr>
        <p:spPr bwMode="auto">
          <a:xfrm flipH="1">
            <a:off x="4354513" y="446341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1441"/>
          <p:cNvSpPr>
            <a:spLocks noChangeShapeType="1"/>
          </p:cNvSpPr>
          <p:nvPr/>
        </p:nvSpPr>
        <p:spPr bwMode="auto">
          <a:xfrm>
            <a:off x="4452938" y="43761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Freeform 1442"/>
          <p:cNvSpPr>
            <a:spLocks/>
          </p:cNvSpPr>
          <p:nvPr/>
        </p:nvSpPr>
        <p:spPr bwMode="auto">
          <a:xfrm>
            <a:off x="4354513" y="4376100"/>
            <a:ext cx="98425" cy="87313"/>
          </a:xfrm>
          <a:custGeom>
            <a:avLst/>
            <a:gdLst>
              <a:gd name="T0" fmla="*/ 0 w 186"/>
              <a:gd name="T1" fmla="*/ 163 h 163"/>
              <a:gd name="T2" fmla="*/ 0 w 186"/>
              <a:gd name="T3" fmla="*/ 0 h 163"/>
              <a:gd name="T4" fmla="*/ 186 w 186"/>
              <a:gd name="T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163">
                <a:moveTo>
                  <a:pt x="0" y="163"/>
                </a:moveTo>
                <a:lnTo>
                  <a:pt x="0" y="0"/>
                </a:lnTo>
                <a:lnTo>
                  <a:pt x="186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1443"/>
          <p:cNvSpPr>
            <a:spLocks noChangeShapeType="1"/>
          </p:cNvSpPr>
          <p:nvPr/>
        </p:nvSpPr>
        <p:spPr bwMode="auto">
          <a:xfrm flipV="1">
            <a:off x="4452938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1444"/>
          <p:cNvSpPr>
            <a:spLocks noChangeShapeType="1"/>
          </p:cNvSpPr>
          <p:nvPr/>
        </p:nvSpPr>
        <p:spPr bwMode="auto">
          <a:xfrm flipV="1">
            <a:off x="435451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1445"/>
          <p:cNvSpPr>
            <a:spLocks noChangeShapeType="1"/>
          </p:cNvSpPr>
          <p:nvPr/>
        </p:nvSpPr>
        <p:spPr bwMode="auto">
          <a:xfrm>
            <a:off x="435451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1446"/>
          <p:cNvSpPr>
            <a:spLocks noChangeShapeType="1"/>
          </p:cNvSpPr>
          <p:nvPr/>
        </p:nvSpPr>
        <p:spPr bwMode="auto">
          <a:xfrm flipV="1">
            <a:off x="4452938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1447"/>
          <p:cNvSpPr>
            <a:spLocks noChangeShapeType="1"/>
          </p:cNvSpPr>
          <p:nvPr/>
        </p:nvSpPr>
        <p:spPr bwMode="auto">
          <a:xfrm>
            <a:off x="4354513" y="480790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1448"/>
          <p:cNvSpPr>
            <a:spLocks noChangeShapeType="1"/>
          </p:cNvSpPr>
          <p:nvPr/>
        </p:nvSpPr>
        <p:spPr bwMode="auto">
          <a:xfrm flipH="1">
            <a:off x="4354513" y="463486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1449"/>
          <p:cNvSpPr>
            <a:spLocks noChangeShapeType="1"/>
          </p:cNvSpPr>
          <p:nvPr/>
        </p:nvSpPr>
        <p:spPr bwMode="auto">
          <a:xfrm>
            <a:off x="435451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1450"/>
          <p:cNvSpPr>
            <a:spLocks noChangeShapeType="1"/>
          </p:cNvSpPr>
          <p:nvPr/>
        </p:nvSpPr>
        <p:spPr bwMode="auto">
          <a:xfrm flipV="1">
            <a:off x="4452938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Line 1451"/>
          <p:cNvSpPr>
            <a:spLocks noChangeShapeType="1"/>
          </p:cNvSpPr>
          <p:nvPr/>
        </p:nvSpPr>
        <p:spPr bwMode="auto">
          <a:xfrm flipH="1">
            <a:off x="4354513" y="454913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" name="Line 1452"/>
          <p:cNvSpPr>
            <a:spLocks noChangeShapeType="1"/>
          </p:cNvSpPr>
          <p:nvPr/>
        </p:nvSpPr>
        <p:spPr bwMode="auto">
          <a:xfrm flipH="1">
            <a:off x="4354513" y="472058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1453"/>
          <p:cNvSpPr>
            <a:spLocks noChangeShapeType="1"/>
          </p:cNvSpPr>
          <p:nvPr/>
        </p:nvSpPr>
        <p:spPr bwMode="auto">
          <a:xfrm>
            <a:off x="455612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Line 1454"/>
          <p:cNvSpPr>
            <a:spLocks noChangeShapeType="1"/>
          </p:cNvSpPr>
          <p:nvPr/>
        </p:nvSpPr>
        <p:spPr bwMode="auto">
          <a:xfrm>
            <a:off x="4556126" y="4549138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1455"/>
          <p:cNvSpPr>
            <a:spLocks noChangeShapeType="1"/>
          </p:cNvSpPr>
          <p:nvPr/>
        </p:nvSpPr>
        <p:spPr bwMode="auto">
          <a:xfrm flipH="1">
            <a:off x="4556126" y="4634863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1456"/>
          <p:cNvSpPr>
            <a:spLocks noChangeShapeType="1"/>
          </p:cNvSpPr>
          <p:nvPr/>
        </p:nvSpPr>
        <p:spPr bwMode="auto">
          <a:xfrm>
            <a:off x="455612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Line 1457"/>
          <p:cNvSpPr>
            <a:spLocks noChangeShapeType="1"/>
          </p:cNvSpPr>
          <p:nvPr/>
        </p:nvSpPr>
        <p:spPr bwMode="auto">
          <a:xfrm>
            <a:off x="4556126" y="4720588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1458"/>
          <p:cNvSpPr>
            <a:spLocks noChangeShapeType="1"/>
          </p:cNvSpPr>
          <p:nvPr/>
        </p:nvSpPr>
        <p:spPr bwMode="auto">
          <a:xfrm>
            <a:off x="4556126" y="4807900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1459"/>
          <p:cNvSpPr>
            <a:spLocks noChangeShapeType="1"/>
          </p:cNvSpPr>
          <p:nvPr/>
        </p:nvSpPr>
        <p:spPr bwMode="auto">
          <a:xfrm>
            <a:off x="455612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Line 1460"/>
          <p:cNvSpPr>
            <a:spLocks noChangeShapeType="1"/>
          </p:cNvSpPr>
          <p:nvPr/>
        </p:nvSpPr>
        <p:spPr bwMode="auto">
          <a:xfrm flipV="1">
            <a:off x="435451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1461"/>
          <p:cNvSpPr>
            <a:spLocks noChangeShapeType="1"/>
          </p:cNvSpPr>
          <p:nvPr/>
        </p:nvSpPr>
        <p:spPr bwMode="auto">
          <a:xfrm>
            <a:off x="455612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1462"/>
          <p:cNvSpPr>
            <a:spLocks noChangeShapeType="1"/>
          </p:cNvSpPr>
          <p:nvPr/>
        </p:nvSpPr>
        <p:spPr bwMode="auto">
          <a:xfrm>
            <a:off x="4452938" y="4463413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1463"/>
          <p:cNvSpPr>
            <a:spLocks noChangeShapeType="1"/>
          </p:cNvSpPr>
          <p:nvPr/>
        </p:nvSpPr>
        <p:spPr bwMode="auto">
          <a:xfrm>
            <a:off x="4452938" y="4376100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1464"/>
          <p:cNvSpPr>
            <a:spLocks noChangeShapeType="1"/>
          </p:cNvSpPr>
          <p:nvPr/>
        </p:nvSpPr>
        <p:spPr bwMode="auto">
          <a:xfrm>
            <a:off x="4452938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1465"/>
          <p:cNvSpPr>
            <a:spLocks noChangeShapeType="1"/>
          </p:cNvSpPr>
          <p:nvPr/>
        </p:nvSpPr>
        <p:spPr bwMode="auto">
          <a:xfrm>
            <a:off x="4452938" y="4720588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1466"/>
          <p:cNvSpPr>
            <a:spLocks noChangeShapeType="1"/>
          </p:cNvSpPr>
          <p:nvPr/>
        </p:nvSpPr>
        <p:spPr bwMode="auto">
          <a:xfrm flipH="1">
            <a:off x="4452938" y="4807900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1467"/>
          <p:cNvSpPr>
            <a:spLocks noChangeShapeType="1"/>
          </p:cNvSpPr>
          <p:nvPr/>
        </p:nvSpPr>
        <p:spPr bwMode="auto">
          <a:xfrm>
            <a:off x="4452938" y="4549138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1468"/>
          <p:cNvSpPr>
            <a:spLocks noChangeShapeType="1"/>
          </p:cNvSpPr>
          <p:nvPr/>
        </p:nvSpPr>
        <p:spPr bwMode="auto">
          <a:xfrm flipH="1">
            <a:off x="4452938" y="4634863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1469"/>
          <p:cNvSpPr>
            <a:spLocks noChangeShapeType="1"/>
          </p:cNvSpPr>
          <p:nvPr/>
        </p:nvSpPr>
        <p:spPr bwMode="auto">
          <a:xfrm flipH="1">
            <a:off x="4556126" y="4893625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1470"/>
          <p:cNvSpPr>
            <a:spLocks noChangeShapeType="1"/>
          </p:cNvSpPr>
          <p:nvPr/>
        </p:nvSpPr>
        <p:spPr bwMode="auto">
          <a:xfrm flipV="1">
            <a:off x="455612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1471"/>
          <p:cNvSpPr>
            <a:spLocks noChangeShapeType="1"/>
          </p:cNvSpPr>
          <p:nvPr/>
        </p:nvSpPr>
        <p:spPr bwMode="auto">
          <a:xfrm flipH="1">
            <a:off x="4556126" y="5065075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1472"/>
          <p:cNvSpPr>
            <a:spLocks noChangeShapeType="1"/>
          </p:cNvSpPr>
          <p:nvPr/>
        </p:nvSpPr>
        <p:spPr bwMode="auto">
          <a:xfrm>
            <a:off x="4556126" y="4979350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1473"/>
          <p:cNvSpPr>
            <a:spLocks noChangeShapeType="1"/>
          </p:cNvSpPr>
          <p:nvPr/>
        </p:nvSpPr>
        <p:spPr bwMode="auto">
          <a:xfrm>
            <a:off x="455612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1474"/>
          <p:cNvSpPr>
            <a:spLocks noChangeShapeType="1"/>
          </p:cNvSpPr>
          <p:nvPr/>
        </p:nvSpPr>
        <p:spPr bwMode="auto">
          <a:xfrm flipV="1">
            <a:off x="4452938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1475"/>
          <p:cNvSpPr>
            <a:spLocks noChangeShapeType="1"/>
          </p:cNvSpPr>
          <p:nvPr/>
        </p:nvSpPr>
        <p:spPr bwMode="auto">
          <a:xfrm>
            <a:off x="4354513" y="50650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1476"/>
          <p:cNvSpPr>
            <a:spLocks noChangeShapeType="1"/>
          </p:cNvSpPr>
          <p:nvPr/>
        </p:nvSpPr>
        <p:spPr bwMode="auto">
          <a:xfrm flipH="1">
            <a:off x="4354513" y="497935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Line 1477"/>
          <p:cNvSpPr>
            <a:spLocks noChangeShapeType="1"/>
          </p:cNvSpPr>
          <p:nvPr/>
        </p:nvSpPr>
        <p:spPr bwMode="auto">
          <a:xfrm>
            <a:off x="435451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478"/>
          <p:cNvGrpSpPr>
            <a:grpSpLocks/>
          </p:cNvGrpSpPr>
          <p:nvPr/>
        </p:nvGrpSpPr>
        <p:grpSpPr bwMode="auto">
          <a:xfrm>
            <a:off x="4354513" y="4376100"/>
            <a:ext cx="719138" cy="1463675"/>
            <a:chOff x="2743" y="2954"/>
            <a:chExt cx="453" cy="922"/>
          </a:xfrm>
        </p:grpSpPr>
        <p:sp>
          <p:nvSpPr>
            <p:cNvPr id="684" name="Line 1479"/>
            <p:cNvSpPr>
              <a:spLocks noChangeShapeType="1"/>
            </p:cNvSpPr>
            <p:nvPr/>
          </p:nvSpPr>
          <p:spPr bwMode="auto">
            <a:xfrm>
              <a:off x="2743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Line 1480"/>
            <p:cNvSpPr>
              <a:spLocks noChangeShapeType="1"/>
            </p:cNvSpPr>
            <p:nvPr/>
          </p:nvSpPr>
          <p:spPr bwMode="auto">
            <a:xfrm flipV="1">
              <a:off x="2805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" name="Line 1481"/>
            <p:cNvSpPr>
              <a:spLocks noChangeShapeType="1"/>
            </p:cNvSpPr>
            <p:nvPr/>
          </p:nvSpPr>
          <p:spPr bwMode="auto">
            <a:xfrm flipH="1">
              <a:off x="2743" y="328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Line 1482"/>
            <p:cNvSpPr>
              <a:spLocks noChangeShapeType="1"/>
            </p:cNvSpPr>
            <p:nvPr/>
          </p:nvSpPr>
          <p:spPr bwMode="auto">
            <a:xfrm flipV="1">
              <a:off x="2805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Line 1483"/>
            <p:cNvSpPr>
              <a:spLocks noChangeShapeType="1"/>
            </p:cNvSpPr>
            <p:nvPr/>
          </p:nvSpPr>
          <p:spPr bwMode="auto">
            <a:xfrm>
              <a:off x="2743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9" name="Line 1484"/>
            <p:cNvSpPr>
              <a:spLocks noChangeShapeType="1"/>
            </p:cNvSpPr>
            <p:nvPr/>
          </p:nvSpPr>
          <p:spPr bwMode="auto">
            <a:xfrm>
              <a:off x="2743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0" name="Line 1485"/>
            <p:cNvSpPr>
              <a:spLocks noChangeShapeType="1"/>
            </p:cNvSpPr>
            <p:nvPr/>
          </p:nvSpPr>
          <p:spPr bwMode="auto">
            <a:xfrm flipV="1">
              <a:off x="2805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" name="Line 1486"/>
            <p:cNvSpPr>
              <a:spLocks noChangeShapeType="1"/>
            </p:cNvSpPr>
            <p:nvPr/>
          </p:nvSpPr>
          <p:spPr bwMode="auto">
            <a:xfrm flipH="1">
              <a:off x="2743" y="3605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2" name="Line 1487"/>
            <p:cNvSpPr>
              <a:spLocks noChangeShapeType="1"/>
            </p:cNvSpPr>
            <p:nvPr/>
          </p:nvSpPr>
          <p:spPr bwMode="auto">
            <a:xfrm>
              <a:off x="2743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Line 1488"/>
            <p:cNvSpPr>
              <a:spLocks noChangeShapeType="1"/>
            </p:cNvSpPr>
            <p:nvPr/>
          </p:nvSpPr>
          <p:spPr bwMode="auto">
            <a:xfrm flipH="1">
              <a:off x="2743" y="344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Line 1489"/>
            <p:cNvSpPr>
              <a:spLocks noChangeShapeType="1"/>
            </p:cNvSpPr>
            <p:nvPr/>
          </p:nvSpPr>
          <p:spPr bwMode="auto">
            <a:xfrm>
              <a:off x="2743" y="3551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Line 1490"/>
            <p:cNvSpPr>
              <a:spLocks noChangeShapeType="1"/>
            </p:cNvSpPr>
            <p:nvPr/>
          </p:nvSpPr>
          <p:spPr bwMode="auto">
            <a:xfrm flipH="1">
              <a:off x="2743" y="3497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" name="Line 1491"/>
            <p:cNvSpPr>
              <a:spLocks noChangeShapeType="1"/>
            </p:cNvSpPr>
            <p:nvPr/>
          </p:nvSpPr>
          <p:spPr bwMode="auto">
            <a:xfrm flipV="1">
              <a:off x="2805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1492"/>
            <p:cNvSpPr>
              <a:spLocks noChangeShapeType="1"/>
            </p:cNvSpPr>
            <p:nvPr/>
          </p:nvSpPr>
          <p:spPr bwMode="auto">
            <a:xfrm>
              <a:off x="2870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Line 1493"/>
            <p:cNvSpPr>
              <a:spLocks noChangeShapeType="1"/>
            </p:cNvSpPr>
            <p:nvPr/>
          </p:nvSpPr>
          <p:spPr bwMode="auto">
            <a:xfrm>
              <a:off x="2870" y="344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Line 1494"/>
            <p:cNvSpPr>
              <a:spLocks noChangeShapeType="1"/>
            </p:cNvSpPr>
            <p:nvPr/>
          </p:nvSpPr>
          <p:spPr bwMode="auto">
            <a:xfrm>
              <a:off x="2870" y="349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1495"/>
            <p:cNvSpPr>
              <a:spLocks noChangeShapeType="1"/>
            </p:cNvSpPr>
            <p:nvPr/>
          </p:nvSpPr>
          <p:spPr bwMode="auto">
            <a:xfrm>
              <a:off x="2870" y="3605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Line 1496"/>
            <p:cNvSpPr>
              <a:spLocks noChangeShapeType="1"/>
            </p:cNvSpPr>
            <p:nvPr/>
          </p:nvSpPr>
          <p:spPr bwMode="auto">
            <a:xfrm>
              <a:off x="2870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Line 1497"/>
            <p:cNvSpPr>
              <a:spLocks noChangeShapeType="1"/>
            </p:cNvSpPr>
            <p:nvPr/>
          </p:nvSpPr>
          <p:spPr bwMode="auto">
            <a:xfrm flipH="1">
              <a:off x="2870" y="355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1498"/>
            <p:cNvSpPr>
              <a:spLocks noChangeShapeType="1"/>
            </p:cNvSpPr>
            <p:nvPr/>
          </p:nvSpPr>
          <p:spPr bwMode="auto">
            <a:xfrm flipV="1">
              <a:off x="2870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Line 1499"/>
            <p:cNvSpPr>
              <a:spLocks noChangeShapeType="1"/>
            </p:cNvSpPr>
            <p:nvPr/>
          </p:nvSpPr>
          <p:spPr bwMode="auto">
            <a:xfrm flipV="1">
              <a:off x="2870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Line 1500"/>
            <p:cNvSpPr>
              <a:spLocks noChangeShapeType="1"/>
            </p:cNvSpPr>
            <p:nvPr/>
          </p:nvSpPr>
          <p:spPr bwMode="auto">
            <a:xfrm>
              <a:off x="2805" y="3551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Line 1501"/>
            <p:cNvSpPr>
              <a:spLocks noChangeShapeType="1"/>
            </p:cNvSpPr>
            <p:nvPr/>
          </p:nvSpPr>
          <p:spPr bwMode="auto">
            <a:xfrm flipH="1">
              <a:off x="2805" y="3605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Line 1502"/>
            <p:cNvSpPr>
              <a:spLocks noChangeShapeType="1"/>
            </p:cNvSpPr>
            <p:nvPr/>
          </p:nvSpPr>
          <p:spPr bwMode="auto">
            <a:xfrm>
              <a:off x="2805" y="3442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Line 1503"/>
            <p:cNvSpPr>
              <a:spLocks noChangeShapeType="1"/>
            </p:cNvSpPr>
            <p:nvPr/>
          </p:nvSpPr>
          <p:spPr bwMode="auto">
            <a:xfrm flipH="1">
              <a:off x="2805" y="3497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Line 1504"/>
            <p:cNvSpPr>
              <a:spLocks noChangeShapeType="1"/>
            </p:cNvSpPr>
            <p:nvPr/>
          </p:nvSpPr>
          <p:spPr bwMode="auto">
            <a:xfrm flipH="1">
              <a:off x="2805" y="3388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Line 1505"/>
            <p:cNvSpPr>
              <a:spLocks noChangeShapeType="1"/>
            </p:cNvSpPr>
            <p:nvPr/>
          </p:nvSpPr>
          <p:spPr bwMode="auto">
            <a:xfrm>
              <a:off x="2805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1506"/>
            <p:cNvSpPr>
              <a:spLocks noChangeShapeType="1"/>
            </p:cNvSpPr>
            <p:nvPr/>
          </p:nvSpPr>
          <p:spPr bwMode="auto">
            <a:xfrm>
              <a:off x="2743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Line 1507"/>
            <p:cNvSpPr>
              <a:spLocks noChangeShapeType="1"/>
            </p:cNvSpPr>
            <p:nvPr/>
          </p:nvSpPr>
          <p:spPr bwMode="auto">
            <a:xfrm flipH="1">
              <a:off x="2805" y="3334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Line 1508"/>
            <p:cNvSpPr>
              <a:spLocks noChangeShapeType="1"/>
            </p:cNvSpPr>
            <p:nvPr/>
          </p:nvSpPr>
          <p:spPr bwMode="auto">
            <a:xfrm>
              <a:off x="2805" y="3280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Line 1509"/>
            <p:cNvSpPr>
              <a:spLocks noChangeShapeType="1"/>
            </p:cNvSpPr>
            <p:nvPr/>
          </p:nvSpPr>
          <p:spPr bwMode="auto">
            <a:xfrm flipH="1">
              <a:off x="2870" y="371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1510"/>
            <p:cNvSpPr>
              <a:spLocks noChangeShapeType="1"/>
            </p:cNvSpPr>
            <p:nvPr/>
          </p:nvSpPr>
          <p:spPr bwMode="auto">
            <a:xfrm flipV="1">
              <a:off x="2870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Line 1511"/>
            <p:cNvSpPr>
              <a:spLocks noChangeShapeType="1"/>
            </p:cNvSpPr>
            <p:nvPr/>
          </p:nvSpPr>
          <p:spPr bwMode="auto">
            <a:xfrm flipH="1">
              <a:off x="2870" y="366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1512"/>
            <p:cNvSpPr>
              <a:spLocks noChangeShapeType="1"/>
            </p:cNvSpPr>
            <p:nvPr/>
          </p:nvSpPr>
          <p:spPr bwMode="auto">
            <a:xfrm flipH="1">
              <a:off x="2870" y="382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1513"/>
            <p:cNvSpPr>
              <a:spLocks noChangeShapeType="1"/>
            </p:cNvSpPr>
            <p:nvPr/>
          </p:nvSpPr>
          <p:spPr bwMode="auto">
            <a:xfrm flipV="1">
              <a:off x="2870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1514"/>
            <p:cNvSpPr>
              <a:spLocks noChangeShapeType="1"/>
            </p:cNvSpPr>
            <p:nvPr/>
          </p:nvSpPr>
          <p:spPr bwMode="auto">
            <a:xfrm>
              <a:off x="2870" y="376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1515"/>
            <p:cNvSpPr>
              <a:spLocks noChangeShapeType="1"/>
            </p:cNvSpPr>
            <p:nvPr/>
          </p:nvSpPr>
          <p:spPr bwMode="auto">
            <a:xfrm flipV="1">
              <a:off x="2870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1516"/>
            <p:cNvSpPr>
              <a:spLocks noChangeShapeType="1"/>
            </p:cNvSpPr>
            <p:nvPr/>
          </p:nvSpPr>
          <p:spPr bwMode="auto">
            <a:xfrm>
              <a:off x="2805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1517"/>
            <p:cNvSpPr>
              <a:spLocks noChangeShapeType="1"/>
            </p:cNvSpPr>
            <p:nvPr/>
          </p:nvSpPr>
          <p:spPr bwMode="auto">
            <a:xfrm flipV="1">
              <a:off x="2743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" name="Line 1518"/>
            <p:cNvSpPr>
              <a:spLocks noChangeShapeType="1"/>
            </p:cNvSpPr>
            <p:nvPr/>
          </p:nvSpPr>
          <p:spPr bwMode="auto">
            <a:xfrm>
              <a:off x="2743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Line 1519"/>
            <p:cNvSpPr>
              <a:spLocks noChangeShapeType="1"/>
            </p:cNvSpPr>
            <p:nvPr/>
          </p:nvSpPr>
          <p:spPr bwMode="auto">
            <a:xfrm>
              <a:off x="2805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Line 1520"/>
            <p:cNvSpPr>
              <a:spLocks noChangeShapeType="1"/>
            </p:cNvSpPr>
            <p:nvPr/>
          </p:nvSpPr>
          <p:spPr bwMode="auto">
            <a:xfrm flipV="1">
              <a:off x="2805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" name="Line 1521"/>
            <p:cNvSpPr>
              <a:spLocks noChangeShapeType="1"/>
            </p:cNvSpPr>
            <p:nvPr/>
          </p:nvSpPr>
          <p:spPr bwMode="auto">
            <a:xfrm>
              <a:off x="2743" y="366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Line 1522"/>
            <p:cNvSpPr>
              <a:spLocks noChangeShapeType="1"/>
            </p:cNvSpPr>
            <p:nvPr/>
          </p:nvSpPr>
          <p:spPr bwMode="auto">
            <a:xfrm flipH="1">
              <a:off x="2743" y="3714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Line 1523"/>
            <p:cNvSpPr>
              <a:spLocks noChangeShapeType="1"/>
            </p:cNvSpPr>
            <p:nvPr/>
          </p:nvSpPr>
          <p:spPr bwMode="auto">
            <a:xfrm>
              <a:off x="2743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Line 1524"/>
            <p:cNvSpPr>
              <a:spLocks noChangeShapeType="1"/>
            </p:cNvSpPr>
            <p:nvPr/>
          </p:nvSpPr>
          <p:spPr bwMode="auto">
            <a:xfrm flipH="1">
              <a:off x="2743" y="382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Line 1525"/>
            <p:cNvSpPr>
              <a:spLocks noChangeShapeType="1"/>
            </p:cNvSpPr>
            <p:nvPr/>
          </p:nvSpPr>
          <p:spPr bwMode="auto">
            <a:xfrm>
              <a:off x="2743" y="3768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Freeform 1526"/>
            <p:cNvSpPr>
              <a:spLocks/>
            </p:cNvSpPr>
            <p:nvPr/>
          </p:nvSpPr>
          <p:spPr bwMode="auto">
            <a:xfrm>
              <a:off x="2743" y="3822"/>
              <a:ext cx="62" cy="54"/>
            </a:xfrm>
            <a:custGeom>
              <a:avLst/>
              <a:gdLst>
                <a:gd name="T0" fmla="*/ 0 w 186"/>
                <a:gd name="T1" fmla="*/ 0 h 162"/>
                <a:gd name="T2" fmla="*/ 0 w 186"/>
                <a:gd name="T3" fmla="*/ 162 h 162"/>
                <a:gd name="T4" fmla="*/ 186 w 186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2">
                  <a:moveTo>
                    <a:pt x="0" y="0"/>
                  </a:moveTo>
                  <a:lnTo>
                    <a:pt x="0" y="162"/>
                  </a:lnTo>
                  <a:lnTo>
                    <a:pt x="186" y="162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1527"/>
            <p:cNvSpPr>
              <a:spLocks noChangeShapeType="1"/>
            </p:cNvSpPr>
            <p:nvPr/>
          </p:nvSpPr>
          <p:spPr bwMode="auto">
            <a:xfrm>
              <a:off x="2805" y="3714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1528"/>
            <p:cNvSpPr>
              <a:spLocks noChangeShapeType="1"/>
            </p:cNvSpPr>
            <p:nvPr/>
          </p:nvSpPr>
          <p:spPr bwMode="auto">
            <a:xfrm>
              <a:off x="2805" y="3660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1529"/>
            <p:cNvSpPr>
              <a:spLocks noChangeShapeType="1"/>
            </p:cNvSpPr>
            <p:nvPr/>
          </p:nvSpPr>
          <p:spPr bwMode="auto">
            <a:xfrm flipH="1">
              <a:off x="2805" y="3876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1530"/>
            <p:cNvSpPr>
              <a:spLocks noChangeShapeType="1"/>
            </p:cNvSpPr>
            <p:nvPr/>
          </p:nvSpPr>
          <p:spPr bwMode="auto">
            <a:xfrm flipV="1">
              <a:off x="2805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1531"/>
            <p:cNvSpPr>
              <a:spLocks noChangeShapeType="1"/>
            </p:cNvSpPr>
            <p:nvPr/>
          </p:nvSpPr>
          <p:spPr bwMode="auto">
            <a:xfrm>
              <a:off x="2805" y="3822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1532"/>
            <p:cNvSpPr>
              <a:spLocks noChangeShapeType="1"/>
            </p:cNvSpPr>
            <p:nvPr/>
          </p:nvSpPr>
          <p:spPr bwMode="auto">
            <a:xfrm flipV="1">
              <a:off x="2870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1533"/>
            <p:cNvSpPr>
              <a:spLocks noChangeShapeType="1"/>
            </p:cNvSpPr>
            <p:nvPr/>
          </p:nvSpPr>
          <p:spPr bwMode="auto">
            <a:xfrm flipH="1">
              <a:off x="2805" y="3768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1534"/>
            <p:cNvSpPr>
              <a:spLocks noChangeShapeType="1"/>
            </p:cNvSpPr>
            <p:nvPr/>
          </p:nvSpPr>
          <p:spPr bwMode="auto">
            <a:xfrm>
              <a:off x="2805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1535"/>
            <p:cNvSpPr>
              <a:spLocks noChangeShapeType="1"/>
            </p:cNvSpPr>
            <p:nvPr/>
          </p:nvSpPr>
          <p:spPr bwMode="auto">
            <a:xfrm flipV="1">
              <a:off x="2870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1536"/>
            <p:cNvSpPr>
              <a:spLocks noChangeShapeType="1"/>
            </p:cNvSpPr>
            <p:nvPr/>
          </p:nvSpPr>
          <p:spPr bwMode="auto">
            <a:xfrm>
              <a:off x="2743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1537"/>
            <p:cNvSpPr>
              <a:spLocks noChangeShapeType="1"/>
            </p:cNvSpPr>
            <p:nvPr/>
          </p:nvSpPr>
          <p:spPr bwMode="auto">
            <a:xfrm flipV="1">
              <a:off x="2870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1538"/>
            <p:cNvSpPr>
              <a:spLocks noChangeShapeType="1"/>
            </p:cNvSpPr>
            <p:nvPr/>
          </p:nvSpPr>
          <p:spPr bwMode="auto">
            <a:xfrm flipV="1">
              <a:off x="2743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1539"/>
            <p:cNvSpPr>
              <a:spLocks noChangeShapeType="1"/>
            </p:cNvSpPr>
            <p:nvPr/>
          </p:nvSpPr>
          <p:spPr bwMode="auto">
            <a:xfrm>
              <a:off x="2805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Rectangle 1540"/>
            <p:cNvSpPr>
              <a:spLocks noChangeArrowheads="1"/>
            </p:cNvSpPr>
            <p:nvPr/>
          </p:nvSpPr>
          <p:spPr bwMode="auto">
            <a:xfrm>
              <a:off x="3008" y="3063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Rectangle 1541"/>
            <p:cNvSpPr>
              <a:spLocks noChangeArrowheads="1"/>
            </p:cNvSpPr>
            <p:nvPr/>
          </p:nvSpPr>
          <p:spPr bwMode="auto">
            <a:xfrm>
              <a:off x="3008" y="3117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Rectangle 1542"/>
            <p:cNvSpPr>
              <a:spLocks noChangeArrowheads="1"/>
            </p:cNvSpPr>
            <p:nvPr/>
          </p:nvSpPr>
          <p:spPr bwMode="auto">
            <a:xfrm>
              <a:off x="3008" y="3171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Rectangle 1543"/>
            <p:cNvSpPr>
              <a:spLocks noChangeArrowheads="1"/>
            </p:cNvSpPr>
            <p:nvPr/>
          </p:nvSpPr>
          <p:spPr bwMode="auto">
            <a:xfrm>
              <a:off x="3008" y="2954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Rectangle 1544"/>
            <p:cNvSpPr>
              <a:spLocks noChangeArrowheads="1"/>
            </p:cNvSpPr>
            <p:nvPr/>
          </p:nvSpPr>
          <p:spPr bwMode="auto">
            <a:xfrm>
              <a:off x="3008" y="3009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Freeform 1545"/>
            <p:cNvSpPr>
              <a:spLocks/>
            </p:cNvSpPr>
            <p:nvPr/>
          </p:nvSpPr>
          <p:spPr bwMode="auto">
            <a:xfrm>
              <a:off x="3134" y="2954"/>
              <a:ext cx="61" cy="55"/>
            </a:xfrm>
            <a:custGeom>
              <a:avLst/>
              <a:gdLst>
                <a:gd name="T0" fmla="*/ 181 w 181"/>
                <a:gd name="T1" fmla="*/ 141 h 163"/>
                <a:gd name="T2" fmla="*/ 180 w 181"/>
                <a:gd name="T3" fmla="*/ 0 h 163"/>
                <a:gd name="T4" fmla="*/ 0 w 181"/>
                <a:gd name="T5" fmla="*/ 0 h 163"/>
                <a:gd name="T6" fmla="*/ 0 w 181"/>
                <a:gd name="T7" fmla="*/ 163 h 163"/>
                <a:gd name="T8" fmla="*/ 180 w 181"/>
                <a:gd name="T9" fmla="*/ 163 h 163"/>
                <a:gd name="T10" fmla="*/ 181 w 181"/>
                <a:gd name="T11" fmla="*/ 1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3">
                  <a:moveTo>
                    <a:pt x="181" y="141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180" y="163"/>
                  </a:lnTo>
                  <a:lnTo>
                    <a:pt x="181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Rectangle 1546"/>
            <p:cNvSpPr>
              <a:spLocks noChangeArrowheads="1"/>
            </p:cNvSpPr>
            <p:nvPr/>
          </p:nvSpPr>
          <p:spPr bwMode="auto">
            <a:xfrm>
              <a:off x="3070" y="2954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Rectangle 1547"/>
            <p:cNvSpPr>
              <a:spLocks noChangeArrowheads="1"/>
            </p:cNvSpPr>
            <p:nvPr/>
          </p:nvSpPr>
          <p:spPr bwMode="auto">
            <a:xfrm>
              <a:off x="3070" y="3009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Rectangle 1548"/>
            <p:cNvSpPr>
              <a:spLocks noChangeArrowheads="1"/>
            </p:cNvSpPr>
            <p:nvPr/>
          </p:nvSpPr>
          <p:spPr bwMode="auto">
            <a:xfrm>
              <a:off x="3134" y="3063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Rectangle 1549"/>
            <p:cNvSpPr>
              <a:spLocks noChangeArrowheads="1"/>
            </p:cNvSpPr>
            <p:nvPr/>
          </p:nvSpPr>
          <p:spPr bwMode="auto">
            <a:xfrm>
              <a:off x="3070" y="3063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Rectangle 1550"/>
            <p:cNvSpPr>
              <a:spLocks noChangeArrowheads="1"/>
            </p:cNvSpPr>
            <p:nvPr/>
          </p:nvSpPr>
          <p:spPr bwMode="auto">
            <a:xfrm>
              <a:off x="3070" y="3171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Rectangle 1551"/>
            <p:cNvSpPr>
              <a:spLocks noChangeArrowheads="1"/>
            </p:cNvSpPr>
            <p:nvPr/>
          </p:nvSpPr>
          <p:spPr bwMode="auto">
            <a:xfrm>
              <a:off x="3134" y="3171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Rectangle 1552"/>
            <p:cNvSpPr>
              <a:spLocks noChangeArrowheads="1"/>
            </p:cNvSpPr>
            <p:nvPr/>
          </p:nvSpPr>
          <p:spPr bwMode="auto">
            <a:xfrm>
              <a:off x="3134" y="3117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Rectangle 1553"/>
            <p:cNvSpPr>
              <a:spLocks noChangeArrowheads="1"/>
            </p:cNvSpPr>
            <p:nvPr/>
          </p:nvSpPr>
          <p:spPr bwMode="auto">
            <a:xfrm>
              <a:off x="3070" y="3117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Rectangle 1554"/>
            <p:cNvSpPr>
              <a:spLocks noChangeArrowheads="1"/>
            </p:cNvSpPr>
            <p:nvPr/>
          </p:nvSpPr>
          <p:spPr bwMode="auto">
            <a:xfrm>
              <a:off x="3070" y="3226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Rectangle 1555"/>
            <p:cNvSpPr>
              <a:spLocks noChangeArrowheads="1"/>
            </p:cNvSpPr>
            <p:nvPr/>
          </p:nvSpPr>
          <p:spPr bwMode="auto">
            <a:xfrm>
              <a:off x="3134" y="3226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Rectangle 1556"/>
            <p:cNvSpPr>
              <a:spLocks noChangeArrowheads="1"/>
            </p:cNvSpPr>
            <p:nvPr/>
          </p:nvSpPr>
          <p:spPr bwMode="auto">
            <a:xfrm>
              <a:off x="3134" y="3009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Rectangle 1557"/>
            <p:cNvSpPr>
              <a:spLocks noChangeArrowheads="1"/>
            </p:cNvSpPr>
            <p:nvPr/>
          </p:nvSpPr>
          <p:spPr bwMode="auto">
            <a:xfrm>
              <a:off x="3008" y="3226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Rectangle 1558"/>
            <p:cNvSpPr>
              <a:spLocks noChangeArrowheads="1"/>
            </p:cNvSpPr>
            <p:nvPr/>
          </p:nvSpPr>
          <p:spPr bwMode="auto">
            <a:xfrm>
              <a:off x="3134" y="3280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Rectangle 1559"/>
            <p:cNvSpPr>
              <a:spLocks noChangeArrowheads="1"/>
            </p:cNvSpPr>
            <p:nvPr/>
          </p:nvSpPr>
          <p:spPr bwMode="auto">
            <a:xfrm>
              <a:off x="3134" y="3334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Rectangle 1560"/>
            <p:cNvSpPr>
              <a:spLocks noChangeArrowheads="1"/>
            </p:cNvSpPr>
            <p:nvPr/>
          </p:nvSpPr>
          <p:spPr bwMode="auto">
            <a:xfrm>
              <a:off x="3070" y="3334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Rectangle 1561"/>
            <p:cNvSpPr>
              <a:spLocks noChangeArrowheads="1"/>
            </p:cNvSpPr>
            <p:nvPr/>
          </p:nvSpPr>
          <p:spPr bwMode="auto">
            <a:xfrm>
              <a:off x="3070" y="3388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Rectangle 1562"/>
            <p:cNvSpPr>
              <a:spLocks noChangeArrowheads="1"/>
            </p:cNvSpPr>
            <p:nvPr/>
          </p:nvSpPr>
          <p:spPr bwMode="auto">
            <a:xfrm>
              <a:off x="3008" y="3334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Rectangle 1563"/>
            <p:cNvSpPr>
              <a:spLocks noChangeArrowheads="1"/>
            </p:cNvSpPr>
            <p:nvPr/>
          </p:nvSpPr>
          <p:spPr bwMode="auto">
            <a:xfrm>
              <a:off x="3070" y="3280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Rectangle 1564"/>
            <p:cNvSpPr>
              <a:spLocks noChangeArrowheads="1"/>
            </p:cNvSpPr>
            <p:nvPr/>
          </p:nvSpPr>
          <p:spPr bwMode="auto">
            <a:xfrm>
              <a:off x="3008" y="3280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Rectangle 1565"/>
            <p:cNvSpPr>
              <a:spLocks noChangeArrowheads="1"/>
            </p:cNvSpPr>
            <p:nvPr/>
          </p:nvSpPr>
          <p:spPr bwMode="auto">
            <a:xfrm>
              <a:off x="3134" y="3442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1" name="Rectangle 1566"/>
            <p:cNvSpPr>
              <a:spLocks noChangeArrowheads="1"/>
            </p:cNvSpPr>
            <p:nvPr/>
          </p:nvSpPr>
          <p:spPr bwMode="auto">
            <a:xfrm>
              <a:off x="3070" y="3442"/>
              <a:ext cx="64" cy="5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1567"/>
            <p:cNvSpPr>
              <a:spLocks noChangeArrowheads="1"/>
            </p:cNvSpPr>
            <p:nvPr/>
          </p:nvSpPr>
          <p:spPr bwMode="auto">
            <a:xfrm>
              <a:off x="3008" y="3442"/>
              <a:ext cx="62" cy="5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1568"/>
            <p:cNvSpPr>
              <a:spLocks noChangeArrowheads="1"/>
            </p:cNvSpPr>
            <p:nvPr/>
          </p:nvSpPr>
          <p:spPr bwMode="auto">
            <a:xfrm>
              <a:off x="3070" y="3551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Rectangle 1569"/>
            <p:cNvSpPr>
              <a:spLocks noChangeArrowheads="1"/>
            </p:cNvSpPr>
            <p:nvPr/>
          </p:nvSpPr>
          <p:spPr bwMode="auto">
            <a:xfrm>
              <a:off x="3008" y="3551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Rectangle 1570"/>
            <p:cNvSpPr>
              <a:spLocks noChangeArrowheads="1"/>
            </p:cNvSpPr>
            <p:nvPr/>
          </p:nvSpPr>
          <p:spPr bwMode="auto">
            <a:xfrm>
              <a:off x="3134" y="3551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Rectangle 1571"/>
            <p:cNvSpPr>
              <a:spLocks noChangeArrowheads="1"/>
            </p:cNvSpPr>
            <p:nvPr/>
          </p:nvSpPr>
          <p:spPr bwMode="auto">
            <a:xfrm>
              <a:off x="3008" y="3497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Rectangle 1572"/>
            <p:cNvSpPr>
              <a:spLocks noChangeArrowheads="1"/>
            </p:cNvSpPr>
            <p:nvPr/>
          </p:nvSpPr>
          <p:spPr bwMode="auto">
            <a:xfrm>
              <a:off x="3070" y="3497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1573"/>
            <p:cNvSpPr>
              <a:spLocks noChangeArrowheads="1"/>
            </p:cNvSpPr>
            <p:nvPr/>
          </p:nvSpPr>
          <p:spPr bwMode="auto">
            <a:xfrm>
              <a:off x="3070" y="3605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" name="Rectangle 1574"/>
            <p:cNvSpPr>
              <a:spLocks noChangeArrowheads="1"/>
            </p:cNvSpPr>
            <p:nvPr/>
          </p:nvSpPr>
          <p:spPr bwMode="auto">
            <a:xfrm>
              <a:off x="3134" y="3497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Rectangle 1575"/>
            <p:cNvSpPr>
              <a:spLocks noChangeArrowheads="1"/>
            </p:cNvSpPr>
            <p:nvPr/>
          </p:nvSpPr>
          <p:spPr bwMode="auto">
            <a:xfrm>
              <a:off x="3134" y="3388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Rectangle 1576"/>
            <p:cNvSpPr>
              <a:spLocks noChangeArrowheads="1"/>
            </p:cNvSpPr>
            <p:nvPr/>
          </p:nvSpPr>
          <p:spPr bwMode="auto">
            <a:xfrm>
              <a:off x="3134" y="3605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Rectangle 1577"/>
            <p:cNvSpPr>
              <a:spLocks noChangeArrowheads="1"/>
            </p:cNvSpPr>
            <p:nvPr/>
          </p:nvSpPr>
          <p:spPr bwMode="auto">
            <a:xfrm>
              <a:off x="3008" y="3388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Rectangle 1578"/>
            <p:cNvSpPr>
              <a:spLocks noChangeArrowheads="1"/>
            </p:cNvSpPr>
            <p:nvPr/>
          </p:nvSpPr>
          <p:spPr bwMode="auto">
            <a:xfrm>
              <a:off x="3008" y="3660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Rectangle 1579"/>
            <p:cNvSpPr>
              <a:spLocks noChangeArrowheads="1"/>
            </p:cNvSpPr>
            <p:nvPr/>
          </p:nvSpPr>
          <p:spPr bwMode="auto">
            <a:xfrm>
              <a:off x="3008" y="3714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Rectangle 1580"/>
            <p:cNvSpPr>
              <a:spLocks noChangeArrowheads="1"/>
            </p:cNvSpPr>
            <p:nvPr/>
          </p:nvSpPr>
          <p:spPr bwMode="auto">
            <a:xfrm>
              <a:off x="3008" y="3768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Rectangle 1581"/>
            <p:cNvSpPr>
              <a:spLocks noChangeArrowheads="1"/>
            </p:cNvSpPr>
            <p:nvPr/>
          </p:nvSpPr>
          <p:spPr bwMode="auto">
            <a:xfrm>
              <a:off x="3008" y="3822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Rectangle 1582"/>
            <p:cNvSpPr>
              <a:spLocks noChangeArrowheads="1"/>
            </p:cNvSpPr>
            <p:nvPr/>
          </p:nvSpPr>
          <p:spPr bwMode="auto">
            <a:xfrm>
              <a:off x="3134" y="3660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Rectangle 1583"/>
            <p:cNvSpPr>
              <a:spLocks noChangeArrowheads="1"/>
            </p:cNvSpPr>
            <p:nvPr/>
          </p:nvSpPr>
          <p:spPr bwMode="auto">
            <a:xfrm>
              <a:off x="3134" y="3714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1584"/>
            <p:cNvSpPr>
              <a:spLocks noChangeArrowheads="1"/>
            </p:cNvSpPr>
            <p:nvPr/>
          </p:nvSpPr>
          <p:spPr bwMode="auto">
            <a:xfrm>
              <a:off x="3134" y="3768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Rectangle 1585"/>
            <p:cNvSpPr>
              <a:spLocks noChangeArrowheads="1"/>
            </p:cNvSpPr>
            <p:nvPr/>
          </p:nvSpPr>
          <p:spPr bwMode="auto">
            <a:xfrm>
              <a:off x="3070" y="3660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Rectangle 1586"/>
            <p:cNvSpPr>
              <a:spLocks noChangeArrowheads="1"/>
            </p:cNvSpPr>
            <p:nvPr/>
          </p:nvSpPr>
          <p:spPr bwMode="auto">
            <a:xfrm>
              <a:off x="3070" y="3768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1587"/>
            <p:cNvSpPr>
              <a:spLocks noChangeArrowheads="1"/>
            </p:cNvSpPr>
            <p:nvPr/>
          </p:nvSpPr>
          <p:spPr bwMode="auto">
            <a:xfrm>
              <a:off x="3070" y="3714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Rectangle 1588"/>
            <p:cNvSpPr>
              <a:spLocks noChangeArrowheads="1"/>
            </p:cNvSpPr>
            <p:nvPr/>
          </p:nvSpPr>
          <p:spPr bwMode="auto">
            <a:xfrm>
              <a:off x="3070" y="3822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1589"/>
            <p:cNvSpPr>
              <a:spLocks/>
            </p:cNvSpPr>
            <p:nvPr/>
          </p:nvSpPr>
          <p:spPr bwMode="auto">
            <a:xfrm>
              <a:off x="3134" y="3822"/>
              <a:ext cx="61" cy="54"/>
            </a:xfrm>
            <a:custGeom>
              <a:avLst/>
              <a:gdLst>
                <a:gd name="T0" fmla="*/ 180 w 181"/>
                <a:gd name="T1" fmla="*/ 162 h 162"/>
                <a:gd name="T2" fmla="*/ 181 w 181"/>
                <a:gd name="T3" fmla="*/ 25 h 162"/>
                <a:gd name="T4" fmla="*/ 180 w 181"/>
                <a:gd name="T5" fmla="*/ 0 h 162"/>
                <a:gd name="T6" fmla="*/ 0 w 181"/>
                <a:gd name="T7" fmla="*/ 0 h 162"/>
                <a:gd name="T8" fmla="*/ 0 w 181"/>
                <a:gd name="T9" fmla="*/ 162 h 162"/>
                <a:gd name="T10" fmla="*/ 180 w 181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2">
                  <a:moveTo>
                    <a:pt x="180" y="162"/>
                  </a:moveTo>
                  <a:lnTo>
                    <a:pt x="181" y="25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180" y="162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Rectangle 1590"/>
            <p:cNvSpPr>
              <a:spLocks noChangeArrowheads="1"/>
            </p:cNvSpPr>
            <p:nvPr/>
          </p:nvSpPr>
          <p:spPr bwMode="auto">
            <a:xfrm>
              <a:off x="3008" y="3605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1591"/>
            <p:cNvSpPr>
              <a:spLocks noChangeShapeType="1"/>
            </p:cNvSpPr>
            <p:nvPr/>
          </p:nvSpPr>
          <p:spPr bwMode="auto">
            <a:xfrm>
              <a:off x="3008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1592"/>
            <p:cNvSpPr>
              <a:spLocks noChangeShapeType="1"/>
            </p:cNvSpPr>
            <p:nvPr/>
          </p:nvSpPr>
          <p:spPr bwMode="auto">
            <a:xfrm>
              <a:off x="3008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1593"/>
            <p:cNvSpPr>
              <a:spLocks noChangeShapeType="1"/>
            </p:cNvSpPr>
            <p:nvPr/>
          </p:nvSpPr>
          <p:spPr bwMode="auto">
            <a:xfrm>
              <a:off x="3008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Freeform 1594"/>
            <p:cNvSpPr>
              <a:spLocks/>
            </p:cNvSpPr>
            <p:nvPr/>
          </p:nvSpPr>
          <p:spPr bwMode="auto">
            <a:xfrm>
              <a:off x="3008" y="2954"/>
              <a:ext cx="62" cy="55"/>
            </a:xfrm>
            <a:custGeom>
              <a:avLst/>
              <a:gdLst>
                <a:gd name="T0" fmla="*/ 186 w 186"/>
                <a:gd name="T1" fmla="*/ 0 h 163"/>
                <a:gd name="T2" fmla="*/ 0 w 186"/>
                <a:gd name="T3" fmla="*/ 0 h 163"/>
                <a:gd name="T4" fmla="*/ 0 w 186"/>
                <a:gd name="T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3">
                  <a:moveTo>
                    <a:pt x="186" y="0"/>
                  </a:moveTo>
                  <a:lnTo>
                    <a:pt x="0" y="0"/>
                  </a:lnTo>
                  <a:lnTo>
                    <a:pt x="0" y="163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1595"/>
            <p:cNvSpPr>
              <a:spLocks noChangeShapeType="1"/>
            </p:cNvSpPr>
            <p:nvPr/>
          </p:nvSpPr>
          <p:spPr bwMode="auto">
            <a:xfrm>
              <a:off x="3008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1596"/>
            <p:cNvSpPr>
              <a:spLocks/>
            </p:cNvSpPr>
            <p:nvPr/>
          </p:nvSpPr>
          <p:spPr bwMode="auto">
            <a:xfrm>
              <a:off x="3134" y="2954"/>
              <a:ext cx="62" cy="922"/>
            </a:xfrm>
            <a:custGeom>
              <a:avLst/>
              <a:gdLst>
                <a:gd name="T0" fmla="*/ 0 w 184"/>
                <a:gd name="T1" fmla="*/ 2765 h 2765"/>
                <a:gd name="T2" fmla="*/ 180 w 184"/>
                <a:gd name="T3" fmla="*/ 2765 h 2765"/>
                <a:gd name="T4" fmla="*/ 181 w 184"/>
                <a:gd name="T5" fmla="*/ 2628 h 2765"/>
                <a:gd name="T6" fmla="*/ 184 w 184"/>
                <a:gd name="T7" fmla="*/ 1384 h 2765"/>
                <a:gd name="T8" fmla="*/ 181 w 184"/>
                <a:gd name="T9" fmla="*/ 141 h 2765"/>
                <a:gd name="T10" fmla="*/ 180 w 184"/>
                <a:gd name="T11" fmla="*/ 0 h 2765"/>
                <a:gd name="T12" fmla="*/ 0 w 184"/>
                <a:gd name="T13" fmla="*/ 0 h 2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765">
                  <a:moveTo>
                    <a:pt x="0" y="2765"/>
                  </a:moveTo>
                  <a:lnTo>
                    <a:pt x="180" y="2765"/>
                  </a:lnTo>
                  <a:lnTo>
                    <a:pt x="181" y="2628"/>
                  </a:lnTo>
                  <a:lnTo>
                    <a:pt x="184" y="1384"/>
                  </a:lnTo>
                  <a:lnTo>
                    <a:pt x="181" y="141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1597"/>
            <p:cNvSpPr>
              <a:spLocks noChangeShapeType="1"/>
            </p:cNvSpPr>
            <p:nvPr/>
          </p:nvSpPr>
          <p:spPr bwMode="auto">
            <a:xfrm flipV="1">
              <a:off x="3070" y="2954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1598"/>
            <p:cNvSpPr>
              <a:spLocks noChangeShapeType="1"/>
            </p:cNvSpPr>
            <p:nvPr/>
          </p:nvSpPr>
          <p:spPr bwMode="auto">
            <a:xfrm flipV="1">
              <a:off x="3134" y="2954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1599"/>
            <p:cNvSpPr>
              <a:spLocks noChangeShapeType="1"/>
            </p:cNvSpPr>
            <p:nvPr/>
          </p:nvSpPr>
          <p:spPr bwMode="auto">
            <a:xfrm>
              <a:off x="3070" y="3009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1600"/>
            <p:cNvSpPr>
              <a:spLocks noChangeShapeType="1"/>
            </p:cNvSpPr>
            <p:nvPr/>
          </p:nvSpPr>
          <p:spPr bwMode="auto">
            <a:xfrm flipH="1">
              <a:off x="3070" y="295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1601"/>
            <p:cNvSpPr>
              <a:spLocks noChangeShapeType="1"/>
            </p:cNvSpPr>
            <p:nvPr/>
          </p:nvSpPr>
          <p:spPr bwMode="auto">
            <a:xfrm flipV="1">
              <a:off x="3134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1602"/>
            <p:cNvSpPr>
              <a:spLocks noChangeShapeType="1"/>
            </p:cNvSpPr>
            <p:nvPr/>
          </p:nvSpPr>
          <p:spPr bwMode="auto">
            <a:xfrm flipV="1">
              <a:off x="3070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1603"/>
            <p:cNvSpPr>
              <a:spLocks noChangeShapeType="1"/>
            </p:cNvSpPr>
            <p:nvPr/>
          </p:nvSpPr>
          <p:spPr bwMode="auto">
            <a:xfrm flipV="1">
              <a:off x="3070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1604"/>
            <p:cNvSpPr>
              <a:spLocks noChangeShapeType="1"/>
            </p:cNvSpPr>
            <p:nvPr/>
          </p:nvSpPr>
          <p:spPr bwMode="auto">
            <a:xfrm>
              <a:off x="3134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1605"/>
            <p:cNvSpPr>
              <a:spLocks noChangeShapeType="1"/>
            </p:cNvSpPr>
            <p:nvPr/>
          </p:nvSpPr>
          <p:spPr bwMode="auto">
            <a:xfrm flipV="1">
              <a:off x="3134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1606"/>
            <p:cNvSpPr>
              <a:spLocks noChangeShapeType="1"/>
            </p:cNvSpPr>
            <p:nvPr/>
          </p:nvSpPr>
          <p:spPr bwMode="auto">
            <a:xfrm flipH="1">
              <a:off x="3070" y="3063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1607"/>
            <p:cNvSpPr>
              <a:spLocks noChangeShapeType="1"/>
            </p:cNvSpPr>
            <p:nvPr/>
          </p:nvSpPr>
          <p:spPr bwMode="auto">
            <a:xfrm flipH="1">
              <a:off x="3070" y="3117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Line 1608"/>
            <p:cNvSpPr>
              <a:spLocks noChangeShapeType="1"/>
            </p:cNvSpPr>
            <p:nvPr/>
          </p:nvSpPr>
          <p:spPr bwMode="auto">
            <a:xfrm>
              <a:off x="3070" y="3171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1609"/>
            <p:cNvSpPr>
              <a:spLocks noChangeShapeType="1"/>
            </p:cNvSpPr>
            <p:nvPr/>
          </p:nvSpPr>
          <p:spPr bwMode="auto">
            <a:xfrm flipH="1">
              <a:off x="3070" y="3226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1610"/>
            <p:cNvSpPr>
              <a:spLocks noChangeShapeType="1"/>
            </p:cNvSpPr>
            <p:nvPr/>
          </p:nvSpPr>
          <p:spPr bwMode="auto">
            <a:xfrm>
              <a:off x="3070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1611"/>
            <p:cNvSpPr>
              <a:spLocks noChangeShapeType="1"/>
            </p:cNvSpPr>
            <p:nvPr/>
          </p:nvSpPr>
          <p:spPr bwMode="auto">
            <a:xfrm>
              <a:off x="3134" y="3226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1612"/>
            <p:cNvSpPr>
              <a:spLocks noChangeShapeType="1"/>
            </p:cNvSpPr>
            <p:nvPr/>
          </p:nvSpPr>
          <p:spPr bwMode="auto">
            <a:xfrm>
              <a:off x="3134" y="3063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1613"/>
            <p:cNvSpPr>
              <a:spLocks noChangeShapeType="1"/>
            </p:cNvSpPr>
            <p:nvPr/>
          </p:nvSpPr>
          <p:spPr bwMode="auto">
            <a:xfrm flipH="1">
              <a:off x="3134" y="317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1614"/>
            <p:cNvSpPr>
              <a:spLocks noChangeShapeType="1"/>
            </p:cNvSpPr>
            <p:nvPr/>
          </p:nvSpPr>
          <p:spPr bwMode="auto">
            <a:xfrm flipH="1">
              <a:off x="3134" y="311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1615"/>
            <p:cNvSpPr>
              <a:spLocks noChangeShapeType="1"/>
            </p:cNvSpPr>
            <p:nvPr/>
          </p:nvSpPr>
          <p:spPr bwMode="auto">
            <a:xfrm flipH="1">
              <a:off x="3134" y="3009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1616"/>
            <p:cNvSpPr>
              <a:spLocks noChangeShapeType="1"/>
            </p:cNvSpPr>
            <p:nvPr/>
          </p:nvSpPr>
          <p:spPr bwMode="auto">
            <a:xfrm flipV="1">
              <a:off x="3070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1617"/>
            <p:cNvSpPr>
              <a:spLocks noChangeShapeType="1"/>
            </p:cNvSpPr>
            <p:nvPr/>
          </p:nvSpPr>
          <p:spPr bwMode="auto">
            <a:xfrm>
              <a:off x="3134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Line 1618"/>
            <p:cNvSpPr>
              <a:spLocks noChangeShapeType="1"/>
            </p:cNvSpPr>
            <p:nvPr/>
          </p:nvSpPr>
          <p:spPr bwMode="auto">
            <a:xfrm flipH="1">
              <a:off x="3008" y="3063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Line 1619"/>
            <p:cNvSpPr>
              <a:spLocks noChangeShapeType="1"/>
            </p:cNvSpPr>
            <p:nvPr/>
          </p:nvSpPr>
          <p:spPr bwMode="auto">
            <a:xfrm flipH="1">
              <a:off x="3008" y="3226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1620"/>
            <p:cNvSpPr>
              <a:spLocks noChangeShapeType="1"/>
            </p:cNvSpPr>
            <p:nvPr/>
          </p:nvSpPr>
          <p:spPr bwMode="auto">
            <a:xfrm>
              <a:off x="3008" y="3009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1621"/>
            <p:cNvSpPr>
              <a:spLocks noChangeShapeType="1"/>
            </p:cNvSpPr>
            <p:nvPr/>
          </p:nvSpPr>
          <p:spPr bwMode="auto">
            <a:xfrm>
              <a:off x="3008" y="3117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1622"/>
            <p:cNvSpPr>
              <a:spLocks noChangeShapeType="1"/>
            </p:cNvSpPr>
            <p:nvPr/>
          </p:nvSpPr>
          <p:spPr bwMode="auto">
            <a:xfrm flipH="1">
              <a:off x="3008" y="3171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1623"/>
            <p:cNvSpPr>
              <a:spLocks noChangeShapeType="1"/>
            </p:cNvSpPr>
            <p:nvPr/>
          </p:nvSpPr>
          <p:spPr bwMode="auto">
            <a:xfrm>
              <a:off x="3134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1624"/>
            <p:cNvSpPr>
              <a:spLocks noChangeShapeType="1"/>
            </p:cNvSpPr>
            <p:nvPr/>
          </p:nvSpPr>
          <p:spPr bwMode="auto">
            <a:xfrm flipH="1">
              <a:off x="3070" y="3388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1625"/>
            <p:cNvSpPr>
              <a:spLocks noChangeShapeType="1"/>
            </p:cNvSpPr>
            <p:nvPr/>
          </p:nvSpPr>
          <p:spPr bwMode="auto">
            <a:xfrm flipV="1">
              <a:off x="3070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1626"/>
            <p:cNvSpPr>
              <a:spLocks noChangeShapeType="1"/>
            </p:cNvSpPr>
            <p:nvPr/>
          </p:nvSpPr>
          <p:spPr bwMode="auto">
            <a:xfrm>
              <a:off x="3070" y="3280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1627"/>
            <p:cNvSpPr>
              <a:spLocks noChangeShapeType="1"/>
            </p:cNvSpPr>
            <p:nvPr/>
          </p:nvSpPr>
          <p:spPr bwMode="auto">
            <a:xfrm>
              <a:off x="3134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1628"/>
            <p:cNvSpPr>
              <a:spLocks noChangeShapeType="1"/>
            </p:cNvSpPr>
            <p:nvPr/>
          </p:nvSpPr>
          <p:spPr bwMode="auto">
            <a:xfrm flipV="1">
              <a:off x="3070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1629"/>
            <p:cNvSpPr>
              <a:spLocks noChangeShapeType="1"/>
            </p:cNvSpPr>
            <p:nvPr/>
          </p:nvSpPr>
          <p:spPr bwMode="auto">
            <a:xfrm flipH="1">
              <a:off x="3070" y="333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1630"/>
            <p:cNvSpPr>
              <a:spLocks noChangeShapeType="1"/>
            </p:cNvSpPr>
            <p:nvPr/>
          </p:nvSpPr>
          <p:spPr bwMode="auto">
            <a:xfrm flipV="1">
              <a:off x="3134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1631"/>
            <p:cNvSpPr>
              <a:spLocks noChangeShapeType="1"/>
            </p:cNvSpPr>
            <p:nvPr/>
          </p:nvSpPr>
          <p:spPr bwMode="auto">
            <a:xfrm flipV="1">
              <a:off x="3070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1632"/>
            <p:cNvSpPr>
              <a:spLocks noChangeShapeType="1"/>
            </p:cNvSpPr>
            <p:nvPr/>
          </p:nvSpPr>
          <p:spPr bwMode="auto">
            <a:xfrm flipV="1">
              <a:off x="3070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1633"/>
            <p:cNvSpPr>
              <a:spLocks noChangeShapeType="1"/>
            </p:cNvSpPr>
            <p:nvPr/>
          </p:nvSpPr>
          <p:spPr bwMode="auto">
            <a:xfrm>
              <a:off x="3134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1634"/>
            <p:cNvSpPr>
              <a:spLocks noChangeShapeType="1"/>
            </p:cNvSpPr>
            <p:nvPr/>
          </p:nvSpPr>
          <p:spPr bwMode="auto">
            <a:xfrm>
              <a:off x="3070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1635"/>
            <p:cNvSpPr>
              <a:spLocks noChangeShapeType="1"/>
            </p:cNvSpPr>
            <p:nvPr/>
          </p:nvSpPr>
          <p:spPr bwMode="auto">
            <a:xfrm flipH="1">
              <a:off x="3070" y="3497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1636"/>
            <p:cNvSpPr>
              <a:spLocks noChangeShapeType="1"/>
            </p:cNvSpPr>
            <p:nvPr/>
          </p:nvSpPr>
          <p:spPr bwMode="auto">
            <a:xfrm flipH="1">
              <a:off x="3070" y="3605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1637"/>
            <p:cNvSpPr>
              <a:spLocks noChangeShapeType="1"/>
            </p:cNvSpPr>
            <p:nvPr/>
          </p:nvSpPr>
          <p:spPr bwMode="auto">
            <a:xfrm>
              <a:off x="3070" y="3551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1638"/>
            <p:cNvSpPr>
              <a:spLocks noChangeShapeType="1"/>
            </p:cNvSpPr>
            <p:nvPr/>
          </p:nvSpPr>
          <p:spPr bwMode="auto">
            <a:xfrm flipH="1">
              <a:off x="3070" y="3442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1639"/>
            <p:cNvSpPr>
              <a:spLocks noChangeShapeType="1"/>
            </p:cNvSpPr>
            <p:nvPr/>
          </p:nvSpPr>
          <p:spPr bwMode="auto">
            <a:xfrm flipV="1">
              <a:off x="3134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1640"/>
            <p:cNvSpPr>
              <a:spLocks noChangeShapeType="1"/>
            </p:cNvSpPr>
            <p:nvPr/>
          </p:nvSpPr>
          <p:spPr bwMode="auto">
            <a:xfrm>
              <a:off x="3134" y="338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1641"/>
            <p:cNvSpPr>
              <a:spLocks noChangeShapeType="1"/>
            </p:cNvSpPr>
            <p:nvPr/>
          </p:nvSpPr>
          <p:spPr bwMode="auto">
            <a:xfrm>
              <a:off x="3134" y="333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1642"/>
            <p:cNvSpPr>
              <a:spLocks noChangeShapeType="1"/>
            </p:cNvSpPr>
            <p:nvPr/>
          </p:nvSpPr>
          <p:spPr bwMode="auto">
            <a:xfrm>
              <a:off x="3134" y="3605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1643"/>
            <p:cNvSpPr>
              <a:spLocks noChangeShapeType="1"/>
            </p:cNvSpPr>
            <p:nvPr/>
          </p:nvSpPr>
          <p:spPr bwMode="auto">
            <a:xfrm flipH="1">
              <a:off x="3134" y="344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1644"/>
            <p:cNvSpPr>
              <a:spLocks noChangeShapeType="1"/>
            </p:cNvSpPr>
            <p:nvPr/>
          </p:nvSpPr>
          <p:spPr bwMode="auto">
            <a:xfrm flipV="1">
              <a:off x="3070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1645"/>
            <p:cNvSpPr>
              <a:spLocks noChangeShapeType="1"/>
            </p:cNvSpPr>
            <p:nvPr/>
          </p:nvSpPr>
          <p:spPr bwMode="auto">
            <a:xfrm flipH="1">
              <a:off x="3134" y="355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1646"/>
            <p:cNvSpPr>
              <a:spLocks noChangeShapeType="1"/>
            </p:cNvSpPr>
            <p:nvPr/>
          </p:nvSpPr>
          <p:spPr bwMode="auto">
            <a:xfrm>
              <a:off x="3134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1647"/>
            <p:cNvSpPr>
              <a:spLocks noChangeShapeType="1"/>
            </p:cNvSpPr>
            <p:nvPr/>
          </p:nvSpPr>
          <p:spPr bwMode="auto">
            <a:xfrm flipH="1">
              <a:off x="3134" y="349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1648"/>
            <p:cNvSpPr>
              <a:spLocks noChangeShapeType="1"/>
            </p:cNvSpPr>
            <p:nvPr/>
          </p:nvSpPr>
          <p:spPr bwMode="auto">
            <a:xfrm flipH="1">
              <a:off x="3134" y="328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1649"/>
            <p:cNvSpPr>
              <a:spLocks noChangeShapeType="1"/>
            </p:cNvSpPr>
            <p:nvPr/>
          </p:nvSpPr>
          <p:spPr bwMode="auto">
            <a:xfrm>
              <a:off x="3008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1650"/>
            <p:cNvSpPr>
              <a:spLocks noChangeShapeType="1"/>
            </p:cNvSpPr>
            <p:nvPr/>
          </p:nvSpPr>
          <p:spPr bwMode="auto">
            <a:xfrm>
              <a:off x="3008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1651"/>
            <p:cNvSpPr>
              <a:spLocks noChangeShapeType="1"/>
            </p:cNvSpPr>
            <p:nvPr/>
          </p:nvSpPr>
          <p:spPr bwMode="auto">
            <a:xfrm>
              <a:off x="3008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1652"/>
            <p:cNvSpPr>
              <a:spLocks noChangeShapeType="1"/>
            </p:cNvSpPr>
            <p:nvPr/>
          </p:nvSpPr>
          <p:spPr bwMode="auto">
            <a:xfrm>
              <a:off x="3008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1653"/>
            <p:cNvSpPr>
              <a:spLocks noChangeShapeType="1"/>
            </p:cNvSpPr>
            <p:nvPr/>
          </p:nvSpPr>
          <p:spPr bwMode="auto">
            <a:xfrm>
              <a:off x="3008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1654"/>
            <p:cNvSpPr>
              <a:spLocks noChangeShapeType="1"/>
            </p:cNvSpPr>
            <p:nvPr/>
          </p:nvSpPr>
          <p:spPr bwMode="auto">
            <a:xfrm>
              <a:off x="3008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1655"/>
            <p:cNvSpPr>
              <a:spLocks noChangeShapeType="1"/>
            </p:cNvSpPr>
            <p:nvPr/>
          </p:nvSpPr>
          <p:spPr bwMode="auto">
            <a:xfrm>
              <a:off x="3008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1656"/>
            <p:cNvSpPr>
              <a:spLocks noChangeShapeType="1"/>
            </p:cNvSpPr>
            <p:nvPr/>
          </p:nvSpPr>
          <p:spPr bwMode="auto">
            <a:xfrm>
              <a:off x="3008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1657"/>
            <p:cNvSpPr>
              <a:spLocks noChangeShapeType="1"/>
            </p:cNvSpPr>
            <p:nvPr/>
          </p:nvSpPr>
          <p:spPr bwMode="auto">
            <a:xfrm>
              <a:off x="3008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1658"/>
            <p:cNvSpPr>
              <a:spLocks/>
            </p:cNvSpPr>
            <p:nvPr/>
          </p:nvSpPr>
          <p:spPr bwMode="auto">
            <a:xfrm>
              <a:off x="3008" y="3822"/>
              <a:ext cx="62" cy="54"/>
            </a:xfrm>
            <a:custGeom>
              <a:avLst/>
              <a:gdLst>
                <a:gd name="T0" fmla="*/ 0 w 186"/>
                <a:gd name="T1" fmla="*/ 0 h 162"/>
                <a:gd name="T2" fmla="*/ 0 w 186"/>
                <a:gd name="T3" fmla="*/ 162 h 162"/>
                <a:gd name="T4" fmla="*/ 186 w 186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2">
                  <a:moveTo>
                    <a:pt x="0" y="0"/>
                  </a:moveTo>
                  <a:lnTo>
                    <a:pt x="0" y="162"/>
                  </a:lnTo>
                  <a:lnTo>
                    <a:pt x="186" y="162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1659"/>
            <p:cNvSpPr>
              <a:spLocks noChangeShapeType="1"/>
            </p:cNvSpPr>
            <p:nvPr/>
          </p:nvSpPr>
          <p:spPr bwMode="auto">
            <a:xfrm>
              <a:off x="3134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1660"/>
            <p:cNvSpPr>
              <a:spLocks noChangeShapeType="1"/>
            </p:cNvSpPr>
            <p:nvPr/>
          </p:nvSpPr>
          <p:spPr bwMode="auto">
            <a:xfrm flipV="1">
              <a:off x="3070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1661"/>
            <p:cNvSpPr>
              <a:spLocks noChangeShapeType="1"/>
            </p:cNvSpPr>
            <p:nvPr/>
          </p:nvSpPr>
          <p:spPr bwMode="auto">
            <a:xfrm flipV="1">
              <a:off x="3070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1662"/>
            <p:cNvSpPr>
              <a:spLocks noChangeShapeType="1"/>
            </p:cNvSpPr>
            <p:nvPr/>
          </p:nvSpPr>
          <p:spPr bwMode="auto">
            <a:xfrm>
              <a:off x="3134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1663"/>
            <p:cNvSpPr>
              <a:spLocks noChangeShapeType="1"/>
            </p:cNvSpPr>
            <p:nvPr/>
          </p:nvSpPr>
          <p:spPr bwMode="auto">
            <a:xfrm flipV="1">
              <a:off x="3070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1664"/>
            <p:cNvSpPr>
              <a:spLocks noChangeShapeType="1"/>
            </p:cNvSpPr>
            <p:nvPr/>
          </p:nvSpPr>
          <p:spPr bwMode="auto">
            <a:xfrm>
              <a:off x="3070" y="3660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1665"/>
            <p:cNvSpPr>
              <a:spLocks noChangeShapeType="1"/>
            </p:cNvSpPr>
            <p:nvPr/>
          </p:nvSpPr>
          <p:spPr bwMode="auto">
            <a:xfrm flipH="1">
              <a:off x="3070" y="371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1666"/>
            <p:cNvSpPr>
              <a:spLocks noChangeShapeType="1"/>
            </p:cNvSpPr>
            <p:nvPr/>
          </p:nvSpPr>
          <p:spPr bwMode="auto">
            <a:xfrm>
              <a:off x="3070" y="3768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1667"/>
            <p:cNvSpPr>
              <a:spLocks noChangeShapeType="1"/>
            </p:cNvSpPr>
            <p:nvPr/>
          </p:nvSpPr>
          <p:spPr bwMode="auto">
            <a:xfrm flipH="1">
              <a:off x="3070" y="3822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1668"/>
            <p:cNvSpPr>
              <a:spLocks noChangeShapeType="1"/>
            </p:cNvSpPr>
            <p:nvPr/>
          </p:nvSpPr>
          <p:spPr bwMode="auto">
            <a:xfrm>
              <a:off x="3134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1669"/>
            <p:cNvSpPr>
              <a:spLocks noChangeShapeType="1"/>
            </p:cNvSpPr>
            <p:nvPr/>
          </p:nvSpPr>
          <p:spPr bwMode="auto">
            <a:xfrm>
              <a:off x="3070" y="3876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1670"/>
            <p:cNvSpPr>
              <a:spLocks noChangeShapeType="1"/>
            </p:cNvSpPr>
            <p:nvPr/>
          </p:nvSpPr>
          <p:spPr bwMode="auto">
            <a:xfrm>
              <a:off x="3134" y="376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1671"/>
            <p:cNvSpPr>
              <a:spLocks noChangeShapeType="1"/>
            </p:cNvSpPr>
            <p:nvPr/>
          </p:nvSpPr>
          <p:spPr bwMode="auto">
            <a:xfrm>
              <a:off x="3134" y="371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1672"/>
            <p:cNvSpPr>
              <a:spLocks noChangeShapeType="1"/>
            </p:cNvSpPr>
            <p:nvPr/>
          </p:nvSpPr>
          <p:spPr bwMode="auto">
            <a:xfrm>
              <a:off x="3134" y="382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1673"/>
            <p:cNvSpPr>
              <a:spLocks noChangeShapeType="1"/>
            </p:cNvSpPr>
            <p:nvPr/>
          </p:nvSpPr>
          <p:spPr bwMode="auto">
            <a:xfrm flipV="1">
              <a:off x="3134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Line 1674"/>
            <p:cNvSpPr>
              <a:spLocks noChangeShapeType="1"/>
            </p:cNvSpPr>
            <p:nvPr/>
          </p:nvSpPr>
          <p:spPr bwMode="auto">
            <a:xfrm>
              <a:off x="3070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Line 1675"/>
            <p:cNvSpPr>
              <a:spLocks noChangeShapeType="1"/>
            </p:cNvSpPr>
            <p:nvPr/>
          </p:nvSpPr>
          <p:spPr bwMode="auto">
            <a:xfrm flipH="1">
              <a:off x="3134" y="366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1676"/>
            <p:cNvSpPr>
              <a:spLocks noChangeShapeType="1"/>
            </p:cNvSpPr>
            <p:nvPr/>
          </p:nvSpPr>
          <p:spPr bwMode="auto">
            <a:xfrm>
              <a:off x="3008" y="328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1677"/>
            <p:cNvSpPr>
              <a:spLocks noChangeShapeType="1"/>
            </p:cNvSpPr>
            <p:nvPr/>
          </p:nvSpPr>
          <p:spPr bwMode="auto">
            <a:xfrm>
              <a:off x="3008" y="3334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1678"/>
            <p:cNvSpPr>
              <a:spLocks noChangeShapeType="1"/>
            </p:cNvSpPr>
            <p:nvPr/>
          </p:nvSpPr>
          <p:spPr bwMode="auto">
            <a:xfrm flipH="1">
              <a:off x="3008" y="344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7" name="Line 1679"/>
          <p:cNvSpPr>
            <a:spLocks noChangeShapeType="1"/>
          </p:cNvSpPr>
          <p:nvPr/>
        </p:nvSpPr>
        <p:spPr bwMode="auto">
          <a:xfrm flipH="1">
            <a:off x="4775201" y="50650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1680"/>
          <p:cNvSpPr>
            <a:spLocks noChangeShapeType="1"/>
          </p:cNvSpPr>
          <p:nvPr/>
        </p:nvSpPr>
        <p:spPr bwMode="auto">
          <a:xfrm>
            <a:off x="4775201" y="558260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1681"/>
          <p:cNvSpPr>
            <a:spLocks noChangeShapeType="1"/>
          </p:cNvSpPr>
          <p:nvPr/>
        </p:nvSpPr>
        <p:spPr bwMode="auto">
          <a:xfrm flipH="1">
            <a:off x="4775201" y="566832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Line 1682"/>
          <p:cNvSpPr>
            <a:spLocks noChangeShapeType="1"/>
          </p:cNvSpPr>
          <p:nvPr/>
        </p:nvSpPr>
        <p:spPr bwMode="auto">
          <a:xfrm>
            <a:off x="4775201" y="540956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1683"/>
          <p:cNvSpPr>
            <a:spLocks noChangeShapeType="1"/>
          </p:cNvSpPr>
          <p:nvPr/>
        </p:nvSpPr>
        <p:spPr bwMode="auto">
          <a:xfrm>
            <a:off x="487362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1684"/>
          <p:cNvSpPr>
            <a:spLocks noChangeShapeType="1"/>
          </p:cNvSpPr>
          <p:nvPr/>
        </p:nvSpPr>
        <p:spPr bwMode="auto">
          <a:xfrm flipH="1">
            <a:off x="4775201" y="54968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1685"/>
          <p:cNvSpPr>
            <a:spLocks noChangeShapeType="1"/>
          </p:cNvSpPr>
          <p:nvPr/>
        </p:nvSpPr>
        <p:spPr bwMode="auto">
          <a:xfrm>
            <a:off x="4775201" y="575405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Line 1686"/>
          <p:cNvSpPr>
            <a:spLocks noChangeShapeType="1"/>
          </p:cNvSpPr>
          <p:nvPr/>
        </p:nvSpPr>
        <p:spPr bwMode="auto">
          <a:xfrm flipV="1">
            <a:off x="497522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Line 1687"/>
          <p:cNvSpPr>
            <a:spLocks noChangeShapeType="1"/>
          </p:cNvSpPr>
          <p:nvPr/>
        </p:nvSpPr>
        <p:spPr bwMode="auto">
          <a:xfrm>
            <a:off x="4775201" y="523811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1688"/>
          <p:cNvSpPr>
            <a:spLocks noChangeShapeType="1"/>
          </p:cNvSpPr>
          <p:nvPr/>
        </p:nvSpPr>
        <p:spPr bwMode="auto">
          <a:xfrm flipH="1">
            <a:off x="4775201" y="532383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1689"/>
          <p:cNvSpPr>
            <a:spLocks noChangeShapeType="1"/>
          </p:cNvSpPr>
          <p:nvPr/>
        </p:nvSpPr>
        <p:spPr bwMode="auto">
          <a:xfrm>
            <a:off x="4775201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1690"/>
          <p:cNvSpPr>
            <a:spLocks noChangeShapeType="1"/>
          </p:cNvSpPr>
          <p:nvPr/>
        </p:nvSpPr>
        <p:spPr bwMode="auto">
          <a:xfrm flipV="1">
            <a:off x="487362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1691"/>
          <p:cNvSpPr>
            <a:spLocks noChangeShapeType="1"/>
          </p:cNvSpPr>
          <p:nvPr/>
        </p:nvSpPr>
        <p:spPr bwMode="auto">
          <a:xfrm flipV="1">
            <a:off x="497522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1692"/>
          <p:cNvSpPr>
            <a:spLocks noChangeShapeType="1"/>
          </p:cNvSpPr>
          <p:nvPr/>
        </p:nvSpPr>
        <p:spPr bwMode="auto">
          <a:xfrm>
            <a:off x="4775201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693"/>
          <p:cNvSpPr>
            <a:spLocks/>
          </p:cNvSpPr>
          <p:nvPr/>
        </p:nvSpPr>
        <p:spPr bwMode="auto">
          <a:xfrm>
            <a:off x="7485063" y="5092063"/>
            <a:ext cx="196850" cy="174625"/>
          </a:xfrm>
          <a:custGeom>
            <a:avLst/>
            <a:gdLst>
              <a:gd name="T0" fmla="*/ 295 w 372"/>
              <a:gd name="T1" fmla="*/ 166 h 330"/>
              <a:gd name="T2" fmla="*/ 372 w 372"/>
              <a:gd name="T3" fmla="*/ 330 h 330"/>
              <a:gd name="T4" fmla="*/ 0 w 372"/>
              <a:gd name="T5" fmla="*/ 166 h 330"/>
              <a:gd name="T6" fmla="*/ 372 w 372"/>
              <a:gd name="T7" fmla="*/ 0 h 330"/>
              <a:gd name="T8" fmla="*/ 295 w 372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295" y="166"/>
                </a:moveTo>
                <a:lnTo>
                  <a:pt x="372" y="330"/>
                </a:lnTo>
                <a:lnTo>
                  <a:pt x="0" y="166"/>
                </a:lnTo>
                <a:lnTo>
                  <a:pt x="372" y="0"/>
                </a:lnTo>
                <a:lnTo>
                  <a:pt x="295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694"/>
          <p:cNvSpPr>
            <a:spLocks/>
          </p:cNvSpPr>
          <p:nvPr/>
        </p:nvSpPr>
        <p:spPr bwMode="auto">
          <a:xfrm>
            <a:off x="5205413" y="5092063"/>
            <a:ext cx="196850" cy="174625"/>
          </a:xfrm>
          <a:custGeom>
            <a:avLst/>
            <a:gdLst>
              <a:gd name="T0" fmla="*/ 296 w 373"/>
              <a:gd name="T1" fmla="*/ 166 h 330"/>
              <a:gd name="T2" fmla="*/ 373 w 373"/>
              <a:gd name="T3" fmla="*/ 330 h 330"/>
              <a:gd name="T4" fmla="*/ 0 w 373"/>
              <a:gd name="T5" fmla="*/ 166 h 330"/>
              <a:gd name="T6" fmla="*/ 373 w 373"/>
              <a:gd name="T7" fmla="*/ 0 h 330"/>
              <a:gd name="T8" fmla="*/ 296 w 373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30">
                <a:moveTo>
                  <a:pt x="296" y="166"/>
                </a:moveTo>
                <a:lnTo>
                  <a:pt x="373" y="330"/>
                </a:lnTo>
                <a:lnTo>
                  <a:pt x="0" y="166"/>
                </a:lnTo>
                <a:lnTo>
                  <a:pt x="373" y="0"/>
                </a:lnTo>
                <a:lnTo>
                  <a:pt x="296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695"/>
          <p:cNvSpPr>
            <a:spLocks/>
          </p:cNvSpPr>
          <p:nvPr/>
        </p:nvSpPr>
        <p:spPr bwMode="auto">
          <a:xfrm>
            <a:off x="2941638" y="5092063"/>
            <a:ext cx="196850" cy="174625"/>
          </a:xfrm>
          <a:custGeom>
            <a:avLst/>
            <a:gdLst>
              <a:gd name="T0" fmla="*/ 295 w 372"/>
              <a:gd name="T1" fmla="*/ 166 h 330"/>
              <a:gd name="T2" fmla="*/ 372 w 372"/>
              <a:gd name="T3" fmla="*/ 330 h 330"/>
              <a:gd name="T4" fmla="*/ 0 w 372"/>
              <a:gd name="T5" fmla="*/ 166 h 330"/>
              <a:gd name="T6" fmla="*/ 372 w 372"/>
              <a:gd name="T7" fmla="*/ 0 h 330"/>
              <a:gd name="T8" fmla="*/ 295 w 372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295" y="166"/>
                </a:moveTo>
                <a:lnTo>
                  <a:pt x="372" y="330"/>
                </a:lnTo>
                <a:lnTo>
                  <a:pt x="0" y="166"/>
                </a:lnTo>
                <a:lnTo>
                  <a:pt x="372" y="0"/>
                </a:lnTo>
                <a:lnTo>
                  <a:pt x="295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697"/>
          <p:cNvSpPr>
            <a:spLocks/>
          </p:cNvSpPr>
          <p:nvPr/>
        </p:nvSpPr>
        <p:spPr bwMode="auto">
          <a:xfrm>
            <a:off x="2536826" y="2194785"/>
            <a:ext cx="196850" cy="176213"/>
          </a:xfrm>
          <a:custGeom>
            <a:avLst/>
            <a:gdLst>
              <a:gd name="T0" fmla="*/ 76 w 372"/>
              <a:gd name="T1" fmla="*/ 165 h 331"/>
              <a:gd name="T2" fmla="*/ 0 w 372"/>
              <a:gd name="T3" fmla="*/ 0 h 331"/>
              <a:gd name="T4" fmla="*/ 372 w 372"/>
              <a:gd name="T5" fmla="*/ 165 h 331"/>
              <a:gd name="T6" fmla="*/ 0 w 372"/>
              <a:gd name="T7" fmla="*/ 331 h 331"/>
              <a:gd name="T8" fmla="*/ 76 w 372"/>
              <a:gd name="T9" fmla="*/ 16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1">
                <a:moveTo>
                  <a:pt x="76" y="165"/>
                </a:moveTo>
                <a:lnTo>
                  <a:pt x="0" y="0"/>
                </a:lnTo>
                <a:lnTo>
                  <a:pt x="372" y="165"/>
                </a:lnTo>
                <a:lnTo>
                  <a:pt x="0" y="331"/>
                </a:lnTo>
                <a:lnTo>
                  <a:pt x="76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698"/>
          <p:cNvSpPr>
            <a:spLocks/>
          </p:cNvSpPr>
          <p:nvPr/>
        </p:nvSpPr>
        <p:spPr bwMode="auto">
          <a:xfrm>
            <a:off x="6791326" y="2196373"/>
            <a:ext cx="196850" cy="174625"/>
          </a:xfrm>
          <a:custGeom>
            <a:avLst/>
            <a:gdLst>
              <a:gd name="T0" fmla="*/ 77 w 372"/>
              <a:gd name="T1" fmla="*/ 164 h 330"/>
              <a:gd name="T2" fmla="*/ 0 w 372"/>
              <a:gd name="T3" fmla="*/ 0 h 330"/>
              <a:gd name="T4" fmla="*/ 372 w 372"/>
              <a:gd name="T5" fmla="*/ 164 h 330"/>
              <a:gd name="T6" fmla="*/ 0 w 372"/>
              <a:gd name="T7" fmla="*/ 330 h 330"/>
              <a:gd name="T8" fmla="*/ 77 w 372"/>
              <a:gd name="T9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77" y="164"/>
                </a:moveTo>
                <a:lnTo>
                  <a:pt x="0" y="0"/>
                </a:lnTo>
                <a:lnTo>
                  <a:pt x="372" y="164"/>
                </a:lnTo>
                <a:lnTo>
                  <a:pt x="0" y="330"/>
                </a:lnTo>
                <a:lnTo>
                  <a:pt x="77" y="1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Freeform 1705"/>
          <p:cNvSpPr>
            <a:spLocks/>
          </p:cNvSpPr>
          <p:nvPr/>
        </p:nvSpPr>
        <p:spPr bwMode="auto">
          <a:xfrm>
            <a:off x="777876" y="2148748"/>
            <a:ext cx="31750" cy="26988"/>
          </a:xfrm>
          <a:custGeom>
            <a:avLst/>
            <a:gdLst>
              <a:gd name="T0" fmla="*/ 60 w 60"/>
              <a:gd name="T1" fmla="*/ 0 h 50"/>
              <a:gd name="T2" fmla="*/ 26 w 60"/>
              <a:gd name="T3" fmla="*/ 24 h 50"/>
              <a:gd name="T4" fmla="*/ 0 w 60"/>
              <a:gd name="T5" fmla="*/ 50 h 50"/>
              <a:gd name="T6" fmla="*/ 12 w 60"/>
              <a:gd name="T7" fmla="*/ 36 h 50"/>
              <a:gd name="T8" fmla="*/ 35 w 60"/>
              <a:gd name="T9" fmla="*/ 15 h 50"/>
              <a:gd name="T10" fmla="*/ 60 w 60"/>
              <a:gd name="T1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50">
                <a:moveTo>
                  <a:pt x="60" y="0"/>
                </a:moveTo>
                <a:lnTo>
                  <a:pt x="26" y="24"/>
                </a:lnTo>
                <a:lnTo>
                  <a:pt x="0" y="50"/>
                </a:lnTo>
                <a:lnTo>
                  <a:pt x="12" y="36"/>
                </a:lnTo>
                <a:lnTo>
                  <a:pt x="35" y="15"/>
                </a:lnTo>
                <a:lnTo>
                  <a:pt x="6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Freeform 1706"/>
          <p:cNvSpPr>
            <a:spLocks/>
          </p:cNvSpPr>
          <p:nvPr/>
        </p:nvSpPr>
        <p:spPr bwMode="auto">
          <a:xfrm>
            <a:off x="809626" y="2148748"/>
            <a:ext cx="0" cy="0"/>
          </a:xfrm>
          <a:custGeom>
            <a:avLst/>
            <a:gdLst>
              <a:gd name="T0" fmla="*/ 2 w 2"/>
              <a:gd name="T1" fmla="*/ 0 w 2"/>
              <a:gd name="T2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Freeform 1710"/>
          <p:cNvSpPr>
            <a:spLocks/>
          </p:cNvSpPr>
          <p:nvPr/>
        </p:nvSpPr>
        <p:spPr bwMode="auto">
          <a:xfrm>
            <a:off x="531813" y="2074135"/>
            <a:ext cx="0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Freeform 1713"/>
          <p:cNvSpPr>
            <a:spLocks/>
          </p:cNvSpPr>
          <p:nvPr/>
        </p:nvSpPr>
        <p:spPr bwMode="auto">
          <a:xfrm>
            <a:off x="500063" y="2074135"/>
            <a:ext cx="31750" cy="26988"/>
          </a:xfrm>
          <a:custGeom>
            <a:avLst/>
            <a:gdLst>
              <a:gd name="T0" fmla="*/ 60 w 60"/>
              <a:gd name="T1" fmla="*/ 0 h 51"/>
              <a:gd name="T2" fmla="*/ 25 w 60"/>
              <a:gd name="T3" fmla="*/ 24 h 51"/>
              <a:gd name="T4" fmla="*/ 0 w 60"/>
              <a:gd name="T5" fmla="*/ 51 h 51"/>
              <a:gd name="T6" fmla="*/ 12 w 60"/>
              <a:gd name="T7" fmla="*/ 36 h 51"/>
              <a:gd name="T8" fmla="*/ 35 w 60"/>
              <a:gd name="T9" fmla="*/ 16 h 51"/>
              <a:gd name="T10" fmla="*/ 60 w 60"/>
              <a:gd name="T1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51">
                <a:moveTo>
                  <a:pt x="60" y="0"/>
                </a:moveTo>
                <a:lnTo>
                  <a:pt x="25" y="24"/>
                </a:lnTo>
                <a:lnTo>
                  <a:pt x="0" y="51"/>
                </a:lnTo>
                <a:lnTo>
                  <a:pt x="12" y="36"/>
                </a:lnTo>
                <a:lnTo>
                  <a:pt x="35" y="16"/>
                </a:lnTo>
                <a:lnTo>
                  <a:pt x="6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Freeform 1716"/>
          <p:cNvSpPr>
            <a:spLocks/>
          </p:cNvSpPr>
          <p:nvPr/>
        </p:nvSpPr>
        <p:spPr bwMode="auto">
          <a:xfrm>
            <a:off x="1457326" y="1778860"/>
            <a:ext cx="15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Freeform 1719"/>
          <p:cNvSpPr>
            <a:spLocks/>
          </p:cNvSpPr>
          <p:nvPr/>
        </p:nvSpPr>
        <p:spPr bwMode="auto">
          <a:xfrm>
            <a:off x="1458913" y="1778860"/>
            <a:ext cx="49213" cy="41275"/>
          </a:xfrm>
          <a:custGeom>
            <a:avLst/>
            <a:gdLst>
              <a:gd name="T0" fmla="*/ 0 w 95"/>
              <a:gd name="T1" fmla="*/ 0 h 79"/>
              <a:gd name="T2" fmla="*/ 0 w 95"/>
              <a:gd name="T3" fmla="*/ 1 h 79"/>
              <a:gd name="T4" fmla="*/ 28 w 95"/>
              <a:gd name="T5" fmla="*/ 20 h 79"/>
              <a:gd name="T6" fmla="*/ 53 w 95"/>
              <a:gd name="T7" fmla="*/ 40 h 79"/>
              <a:gd name="T8" fmla="*/ 74 w 95"/>
              <a:gd name="T9" fmla="*/ 59 h 79"/>
              <a:gd name="T10" fmla="*/ 95 w 95"/>
              <a:gd name="T11" fmla="*/ 79 h 79"/>
              <a:gd name="T12" fmla="*/ 76 w 95"/>
              <a:gd name="T13" fmla="*/ 58 h 79"/>
              <a:gd name="T14" fmla="*/ 56 w 95"/>
              <a:gd name="T15" fmla="*/ 40 h 79"/>
              <a:gd name="T16" fmla="*/ 38 w 95"/>
              <a:gd name="T17" fmla="*/ 25 h 79"/>
              <a:gd name="T18" fmla="*/ 19 w 95"/>
              <a:gd name="T19" fmla="*/ 11 h 79"/>
              <a:gd name="T20" fmla="*/ 0 w 95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79">
                <a:moveTo>
                  <a:pt x="0" y="0"/>
                </a:moveTo>
                <a:lnTo>
                  <a:pt x="0" y="1"/>
                </a:lnTo>
                <a:lnTo>
                  <a:pt x="28" y="20"/>
                </a:lnTo>
                <a:lnTo>
                  <a:pt x="53" y="40"/>
                </a:lnTo>
                <a:lnTo>
                  <a:pt x="74" y="59"/>
                </a:lnTo>
                <a:lnTo>
                  <a:pt x="95" y="79"/>
                </a:lnTo>
                <a:lnTo>
                  <a:pt x="76" y="58"/>
                </a:lnTo>
                <a:lnTo>
                  <a:pt x="56" y="40"/>
                </a:lnTo>
                <a:lnTo>
                  <a:pt x="38" y="25"/>
                </a:lnTo>
                <a:lnTo>
                  <a:pt x="19" y="11"/>
                </a:lnTo>
                <a:lnTo>
                  <a:pt x="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Rectangle 1720"/>
          <p:cNvSpPr>
            <a:spLocks noChangeArrowheads="1"/>
          </p:cNvSpPr>
          <p:nvPr/>
        </p:nvSpPr>
        <p:spPr bwMode="auto">
          <a:xfrm>
            <a:off x="2054226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9" name="Rectangle 1721"/>
          <p:cNvSpPr>
            <a:spLocks noChangeArrowheads="1"/>
          </p:cNvSpPr>
          <p:nvPr/>
        </p:nvSpPr>
        <p:spPr bwMode="auto">
          <a:xfrm>
            <a:off x="4090988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0" name="Rectangle 1722"/>
          <p:cNvSpPr>
            <a:spLocks noChangeArrowheads="1"/>
          </p:cNvSpPr>
          <p:nvPr/>
        </p:nvSpPr>
        <p:spPr bwMode="auto">
          <a:xfrm>
            <a:off x="6300788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631" name="Rectangle 1723"/>
          <p:cNvSpPr>
            <a:spLocks noChangeArrowheads="1"/>
          </p:cNvSpPr>
          <p:nvPr/>
        </p:nvSpPr>
        <p:spPr bwMode="auto">
          <a:xfrm>
            <a:off x="8093076" y="491426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632" name="Rectangle 1724"/>
          <p:cNvSpPr>
            <a:spLocks noChangeArrowheads="1"/>
          </p:cNvSpPr>
          <p:nvPr/>
        </p:nvSpPr>
        <p:spPr bwMode="auto">
          <a:xfrm>
            <a:off x="5854701" y="491426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633" name="Rectangle 1725"/>
          <p:cNvSpPr>
            <a:spLocks noChangeArrowheads="1"/>
          </p:cNvSpPr>
          <p:nvPr/>
        </p:nvSpPr>
        <p:spPr bwMode="auto">
          <a:xfrm>
            <a:off x="3571876" y="491585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634" name="Rectangle 1726"/>
          <p:cNvSpPr>
            <a:spLocks noChangeArrowheads="1"/>
          </p:cNvSpPr>
          <p:nvPr/>
        </p:nvSpPr>
        <p:spPr bwMode="auto">
          <a:xfrm>
            <a:off x="3190876" y="5344475"/>
            <a:ext cx="689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5" name="Rectangle 1727"/>
          <p:cNvSpPr>
            <a:spLocks noChangeArrowheads="1"/>
          </p:cNvSpPr>
          <p:nvPr/>
        </p:nvSpPr>
        <p:spPr bwMode="auto">
          <a:xfrm>
            <a:off x="5546726" y="5344475"/>
            <a:ext cx="7246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to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7" name="Rectangle 1729"/>
          <p:cNvSpPr>
            <a:spLocks noChangeArrowheads="1"/>
          </p:cNvSpPr>
          <p:nvPr/>
        </p:nvSpPr>
        <p:spPr bwMode="auto">
          <a:xfrm>
            <a:off x="790596" y="1447800"/>
            <a:ext cx="3524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Users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8" name="Rectangle 1730"/>
          <p:cNvSpPr>
            <a:spLocks noChangeArrowheads="1"/>
          </p:cNvSpPr>
          <p:nvPr/>
        </p:nvSpPr>
        <p:spPr bwMode="auto">
          <a:xfrm>
            <a:off x="2869322" y="1691737"/>
            <a:ext cx="2853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9" name="Rectangle 1731"/>
          <p:cNvSpPr>
            <a:spLocks noChangeArrowheads="1"/>
          </p:cNvSpPr>
          <p:nvPr/>
        </p:nvSpPr>
        <p:spPr bwMode="auto">
          <a:xfrm>
            <a:off x="4738118" y="1615537"/>
            <a:ext cx="7482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System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0" name="Rectangle 1732"/>
          <p:cNvSpPr>
            <a:spLocks noChangeArrowheads="1"/>
          </p:cNvSpPr>
          <p:nvPr/>
        </p:nvSpPr>
        <p:spPr bwMode="auto">
          <a:xfrm>
            <a:off x="6923038" y="1082137"/>
            <a:ext cx="11541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System Blocks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2" name="Rectangle 1734"/>
          <p:cNvSpPr>
            <a:spLocks noChangeArrowheads="1"/>
          </p:cNvSpPr>
          <p:nvPr/>
        </p:nvSpPr>
        <p:spPr bwMode="auto">
          <a:xfrm>
            <a:off x="6361835" y="4010975"/>
            <a:ext cx="1258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LVM Logical Extents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3" name="Rectangle 1735"/>
          <p:cNvSpPr>
            <a:spLocks noChangeArrowheads="1"/>
          </p:cNvSpPr>
          <p:nvPr/>
        </p:nvSpPr>
        <p:spPr bwMode="auto">
          <a:xfrm>
            <a:off x="4259263" y="3795075"/>
            <a:ext cx="8513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Physical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4" name="Rectangle 1736"/>
          <p:cNvSpPr>
            <a:spLocks noChangeArrowheads="1"/>
          </p:cNvSpPr>
          <p:nvPr/>
        </p:nvSpPr>
        <p:spPr bwMode="auto">
          <a:xfrm>
            <a:off x="4459288" y="3974463"/>
            <a:ext cx="4696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Extents</a:t>
            </a:r>
            <a:endParaRPr lang="en-US" sz="12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5" name="Rectangle 1737"/>
          <p:cNvSpPr>
            <a:spLocks noChangeArrowheads="1"/>
          </p:cNvSpPr>
          <p:nvPr/>
        </p:nvSpPr>
        <p:spPr bwMode="auto">
          <a:xfrm>
            <a:off x="2019301" y="3962400"/>
            <a:ext cx="7677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Sectors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6" name="Rectangle 1738"/>
          <p:cNvSpPr>
            <a:spLocks noChangeArrowheads="1"/>
          </p:cNvSpPr>
          <p:nvPr/>
        </p:nvSpPr>
        <p:spPr bwMode="auto">
          <a:xfrm>
            <a:off x="1875092" y="2444023"/>
            <a:ext cx="5286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Creates/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7" name="Rectangle 1739"/>
          <p:cNvSpPr>
            <a:spLocks noChangeArrowheads="1"/>
          </p:cNvSpPr>
          <p:nvPr/>
        </p:nvSpPr>
        <p:spPr bwMode="auto">
          <a:xfrm>
            <a:off x="1862138" y="2621823"/>
            <a:ext cx="56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8" name="Rectangle 1740"/>
          <p:cNvSpPr>
            <a:spLocks noChangeArrowheads="1"/>
          </p:cNvSpPr>
          <p:nvPr/>
        </p:nvSpPr>
        <p:spPr bwMode="auto">
          <a:xfrm>
            <a:off x="7772400" y="5274625"/>
            <a:ext cx="7246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Mapped 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9" name="Rectangle 1741"/>
          <p:cNvSpPr>
            <a:spLocks noChangeArrowheads="1"/>
          </p:cNvSpPr>
          <p:nvPr/>
        </p:nvSpPr>
        <p:spPr bwMode="auto">
          <a:xfrm>
            <a:off x="3865563" y="2444023"/>
            <a:ext cx="5615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Reside in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0" name="Rectangle 1742"/>
          <p:cNvSpPr>
            <a:spLocks noChangeArrowheads="1"/>
          </p:cNvSpPr>
          <p:nvPr/>
        </p:nvSpPr>
        <p:spPr bwMode="auto">
          <a:xfrm>
            <a:off x="6019800" y="2444023"/>
            <a:ext cx="689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1747"/>
          <p:cNvGrpSpPr>
            <a:grpSpLocks/>
          </p:cNvGrpSpPr>
          <p:nvPr/>
        </p:nvGrpSpPr>
        <p:grpSpPr bwMode="auto">
          <a:xfrm>
            <a:off x="4724401" y="1864585"/>
            <a:ext cx="685800" cy="695325"/>
            <a:chOff x="1626" y="426"/>
            <a:chExt cx="287" cy="288"/>
          </a:xfrm>
        </p:grpSpPr>
        <p:sp>
          <p:nvSpPr>
            <p:cNvPr id="656" name="Freeform 1748"/>
            <p:cNvSpPr>
              <a:spLocks/>
            </p:cNvSpPr>
            <p:nvPr/>
          </p:nvSpPr>
          <p:spPr bwMode="auto">
            <a:xfrm>
              <a:off x="1626" y="555"/>
              <a:ext cx="141" cy="159"/>
            </a:xfrm>
            <a:custGeom>
              <a:avLst/>
              <a:gdLst>
                <a:gd name="T0" fmla="*/ 308 w 423"/>
                <a:gd name="T1" fmla="*/ 122 h 475"/>
                <a:gd name="T2" fmla="*/ 308 w 423"/>
                <a:gd name="T3" fmla="*/ 0 h 475"/>
                <a:gd name="T4" fmla="*/ 0 w 423"/>
                <a:gd name="T5" fmla="*/ 0 h 475"/>
                <a:gd name="T6" fmla="*/ 0 w 423"/>
                <a:gd name="T7" fmla="*/ 475 h 475"/>
                <a:gd name="T8" fmla="*/ 423 w 423"/>
                <a:gd name="T9" fmla="*/ 475 h 475"/>
                <a:gd name="T10" fmla="*/ 423 w 423"/>
                <a:gd name="T11" fmla="*/ 122 h 475"/>
                <a:gd name="T12" fmla="*/ 308 w 423"/>
                <a:gd name="T13" fmla="*/ 12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75">
                  <a:moveTo>
                    <a:pt x="308" y="122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2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1749"/>
            <p:cNvSpPr>
              <a:spLocks noChangeShapeType="1"/>
            </p:cNvSpPr>
            <p:nvPr/>
          </p:nvSpPr>
          <p:spPr bwMode="auto">
            <a:xfrm>
              <a:off x="1648" y="61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1750"/>
            <p:cNvSpPr>
              <a:spLocks noChangeShapeType="1"/>
            </p:cNvSpPr>
            <p:nvPr/>
          </p:nvSpPr>
          <p:spPr bwMode="auto">
            <a:xfrm>
              <a:off x="1650" y="66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1751"/>
            <p:cNvSpPr>
              <a:spLocks noChangeShapeType="1"/>
            </p:cNvSpPr>
            <p:nvPr/>
          </p:nvSpPr>
          <p:spPr bwMode="auto">
            <a:xfrm>
              <a:off x="1648" y="64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Freeform 1752"/>
            <p:cNvSpPr>
              <a:spLocks/>
            </p:cNvSpPr>
            <p:nvPr/>
          </p:nvSpPr>
          <p:spPr bwMode="auto">
            <a:xfrm>
              <a:off x="1729" y="555"/>
              <a:ext cx="38" cy="41"/>
            </a:xfrm>
            <a:custGeom>
              <a:avLst/>
              <a:gdLst>
                <a:gd name="T0" fmla="*/ 0 w 115"/>
                <a:gd name="T1" fmla="*/ 0 h 122"/>
                <a:gd name="T2" fmla="*/ 0 w 115"/>
                <a:gd name="T3" fmla="*/ 122 h 122"/>
                <a:gd name="T4" fmla="*/ 115 w 115"/>
                <a:gd name="T5" fmla="*/ 122 h 122"/>
                <a:gd name="T6" fmla="*/ 0 w 11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2">
                  <a:moveTo>
                    <a:pt x="0" y="0"/>
                  </a:moveTo>
                  <a:lnTo>
                    <a:pt x="0" y="122"/>
                  </a:lnTo>
                  <a:lnTo>
                    <a:pt x="115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1753"/>
            <p:cNvSpPr>
              <a:spLocks noChangeShapeType="1"/>
            </p:cNvSpPr>
            <p:nvPr/>
          </p:nvSpPr>
          <p:spPr bwMode="auto">
            <a:xfrm>
              <a:off x="1729" y="555"/>
              <a:ext cx="38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Freeform 1754"/>
            <p:cNvSpPr>
              <a:spLocks/>
            </p:cNvSpPr>
            <p:nvPr/>
          </p:nvSpPr>
          <p:spPr bwMode="auto">
            <a:xfrm>
              <a:off x="1626" y="555"/>
              <a:ext cx="141" cy="159"/>
            </a:xfrm>
            <a:custGeom>
              <a:avLst/>
              <a:gdLst>
                <a:gd name="T0" fmla="*/ 308 w 423"/>
                <a:gd name="T1" fmla="*/ 0 h 475"/>
                <a:gd name="T2" fmla="*/ 0 w 423"/>
                <a:gd name="T3" fmla="*/ 0 h 475"/>
                <a:gd name="T4" fmla="*/ 0 w 423"/>
                <a:gd name="T5" fmla="*/ 475 h 475"/>
                <a:gd name="T6" fmla="*/ 423 w 423"/>
                <a:gd name="T7" fmla="*/ 475 h 475"/>
                <a:gd name="T8" fmla="*/ 423 w 423"/>
                <a:gd name="T9" fmla="*/ 12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75">
                  <a:moveTo>
                    <a:pt x="308" y="0"/>
                  </a:move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2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1755"/>
            <p:cNvSpPr>
              <a:spLocks/>
            </p:cNvSpPr>
            <p:nvPr/>
          </p:nvSpPr>
          <p:spPr bwMode="auto">
            <a:xfrm>
              <a:off x="1729" y="555"/>
              <a:ext cx="38" cy="41"/>
            </a:xfrm>
            <a:custGeom>
              <a:avLst/>
              <a:gdLst>
                <a:gd name="T0" fmla="*/ 115 w 115"/>
                <a:gd name="T1" fmla="*/ 122 h 122"/>
                <a:gd name="T2" fmla="*/ 0 w 115"/>
                <a:gd name="T3" fmla="*/ 122 h 122"/>
                <a:gd name="T4" fmla="*/ 0 w 115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2">
                  <a:moveTo>
                    <a:pt x="115" y="122"/>
                  </a:moveTo>
                  <a:lnTo>
                    <a:pt x="0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Freeform 1756"/>
            <p:cNvSpPr>
              <a:spLocks/>
            </p:cNvSpPr>
            <p:nvPr/>
          </p:nvSpPr>
          <p:spPr bwMode="auto">
            <a:xfrm>
              <a:off x="1798" y="488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0 h 123"/>
                <a:gd name="T4" fmla="*/ 0 w 115"/>
                <a:gd name="T5" fmla="*/ 123 h 123"/>
                <a:gd name="T6" fmla="*/ 115 w 11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15" y="12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1757"/>
            <p:cNvSpPr>
              <a:spLocks/>
            </p:cNvSpPr>
            <p:nvPr/>
          </p:nvSpPr>
          <p:spPr bwMode="auto">
            <a:xfrm>
              <a:off x="1798" y="488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123 h 123"/>
                <a:gd name="T4" fmla="*/ 0 w 115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1758"/>
            <p:cNvSpPr>
              <a:spLocks/>
            </p:cNvSpPr>
            <p:nvPr/>
          </p:nvSpPr>
          <p:spPr bwMode="auto">
            <a:xfrm>
              <a:off x="1696" y="488"/>
              <a:ext cx="141" cy="158"/>
            </a:xfrm>
            <a:custGeom>
              <a:avLst/>
              <a:gdLst>
                <a:gd name="T0" fmla="*/ 422 w 422"/>
                <a:gd name="T1" fmla="*/ 123 h 474"/>
                <a:gd name="T2" fmla="*/ 307 w 422"/>
                <a:gd name="T3" fmla="*/ 123 h 474"/>
                <a:gd name="T4" fmla="*/ 307 w 422"/>
                <a:gd name="T5" fmla="*/ 0 h 474"/>
                <a:gd name="T6" fmla="*/ 0 w 422"/>
                <a:gd name="T7" fmla="*/ 0 h 474"/>
                <a:gd name="T8" fmla="*/ 0 w 422"/>
                <a:gd name="T9" fmla="*/ 474 h 474"/>
                <a:gd name="T10" fmla="*/ 422 w 422"/>
                <a:gd name="T11" fmla="*/ 474 h 474"/>
                <a:gd name="T12" fmla="*/ 422 w 422"/>
                <a:gd name="T13" fmla="*/ 12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74">
                  <a:moveTo>
                    <a:pt x="422" y="123"/>
                  </a:moveTo>
                  <a:lnTo>
                    <a:pt x="307" y="123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422" y="474"/>
                  </a:lnTo>
                  <a:lnTo>
                    <a:pt x="422" y="123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1759"/>
            <p:cNvSpPr>
              <a:spLocks noChangeShapeType="1"/>
            </p:cNvSpPr>
            <p:nvPr/>
          </p:nvSpPr>
          <p:spPr bwMode="auto">
            <a:xfrm>
              <a:off x="1837" y="529"/>
              <a:ext cx="0" cy="117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Line 1760"/>
            <p:cNvSpPr>
              <a:spLocks noChangeShapeType="1"/>
            </p:cNvSpPr>
            <p:nvPr/>
          </p:nvSpPr>
          <p:spPr bwMode="auto">
            <a:xfrm>
              <a:off x="1696" y="488"/>
              <a:ext cx="102" cy="0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Line 1761"/>
            <p:cNvSpPr>
              <a:spLocks noChangeShapeType="1"/>
            </p:cNvSpPr>
            <p:nvPr/>
          </p:nvSpPr>
          <p:spPr bwMode="auto">
            <a:xfrm>
              <a:off x="1798" y="488"/>
              <a:ext cx="39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0" name="Freeform 1762"/>
            <p:cNvSpPr>
              <a:spLocks/>
            </p:cNvSpPr>
            <p:nvPr/>
          </p:nvSpPr>
          <p:spPr bwMode="auto">
            <a:xfrm>
              <a:off x="1874" y="426"/>
              <a:ext cx="39" cy="41"/>
            </a:xfrm>
            <a:custGeom>
              <a:avLst/>
              <a:gdLst>
                <a:gd name="T0" fmla="*/ 0 w 115"/>
                <a:gd name="T1" fmla="*/ 0 h 123"/>
                <a:gd name="T2" fmla="*/ 0 w 115"/>
                <a:gd name="T3" fmla="*/ 123 h 123"/>
                <a:gd name="T4" fmla="*/ 115 w 115"/>
                <a:gd name="T5" fmla="*/ 123 h 123"/>
                <a:gd name="T6" fmla="*/ 0 w 115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3">
                  <a:moveTo>
                    <a:pt x="0" y="0"/>
                  </a:moveTo>
                  <a:lnTo>
                    <a:pt x="0" y="123"/>
                  </a:lnTo>
                  <a:lnTo>
                    <a:pt x="11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Line 1763"/>
            <p:cNvSpPr>
              <a:spLocks noChangeShapeType="1"/>
            </p:cNvSpPr>
            <p:nvPr/>
          </p:nvSpPr>
          <p:spPr bwMode="auto">
            <a:xfrm>
              <a:off x="1874" y="426"/>
              <a:ext cx="39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Line 1764"/>
            <p:cNvSpPr>
              <a:spLocks noChangeShapeType="1"/>
            </p:cNvSpPr>
            <p:nvPr/>
          </p:nvSpPr>
          <p:spPr bwMode="auto">
            <a:xfrm flipH="1">
              <a:off x="1772" y="426"/>
              <a:ext cx="102" cy="0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Line 1765"/>
            <p:cNvSpPr>
              <a:spLocks noChangeShapeType="1"/>
            </p:cNvSpPr>
            <p:nvPr/>
          </p:nvSpPr>
          <p:spPr bwMode="auto">
            <a:xfrm flipV="1">
              <a:off x="1913" y="467"/>
              <a:ext cx="0" cy="11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Freeform 1766"/>
            <p:cNvSpPr>
              <a:spLocks/>
            </p:cNvSpPr>
            <p:nvPr/>
          </p:nvSpPr>
          <p:spPr bwMode="auto">
            <a:xfrm>
              <a:off x="1772" y="426"/>
              <a:ext cx="141" cy="159"/>
            </a:xfrm>
            <a:custGeom>
              <a:avLst/>
              <a:gdLst>
                <a:gd name="T0" fmla="*/ 0 w 423"/>
                <a:gd name="T1" fmla="*/ 0 h 475"/>
                <a:gd name="T2" fmla="*/ 0 w 423"/>
                <a:gd name="T3" fmla="*/ 475 h 475"/>
                <a:gd name="T4" fmla="*/ 423 w 423"/>
                <a:gd name="T5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" h="475">
                  <a:moveTo>
                    <a:pt x="0" y="0"/>
                  </a:moveTo>
                  <a:lnTo>
                    <a:pt x="0" y="475"/>
                  </a:lnTo>
                  <a:lnTo>
                    <a:pt x="423" y="475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" name="Line 1767"/>
            <p:cNvSpPr>
              <a:spLocks noChangeShapeType="1"/>
            </p:cNvSpPr>
            <p:nvPr/>
          </p:nvSpPr>
          <p:spPr bwMode="auto">
            <a:xfrm>
              <a:off x="1716" y="54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Line 1768"/>
            <p:cNvSpPr>
              <a:spLocks noChangeShapeType="1"/>
            </p:cNvSpPr>
            <p:nvPr/>
          </p:nvSpPr>
          <p:spPr bwMode="auto">
            <a:xfrm>
              <a:off x="1716" y="56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Line 1769"/>
            <p:cNvSpPr>
              <a:spLocks noChangeShapeType="1"/>
            </p:cNvSpPr>
            <p:nvPr/>
          </p:nvSpPr>
          <p:spPr bwMode="auto">
            <a:xfrm>
              <a:off x="1718" y="596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Freeform 1770"/>
            <p:cNvSpPr>
              <a:spLocks/>
            </p:cNvSpPr>
            <p:nvPr/>
          </p:nvSpPr>
          <p:spPr bwMode="auto">
            <a:xfrm>
              <a:off x="1772" y="426"/>
              <a:ext cx="141" cy="159"/>
            </a:xfrm>
            <a:custGeom>
              <a:avLst/>
              <a:gdLst>
                <a:gd name="T0" fmla="*/ 308 w 423"/>
                <a:gd name="T1" fmla="*/ 123 h 475"/>
                <a:gd name="T2" fmla="*/ 308 w 423"/>
                <a:gd name="T3" fmla="*/ 0 h 475"/>
                <a:gd name="T4" fmla="*/ 0 w 423"/>
                <a:gd name="T5" fmla="*/ 0 h 475"/>
                <a:gd name="T6" fmla="*/ 0 w 423"/>
                <a:gd name="T7" fmla="*/ 475 h 475"/>
                <a:gd name="T8" fmla="*/ 423 w 423"/>
                <a:gd name="T9" fmla="*/ 475 h 475"/>
                <a:gd name="T10" fmla="*/ 423 w 423"/>
                <a:gd name="T11" fmla="*/ 123 h 475"/>
                <a:gd name="T12" fmla="*/ 308 w 423"/>
                <a:gd name="T13" fmla="*/ 123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75">
                  <a:moveTo>
                    <a:pt x="308" y="123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3"/>
                  </a:lnTo>
                  <a:lnTo>
                    <a:pt x="308" y="123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1771"/>
            <p:cNvSpPr>
              <a:spLocks/>
            </p:cNvSpPr>
            <p:nvPr/>
          </p:nvSpPr>
          <p:spPr bwMode="auto">
            <a:xfrm>
              <a:off x="1874" y="426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123 h 123"/>
                <a:gd name="T4" fmla="*/ 0 w 115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Line 1772"/>
            <p:cNvSpPr>
              <a:spLocks noChangeShapeType="1"/>
            </p:cNvSpPr>
            <p:nvPr/>
          </p:nvSpPr>
          <p:spPr bwMode="auto">
            <a:xfrm>
              <a:off x="1796" y="48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" name="Line 1773"/>
            <p:cNvSpPr>
              <a:spLocks noChangeShapeType="1"/>
            </p:cNvSpPr>
            <p:nvPr/>
          </p:nvSpPr>
          <p:spPr bwMode="auto">
            <a:xfrm>
              <a:off x="1796" y="50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Line 1774"/>
            <p:cNvSpPr>
              <a:spLocks noChangeShapeType="1"/>
            </p:cNvSpPr>
            <p:nvPr/>
          </p:nvSpPr>
          <p:spPr bwMode="auto">
            <a:xfrm>
              <a:off x="1798" y="535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1775"/>
            <p:cNvSpPr>
              <a:spLocks/>
            </p:cNvSpPr>
            <p:nvPr/>
          </p:nvSpPr>
          <p:spPr bwMode="auto">
            <a:xfrm>
              <a:off x="1696" y="488"/>
              <a:ext cx="141" cy="158"/>
            </a:xfrm>
            <a:custGeom>
              <a:avLst/>
              <a:gdLst>
                <a:gd name="T0" fmla="*/ 422 w 422"/>
                <a:gd name="T1" fmla="*/ 474 h 474"/>
                <a:gd name="T2" fmla="*/ 0 w 422"/>
                <a:gd name="T3" fmla="*/ 474 h 474"/>
                <a:gd name="T4" fmla="*/ 0 w 422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474">
                  <a:moveTo>
                    <a:pt x="422" y="474"/>
                  </a:moveTo>
                  <a:lnTo>
                    <a:pt x="0" y="47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85826" cy="88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491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91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Virtualization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3" name="Text Placeholder 12"/>
          <p:cNvSpPr txBox="1">
            <a:spLocks/>
          </p:cNvSpPr>
          <p:nvPr/>
        </p:nvSpPr>
        <p:spPr>
          <a:xfrm>
            <a:off x="304800" y="2743200"/>
            <a:ext cx="4495800" cy="3276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Enables creation of multiple virtual machines (VMs), each running an OS and application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/>
                </a:solidFill>
              </a:rPr>
              <a:t>VM is a logical entity that looks and behaves like physical machine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Virtualization layer resides between hardware and VMs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/>
                </a:solidFill>
              </a:rPr>
              <a:t>Also known as hypervisor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VMs are provided with standardized hardware resources</a:t>
            </a:r>
          </a:p>
        </p:txBody>
      </p:sp>
      <p:grpSp>
        <p:nvGrpSpPr>
          <p:cNvPr id="3" name="Group 97"/>
          <p:cNvGrpSpPr/>
          <p:nvPr/>
        </p:nvGrpSpPr>
        <p:grpSpPr>
          <a:xfrm>
            <a:off x="384048" y="987552"/>
            <a:ext cx="7513637" cy="1527048"/>
            <a:chOff x="384048" y="772512"/>
            <a:chExt cx="7513637" cy="1703128"/>
          </a:xfrm>
        </p:grpSpPr>
        <p:sp>
          <p:nvSpPr>
            <p:cNvPr id="99" name="Rectangle 98"/>
            <p:cNvSpPr/>
            <p:nvPr/>
          </p:nvSpPr>
          <p:spPr>
            <a:xfrm>
              <a:off x="384048" y="970690"/>
              <a:ext cx="7513637" cy="150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97330" tIns="229108" rIns="297330" bIns="113792" anchor="ctr"/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It is a technique of masking or abstracting the physical compute hardware and enabling multiple operating systems (OSs) to run concurrently on a single or clustered physical machine(s).</a:t>
              </a:r>
            </a:p>
          </p:txBody>
        </p:sp>
        <p:sp>
          <p:nvSpPr>
            <p:cNvPr id="100" name="Rounded Rectangle 4"/>
            <p:cNvSpPr/>
            <p:nvPr/>
          </p:nvSpPr>
          <p:spPr>
            <a:xfrm>
              <a:off x="677556" y="772512"/>
              <a:ext cx="2446643" cy="329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01362" tIns="0" rIns="101362" bIns="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</a:rPr>
                <a:t>Compute Virtualization</a:t>
              </a:r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5029200" y="2946400"/>
            <a:ext cx="3962400" cy="2989263"/>
            <a:chOff x="5029200" y="2946400"/>
            <a:chExt cx="3962400" cy="2989263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029200" y="2946400"/>
              <a:ext cx="3962400" cy="2438400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66" name="Picture 359" descr="ICON_Memory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0738" y="5156200"/>
              <a:ext cx="69532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 Box 341"/>
            <p:cNvSpPr txBox="1">
              <a:spLocks noChangeArrowheads="1"/>
            </p:cNvSpPr>
            <p:nvPr/>
          </p:nvSpPr>
          <p:spPr bwMode="auto">
            <a:xfrm>
              <a:off x="5427663" y="5689600"/>
              <a:ext cx="50165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 CPU</a:t>
              </a:r>
            </a:p>
          </p:txBody>
        </p:sp>
        <p:sp>
          <p:nvSpPr>
            <p:cNvPr id="68" name="Text Box 341"/>
            <p:cNvSpPr txBox="1">
              <a:spLocks noChangeArrowheads="1"/>
            </p:cNvSpPr>
            <p:nvPr/>
          </p:nvSpPr>
          <p:spPr bwMode="auto">
            <a:xfrm>
              <a:off x="7153275" y="5689600"/>
              <a:ext cx="798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 Memory</a:t>
              </a:r>
            </a:p>
          </p:txBody>
        </p:sp>
        <p:sp>
          <p:nvSpPr>
            <p:cNvPr id="69" name="Rounded Rectangle 19"/>
            <p:cNvSpPr/>
            <p:nvPr/>
          </p:nvSpPr>
          <p:spPr bwMode="auto">
            <a:xfrm>
              <a:off x="5118100" y="4302125"/>
              <a:ext cx="3810000" cy="358775"/>
            </a:xfrm>
            <a:prstGeom prst="roundRect">
              <a:avLst/>
            </a:prstGeom>
            <a:gradFill>
              <a:gsLst>
                <a:gs pos="0">
                  <a:srgbClr val="0A59D6"/>
                </a:gs>
                <a:gs pos="100000">
                  <a:srgbClr val="6BB3F2"/>
                </a:gs>
              </a:gsLst>
            </a:gra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359" descr="ICON_Memory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97700" y="5156200"/>
              <a:ext cx="69532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57" descr="ICON_NIC_Q3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0450" y="5083175"/>
              <a:ext cx="719138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382" descr="ICON_DiscDrive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07350" y="5118100"/>
              <a:ext cx="696913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 Box 341"/>
            <p:cNvSpPr txBox="1">
              <a:spLocks noChangeArrowheads="1"/>
            </p:cNvSpPr>
            <p:nvPr/>
          </p:nvSpPr>
          <p:spPr bwMode="auto">
            <a:xfrm>
              <a:off x="6165850" y="5689600"/>
              <a:ext cx="8128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NIC Card</a:t>
              </a:r>
            </a:p>
          </p:txBody>
        </p:sp>
        <p:sp>
          <p:nvSpPr>
            <p:cNvPr id="74" name="Text Box 341"/>
            <p:cNvSpPr txBox="1">
              <a:spLocks noChangeArrowheads="1"/>
            </p:cNvSpPr>
            <p:nvPr/>
          </p:nvSpPr>
          <p:spPr bwMode="auto">
            <a:xfrm>
              <a:off x="8075613" y="5689600"/>
              <a:ext cx="785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Hard Disk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5791200" y="4375150"/>
              <a:ext cx="2424906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Virtualization Layer (Hypervisor)</a:t>
              </a:r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6184900" y="4773613"/>
              <a:ext cx="1808163" cy="1825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Calibri" pitchFamily="34" charset="0"/>
                </a:rPr>
                <a:t>x86 Architecture</a:t>
              </a:r>
            </a:p>
          </p:txBody>
        </p:sp>
        <p:pic>
          <p:nvPicPr>
            <p:cNvPr id="77" name="Picture 96" descr="CPU Single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2900" y="5086350"/>
              <a:ext cx="423863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54420" y="3099216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34088" y="4143375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05488" y="4143374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76888" y="4157662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372100" y="4121149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01350" y="3096150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1" y="4116386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48501" y="4116386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15113" y="4094161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9901" y="4130674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58046" y="3095558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66063" y="4094163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070851" y="4130675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299451" y="4116388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28051" y="4116388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2215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457"/>
          </a:xfrm>
        </p:spPr>
        <p:txBody>
          <a:bodyPr>
            <a:normAutofit fontScale="90000"/>
          </a:bodyPr>
          <a:lstStyle/>
          <a:p>
            <a:r>
              <a:rPr lang="en-US" dirty="0"/>
              <a:t>Need for Compute Virtualization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9" name="Table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54910"/>
              </p:ext>
            </p:extLst>
          </p:nvPr>
        </p:nvGraphicFramePr>
        <p:xfrm>
          <a:off x="437605" y="3810000"/>
          <a:ext cx="8268790" cy="214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3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343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 Virtualization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 Virtualization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single operating system (OS) per machine at a time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Couples s/w and h/w tightly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create conflicts when multiple applications run on the same machine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Underutilizes resources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inflexible and expensive</a:t>
                      </a:r>
                      <a:endParaRPr lang="en-US" sz="14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multiple operating systems (OSs) per physical machine concurrently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Makes OS and applications h/w independent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Isolates VM from each other, hence, no conflict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resource utilization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flexible infrastructure at low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 bwMode="auto">
          <a:xfrm>
            <a:off x="588963" y="933450"/>
            <a:ext cx="3462337" cy="220980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1427163" y="2571750"/>
            <a:ext cx="1808162" cy="18466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latin typeface="Calibri" pitchFamily="34" charset="0"/>
              </a:rPr>
              <a:t>x86 Architecture</a:t>
            </a:r>
          </a:p>
        </p:txBody>
      </p:sp>
      <p:pic>
        <p:nvPicPr>
          <p:cNvPr id="48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8" y="2851150"/>
            <a:ext cx="695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 Box 341"/>
          <p:cNvSpPr txBox="1">
            <a:spLocks noChangeArrowheads="1"/>
          </p:cNvSpPr>
          <p:nvPr/>
        </p:nvSpPr>
        <p:spPr bwMode="auto">
          <a:xfrm>
            <a:off x="665163" y="3333750"/>
            <a:ext cx="50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CPU</a:t>
            </a:r>
          </a:p>
        </p:txBody>
      </p:sp>
      <p:sp>
        <p:nvSpPr>
          <p:cNvPr id="50" name="Text Box 341"/>
          <p:cNvSpPr txBox="1">
            <a:spLocks noChangeArrowheads="1"/>
          </p:cNvSpPr>
          <p:nvPr/>
        </p:nvSpPr>
        <p:spPr bwMode="auto">
          <a:xfrm>
            <a:off x="2390775" y="3321050"/>
            <a:ext cx="798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Memory</a:t>
            </a:r>
          </a:p>
        </p:txBody>
      </p:sp>
      <p:pic>
        <p:nvPicPr>
          <p:cNvPr id="51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851150"/>
            <a:ext cx="695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57" descr="ICON_NIC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550" y="2778125"/>
            <a:ext cx="7191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82" descr="ICON_DiscDrive_Q3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850" y="2813050"/>
            <a:ext cx="768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341"/>
          <p:cNvSpPr txBox="1">
            <a:spLocks noChangeArrowheads="1"/>
          </p:cNvSpPr>
          <p:nvPr/>
        </p:nvSpPr>
        <p:spPr bwMode="auto">
          <a:xfrm>
            <a:off x="1403350" y="3321050"/>
            <a:ext cx="812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NIC Card</a:t>
            </a:r>
          </a:p>
        </p:txBody>
      </p:sp>
      <p:sp>
        <p:nvSpPr>
          <p:cNvPr id="55" name="Text Box 341"/>
          <p:cNvSpPr txBox="1">
            <a:spLocks noChangeArrowheads="1"/>
          </p:cNvSpPr>
          <p:nvPr/>
        </p:nvSpPr>
        <p:spPr bwMode="auto">
          <a:xfrm>
            <a:off x="3313113" y="3321050"/>
            <a:ext cx="785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Hard Disk</a:t>
            </a:r>
          </a:p>
        </p:txBody>
      </p:sp>
      <p:pic>
        <p:nvPicPr>
          <p:cNvPr id="56" name="Picture 96" descr="CPU Singl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100" y="2781300"/>
            <a:ext cx="4238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ounded Rectangle 59"/>
          <p:cNvSpPr/>
          <p:nvPr/>
        </p:nvSpPr>
        <p:spPr bwMode="auto">
          <a:xfrm>
            <a:off x="4737100" y="838616"/>
            <a:ext cx="3873500" cy="231374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1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0591" y="2935447"/>
            <a:ext cx="679725" cy="47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 Box 341"/>
          <p:cNvSpPr txBox="1">
            <a:spLocks noChangeArrowheads="1"/>
          </p:cNvSpPr>
          <p:nvPr/>
        </p:nvSpPr>
        <p:spPr bwMode="auto">
          <a:xfrm>
            <a:off x="5126623" y="3382204"/>
            <a:ext cx="490395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CPU</a:t>
            </a:r>
          </a:p>
        </p:txBody>
      </p:sp>
      <p:sp>
        <p:nvSpPr>
          <p:cNvPr id="63" name="Text Box 341"/>
          <p:cNvSpPr txBox="1">
            <a:spLocks noChangeArrowheads="1"/>
          </p:cNvSpPr>
          <p:nvPr/>
        </p:nvSpPr>
        <p:spPr bwMode="auto">
          <a:xfrm>
            <a:off x="6813519" y="3382204"/>
            <a:ext cx="780598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Memory</a:t>
            </a:r>
          </a:p>
        </p:txBody>
      </p:sp>
      <p:sp>
        <p:nvSpPr>
          <p:cNvPr id="64" name="Rounded Rectangle 19"/>
          <p:cNvSpPr/>
          <p:nvPr/>
        </p:nvSpPr>
        <p:spPr bwMode="auto">
          <a:xfrm>
            <a:off x="4824005" y="2125034"/>
            <a:ext cx="3724519" cy="340434"/>
          </a:xfrm>
          <a:prstGeom prst="roundRect">
            <a:avLst/>
          </a:prstGeom>
          <a:gradFill>
            <a:gsLst>
              <a:gs pos="0">
                <a:srgbClr val="0A59D6"/>
              </a:gs>
              <a:gs pos="100000">
                <a:srgbClr val="6BB3F2"/>
              </a:gs>
            </a:gsLst>
          </a:gra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5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1435" y="2935447"/>
            <a:ext cx="679725" cy="47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57" descr="ICON_NIC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3418" y="2866156"/>
            <a:ext cx="703003" cy="54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82" descr="ICON_DiscDrive_Q30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8433" y="2899295"/>
            <a:ext cx="681277" cy="44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 Box 341"/>
          <p:cNvSpPr txBox="1">
            <a:spLocks noChangeArrowheads="1"/>
          </p:cNvSpPr>
          <p:nvPr/>
        </p:nvSpPr>
        <p:spPr bwMode="auto">
          <a:xfrm>
            <a:off x="5848248" y="3382204"/>
            <a:ext cx="794564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NIC Card</a:t>
            </a:r>
          </a:p>
        </p:txBody>
      </p:sp>
      <p:sp>
        <p:nvSpPr>
          <p:cNvPr id="69" name="Text Box 341"/>
          <p:cNvSpPr txBox="1">
            <a:spLocks noChangeArrowheads="1"/>
          </p:cNvSpPr>
          <p:nvPr/>
        </p:nvSpPr>
        <p:spPr bwMode="auto">
          <a:xfrm>
            <a:off x="7715164" y="3382204"/>
            <a:ext cx="768183" cy="2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Hard Disk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482004" y="2194326"/>
            <a:ext cx="2847706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Virtualization Layer (Hypervisor)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866871" y="2572419"/>
            <a:ext cx="1767595" cy="17323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latin typeface="Calibri" pitchFamily="34" charset="0"/>
              </a:rPr>
              <a:t>x86 Architecture</a:t>
            </a:r>
          </a:p>
        </p:txBody>
      </p:sp>
      <p:pic>
        <p:nvPicPr>
          <p:cNvPr id="72" name="Picture 96" descr="CPU Singl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1967" y="2869168"/>
            <a:ext cx="414353" cy="54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5023" y="983620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9442" y="1974400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5971" y="1974399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72500" y="1987956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96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2307" y="1953310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73977" y="980711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567" y="1948790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1096" y="1948790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0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87432" y="1927702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87625" y="1962348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2478" y="980149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96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10315" y="1927703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10509" y="1962349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33980" y="1948792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7451" y="1948792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4262" y="1166980"/>
            <a:ext cx="1068806" cy="134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21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r>
              <a:rPr lang="en-US" dirty="0"/>
              <a:t>Desktop Virtualization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146"/>
          <p:cNvSpPr txBox="1">
            <a:spLocks/>
          </p:cNvSpPr>
          <p:nvPr/>
        </p:nvSpPr>
        <p:spPr bwMode="auto">
          <a:xfrm>
            <a:off x="304800" y="2286000"/>
            <a:ext cx="5562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Enables organizations to host and centrally manage desktops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Desktops run as virtual machines within the data center and accessed over a network</a:t>
            </a:r>
          </a:p>
          <a:p>
            <a:r>
              <a:rPr lang="en-US" dirty="0">
                <a:solidFill>
                  <a:schemeClr val="tx1"/>
                </a:solidFill>
              </a:rPr>
              <a:t>Desktop virtualization benefits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Flexibility of access due to enablement  of thin clients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Improved data security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Simplified data backup and PC maintenance</a:t>
            </a:r>
          </a:p>
          <a:p>
            <a:pPr lvl="1"/>
            <a:endParaRPr lang="en-US" sz="2000" dirty="0"/>
          </a:p>
          <a:p>
            <a:pPr algn="just">
              <a:buFont typeface="Arial" charset="0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143000"/>
            <a:ext cx="7772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spcCol="1270" anchor="ctr"/>
          <a:lstStyle/>
          <a:p>
            <a:pPr>
              <a:defRPr/>
            </a:pPr>
            <a:r>
              <a:rPr lang="en-US" sz="2000" dirty="0">
                <a:latin typeface="Calibri" pitchFamily="34" charset="0"/>
              </a:rPr>
              <a:t>It is a technology which enables detachment of the user state, the Operating System (OS), and the applications from endpoint devices.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758952" y="987552"/>
            <a:ext cx="219456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latin typeface="Calibri" pitchFamily="34" charset="0"/>
              </a:rPr>
              <a:t>Desktop Virtualization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5867400" y="2362200"/>
            <a:ext cx="2863926" cy="3505200"/>
            <a:chOff x="2470074" y="2362200"/>
            <a:chExt cx="2863926" cy="3505200"/>
          </a:xfrm>
        </p:grpSpPr>
        <p:sp>
          <p:nvSpPr>
            <p:cNvPr id="12" name="Isosceles Triangle 11"/>
            <p:cNvSpPr/>
            <p:nvPr/>
          </p:nvSpPr>
          <p:spPr>
            <a:xfrm rot="10800000">
              <a:off x="2497775" y="3405250"/>
              <a:ext cx="2743200" cy="723900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550225" y="4543283"/>
              <a:ext cx="2743200" cy="562117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67050" y="5105400"/>
              <a:ext cx="276695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9196" y="3943600"/>
              <a:ext cx="1200358" cy="778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3464625" y="4179125"/>
              <a:ext cx="836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LAN/WAN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70074" y="2667000"/>
              <a:ext cx="2811475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4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95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6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57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8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19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00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63432" y="27432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2032" y="29718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0632" y="27432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49232" y="29718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3836" y="2800261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6373" y="2807525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3523" y="2804873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 Box 341"/>
            <p:cNvSpPr txBox="1">
              <a:spLocks noChangeArrowheads="1"/>
            </p:cNvSpPr>
            <p:nvPr/>
          </p:nvSpPr>
          <p:spPr bwMode="auto">
            <a:xfrm>
              <a:off x="3110517" y="5069775"/>
              <a:ext cx="16330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Desktop VMs</a:t>
              </a:r>
            </a:p>
          </p:txBody>
        </p:sp>
        <p:sp>
          <p:nvSpPr>
            <p:cNvPr id="33" name="Text Box 341"/>
            <p:cNvSpPr txBox="1">
              <a:spLocks noChangeArrowheads="1"/>
            </p:cNvSpPr>
            <p:nvPr/>
          </p:nvSpPr>
          <p:spPr bwMode="auto">
            <a:xfrm>
              <a:off x="2743200" y="2362200"/>
              <a:ext cx="1937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Pcs and thin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5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points are covered in this topic: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Physical components of connectivity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Storage connectivity protocols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CAA0C4D-A6B6-D5A2-AC04-B2D949CA8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2192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85901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141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Connectivity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71152"/>
            <a:ext cx="8229600" cy="27342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Interconnection between hosts or between a host and peripheral devices, such as storage </a:t>
            </a:r>
          </a:p>
          <a:p>
            <a:r>
              <a:rPr lang="en-US" dirty="0"/>
              <a:t>Physical Components of Connectivity are:</a:t>
            </a:r>
          </a:p>
          <a:p>
            <a:pPr lvl="1"/>
            <a:r>
              <a:rPr lang="en-US" dirty="0"/>
              <a:t>Host interface card, port, and cable</a:t>
            </a:r>
          </a:p>
          <a:p>
            <a:r>
              <a:rPr lang="en-US" b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= a defined format for communication between sending and receiving devices</a:t>
            </a:r>
          </a:p>
          <a:p>
            <a:pPr lvl="1"/>
            <a:r>
              <a:rPr lang="en-US" dirty="0"/>
              <a:t>Popular storage interface protocols: IDE/ATA and SCSI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75262" y="4397375"/>
            <a:ext cx="157163" cy="493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8762" y="4441825"/>
            <a:ext cx="1473200" cy="39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646487" y="4397375"/>
            <a:ext cx="157163" cy="493713"/>
          </a:xfrm>
          <a:custGeom>
            <a:avLst/>
            <a:gdLst>
              <a:gd name="T0" fmla="*/ 253 w 253"/>
              <a:gd name="T1" fmla="*/ 0 h 611"/>
              <a:gd name="T2" fmla="*/ 0 w 253"/>
              <a:gd name="T3" fmla="*/ 0 h 611"/>
              <a:gd name="T4" fmla="*/ 0 w 253"/>
              <a:gd name="T5" fmla="*/ 611 h 611"/>
              <a:gd name="T6" fmla="*/ 253 w 253"/>
              <a:gd name="T7" fmla="*/ 611 h 611"/>
              <a:gd name="T8" fmla="*/ 253 w 253"/>
              <a:gd name="T9" fmla="*/ 474 h 611"/>
              <a:gd name="T10" fmla="*/ 253 w 253"/>
              <a:gd name="T11" fmla="*/ 126 h 611"/>
              <a:gd name="T12" fmla="*/ 253 w 253"/>
              <a:gd name="T13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" h="611">
                <a:moveTo>
                  <a:pt x="253" y="0"/>
                </a:moveTo>
                <a:lnTo>
                  <a:pt x="0" y="0"/>
                </a:lnTo>
                <a:lnTo>
                  <a:pt x="0" y="611"/>
                </a:lnTo>
                <a:lnTo>
                  <a:pt x="253" y="611"/>
                </a:lnTo>
                <a:lnTo>
                  <a:pt x="253" y="474"/>
                </a:lnTo>
                <a:lnTo>
                  <a:pt x="253" y="126"/>
                </a:lnTo>
                <a:lnTo>
                  <a:pt x="2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0800000">
            <a:off x="3657600" y="4411663"/>
            <a:ext cx="157163" cy="493713"/>
          </a:xfrm>
          <a:custGeom>
            <a:avLst/>
            <a:gdLst>
              <a:gd name="T0" fmla="*/ 253 w 253"/>
              <a:gd name="T1" fmla="*/ 474 h 611"/>
              <a:gd name="T2" fmla="*/ 253 w 253"/>
              <a:gd name="T3" fmla="*/ 611 h 611"/>
              <a:gd name="T4" fmla="*/ 0 w 253"/>
              <a:gd name="T5" fmla="*/ 611 h 611"/>
              <a:gd name="T6" fmla="*/ 0 w 253"/>
              <a:gd name="T7" fmla="*/ 0 h 611"/>
              <a:gd name="T8" fmla="*/ 253 w 253"/>
              <a:gd name="T9" fmla="*/ 0 h 611"/>
              <a:gd name="T10" fmla="*/ 253 w 253"/>
              <a:gd name="T11" fmla="*/ 126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611">
                <a:moveTo>
                  <a:pt x="253" y="474"/>
                </a:moveTo>
                <a:lnTo>
                  <a:pt x="253" y="611"/>
                </a:lnTo>
                <a:lnTo>
                  <a:pt x="0" y="611"/>
                </a:lnTo>
                <a:lnTo>
                  <a:pt x="0" y="0"/>
                </a:lnTo>
                <a:lnTo>
                  <a:pt x="253" y="0"/>
                </a:lnTo>
                <a:lnTo>
                  <a:pt x="253" y="126"/>
                </a:lnTo>
              </a:path>
            </a:pathLst>
          </a:custGeom>
          <a:gradFill rotWithShape="1">
            <a:gsLst>
              <a:gs pos="0">
                <a:srgbClr val="6AA121">
                  <a:gamma/>
                  <a:shade val="46275"/>
                  <a:invGamma/>
                </a:srgbClr>
              </a:gs>
              <a:gs pos="50000">
                <a:srgbClr val="6AA121"/>
              </a:gs>
              <a:gs pos="100000">
                <a:srgbClr val="6AA121">
                  <a:gamma/>
                  <a:shade val="46275"/>
                  <a:invGamma/>
                </a:srgbClr>
              </a:gs>
            </a:gsLst>
            <a:lin ang="5400000" scaled="1"/>
          </a:gra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83200" y="4406900"/>
            <a:ext cx="142875" cy="474663"/>
          </a:xfrm>
          <a:prstGeom prst="rect">
            <a:avLst/>
          </a:prstGeom>
          <a:gradFill rotWithShape="1">
            <a:gsLst>
              <a:gs pos="0">
                <a:srgbClr val="6AA121">
                  <a:gamma/>
                  <a:shade val="46275"/>
                  <a:invGamma/>
                </a:srgbClr>
              </a:gs>
              <a:gs pos="50000">
                <a:srgbClr val="6AA121"/>
              </a:gs>
              <a:gs pos="100000">
                <a:srgbClr val="6AA121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425674" y="4123531"/>
            <a:ext cx="1233488" cy="1019175"/>
          </a:xfrm>
          <a:custGeom>
            <a:avLst/>
            <a:gdLst>
              <a:gd name="T0" fmla="*/ 168 w 1997"/>
              <a:gd name="T1" fmla="*/ 0 h 1266"/>
              <a:gd name="T2" fmla="*/ 126 w 1997"/>
              <a:gd name="T3" fmla="*/ 6 h 1266"/>
              <a:gd name="T4" fmla="*/ 90 w 1997"/>
              <a:gd name="T5" fmla="*/ 18 h 1266"/>
              <a:gd name="T6" fmla="*/ 60 w 1997"/>
              <a:gd name="T7" fmla="*/ 36 h 1266"/>
              <a:gd name="T8" fmla="*/ 36 w 1997"/>
              <a:gd name="T9" fmla="*/ 60 h 1266"/>
              <a:gd name="T10" fmla="*/ 18 w 1997"/>
              <a:gd name="T11" fmla="*/ 90 h 1266"/>
              <a:gd name="T12" fmla="*/ 6 w 1997"/>
              <a:gd name="T13" fmla="*/ 126 h 1266"/>
              <a:gd name="T14" fmla="*/ 0 w 1997"/>
              <a:gd name="T15" fmla="*/ 168 h 1266"/>
              <a:gd name="T16" fmla="*/ 0 w 1997"/>
              <a:gd name="T17" fmla="*/ 1074 h 1266"/>
              <a:gd name="T18" fmla="*/ 3 w 1997"/>
              <a:gd name="T19" fmla="*/ 1118 h 1266"/>
              <a:gd name="T20" fmla="*/ 12 w 1997"/>
              <a:gd name="T21" fmla="*/ 1158 h 1266"/>
              <a:gd name="T22" fmla="*/ 27 w 1997"/>
              <a:gd name="T23" fmla="*/ 1190 h 1266"/>
              <a:gd name="T24" fmla="*/ 48 w 1997"/>
              <a:gd name="T25" fmla="*/ 1218 h 1266"/>
              <a:gd name="T26" fmla="*/ 75 w 1997"/>
              <a:gd name="T27" fmla="*/ 1238 h 1266"/>
              <a:gd name="T28" fmla="*/ 108 w 1997"/>
              <a:gd name="T29" fmla="*/ 1254 h 1266"/>
              <a:gd name="T30" fmla="*/ 147 w 1997"/>
              <a:gd name="T31" fmla="*/ 1262 h 1266"/>
              <a:gd name="T32" fmla="*/ 192 w 1997"/>
              <a:gd name="T33" fmla="*/ 1266 h 1266"/>
              <a:gd name="T34" fmla="*/ 1810 w 1997"/>
              <a:gd name="T35" fmla="*/ 1265 h 1266"/>
              <a:gd name="T36" fmla="*/ 1828 w 1997"/>
              <a:gd name="T37" fmla="*/ 1265 h 1266"/>
              <a:gd name="T38" fmla="*/ 1859 w 1997"/>
              <a:gd name="T39" fmla="*/ 1260 h 1266"/>
              <a:gd name="T40" fmla="*/ 1870 w 1997"/>
              <a:gd name="T41" fmla="*/ 1259 h 1266"/>
              <a:gd name="T42" fmla="*/ 1906 w 1997"/>
              <a:gd name="T43" fmla="*/ 1247 h 1266"/>
              <a:gd name="T44" fmla="*/ 1917 w 1997"/>
              <a:gd name="T45" fmla="*/ 1240 h 1266"/>
              <a:gd name="T46" fmla="*/ 1936 w 1997"/>
              <a:gd name="T47" fmla="*/ 1229 h 1266"/>
              <a:gd name="T48" fmla="*/ 1942 w 1997"/>
              <a:gd name="T49" fmla="*/ 1223 h 1266"/>
              <a:gd name="T50" fmla="*/ 1954 w 1997"/>
              <a:gd name="T51" fmla="*/ 1211 h 1266"/>
              <a:gd name="T52" fmla="*/ 1960 w 1997"/>
              <a:gd name="T53" fmla="*/ 1205 h 1266"/>
              <a:gd name="T54" fmla="*/ 1971 w 1997"/>
              <a:gd name="T55" fmla="*/ 1186 h 1266"/>
              <a:gd name="T56" fmla="*/ 1978 w 1997"/>
              <a:gd name="T57" fmla="*/ 1175 h 1266"/>
              <a:gd name="T58" fmla="*/ 1990 w 1997"/>
              <a:gd name="T59" fmla="*/ 1139 h 1266"/>
              <a:gd name="T60" fmla="*/ 1991 w 1997"/>
              <a:gd name="T61" fmla="*/ 1128 h 1266"/>
              <a:gd name="T62" fmla="*/ 1996 w 1997"/>
              <a:gd name="T63" fmla="*/ 1097 h 1266"/>
              <a:gd name="T64" fmla="*/ 1996 w 1997"/>
              <a:gd name="T65" fmla="*/ 1079 h 1266"/>
              <a:gd name="T66" fmla="*/ 1997 w 1997"/>
              <a:gd name="T67" fmla="*/ 192 h 1266"/>
              <a:gd name="T68" fmla="*/ 1994 w 1997"/>
              <a:gd name="T69" fmla="*/ 146 h 1266"/>
              <a:gd name="T70" fmla="*/ 1985 w 1997"/>
              <a:gd name="T71" fmla="*/ 108 h 1266"/>
              <a:gd name="T72" fmla="*/ 1970 w 1997"/>
              <a:gd name="T73" fmla="*/ 74 h 1266"/>
              <a:gd name="T74" fmla="*/ 1949 w 1997"/>
              <a:gd name="T75" fmla="*/ 48 h 1266"/>
              <a:gd name="T76" fmla="*/ 1922 w 1997"/>
              <a:gd name="T77" fmla="*/ 26 h 1266"/>
              <a:gd name="T78" fmla="*/ 1889 w 1997"/>
              <a:gd name="T79" fmla="*/ 12 h 1266"/>
              <a:gd name="T80" fmla="*/ 1850 w 1997"/>
              <a:gd name="T81" fmla="*/ 2 h 1266"/>
              <a:gd name="T82" fmla="*/ 1805 w 1997"/>
              <a:gd name="T83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97" h="1266">
                <a:moveTo>
                  <a:pt x="192" y="0"/>
                </a:moveTo>
                <a:lnTo>
                  <a:pt x="168" y="0"/>
                </a:lnTo>
                <a:lnTo>
                  <a:pt x="147" y="2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6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4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6"/>
                </a:lnTo>
                <a:lnTo>
                  <a:pt x="0" y="168"/>
                </a:lnTo>
                <a:lnTo>
                  <a:pt x="0" y="192"/>
                </a:lnTo>
                <a:lnTo>
                  <a:pt x="0" y="1074"/>
                </a:lnTo>
                <a:lnTo>
                  <a:pt x="0" y="1097"/>
                </a:lnTo>
                <a:lnTo>
                  <a:pt x="3" y="1118"/>
                </a:lnTo>
                <a:lnTo>
                  <a:pt x="6" y="1139"/>
                </a:lnTo>
                <a:lnTo>
                  <a:pt x="12" y="1158"/>
                </a:lnTo>
                <a:lnTo>
                  <a:pt x="18" y="1175"/>
                </a:lnTo>
                <a:lnTo>
                  <a:pt x="27" y="1190"/>
                </a:lnTo>
                <a:lnTo>
                  <a:pt x="36" y="1205"/>
                </a:lnTo>
                <a:lnTo>
                  <a:pt x="48" y="1218"/>
                </a:lnTo>
                <a:lnTo>
                  <a:pt x="60" y="1229"/>
                </a:lnTo>
                <a:lnTo>
                  <a:pt x="75" y="1238"/>
                </a:lnTo>
                <a:lnTo>
                  <a:pt x="90" y="1247"/>
                </a:lnTo>
                <a:lnTo>
                  <a:pt x="108" y="1254"/>
                </a:lnTo>
                <a:lnTo>
                  <a:pt x="126" y="1259"/>
                </a:lnTo>
                <a:lnTo>
                  <a:pt x="147" y="1262"/>
                </a:lnTo>
                <a:lnTo>
                  <a:pt x="168" y="1265"/>
                </a:lnTo>
                <a:lnTo>
                  <a:pt x="192" y="1266"/>
                </a:lnTo>
                <a:lnTo>
                  <a:pt x="1805" y="1266"/>
                </a:lnTo>
                <a:lnTo>
                  <a:pt x="1810" y="1265"/>
                </a:lnTo>
                <a:lnTo>
                  <a:pt x="1816" y="1265"/>
                </a:lnTo>
                <a:lnTo>
                  <a:pt x="1828" y="1265"/>
                </a:lnTo>
                <a:lnTo>
                  <a:pt x="1850" y="1262"/>
                </a:lnTo>
                <a:lnTo>
                  <a:pt x="1859" y="1260"/>
                </a:lnTo>
                <a:lnTo>
                  <a:pt x="1864" y="1259"/>
                </a:lnTo>
                <a:lnTo>
                  <a:pt x="1870" y="1259"/>
                </a:lnTo>
                <a:lnTo>
                  <a:pt x="1889" y="1254"/>
                </a:lnTo>
                <a:lnTo>
                  <a:pt x="1906" y="1247"/>
                </a:lnTo>
                <a:lnTo>
                  <a:pt x="1913" y="1242"/>
                </a:lnTo>
                <a:lnTo>
                  <a:pt x="1917" y="1240"/>
                </a:lnTo>
                <a:lnTo>
                  <a:pt x="1922" y="1238"/>
                </a:lnTo>
                <a:lnTo>
                  <a:pt x="1936" y="1229"/>
                </a:lnTo>
                <a:lnTo>
                  <a:pt x="1938" y="1225"/>
                </a:lnTo>
                <a:lnTo>
                  <a:pt x="1942" y="1223"/>
                </a:lnTo>
                <a:lnTo>
                  <a:pt x="1949" y="1218"/>
                </a:lnTo>
                <a:lnTo>
                  <a:pt x="1954" y="1211"/>
                </a:lnTo>
                <a:lnTo>
                  <a:pt x="1956" y="1207"/>
                </a:lnTo>
                <a:lnTo>
                  <a:pt x="1960" y="1205"/>
                </a:lnTo>
                <a:lnTo>
                  <a:pt x="1970" y="1190"/>
                </a:lnTo>
                <a:lnTo>
                  <a:pt x="1971" y="1186"/>
                </a:lnTo>
                <a:lnTo>
                  <a:pt x="1973" y="1182"/>
                </a:lnTo>
                <a:lnTo>
                  <a:pt x="1978" y="1175"/>
                </a:lnTo>
                <a:lnTo>
                  <a:pt x="1985" y="1158"/>
                </a:lnTo>
                <a:lnTo>
                  <a:pt x="1990" y="1139"/>
                </a:lnTo>
                <a:lnTo>
                  <a:pt x="1990" y="1133"/>
                </a:lnTo>
                <a:lnTo>
                  <a:pt x="1991" y="1128"/>
                </a:lnTo>
                <a:lnTo>
                  <a:pt x="1994" y="1118"/>
                </a:lnTo>
                <a:lnTo>
                  <a:pt x="1996" y="1097"/>
                </a:lnTo>
                <a:lnTo>
                  <a:pt x="1996" y="1085"/>
                </a:lnTo>
                <a:lnTo>
                  <a:pt x="1996" y="1079"/>
                </a:lnTo>
                <a:lnTo>
                  <a:pt x="1997" y="1074"/>
                </a:lnTo>
                <a:lnTo>
                  <a:pt x="1997" y="192"/>
                </a:lnTo>
                <a:lnTo>
                  <a:pt x="1996" y="168"/>
                </a:lnTo>
                <a:lnTo>
                  <a:pt x="1994" y="146"/>
                </a:lnTo>
                <a:lnTo>
                  <a:pt x="1990" y="126"/>
                </a:lnTo>
                <a:lnTo>
                  <a:pt x="1985" y="108"/>
                </a:lnTo>
                <a:lnTo>
                  <a:pt x="1978" y="90"/>
                </a:lnTo>
                <a:lnTo>
                  <a:pt x="1970" y="74"/>
                </a:lnTo>
                <a:lnTo>
                  <a:pt x="1960" y="60"/>
                </a:lnTo>
                <a:lnTo>
                  <a:pt x="1949" y="48"/>
                </a:lnTo>
                <a:lnTo>
                  <a:pt x="1936" y="36"/>
                </a:lnTo>
                <a:lnTo>
                  <a:pt x="1922" y="26"/>
                </a:lnTo>
                <a:lnTo>
                  <a:pt x="1906" y="18"/>
                </a:lnTo>
                <a:lnTo>
                  <a:pt x="1889" y="12"/>
                </a:lnTo>
                <a:lnTo>
                  <a:pt x="1870" y="6"/>
                </a:lnTo>
                <a:lnTo>
                  <a:pt x="1850" y="2"/>
                </a:lnTo>
                <a:lnTo>
                  <a:pt x="1828" y="0"/>
                </a:lnTo>
                <a:lnTo>
                  <a:pt x="1805" y="0"/>
                </a:lnTo>
                <a:lnTo>
                  <a:pt x="192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819400" y="4431268"/>
            <a:ext cx="516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Host </a:t>
            </a:r>
          </a:p>
          <a:p>
            <a:pPr marL="354013" indent="-354013" algn="ctr" defTabSz="941388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Adapter</a:t>
            </a:r>
          </a:p>
        </p:txBody>
      </p:sp>
      <p:sp>
        <p:nvSpPr>
          <p:cNvPr id="19" name="Freeform 24"/>
          <p:cNvSpPr>
            <a:spLocks/>
          </p:cNvSpPr>
          <p:nvPr/>
        </p:nvSpPr>
        <p:spPr bwMode="auto">
          <a:xfrm>
            <a:off x="5413375" y="4197350"/>
            <a:ext cx="34925" cy="871538"/>
          </a:xfrm>
          <a:custGeom>
            <a:avLst/>
            <a:gdLst>
              <a:gd name="T0" fmla="*/ 57 w 57"/>
              <a:gd name="T1" fmla="*/ 80 h 1084"/>
              <a:gd name="T2" fmla="*/ 31 w 57"/>
              <a:gd name="T3" fmla="*/ 60 h 1084"/>
              <a:gd name="T4" fmla="*/ 13 w 57"/>
              <a:gd name="T5" fmla="*/ 41 h 1084"/>
              <a:gd name="T6" fmla="*/ 6 w 57"/>
              <a:gd name="T7" fmla="*/ 30 h 1084"/>
              <a:gd name="T8" fmla="*/ 3 w 57"/>
              <a:gd name="T9" fmla="*/ 21 h 1084"/>
              <a:gd name="T10" fmla="*/ 0 w 57"/>
              <a:gd name="T11" fmla="*/ 10 h 1084"/>
              <a:gd name="T12" fmla="*/ 0 w 57"/>
              <a:gd name="T13" fmla="*/ 0 h 1084"/>
              <a:gd name="T14" fmla="*/ 0 w 57"/>
              <a:gd name="T15" fmla="*/ 1006 h 1084"/>
              <a:gd name="T16" fmla="*/ 0 w 57"/>
              <a:gd name="T17" fmla="*/ 1011 h 1084"/>
              <a:gd name="T18" fmla="*/ 3 w 57"/>
              <a:gd name="T19" fmla="*/ 1020 h 1084"/>
              <a:gd name="T20" fmla="*/ 46 w 57"/>
              <a:gd name="T21" fmla="*/ 1077 h 1084"/>
              <a:gd name="T22" fmla="*/ 57 w 57"/>
              <a:gd name="T23" fmla="*/ 1084 h 1084"/>
              <a:gd name="T24" fmla="*/ 57 w 57"/>
              <a:gd name="T25" fmla="*/ 80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1084">
                <a:moveTo>
                  <a:pt x="57" y="80"/>
                </a:moveTo>
                <a:lnTo>
                  <a:pt x="31" y="60"/>
                </a:lnTo>
                <a:lnTo>
                  <a:pt x="13" y="41"/>
                </a:lnTo>
                <a:lnTo>
                  <a:pt x="6" y="30"/>
                </a:lnTo>
                <a:lnTo>
                  <a:pt x="3" y="21"/>
                </a:lnTo>
                <a:lnTo>
                  <a:pt x="0" y="10"/>
                </a:lnTo>
                <a:lnTo>
                  <a:pt x="0" y="0"/>
                </a:lnTo>
                <a:lnTo>
                  <a:pt x="0" y="1006"/>
                </a:lnTo>
                <a:lnTo>
                  <a:pt x="0" y="1011"/>
                </a:lnTo>
                <a:lnTo>
                  <a:pt x="3" y="1020"/>
                </a:lnTo>
                <a:lnTo>
                  <a:pt x="46" y="1077"/>
                </a:lnTo>
                <a:lnTo>
                  <a:pt x="57" y="1084"/>
                </a:lnTo>
                <a:lnTo>
                  <a:pt x="57" y="8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4363852" y="5715000"/>
            <a:ext cx="360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351337" y="4520500"/>
            <a:ext cx="4728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Cable</a:t>
            </a:r>
            <a:endParaRPr lang="en-US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5965527" y="5273675"/>
            <a:ext cx="3590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V="1">
            <a:off x="4662487" y="4951413"/>
            <a:ext cx="666750" cy="679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H="1" flipV="1">
            <a:off x="3751262" y="4965700"/>
            <a:ext cx="700088" cy="681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86450" y="3921825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946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IDE/ATA and Serial ATA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Integrated Device Electronics (IDE)/Advanced Technology Attachment (ATA)</a:t>
            </a:r>
            <a:endParaRPr lang="pt-BR" dirty="0"/>
          </a:p>
          <a:p>
            <a:pPr lvl="1"/>
            <a:r>
              <a:rPr lang="pt-BR" dirty="0"/>
              <a:t>Popular interface used to connect hard disks or CD-ROM drives</a:t>
            </a:r>
          </a:p>
          <a:p>
            <a:pPr lvl="1"/>
            <a:r>
              <a:rPr lang="pt-BR" dirty="0"/>
              <a:t>Available with varity of standards and names</a:t>
            </a:r>
          </a:p>
          <a:p>
            <a:r>
              <a:rPr lang="en-US" dirty="0"/>
              <a:t>Serial Advanced Technology Attachment (SATA)</a:t>
            </a:r>
          </a:p>
          <a:p>
            <a:pPr lvl="1"/>
            <a:r>
              <a:rPr lang="en-US" dirty="0"/>
              <a:t>Serial version of the IDE/ATA specification that has replaced the parallel ATA</a:t>
            </a:r>
          </a:p>
          <a:p>
            <a:pPr lvl="1"/>
            <a:r>
              <a:rPr lang="en-US" dirty="0"/>
              <a:t>Inexpensive storage interconnect, typically used for internal connectivity</a:t>
            </a:r>
          </a:p>
          <a:p>
            <a:pPr lvl="1"/>
            <a:r>
              <a:rPr lang="en-US" dirty="0"/>
              <a:t>Provides data transfer rate up to 6 Gb/s (standard 3.0)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SCSI and SAS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Parallel Small computer system interface (SCSI)</a:t>
            </a:r>
          </a:p>
          <a:p>
            <a:pPr lvl="1"/>
            <a:r>
              <a:rPr lang="en-US" dirty="0"/>
              <a:t>Popular standard for connecting host and peripheral devices</a:t>
            </a:r>
          </a:p>
          <a:p>
            <a:pPr lvl="2"/>
            <a:r>
              <a:rPr lang="en-US" dirty="0"/>
              <a:t>Commonly used for storage connectivity in servers</a:t>
            </a:r>
          </a:p>
          <a:p>
            <a:pPr lvl="1"/>
            <a:r>
              <a:rPr lang="en-US" dirty="0"/>
              <a:t>Higher cost than IDE/ATA, therefore not popular in PC environments </a:t>
            </a:r>
          </a:p>
          <a:p>
            <a:pPr lvl="1"/>
            <a:r>
              <a:rPr lang="en-US" dirty="0"/>
              <a:t>Available in wide variety of related technologies and standards</a:t>
            </a:r>
          </a:p>
          <a:p>
            <a:pPr lvl="1"/>
            <a:r>
              <a:rPr lang="en-US" dirty="0"/>
              <a:t>Support up to 16 devices on a single bus </a:t>
            </a:r>
          </a:p>
          <a:p>
            <a:pPr lvl="1"/>
            <a:r>
              <a:rPr lang="en-US" dirty="0"/>
              <a:t>Ultra-640 version provides data transfer speed up to 640 MB/s</a:t>
            </a:r>
          </a:p>
          <a:p>
            <a:r>
              <a:rPr lang="en-US" dirty="0"/>
              <a:t>Serial Attached SCSI (SAS)</a:t>
            </a:r>
          </a:p>
          <a:p>
            <a:pPr lvl="1"/>
            <a:r>
              <a:rPr lang="en-US" dirty="0"/>
              <a:t>Point-to-point serial protocol replacing parallel SCSI</a:t>
            </a:r>
          </a:p>
          <a:p>
            <a:pPr lvl="1"/>
            <a:r>
              <a:rPr lang="en-US" dirty="0"/>
              <a:t>Supports data transfer rate up to 6 Gb/s (SAS 2.0)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2590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Describe the core elements of a data center</a:t>
            </a:r>
            <a:endParaRPr lang="en-US" sz="1800" dirty="0">
              <a:solidFill>
                <a:schemeClr val="tx1"/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Describe virtualization at application and host layer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Describe disk drive components and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Describe host access to storage through DAS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Describe working and benefits of flash drives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Data Center 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Fibre Channel and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Fibre Channel (FC)</a:t>
            </a:r>
          </a:p>
          <a:p>
            <a:pPr lvl="1"/>
            <a:r>
              <a:rPr lang="en-US" dirty="0"/>
              <a:t>Widely used protocol for high speed communication to the storage device </a:t>
            </a:r>
          </a:p>
          <a:p>
            <a:pPr lvl="1"/>
            <a:r>
              <a:rPr lang="en-US" dirty="0"/>
              <a:t>Provides a serial data transmission that operates over copper wire and/or optical fiber</a:t>
            </a:r>
          </a:p>
          <a:p>
            <a:pPr lvl="1"/>
            <a:r>
              <a:rPr lang="en-US" dirty="0"/>
              <a:t>Latest version of the FC interface ‘16FC’ allows transmission of data up to 16 </a:t>
            </a:r>
            <a:r>
              <a:rPr lang="en-US" dirty="0" err="1"/>
              <a:t>Gb</a:t>
            </a:r>
            <a:r>
              <a:rPr lang="en-US" dirty="0"/>
              <a:t>/s </a:t>
            </a:r>
            <a:endParaRPr lang="en-US" b="1" dirty="0"/>
          </a:p>
          <a:p>
            <a:r>
              <a:rPr lang="en-US" dirty="0"/>
              <a:t>Internet Protocol (IP)</a:t>
            </a:r>
          </a:p>
          <a:p>
            <a:pPr lvl="1"/>
            <a:r>
              <a:rPr lang="en-US" dirty="0"/>
              <a:t>Traditionally used to transfer host-to-host traffic</a:t>
            </a:r>
          </a:p>
          <a:p>
            <a:pPr lvl="1"/>
            <a:r>
              <a:rPr lang="en-US" dirty="0"/>
              <a:t>Provide opportunity to leverage existing IP based network for storage communication</a:t>
            </a:r>
          </a:p>
          <a:p>
            <a:pPr lvl="2"/>
            <a:r>
              <a:rPr lang="en-US" dirty="0"/>
              <a:t>Examples: iSCSI and FCIP protocols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During this topics following points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Various storage options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836712"/>
            <a:ext cx="7772400" cy="1601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Storage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Storage Options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Magnetic Tape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 cost solution for long term data storage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Preferred option for backup destination in the past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Limitations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 data access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Single application access at a time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Physical wear and tear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Storage/retrieval overheads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Options (contd.)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Optical discs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Popularly used as distribution medium in small, single-user computing environments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Limited in capacity and speed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once and read many (WORM): CD-ROM, DVD-ROM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variations: CD-RW, Blu-ray discs</a:t>
            </a:r>
          </a:p>
          <a:p>
            <a:pPr>
              <a:lnSpc>
                <a:spcPct val="90000"/>
              </a:lnSpc>
            </a:pPr>
            <a:r>
              <a:rPr lang="en-US" dirty="0"/>
              <a:t>Disk drive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popular storage medium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Large storage 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Random read/write access</a:t>
            </a:r>
          </a:p>
          <a:p>
            <a:pPr>
              <a:lnSpc>
                <a:spcPct val="90000"/>
              </a:lnSpc>
            </a:pPr>
            <a:r>
              <a:rPr lang="en-US" dirty="0"/>
              <a:t>Flash drives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semiconductor media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high performance and low power consumption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056A57-45A7-60E4-8F66-89ED3C5CE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8" b="8074"/>
          <a:stretch/>
        </p:blipFill>
        <p:spPr>
          <a:xfrm>
            <a:off x="788757" y="1484784"/>
            <a:ext cx="7566485" cy="477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C16E18-F7D9-DDDA-A657-EA675C720891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isk drive Components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555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BA5251-C916-3C97-F6E1-A8A775E0A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5"/>
          <a:stretch/>
        </p:blipFill>
        <p:spPr>
          <a:xfrm>
            <a:off x="788757" y="595058"/>
            <a:ext cx="7566485" cy="52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389586-8906-5CC1-D57E-0331065C5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7" b="8075"/>
          <a:stretch/>
        </p:blipFill>
        <p:spPr>
          <a:xfrm>
            <a:off x="788757" y="1340768"/>
            <a:ext cx="7566485" cy="4464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isk drive Performance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819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Seek Time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CF00DF9-7248-1740-25C0-6ECA3C62A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68" b="8023"/>
          <a:stretch/>
        </p:blipFill>
        <p:spPr>
          <a:xfrm>
            <a:off x="788757" y="1196752"/>
            <a:ext cx="75664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Seek Time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157A78-587B-C708-7E35-FCFBCBFC3D7A}"/>
              </a:ext>
            </a:extLst>
          </p:cNvPr>
          <p:cNvSpPr txBox="1"/>
          <p:nvPr/>
        </p:nvSpPr>
        <p:spPr>
          <a:xfrm>
            <a:off x="658982" y="1196752"/>
            <a:ext cx="80032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Disk vendors publish the following seek time specifications: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Stroke: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time taken by the R/W head to move across the entire width of the disk, from the innermost track to the outermost track.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Average: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average time taken by the R/W head to move from one random track to another,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normally listed as the time for one-third of a full stroke.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Track-to-Track: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time taken by the R/W head to move between adjacent tracks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10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Disc Transfer Rate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D06EBF-1C65-F91A-AE95-0FB7AADEE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2" b="8023"/>
          <a:stretch/>
        </p:blipFill>
        <p:spPr>
          <a:xfrm>
            <a:off x="788757" y="1340768"/>
            <a:ext cx="756648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</a:rPr>
              <a:t>Data Center Environment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Application and application virtualization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DBMS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Components of host system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Compute and memory virtualization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Application, DBMS, and Host (Compute)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Host Access to Storage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8C2E1B-67DA-E155-EFB5-6880935E4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68" b="8023"/>
          <a:stretch/>
        </p:blipFill>
        <p:spPr>
          <a:xfrm>
            <a:off x="788757" y="1772816"/>
            <a:ext cx="7566485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DDC820-2292-2560-C7B7-C1BE538C2463}"/>
              </a:ext>
            </a:extLst>
          </p:cNvPr>
          <p:cNvSpPr txBox="1"/>
          <p:nvPr/>
        </p:nvSpPr>
        <p:spPr>
          <a:xfrm>
            <a:off x="777106" y="1096622"/>
            <a:ext cx="757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is accessed and stored by applications using the underlying infrastructure.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4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B5C288-F0FD-8E31-A2F7-001111209E38}"/>
              </a:ext>
            </a:extLst>
          </p:cNvPr>
          <p:cNvSpPr txBox="1"/>
          <p:nvPr/>
        </p:nvSpPr>
        <p:spPr>
          <a:xfrm>
            <a:off x="788757" y="404664"/>
            <a:ext cx="77436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Direct Attached Storage(DAS)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DDC820-2292-2560-C7B7-C1BE538C2463}"/>
              </a:ext>
            </a:extLst>
          </p:cNvPr>
          <p:cNvSpPr txBox="1"/>
          <p:nvPr/>
        </p:nvSpPr>
        <p:spPr>
          <a:xfrm>
            <a:off x="777106" y="1096622"/>
            <a:ext cx="757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DAS is an architecture in which storage is connected directly to the hosts.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internal disk drive of a host and the directly connected external storage array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C283D3D-3134-9D35-7387-58319D3D6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2" b="8545"/>
          <a:stretch/>
        </p:blipFill>
        <p:spPr>
          <a:xfrm>
            <a:off x="2843808" y="1967488"/>
            <a:ext cx="5600032" cy="4483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85708C3-0A91-D3F6-8FD2-68CE78D74722}"/>
              </a:ext>
            </a:extLst>
          </p:cNvPr>
          <p:cNvSpPr txBox="1"/>
          <p:nvPr/>
        </p:nvSpPr>
        <p:spPr>
          <a:xfrm>
            <a:off x="88598" y="2708920"/>
            <a:ext cx="2502202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6213" lvl="1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DAS is classified as </a:t>
            </a:r>
          </a:p>
          <a:p>
            <a:pPr marL="176213"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internal or 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external,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the location of the storage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0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58608" cy="121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Module 1: ch2 Data Center Environment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VMware ESXi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 in Practice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8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Industry’s leading hypervisor</a:t>
            </a:r>
          </a:p>
          <a:p>
            <a:pPr lvl="1"/>
            <a:r>
              <a:rPr lang="en-US" dirty="0"/>
              <a:t>Enable virtualization of x86 hardware platforms</a:t>
            </a:r>
          </a:p>
          <a:p>
            <a:r>
              <a:rPr lang="en-US" dirty="0"/>
              <a:t>Physical machine that houses ESXi is called ESXi host</a:t>
            </a:r>
          </a:p>
          <a:p>
            <a:pPr lvl="1"/>
            <a:r>
              <a:rPr lang="en-US" dirty="0"/>
              <a:t>ESXi host abstracts physical compute resources to run multiple VMs concurrently on same physical server </a:t>
            </a:r>
          </a:p>
          <a:p>
            <a:r>
              <a:rPr lang="en-US" dirty="0"/>
              <a:t>Two Components</a:t>
            </a:r>
          </a:p>
          <a:p>
            <a:pPr lvl="1"/>
            <a:r>
              <a:rPr lang="en-US" dirty="0" err="1"/>
              <a:t>VMKernel</a:t>
            </a:r>
            <a:endParaRPr lang="en-US" dirty="0"/>
          </a:p>
          <a:p>
            <a:pPr lvl="2"/>
            <a:r>
              <a:rPr lang="en-US" dirty="0"/>
              <a:t>Work similar to OS – responsible for process creation, resource scheduling, and so on  </a:t>
            </a:r>
          </a:p>
          <a:p>
            <a:pPr lvl="1"/>
            <a:r>
              <a:rPr lang="en-US" dirty="0"/>
              <a:t>Virtual machine monitor </a:t>
            </a:r>
          </a:p>
          <a:p>
            <a:pPr lvl="2"/>
            <a:r>
              <a:rPr lang="en-US" dirty="0"/>
              <a:t>Performs binary translation for privileged OS instructions that can not be virtualized</a:t>
            </a:r>
          </a:p>
          <a:p>
            <a:pPr marL="341312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6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42900" y="1417638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Key points covered in this module:</a:t>
            </a:r>
          </a:p>
          <a:p>
            <a:r>
              <a:rPr lang="en-US" dirty="0"/>
              <a:t>Key data center elements</a:t>
            </a:r>
          </a:p>
          <a:p>
            <a:r>
              <a:rPr lang="en-US" dirty="0"/>
              <a:t>Application and compute virtualization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software program </a:t>
            </a:r>
            <a:r>
              <a:rPr lang="en-US" dirty="0">
                <a:solidFill>
                  <a:srgbClr val="FF0000"/>
                </a:solidFill>
              </a:rPr>
              <a:t>that provides logic for computing operations</a:t>
            </a:r>
          </a:p>
          <a:p>
            <a:r>
              <a:rPr lang="en-US" dirty="0"/>
              <a:t>Commonly deployed applications in a data center:</a:t>
            </a:r>
          </a:p>
          <a:p>
            <a:pPr lvl="1"/>
            <a:r>
              <a:rPr lang="en-US" b="1" dirty="0"/>
              <a:t>Business applications </a:t>
            </a:r>
            <a:r>
              <a:rPr lang="en-US" dirty="0"/>
              <a:t>– email, enterprise resource planning (ERP), decision support system (DSS)</a:t>
            </a:r>
          </a:p>
          <a:p>
            <a:pPr lvl="1"/>
            <a:r>
              <a:rPr lang="en-US" b="1" dirty="0"/>
              <a:t>Management applications </a:t>
            </a:r>
            <a:r>
              <a:rPr lang="en-US" dirty="0"/>
              <a:t>– resource management, performance tuning, virtualization</a:t>
            </a:r>
          </a:p>
          <a:p>
            <a:pPr lvl="1"/>
            <a:r>
              <a:rPr lang="en-US" b="1" dirty="0"/>
              <a:t>Data protection applications </a:t>
            </a:r>
            <a:r>
              <a:rPr lang="en-US" dirty="0"/>
              <a:t>– backup, replication</a:t>
            </a:r>
          </a:p>
          <a:p>
            <a:pPr lvl="1"/>
            <a:r>
              <a:rPr lang="en-US" b="1" dirty="0"/>
              <a:t>Security applications </a:t>
            </a:r>
            <a:r>
              <a:rPr lang="en-US" dirty="0"/>
              <a:t>– authentication, antivirus</a:t>
            </a:r>
          </a:p>
          <a:p>
            <a:r>
              <a:rPr lang="en-US" dirty="0"/>
              <a:t>Key I/O characteristics of an application</a:t>
            </a:r>
          </a:p>
          <a:p>
            <a:pPr lvl="1"/>
            <a:r>
              <a:rPr lang="en-US" dirty="0"/>
              <a:t>Read intensive vs. write intensive</a:t>
            </a:r>
          </a:p>
          <a:p>
            <a:pPr lvl="1"/>
            <a:r>
              <a:rPr lang="en-US" dirty="0"/>
              <a:t>Sequential vs. random</a:t>
            </a:r>
          </a:p>
          <a:p>
            <a:pPr lvl="1"/>
            <a:r>
              <a:rPr lang="en-US" dirty="0"/>
              <a:t>I/O request size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914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Application Virtualization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743200"/>
            <a:ext cx="84582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application to be delivered in an isolated environment</a:t>
            </a:r>
          </a:p>
          <a:p>
            <a:pPr lvl="1"/>
            <a:r>
              <a:rPr lang="en-US" dirty="0"/>
              <a:t>Aggregates Operating System (OS) resources and the application into a virtualized container</a:t>
            </a:r>
          </a:p>
          <a:p>
            <a:pPr lvl="1"/>
            <a:r>
              <a:rPr lang="en-US" dirty="0"/>
              <a:t>Ensures integrity of Operating System (OS) and applications</a:t>
            </a:r>
          </a:p>
          <a:p>
            <a:pPr lvl="1"/>
            <a:r>
              <a:rPr lang="en-US" dirty="0"/>
              <a:t>Avoids conflicts between different applications or different versions of the same application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8153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It is the technique of presenting an application to an end user without any installation, integration, or dependencies on the underlying computing platform.</a:t>
            </a:r>
            <a:endParaRPr lang="en-US" sz="2000" dirty="0"/>
          </a:p>
        </p:txBody>
      </p:sp>
      <p:sp>
        <p:nvSpPr>
          <p:cNvPr id="10" name="Rounded Rectangle 4"/>
          <p:cNvSpPr/>
          <p:nvPr/>
        </p:nvSpPr>
        <p:spPr>
          <a:xfrm>
            <a:off x="758952" y="987552"/>
            <a:ext cx="246888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latin typeface="Calibri" pitchFamily="34" charset="0"/>
              </a:rPr>
              <a:t>Application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24808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Database Management System (DBMS)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2900" y="1508125"/>
            <a:ext cx="84582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is a structured way to store data in logically organized tables that are interrelated</a:t>
            </a:r>
          </a:p>
          <a:p>
            <a:pPr lvl="1"/>
            <a:r>
              <a:rPr lang="en-US" dirty="0"/>
              <a:t>Helps to optimize the storage and retrieval of data</a:t>
            </a:r>
          </a:p>
          <a:p>
            <a:pPr lvl="1"/>
            <a:endParaRPr lang="en-US" dirty="0"/>
          </a:p>
          <a:p>
            <a:r>
              <a:rPr lang="en-US" dirty="0"/>
              <a:t>DBMS controls the creation, maintenance, and use of databases</a:t>
            </a:r>
          </a:p>
          <a:p>
            <a:pPr lvl="1"/>
            <a:r>
              <a:rPr lang="en-US" dirty="0"/>
              <a:t>Processes an application’s request for data </a:t>
            </a:r>
          </a:p>
          <a:p>
            <a:pPr lvl="1"/>
            <a:r>
              <a:rPr lang="en-US" dirty="0"/>
              <a:t>Instructs the OS to retrieve the appropriate data from storage</a:t>
            </a:r>
          </a:p>
          <a:p>
            <a:pPr lvl="1"/>
            <a:endParaRPr lang="en-US" dirty="0"/>
          </a:p>
          <a:p>
            <a:r>
              <a:rPr lang="en-US" dirty="0"/>
              <a:t>Popular DBMS examples are MySQL, Oracle RDBMS, SQL Server, 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6553200" y="4419600"/>
            <a:ext cx="22098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Host (Compute)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172046"/>
            <a:ext cx="5638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Resource that runs applications with the help of underlying computing components</a:t>
            </a:r>
          </a:p>
          <a:p>
            <a:pPr lvl="1"/>
            <a:r>
              <a:rPr lang="en-US" dirty="0"/>
              <a:t>Example: Servers, mainframes, laptop, desktops, tablets, server clusters, etc. </a:t>
            </a:r>
          </a:p>
          <a:p>
            <a:r>
              <a:rPr lang="en-US" dirty="0"/>
              <a:t>Consists of </a:t>
            </a:r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software</a:t>
            </a:r>
            <a:r>
              <a:rPr lang="en-US" dirty="0"/>
              <a:t> components </a:t>
            </a:r>
          </a:p>
          <a:p>
            <a:r>
              <a:rPr lang="en-US" dirty="0"/>
              <a:t>Hardware components</a:t>
            </a:r>
          </a:p>
          <a:p>
            <a:pPr lvl="1"/>
            <a:r>
              <a:rPr lang="en-US" dirty="0"/>
              <a:t>Include CPU, memory, and input/output (I/O) devices</a:t>
            </a:r>
          </a:p>
          <a:p>
            <a:r>
              <a:rPr lang="en-US" dirty="0"/>
              <a:t>Software components </a:t>
            </a:r>
          </a:p>
          <a:p>
            <a:pPr lvl="1"/>
            <a:r>
              <a:rPr lang="en-US" dirty="0"/>
              <a:t>Include OS, device driver, file system, volume manager, and so 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" name="Picture 4" descr="Blackberry 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6640" y="1600201"/>
            <a:ext cx="251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7239000" y="2719387"/>
            <a:ext cx="685642" cy="862013"/>
            <a:chOff x="7700962" y="2514600"/>
            <a:chExt cx="909638" cy="1236663"/>
          </a:xfrm>
        </p:grpSpPr>
        <p:pic>
          <p:nvPicPr>
            <p:cNvPr id="21" name="Picture 78" descr="VM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00962" y="2514600"/>
              <a:ext cx="871538" cy="112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357" descr="ICON_NIC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31150" y="3565525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59" descr="ICON_Memory_Q30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59750" y="3551237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82" descr="ICON_DiscDrive_Q30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8350" y="3551237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96" descr="CPU Single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26362" y="3529012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84052" y="1044267"/>
            <a:ext cx="543668" cy="1256676"/>
          </a:xfrm>
          <a:prstGeom prst="rect">
            <a:avLst/>
          </a:prstGeom>
          <a:noFill/>
        </p:spPr>
      </p:pic>
      <p:pic>
        <p:nvPicPr>
          <p:cNvPr id="2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6452" y="3810000"/>
            <a:ext cx="543668" cy="1256676"/>
          </a:xfrm>
          <a:prstGeom prst="rect">
            <a:avLst/>
          </a:prstGeom>
          <a:noFill/>
        </p:spPr>
      </p:pic>
      <p:pic>
        <p:nvPicPr>
          <p:cNvPr id="2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3810000"/>
            <a:ext cx="543668" cy="1256676"/>
          </a:xfrm>
          <a:prstGeom prst="rect">
            <a:avLst/>
          </a:prstGeom>
          <a:noFill/>
        </p:spPr>
      </p:pic>
      <p:pic>
        <p:nvPicPr>
          <p:cNvPr id="30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93773" y="4191000"/>
            <a:ext cx="728835" cy="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527634" y="4316104"/>
            <a:ext cx="292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itchFamily="34" charset="0"/>
                <a:cs typeface="Calibri" pitchFamily="34" charset="0"/>
              </a:rPr>
              <a:t>IP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00800" y="1447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921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Operating Systems and Device Driver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traditional environment OS resides between the applications and the hardware</a:t>
            </a:r>
          </a:p>
          <a:p>
            <a:pPr lvl="1"/>
            <a:r>
              <a:rPr lang="en-US" dirty="0"/>
              <a:t>Responsible for controlling the environment</a:t>
            </a:r>
          </a:p>
          <a:p>
            <a:r>
              <a:rPr lang="en-US" dirty="0"/>
              <a:t>In a virtualized environment virtualization layer works between OS and hardware</a:t>
            </a:r>
          </a:p>
          <a:p>
            <a:pPr lvl="1"/>
            <a:r>
              <a:rPr lang="en-US" dirty="0"/>
              <a:t>Virtualization layer controls the environment</a:t>
            </a:r>
          </a:p>
          <a:p>
            <a:pPr lvl="1"/>
            <a:r>
              <a:rPr lang="en-US" dirty="0"/>
              <a:t>OS works as a guest and only controls the application environment</a:t>
            </a:r>
          </a:p>
          <a:p>
            <a:pPr lvl="1"/>
            <a:r>
              <a:rPr lang="en-US" dirty="0"/>
              <a:t>In some implementation OS is modified to communicate with virtualization layer</a:t>
            </a:r>
          </a:p>
          <a:p>
            <a:r>
              <a:rPr lang="en-US" dirty="0"/>
              <a:t>Device driver is a software that enables the OS to recognize the specific device 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54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Memory Virtualization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13264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OS feature that presents larger memory to the application than physically available </a:t>
            </a:r>
          </a:p>
          <a:p>
            <a:pPr lvl="1"/>
            <a:r>
              <a:rPr lang="en-US" dirty="0"/>
              <a:t>Additional memory space comes from disk storage</a:t>
            </a:r>
          </a:p>
          <a:p>
            <a:pPr lvl="1"/>
            <a:r>
              <a:rPr lang="en-US" dirty="0"/>
              <a:t>Space used on the disk for virtual memory is called ‘swap space/swap file or page file’</a:t>
            </a:r>
          </a:p>
          <a:p>
            <a:pPr lvl="1"/>
            <a:r>
              <a:rPr lang="en-US" dirty="0"/>
              <a:t>Inactive memory pages are moved from physical memory to the swap file</a:t>
            </a:r>
          </a:p>
          <a:p>
            <a:pPr lvl="1"/>
            <a:r>
              <a:rPr lang="en-US" dirty="0"/>
              <a:t>Provides efficient use of available physical memory</a:t>
            </a:r>
          </a:p>
          <a:p>
            <a:pPr lvl="1"/>
            <a:r>
              <a:rPr lang="en-US" dirty="0"/>
              <a:t>Data access from swap file is slower – use of flash drives for swap space gives best performance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" name="Group 415"/>
          <p:cNvGrpSpPr/>
          <p:nvPr/>
        </p:nvGrpSpPr>
        <p:grpSpPr>
          <a:xfrm>
            <a:off x="6534152" y="1219200"/>
            <a:ext cx="2305048" cy="3810000"/>
            <a:chOff x="4371976" y="1219200"/>
            <a:chExt cx="2305048" cy="3810000"/>
          </a:xfrm>
        </p:grpSpPr>
        <p:grpSp>
          <p:nvGrpSpPr>
            <p:cNvPr id="4" name="Group 416"/>
            <p:cNvGrpSpPr/>
            <p:nvPr/>
          </p:nvGrpSpPr>
          <p:grpSpPr>
            <a:xfrm>
              <a:off x="4371976" y="1219200"/>
              <a:ext cx="2305048" cy="3505200"/>
              <a:chOff x="4371976" y="1219200"/>
              <a:chExt cx="2305048" cy="3505200"/>
            </a:xfrm>
          </p:grpSpPr>
          <p:grpSp>
            <p:nvGrpSpPr>
              <p:cNvPr id="8" name="Group 418"/>
              <p:cNvGrpSpPr/>
              <p:nvPr/>
            </p:nvGrpSpPr>
            <p:grpSpPr>
              <a:xfrm>
                <a:off x="4371976" y="1219200"/>
                <a:ext cx="1885949" cy="3505200"/>
                <a:chOff x="4371976" y="1219200"/>
                <a:chExt cx="1885949" cy="3505200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4653587" y="1219200"/>
                  <a:ext cx="1604338" cy="190499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libri" pitchFamily="34" charset="0"/>
                    </a:rPr>
                    <a:t>Operating System</a:t>
                  </a:r>
                </a:p>
              </p:txBody>
            </p:sp>
            <p:grpSp>
              <p:nvGrpSpPr>
                <p:cNvPr id="9" name="Group 420"/>
                <p:cNvGrpSpPr/>
                <p:nvPr/>
              </p:nvGrpSpPr>
              <p:grpSpPr>
                <a:xfrm>
                  <a:off x="4653587" y="1846861"/>
                  <a:ext cx="1604338" cy="1277339"/>
                  <a:chOff x="3303588" y="2195513"/>
                  <a:chExt cx="2055813" cy="2073275"/>
                </a:xfrm>
                <a:effectLst>
                  <a:outerShdw blurRad="50800" dist="50800" dir="5400000" algn="ctr" rotWithShape="0">
                    <a:schemeClr val="bg1">
                      <a:alpha val="31000"/>
                    </a:schemeClr>
                  </a:outerShdw>
                </a:effectLst>
              </p:grpSpPr>
              <p:sp>
                <p:nvSpPr>
                  <p:cNvPr id="44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3729038"/>
                    <a:ext cx="2055813" cy="539750"/>
                  </a:xfrm>
                  <a:prstGeom prst="rect">
                    <a:avLst/>
                  </a:prstGeom>
                  <a:solidFill>
                    <a:srgbClr val="E4DE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3729038"/>
                    <a:ext cx="2055813" cy="53975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195513"/>
                    <a:ext cx="239713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9"/>
                  <p:cNvSpPr>
                    <a:spLocks/>
                  </p:cNvSpPr>
                  <p:nvPr/>
                </p:nvSpPr>
                <p:spPr bwMode="auto">
                  <a:xfrm>
                    <a:off x="3303588" y="2908301"/>
                    <a:ext cx="0" cy="260350"/>
                  </a:xfrm>
                  <a:custGeom>
                    <a:avLst/>
                    <a:gdLst>
                      <a:gd name="T0" fmla="*/ 491 h 491"/>
                      <a:gd name="T1" fmla="*/ 0 h 491"/>
                      <a:gd name="T2" fmla="*/ 491 h 49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491">
                        <a:moveTo>
                          <a:pt x="0" y="491"/>
                        </a:moveTo>
                        <a:lnTo>
                          <a:pt x="0" y="0"/>
                        </a:lnTo>
                        <a:lnTo>
                          <a:pt x="0" y="491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908301"/>
                    <a:ext cx="23971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" name="Freeform 11"/>
                  <p:cNvSpPr>
                    <a:spLocks/>
                  </p:cNvSpPr>
                  <p:nvPr/>
                </p:nvSpPr>
                <p:spPr bwMode="auto">
                  <a:xfrm>
                    <a:off x="3303588" y="3168651"/>
                    <a:ext cx="0" cy="15875"/>
                  </a:xfrm>
                  <a:custGeom>
                    <a:avLst/>
                    <a:gdLst>
                      <a:gd name="T0" fmla="*/ 0 h 30"/>
                      <a:gd name="T1" fmla="*/ 30 h 30"/>
                      <a:gd name="T2" fmla="*/ 0 h 30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30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12"/>
                  <p:cNvSpPr>
                    <a:spLocks/>
                  </p:cNvSpPr>
                  <p:nvPr/>
                </p:nvSpPr>
                <p:spPr bwMode="auto">
                  <a:xfrm>
                    <a:off x="3303588" y="3168651"/>
                    <a:ext cx="239713" cy="260350"/>
                  </a:xfrm>
                  <a:custGeom>
                    <a:avLst/>
                    <a:gdLst>
                      <a:gd name="T0" fmla="*/ 0 w 453"/>
                      <a:gd name="T1" fmla="*/ 0 h 491"/>
                      <a:gd name="T2" fmla="*/ 0 w 453"/>
                      <a:gd name="T3" fmla="*/ 30 h 491"/>
                      <a:gd name="T4" fmla="*/ 0 w 453"/>
                      <a:gd name="T5" fmla="*/ 480 h 491"/>
                      <a:gd name="T6" fmla="*/ 0 w 453"/>
                      <a:gd name="T7" fmla="*/ 491 h 491"/>
                      <a:gd name="T8" fmla="*/ 453 w 453"/>
                      <a:gd name="T9" fmla="*/ 491 h 491"/>
                      <a:gd name="T10" fmla="*/ 453 w 453"/>
                      <a:gd name="T11" fmla="*/ 0 h 491"/>
                      <a:gd name="T12" fmla="*/ 0 w 453"/>
                      <a:gd name="T13" fmla="*/ 0 h 4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3" h="491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0" y="480"/>
                        </a:lnTo>
                        <a:lnTo>
                          <a:pt x="0" y="491"/>
                        </a:lnTo>
                        <a:lnTo>
                          <a:pt x="453" y="491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649538"/>
                    <a:ext cx="23971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389188"/>
                    <a:ext cx="23971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195513"/>
                    <a:ext cx="258763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195513"/>
                    <a:ext cx="260350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389188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195513"/>
                    <a:ext cx="260350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195513"/>
                    <a:ext cx="258763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389188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90830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90830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16865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649538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649538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90830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90830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16865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649538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649538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16865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389188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389188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195513"/>
                    <a:ext cx="258763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389188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195513"/>
                    <a:ext cx="260350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195513"/>
                    <a:ext cx="258763" cy="1936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389188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90830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90830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16865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649538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649538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90830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168651"/>
                    <a:ext cx="258763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649538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16865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389188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168651"/>
                    <a:ext cx="260350" cy="26035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429001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687763"/>
                    <a:ext cx="258763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429001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429001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687763"/>
                    <a:ext cx="258763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429001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687763"/>
                    <a:ext cx="260350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687763"/>
                    <a:ext cx="260350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429001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429001"/>
                    <a:ext cx="260350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687763"/>
                    <a:ext cx="258763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429001"/>
                    <a:ext cx="258763" cy="258763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687763"/>
                    <a:ext cx="258763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8" name="Freeform 63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239713" cy="258763"/>
                  </a:xfrm>
                  <a:custGeom>
                    <a:avLst/>
                    <a:gdLst>
                      <a:gd name="T0" fmla="*/ 453 w 453"/>
                      <a:gd name="T1" fmla="*/ 489 h 489"/>
                      <a:gd name="T2" fmla="*/ 453 w 453"/>
                      <a:gd name="T3" fmla="*/ 0 h 489"/>
                      <a:gd name="T4" fmla="*/ 0 w 453"/>
                      <a:gd name="T5" fmla="*/ 0 h 489"/>
                      <a:gd name="T6" fmla="*/ 0 w 453"/>
                      <a:gd name="T7" fmla="*/ 31 h 489"/>
                      <a:gd name="T8" fmla="*/ 0 w 453"/>
                      <a:gd name="T9" fmla="*/ 489 h 489"/>
                      <a:gd name="T10" fmla="*/ 453 w 453"/>
                      <a:gd name="T11" fmla="*/ 489 h 4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53" h="489">
                        <a:moveTo>
                          <a:pt x="453" y="489"/>
                        </a:move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31"/>
                        </a:lnTo>
                        <a:lnTo>
                          <a:pt x="0" y="489"/>
                        </a:lnTo>
                        <a:lnTo>
                          <a:pt x="453" y="489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64"/>
                  <p:cNvSpPr>
                    <a:spLocks/>
                  </p:cNvSpPr>
                  <p:nvPr/>
                </p:nvSpPr>
                <p:spPr bwMode="auto">
                  <a:xfrm>
                    <a:off x="3303588" y="3687763"/>
                    <a:ext cx="239713" cy="180975"/>
                  </a:xfrm>
                  <a:custGeom>
                    <a:avLst/>
                    <a:gdLst>
                      <a:gd name="T0" fmla="*/ 453 w 453"/>
                      <a:gd name="T1" fmla="*/ 342 h 342"/>
                      <a:gd name="T2" fmla="*/ 453 w 453"/>
                      <a:gd name="T3" fmla="*/ 0 h 342"/>
                      <a:gd name="T4" fmla="*/ 0 w 453"/>
                      <a:gd name="T5" fmla="*/ 0 h 342"/>
                      <a:gd name="T6" fmla="*/ 0 w 453"/>
                      <a:gd name="T7" fmla="*/ 31 h 342"/>
                      <a:gd name="T8" fmla="*/ 0 w 453"/>
                      <a:gd name="T9" fmla="*/ 0 h 342"/>
                      <a:gd name="T10" fmla="*/ 0 w 453"/>
                      <a:gd name="T11" fmla="*/ 342 h 342"/>
                      <a:gd name="T12" fmla="*/ 453 w 453"/>
                      <a:gd name="T13" fmla="*/ 342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3" h="342">
                        <a:moveTo>
                          <a:pt x="453" y="342"/>
                        </a:move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0" y="342"/>
                        </a:lnTo>
                        <a:lnTo>
                          <a:pt x="453" y="342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0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687763"/>
                    <a:ext cx="260350" cy="180975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01" name="Freeform 66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0" cy="15875"/>
                  </a:xfrm>
                  <a:custGeom>
                    <a:avLst/>
                    <a:gdLst>
                      <a:gd name="T0" fmla="*/ 31 h 31"/>
                      <a:gd name="T1" fmla="*/ 0 h 31"/>
                      <a:gd name="T2" fmla="*/ 31 h 3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31">
                        <a:moveTo>
                          <a:pt x="0" y="31"/>
                        </a:moveTo>
                        <a:lnTo>
                          <a:pt x="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67"/>
                  <p:cNvSpPr>
                    <a:spLocks/>
                  </p:cNvSpPr>
                  <p:nvPr/>
                </p:nvSpPr>
                <p:spPr bwMode="auto">
                  <a:xfrm>
                    <a:off x="3303588" y="2195513"/>
                    <a:ext cx="239713" cy="193675"/>
                  </a:xfrm>
                  <a:custGeom>
                    <a:avLst/>
                    <a:gdLst>
                      <a:gd name="T0" fmla="*/ 453 w 453"/>
                      <a:gd name="T1" fmla="*/ 0 h 367"/>
                      <a:gd name="T2" fmla="*/ 0 w 453"/>
                      <a:gd name="T3" fmla="*/ 0 h 367"/>
                      <a:gd name="T4" fmla="*/ 0 w 453"/>
                      <a:gd name="T5" fmla="*/ 367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367">
                        <a:moveTo>
                          <a:pt x="453" y="0"/>
                        </a:moveTo>
                        <a:lnTo>
                          <a:pt x="0" y="0"/>
                        </a:lnTo>
                        <a:lnTo>
                          <a:pt x="0" y="367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68"/>
                  <p:cNvSpPr>
                    <a:spLocks/>
                  </p:cNvSpPr>
                  <p:nvPr/>
                </p:nvSpPr>
                <p:spPr bwMode="auto">
                  <a:xfrm>
                    <a:off x="3303588" y="2908301"/>
                    <a:ext cx="0" cy="514350"/>
                  </a:xfrm>
                  <a:custGeom>
                    <a:avLst/>
                    <a:gdLst>
                      <a:gd name="T0" fmla="*/ 0 h 971"/>
                      <a:gd name="T1" fmla="*/ 491 h 971"/>
                      <a:gd name="T2" fmla="*/ 521 h 971"/>
                      <a:gd name="T3" fmla="*/ 971 h 97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971">
                        <a:moveTo>
                          <a:pt x="0" y="0"/>
                        </a:moveTo>
                        <a:lnTo>
                          <a:pt x="0" y="491"/>
                        </a:lnTo>
                        <a:lnTo>
                          <a:pt x="0" y="521"/>
                        </a:lnTo>
                        <a:lnTo>
                          <a:pt x="0" y="971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3168651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05" name="Freeform 70"/>
                  <p:cNvSpPr>
                    <a:spLocks/>
                  </p:cNvSpPr>
                  <p:nvPr/>
                </p:nvSpPr>
                <p:spPr bwMode="auto">
                  <a:xfrm>
                    <a:off x="3303588" y="2649538"/>
                    <a:ext cx="239713" cy="258763"/>
                  </a:xfrm>
                  <a:custGeom>
                    <a:avLst/>
                    <a:gdLst>
                      <a:gd name="T0" fmla="*/ 0 w 453"/>
                      <a:gd name="T1" fmla="*/ 0 h 490"/>
                      <a:gd name="T2" fmla="*/ 0 w 453"/>
                      <a:gd name="T3" fmla="*/ 490 h 490"/>
                      <a:gd name="T4" fmla="*/ 453 w 453"/>
                      <a:gd name="T5" fmla="*/ 490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490">
                        <a:moveTo>
                          <a:pt x="0" y="0"/>
                        </a:moveTo>
                        <a:lnTo>
                          <a:pt x="0" y="490"/>
                        </a:lnTo>
                        <a:lnTo>
                          <a:pt x="453" y="49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8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09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0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2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13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4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6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8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9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0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22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3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4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6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7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9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3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6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7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38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9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0" name="Freeform 105"/>
                  <p:cNvSpPr>
                    <a:spLocks/>
                  </p:cNvSpPr>
                  <p:nvPr/>
                </p:nvSpPr>
                <p:spPr bwMode="auto">
                  <a:xfrm>
                    <a:off x="5100638" y="2195513"/>
                    <a:ext cx="258763" cy="193675"/>
                  </a:xfrm>
                  <a:custGeom>
                    <a:avLst/>
                    <a:gdLst>
                      <a:gd name="T0" fmla="*/ 490 w 490"/>
                      <a:gd name="T1" fmla="*/ 367 h 367"/>
                      <a:gd name="T2" fmla="*/ 490 w 490"/>
                      <a:gd name="T3" fmla="*/ 0 h 367"/>
                      <a:gd name="T4" fmla="*/ 0 w 490"/>
                      <a:gd name="T5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0" h="367">
                        <a:moveTo>
                          <a:pt x="490" y="367"/>
                        </a:moveTo>
                        <a:lnTo>
                          <a:pt x="49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1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2" name="Line 1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3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4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5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6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7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8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9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0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2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3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4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5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7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9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0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1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3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8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9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1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2389188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4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3588" y="2649538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5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6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8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9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2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4" name="Freeform 149"/>
                  <p:cNvSpPr>
                    <a:spLocks/>
                  </p:cNvSpPr>
                  <p:nvPr/>
                </p:nvSpPr>
                <p:spPr bwMode="auto">
                  <a:xfrm>
                    <a:off x="5100638" y="3687763"/>
                    <a:ext cx="258763" cy="180975"/>
                  </a:xfrm>
                  <a:custGeom>
                    <a:avLst/>
                    <a:gdLst>
                      <a:gd name="T0" fmla="*/ 0 w 490"/>
                      <a:gd name="T1" fmla="*/ 342 h 342"/>
                      <a:gd name="T2" fmla="*/ 490 w 490"/>
                      <a:gd name="T3" fmla="*/ 342 h 342"/>
                      <a:gd name="T4" fmla="*/ 490 w 490"/>
                      <a:gd name="T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0" h="342">
                        <a:moveTo>
                          <a:pt x="0" y="342"/>
                        </a:moveTo>
                        <a:lnTo>
                          <a:pt x="490" y="342"/>
                        </a:lnTo>
                        <a:lnTo>
                          <a:pt x="490" y="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8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0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1176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94" name="Line 1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8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01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2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3" name="Line 1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5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6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8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09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0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1" name="Freeform 176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0" cy="274638"/>
                  </a:xfrm>
                  <a:custGeom>
                    <a:avLst/>
                    <a:gdLst>
                      <a:gd name="T0" fmla="*/ 0 h 520"/>
                      <a:gd name="T1" fmla="*/ 31 h 520"/>
                      <a:gd name="T2" fmla="*/ 489 h 520"/>
                      <a:gd name="T3" fmla="*/ 520 h 520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52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0" y="489"/>
                        </a:lnTo>
                        <a:lnTo>
                          <a:pt x="0" y="52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2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3588" y="3429001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3" name="Freeform 178"/>
                  <p:cNvSpPr>
                    <a:spLocks/>
                  </p:cNvSpPr>
                  <p:nvPr/>
                </p:nvSpPr>
                <p:spPr bwMode="auto">
                  <a:xfrm>
                    <a:off x="3303588" y="3687763"/>
                    <a:ext cx="239713" cy="180975"/>
                  </a:xfrm>
                  <a:custGeom>
                    <a:avLst/>
                    <a:gdLst>
                      <a:gd name="T0" fmla="*/ 453 w 453"/>
                      <a:gd name="T1" fmla="*/ 0 h 342"/>
                      <a:gd name="T2" fmla="*/ 0 w 453"/>
                      <a:gd name="T3" fmla="*/ 0 h 342"/>
                      <a:gd name="T4" fmla="*/ 0 w 453"/>
                      <a:gd name="T5" fmla="*/ 342 h 342"/>
                      <a:gd name="T6" fmla="*/ 453 w 453"/>
                      <a:gd name="T7" fmla="*/ 342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3" h="342">
                        <a:moveTo>
                          <a:pt x="453" y="0"/>
                        </a:moveTo>
                        <a:lnTo>
                          <a:pt x="0" y="0"/>
                        </a:lnTo>
                        <a:lnTo>
                          <a:pt x="0" y="342"/>
                        </a:lnTo>
                        <a:lnTo>
                          <a:pt x="453" y="342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9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1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421"/>
                <p:cNvGrpSpPr/>
                <p:nvPr/>
              </p:nvGrpSpPr>
              <p:grpSpPr>
                <a:xfrm>
                  <a:off x="4755470" y="3669667"/>
                  <a:ext cx="1388155" cy="1054733"/>
                  <a:chOff x="5800726" y="2293938"/>
                  <a:chExt cx="1808162" cy="1803401"/>
                </a:xfrm>
              </p:grpSpPr>
              <p:sp>
                <p:nvSpPr>
                  <p:cNvPr id="428" name="Freeform 187"/>
                  <p:cNvSpPr>
                    <a:spLocks/>
                  </p:cNvSpPr>
                  <p:nvPr/>
                </p:nvSpPr>
                <p:spPr bwMode="auto">
                  <a:xfrm>
                    <a:off x="5808663" y="2293938"/>
                    <a:ext cx="1800225" cy="509588"/>
                  </a:xfrm>
                  <a:custGeom>
                    <a:avLst/>
                    <a:gdLst>
                      <a:gd name="T0" fmla="*/ 3110 w 3402"/>
                      <a:gd name="T1" fmla="*/ 210 h 963"/>
                      <a:gd name="T2" fmla="*/ 2904 w 3402"/>
                      <a:gd name="T3" fmla="*/ 142 h 963"/>
                      <a:gd name="T4" fmla="*/ 2708 w 3402"/>
                      <a:gd name="T5" fmla="*/ 92 h 963"/>
                      <a:gd name="T6" fmla="*/ 2426 w 3402"/>
                      <a:gd name="T7" fmla="*/ 43 h 963"/>
                      <a:gd name="T8" fmla="*/ 2197 w 3402"/>
                      <a:gd name="T9" fmla="*/ 18 h 963"/>
                      <a:gd name="T10" fmla="*/ 1955 w 3402"/>
                      <a:gd name="T11" fmla="*/ 4 h 963"/>
                      <a:gd name="T12" fmla="*/ 1524 w 3402"/>
                      <a:gd name="T13" fmla="*/ 1 h 963"/>
                      <a:gd name="T14" fmla="*/ 1277 w 3402"/>
                      <a:gd name="T15" fmla="*/ 12 h 963"/>
                      <a:gd name="T16" fmla="*/ 1046 w 3402"/>
                      <a:gd name="T17" fmla="*/ 35 h 963"/>
                      <a:gd name="T18" fmla="*/ 758 w 3402"/>
                      <a:gd name="T19" fmla="*/ 79 h 963"/>
                      <a:gd name="T20" fmla="*/ 559 w 3402"/>
                      <a:gd name="T21" fmla="*/ 124 h 963"/>
                      <a:gd name="T22" fmla="*/ 353 w 3402"/>
                      <a:gd name="T23" fmla="*/ 185 h 963"/>
                      <a:gd name="T24" fmla="*/ 197 w 3402"/>
                      <a:gd name="T25" fmla="*/ 252 h 963"/>
                      <a:gd name="T26" fmla="*/ 116 w 3402"/>
                      <a:gd name="T27" fmla="*/ 303 h 963"/>
                      <a:gd name="T28" fmla="*/ 61 w 3402"/>
                      <a:gd name="T29" fmla="*/ 351 h 963"/>
                      <a:gd name="T30" fmla="*/ 20 w 3402"/>
                      <a:gd name="T31" fmla="*/ 407 h 963"/>
                      <a:gd name="T32" fmla="*/ 0 w 3402"/>
                      <a:gd name="T33" fmla="*/ 484 h 963"/>
                      <a:gd name="T34" fmla="*/ 12 w 3402"/>
                      <a:gd name="T35" fmla="*/ 543 h 963"/>
                      <a:gd name="T36" fmla="*/ 49 w 3402"/>
                      <a:gd name="T37" fmla="*/ 600 h 963"/>
                      <a:gd name="T38" fmla="*/ 96 w 3402"/>
                      <a:gd name="T39" fmla="*/ 645 h 963"/>
                      <a:gd name="T40" fmla="*/ 195 w 3402"/>
                      <a:gd name="T41" fmla="*/ 708 h 963"/>
                      <a:gd name="T42" fmla="*/ 281 w 3402"/>
                      <a:gd name="T43" fmla="*/ 748 h 963"/>
                      <a:gd name="T44" fmla="*/ 381 w 3402"/>
                      <a:gd name="T45" fmla="*/ 785 h 963"/>
                      <a:gd name="T46" fmla="*/ 559 w 3402"/>
                      <a:gd name="T47" fmla="*/ 837 h 963"/>
                      <a:gd name="T48" fmla="*/ 758 w 3402"/>
                      <a:gd name="T49" fmla="*/ 882 h 963"/>
                      <a:gd name="T50" fmla="*/ 971 w 3402"/>
                      <a:gd name="T51" fmla="*/ 916 h 963"/>
                      <a:gd name="T52" fmla="*/ 1199 w 3402"/>
                      <a:gd name="T53" fmla="*/ 941 h 963"/>
                      <a:gd name="T54" fmla="*/ 1440 w 3402"/>
                      <a:gd name="T55" fmla="*/ 957 h 963"/>
                      <a:gd name="T56" fmla="*/ 1698 w 3402"/>
                      <a:gd name="T57" fmla="*/ 963 h 963"/>
                      <a:gd name="T58" fmla="*/ 1955 w 3402"/>
                      <a:gd name="T59" fmla="*/ 957 h 963"/>
                      <a:gd name="T60" fmla="*/ 2016 w 3402"/>
                      <a:gd name="T61" fmla="*/ 953 h 963"/>
                      <a:gd name="T62" fmla="*/ 2066 w 3402"/>
                      <a:gd name="T63" fmla="*/ 949 h 963"/>
                      <a:gd name="T64" fmla="*/ 2197 w 3402"/>
                      <a:gd name="T65" fmla="*/ 941 h 963"/>
                      <a:gd name="T66" fmla="*/ 2426 w 3402"/>
                      <a:gd name="T67" fmla="*/ 916 h 963"/>
                      <a:gd name="T68" fmla="*/ 2641 w 3402"/>
                      <a:gd name="T69" fmla="*/ 882 h 963"/>
                      <a:gd name="T70" fmla="*/ 2840 w 3402"/>
                      <a:gd name="T71" fmla="*/ 837 h 963"/>
                      <a:gd name="T72" fmla="*/ 2963 w 3402"/>
                      <a:gd name="T73" fmla="*/ 802 h 963"/>
                      <a:gd name="T74" fmla="*/ 3094 w 3402"/>
                      <a:gd name="T75" fmla="*/ 756 h 963"/>
                      <a:gd name="T76" fmla="*/ 3119 w 3402"/>
                      <a:gd name="T77" fmla="*/ 748 h 963"/>
                      <a:gd name="T78" fmla="*/ 3204 w 3402"/>
                      <a:gd name="T79" fmla="*/ 708 h 963"/>
                      <a:gd name="T80" fmla="*/ 3289 w 3402"/>
                      <a:gd name="T81" fmla="*/ 655 h 963"/>
                      <a:gd name="T82" fmla="*/ 3340 w 3402"/>
                      <a:gd name="T83" fmla="*/ 611 h 963"/>
                      <a:gd name="T84" fmla="*/ 3368 w 3402"/>
                      <a:gd name="T85" fmla="*/ 579 h 963"/>
                      <a:gd name="T86" fmla="*/ 3389 w 3402"/>
                      <a:gd name="T87" fmla="*/ 537 h 963"/>
                      <a:gd name="T88" fmla="*/ 3402 w 3402"/>
                      <a:gd name="T89" fmla="*/ 484 h 963"/>
                      <a:gd name="T90" fmla="*/ 3388 w 3402"/>
                      <a:gd name="T91" fmla="*/ 424 h 963"/>
                      <a:gd name="T92" fmla="*/ 3354 w 3402"/>
                      <a:gd name="T93" fmla="*/ 367 h 963"/>
                      <a:gd name="T94" fmla="*/ 3312 w 3402"/>
                      <a:gd name="T95" fmla="*/ 325 h 963"/>
                      <a:gd name="T96" fmla="*/ 3235 w 3402"/>
                      <a:gd name="T97" fmla="*/ 270 h 963"/>
                      <a:gd name="T98" fmla="*/ 3176 w 3402"/>
                      <a:gd name="T99" fmla="*/ 240 h 9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402" h="963">
                        <a:moveTo>
                          <a:pt x="3169" y="237"/>
                        </a:moveTo>
                        <a:lnTo>
                          <a:pt x="3140" y="222"/>
                        </a:lnTo>
                        <a:lnTo>
                          <a:pt x="3110" y="210"/>
                        </a:lnTo>
                        <a:lnTo>
                          <a:pt x="3048" y="186"/>
                        </a:lnTo>
                        <a:lnTo>
                          <a:pt x="2978" y="163"/>
                        </a:lnTo>
                        <a:lnTo>
                          <a:pt x="2904" y="142"/>
                        </a:lnTo>
                        <a:lnTo>
                          <a:pt x="2840" y="124"/>
                        </a:lnTo>
                        <a:lnTo>
                          <a:pt x="2776" y="108"/>
                        </a:lnTo>
                        <a:lnTo>
                          <a:pt x="2708" y="92"/>
                        </a:lnTo>
                        <a:lnTo>
                          <a:pt x="2641" y="79"/>
                        </a:lnTo>
                        <a:lnTo>
                          <a:pt x="2500" y="54"/>
                        </a:lnTo>
                        <a:lnTo>
                          <a:pt x="2426" y="43"/>
                        </a:lnTo>
                        <a:lnTo>
                          <a:pt x="2352" y="35"/>
                        </a:lnTo>
                        <a:lnTo>
                          <a:pt x="2275" y="25"/>
                        </a:lnTo>
                        <a:lnTo>
                          <a:pt x="2197" y="18"/>
                        </a:lnTo>
                        <a:lnTo>
                          <a:pt x="2118" y="12"/>
                        </a:lnTo>
                        <a:lnTo>
                          <a:pt x="2038" y="8"/>
                        </a:lnTo>
                        <a:lnTo>
                          <a:pt x="1955" y="4"/>
                        </a:lnTo>
                        <a:lnTo>
                          <a:pt x="1871" y="1"/>
                        </a:lnTo>
                        <a:lnTo>
                          <a:pt x="1698" y="0"/>
                        </a:lnTo>
                        <a:lnTo>
                          <a:pt x="1524" y="1"/>
                        </a:lnTo>
                        <a:lnTo>
                          <a:pt x="1440" y="4"/>
                        </a:lnTo>
                        <a:lnTo>
                          <a:pt x="1358" y="8"/>
                        </a:lnTo>
                        <a:lnTo>
                          <a:pt x="1277" y="12"/>
                        </a:lnTo>
                        <a:lnTo>
                          <a:pt x="1199" y="18"/>
                        </a:lnTo>
                        <a:lnTo>
                          <a:pt x="1121" y="25"/>
                        </a:lnTo>
                        <a:lnTo>
                          <a:pt x="1046" y="35"/>
                        </a:lnTo>
                        <a:lnTo>
                          <a:pt x="971" y="43"/>
                        </a:lnTo>
                        <a:lnTo>
                          <a:pt x="899" y="54"/>
                        </a:lnTo>
                        <a:lnTo>
                          <a:pt x="758" y="79"/>
                        </a:lnTo>
                        <a:lnTo>
                          <a:pt x="690" y="92"/>
                        </a:lnTo>
                        <a:lnTo>
                          <a:pt x="624" y="108"/>
                        </a:lnTo>
                        <a:lnTo>
                          <a:pt x="559" y="124"/>
                        </a:lnTo>
                        <a:lnTo>
                          <a:pt x="498" y="142"/>
                        </a:lnTo>
                        <a:lnTo>
                          <a:pt x="421" y="163"/>
                        </a:lnTo>
                        <a:lnTo>
                          <a:pt x="353" y="185"/>
                        </a:lnTo>
                        <a:lnTo>
                          <a:pt x="290" y="208"/>
                        </a:lnTo>
                        <a:lnTo>
                          <a:pt x="236" y="232"/>
                        </a:lnTo>
                        <a:lnTo>
                          <a:pt x="197" y="252"/>
                        </a:lnTo>
                        <a:lnTo>
                          <a:pt x="162" y="274"/>
                        </a:lnTo>
                        <a:lnTo>
                          <a:pt x="131" y="293"/>
                        </a:lnTo>
                        <a:lnTo>
                          <a:pt x="116" y="303"/>
                        </a:lnTo>
                        <a:lnTo>
                          <a:pt x="104" y="313"/>
                        </a:lnTo>
                        <a:lnTo>
                          <a:pt x="81" y="331"/>
                        </a:lnTo>
                        <a:lnTo>
                          <a:pt x="61" y="351"/>
                        </a:lnTo>
                        <a:lnTo>
                          <a:pt x="48" y="366"/>
                        </a:lnTo>
                        <a:lnTo>
                          <a:pt x="37" y="384"/>
                        </a:lnTo>
                        <a:lnTo>
                          <a:pt x="20" y="407"/>
                        </a:lnTo>
                        <a:lnTo>
                          <a:pt x="8" y="432"/>
                        </a:lnTo>
                        <a:lnTo>
                          <a:pt x="1" y="457"/>
                        </a:lnTo>
                        <a:lnTo>
                          <a:pt x="0" y="484"/>
                        </a:lnTo>
                        <a:lnTo>
                          <a:pt x="1" y="508"/>
                        </a:lnTo>
                        <a:lnTo>
                          <a:pt x="8" y="532"/>
                        </a:lnTo>
                        <a:lnTo>
                          <a:pt x="12" y="543"/>
                        </a:lnTo>
                        <a:lnTo>
                          <a:pt x="18" y="555"/>
                        </a:lnTo>
                        <a:lnTo>
                          <a:pt x="32" y="579"/>
                        </a:lnTo>
                        <a:lnTo>
                          <a:pt x="49" y="600"/>
                        </a:lnTo>
                        <a:lnTo>
                          <a:pt x="59" y="611"/>
                        </a:lnTo>
                        <a:lnTo>
                          <a:pt x="71" y="623"/>
                        </a:lnTo>
                        <a:lnTo>
                          <a:pt x="96" y="645"/>
                        </a:lnTo>
                        <a:lnTo>
                          <a:pt x="126" y="667"/>
                        </a:lnTo>
                        <a:lnTo>
                          <a:pt x="158" y="687"/>
                        </a:lnTo>
                        <a:lnTo>
                          <a:pt x="195" y="708"/>
                        </a:lnTo>
                        <a:lnTo>
                          <a:pt x="235" y="727"/>
                        </a:lnTo>
                        <a:lnTo>
                          <a:pt x="257" y="737"/>
                        </a:lnTo>
                        <a:lnTo>
                          <a:pt x="281" y="748"/>
                        </a:lnTo>
                        <a:lnTo>
                          <a:pt x="303" y="756"/>
                        </a:lnTo>
                        <a:lnTo>
                          <a:pt x="329" y="766"/>
                        </a:lnTo>
                        <a:lnTo>
                          <a:pt x="381" y="785"/>
                        </a:lnTo>
                        <a:lnTo>
                          <a:pt x="437" y="802"/>
                        </a:lnTo>
                        <a:lnTo>
                          <a:pt x="498" y="821"/>
                        </a:lnTo>
                        <a:lnTo>
                          <a:pt x="559" y="837"/>
                        </a:lnTo>
                        <a:lnTo>
                          <a:pt x="624" y="853"/>
                        </a:lnTo>
                        <a:lnTo>
                          <a:pt x="690" y="868"/>
                        </a:lnTo>
                        <a:lnTo>
                          <a:pt x="758" y="882"/>
                        </a:lnTo>
                        <a:lnTo>
                          <a:pt x="827" y="894"/>
                        </a:lnTo>
                        <a:lnTo>
                          <a:pt x="899" y="906"/>
                        </a:lnTo>
                        <a:lnTo>
                          <a:pt x="971" y="916"/>
                        </a:lnTo>
                        <a:lnTo>
                          <a:pt x="1046" y="927"/>
                        </a:lnTo>
                        <a:lnTo>
                          <a:pt x="1121" y="934"/>
                        </a:lnTo>
                        <a:lnTo>
                          <a:pt x="1199" y="941"/>
                        </a:lnTo>
                        <a:lnTo>
                          <a:pt x="1277" y="947"/>
                        </a:lnTo>
                        <a:lnTo>
                          <a:pt x="1358" y="953"/>
                        </a:lnTo>
                        <a:lnTo>
                          <a:pt x="1440" y="957"/>
                        </a:lnTo>
                        <a:lnTo>
                          <a:pt x="1524" y="960"/>
                        </a:lnTo>
                        <a:lnTo>
                          <a:pt x="1609" y="961"/>
                        </a:lnTo>
                        <a:lnTo>
                          <a:pt x="1698" y="963"/>
                        </a:lnTo>
                        <a:lnTo>
                          <a:pt x="1784" y="961"/>
                        </a:lnTo>
                        <a:lnTo>
                          <a:pt x="1871" y="960"/>
                        </a:lnTo>
                        <a:lnTo>
                          <a:pt x="1955" y="957"/>
                        </a:lnTo>
                        <a:lnTo>
                          <a:pt x="1996" y="954"/>
                        </a:lnTo>
                        <a:lnTo>
                          <a:pt x="2005" y="953"/>
                        </a:lnTo>
                        <a:lnTo>
                          <a:pt x="2016" y="953"/>
                        </a:lnTo>
                        <a:lnTo>
                          <a:pt x="2038" y="953"/>
                        </a:lnTo>
                        <a:lnTo>
                          <a:pt x="2057" y="951"/>
                        </a:lnTo>
                        <a:lnTo>
                          <a:pt x="2066" y="949"/>
                        </a:lnTo>
                        <a:lnTo>
                          <a:pt x="2077" y="949"/>
                        </a:lnTo>
                        <a:lnTo>
                          <a:pt x="2118" y="947"/>
                        </a:lnTo>
                        <a:lnTo>
                          <a:pt x="2197" y="941"/>
                        </a:lnTo>
                        <a:lnTo>
                          <a:pt x="2275" y="934"/>
                        </a:lnTo>
                        <a:lnTo>
                          <a:pt x="2352" y="927"/>
                        </a:lnTo>
                        <a:lnTo>
                          <a:pt x="2426" y="916"/>
                        </a:lnTo>
                        <a:lnTo>
                          <a:pt x="2500" y="906"/>
                        </a:lnTo>
                        <a:lnTo>
                          <a:pt x="2570" y="894"/>
                        </a:lnTo>
                        <a:lnTo>
                          <a:pt x="2641" y="882"/>
                        </a:lnTo>
                        <a:lnTo>
                          <a:pt x="2708" y="868"/>
                        </a:lnTo>
                        <a:lnTo>
                          <a:pt x="2776" y="853"/>
                        </a:lnTo>
                        <a:lnTo>
                          <a:pt x="2840" y="837"/>
                        </a:lnTo>
                        <a:lnTo>
                          <a:pt x="2872" y="828"/>
                        </a:lnTo>
                        <a:lnTo>
                          <a:pt x="2904" y="821"/>
                        </a:lnTo>
                        <a:lnTo>
                          <a:pt x="2963" y="802"/>
                        </a:lnTo>
                        <a:lnTo>
                          <a:pt x="3018" y="785"/>
                        </a:lnTo>
                        <a:lnTo>
                          <a:pt x="3070" y="766"/>
                        </a:lnTo>
                        <a:lnTo>
                          <a:pt x="3094" y="756"/>
                        </a:lnTo>
                        <a:lnTo>
                          <a:pt x="3106" y="751"/>
                        </a:lnTo>
                        <a:lnTo>
                          <a:pt x="3112" y="749"/>
                        </a:lnTo>
                        <a:lnTo>
                          <a:pt x="3119" y="748"/>
                        </a:lnTo>
                        <a:lnTo>
                          <a:pt x="3140" y="737"/>
                        </a:lnTo>
                        <a:lnTo>
                          <a:pt x="3163" y="727"/>
                        </a:lnTo>
                        <a:lnTo>
                          <a:pt x="3204" y="708"/>
                        </a:lnTo>
                        <a:lnTo>
                          <a:pt x="3241" y="687"/>
                        </a:lnTo>
                        <a:lnTo>
                          <a:pt x="3275" y="667"/>
                        </a:lnTo>
                        <a:lnTo>
                          <a:pt x="3289" y="655"/>
                        </a:lnTo>
                        <a:lnTo>
                          <a:pt x="3304" y="645"/>
                        </a:lnTo>
                        <a:lnTo>
                          <a:pt x="3329" y="623"/>
                        </a:lnTo>
                        <a:lnTo>
                          <a:pt x="3340" y="611"/>
                        </a:lnTo>
                        <a:lnTo>
                          <a:pt x="3344" y="605"/>
                        </a:lnTo>
                        <a:lnTo>
                          <a:pt x="3350" y="600"/>
                        </a:lnTo>
                        <a:lnTo>
                          <a:pt x="3368" y="579"/>
                        </a:lnTo>
                        <a:lnTo>
                          <a:pt x="3382" y="555"/>
                        </a:lnTo>
                        <a:lnTo>
                          <a:pt x="3386" y="543"/>
                        </a:lnTo>
                        <a:lnTo>
                          <a:pt x="3389" y="537"/>
                        </a:lnTo>
                        <a:lnTo>
                          <a:pt x="3392" y="532"/>
                        </a:lnTo>
                        <a:lnTo>
                          <a:pt x="3398" y="508"/>
                        </a:lnTo>
                        <a:lnTo>
                          <a:pt x="3402" y="484"/>
                        </a:lnTo>
                        <a:lnTo>
                          <a:pt x="3398" y="462"/>
                        </a:lnTo>
                        <a:lnTo>
                          <a:pt x="3395" y="443"/>
                        </a:lnTo>
                        <a:lnTo>
                          <a:pt x="3388" y="424"/>
                        </a:lnTo>
                        <a:lnTo>
                          <a:pt x="3379" y="405"/>
                        </a:lnTo>
                        <a:lnTo>
                          <a:pt x="3367" y="385"/>
                        </a:lnTo>
                        <a:lnTo>
                          <a:pt x="3354" y="367"/>
                        </a:lnTo>
                        <a:lnTo>
                          <a:pt x="3338" y="348"/>
                        </a:lnTo>
                        <a:lnTo>
                          <a:pt x="3322" y="331"/>
                        </a:lnTo>
                        <a:lnTo>
                          <a:pt x="3312" y="325"/>
                        </a:lnTo>
                        <a:lnTo>
                          <a:pt x="3302" y="318"/>
                        </a:lnTo>
                        <a:lnTo>
                          <a:pt x="3274" y="299"/>
                        </a:lnTo>
                        <a:lnTo>
                          <a:pt x="3235" y="270"/>
                        </a:lnTo>
                        <a:lnTo>
                          <a:pt x="3202" y="255"/>
                        </a:lnTo>
                        <a:lnTo>
                          <a:pt x="3185" y="245"/>
                        </a:lnTo>
                        <a:lnTo>
                          <a:pt x="3176" y="240"/>
                        </a:lnTo>
                        <a:lnTo>
                          <a:pt x="3169" y="237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 188"/>
                  <p:cNvSpPr>
                    <a:spLocks/>
                  </p:cNvSpPr>
                  <p:nvPr/>
                </p:nvSpPr>
                <p:spPr bwMode="auto">
                  <a:xfrm>
                    <a:off x="5808663" y="2549526"/>
                    <a:ext cx="1800225" cy="1547813"/>
                  </a:xfrm>
                  <a:custGeom>
                    <a:avLst/>
                    <a:gdLst>
                      <a:gd name="T0" fmla="*/ 3392 w 3402"/>
                      <a:gd name="T1" fmla="*/ 48 h 2923"/>
                      <a:gd name="T2" fmla="*/ 3382 w 3402"/>
                      <a:gd name="T3" fmla="*/ 71 h 2923"/>
                      <a:gd name="T4" fmla="*/ 3344 w 3402"/>
                      <a:gd name="T5" fmla="*/ 121 h 2923"/>
                      <a:gd name="T6" fmla="*/ 3304 w 3402"/>
                      <a:gd name="T7" fmla="*/ 161 h 2923"/>
                      <a:gd name="T8" fmla="*/ 3241 w 3402"/>
                      <a:gd name="T9" fmla="*/ 203 h 2923"/>
                      <a:gd name="T10" fmla="*/ 3140 w 3402"/>
                      <a:gd name="T11" fmla="*/ 253 h 2923"/>
                      <a:gd name="T12" fmla="*/ 3106 w 3402"/>
                      <a:gd name="T13" fmla="*/ 267 h 2923"/>
                      <a:gd name="T14" fmla="*/ 3018 w 3402"/>
                      <a:gd name="T15" fmla="*/ 301 h 2923"/>
                      <a:gd name="T16" fmla="*/ 2872 w 3402"/>
                      <a:gd name="T17" fmla="*/ 344 h 2923"/>
                      <a:gd name="T18" fmla="*/ 2708 w 3402"/>
                      <a:gd name="T19" fmla="*/ 384 h 2923"/>
                      <a:gd name="T20" fmla="*/ 2500 w 3402"/>
                      <a:gd name="T21" fmla="*/ 422 h 2923"/>
                      <a:gd name="T22" fmla="*/ 2275 w 3402"/>
                      <a:gd name="T23" fmla="*/ 450 h 2923"/>
                      <a:gd name="T24" fmla="*/ 2077 w 3402"/>
                      <a:gd name="T25" fmla="*/ 465 h 2923"/>
                      <a:gd name="T26" fmla="*/ 2038 w 3402"/>
                      <a:gd name="T27" fmla="*/ 469 h 2923"/>
                      <a:gd name="T28" fmla="*/ 1996 w 3402"/>
                      <a:gd name="T29" fmla="*/ 470 h 2923"/>
                      <a:gd name="T30" fmla="*/ 1784 w 3402"/>
                      <a:gd name="T31" fmla="*/ 477 h 2923"/>
                      <a:gd name="T32" fmla="*/ 1524 w 3402"/>
                      <a:gd name="T33" fmla="*/ 476 h 2923"/>
                      <a:gd name="T34" fmla="*/ 1277 w 3402"/>
                      <a:gd name="T35" fmla="*/ 463 h 2923"/>
                      <a:gd name="T36" fmla="*/ 1046 w 3402"/>
                      <a:gd name="T37" fmla="*/ 443 h 2923"/>
                      <a:gd name="T38" fmla="*/ 827 w 3402"/>
                      <a:gd name="T39" fmla="*/ 410 h 2923"/>
                      <a:gd name="T40" fmla="*/ 624 w 3402"/>
                      <a:gd name="T41" fmla="*/ 369 h 2923"/>
                      <a:gd name="T42" fmla="*/ 437 w 3402"/>
                      <a:gd name="T43" fmla="*/ 318 h 2923"/>
                      <a:gd name="T44" fmla="*/ 303 w 3402"/>
                      <a:gd name="T45" fmla="*/ 272 h 2923"/>
                      <a:gd name="T46" fmla="*/ 235 w 3402"/>
                      <a:gd name="T47" fmla="*/ 243 h 2923"/>
                      <a:gd name="T48" fmla="*/ 126 w 3402"/>
                      <a:gd name="T49" fmla="*/ 183 h 2923"/>
                      <a:gd name="T50" fmla="*/ 59 w 3402"/>
                      <a:gd name="T51" fmla="*/ 127 h 2923"/>
                      <a:gd name="T52" fmla="*/ 18 w 3402"/>
                      <a:gd name="T53" fmla="*/ 71 h 2923"/>
                      <a:gd name="T54" fmla="*/ 1 w 3402"/>
                      <a:gd name="T55" fmla="*/ 24 h 2923"/>
                      <a:gd name="T56" fmla="*/ 1 w 3402"/>
                      <a:gd name="T57" fmla="*/ 2471 h 2923"/>
                      <a:gd name="T58" fmla="*/ 18 w 3402"/>
                      <a:gd name="T59" fmla="*/ 2518 h 2923"/>
                      <a:gd name="T60" fmla="*/ 59 w 3402"/>
                      <a:gd name="T61" fmla="*/ 2574 h 2923"/>
                      <a:gd name="T62" fmla="*/ 126 w 3402"/>
                      <a:gd name="T63" fmla="*/ 2629 h 2923"/>
                      <a:gd name="T64" fmla="*/ 235 w 3402"/>
                      <a:gd name="T65" fmla="*/ 2689 h 2923"/>
                      <a:gd name="T66" fmla="*/ 329 w 3402"/>
                      <a:gd name="T67" fmla="*/ 2729 h 2923"/>
                      <a:gd name="T68" fmla="*/ 437 w 3402"/>
                      <a:gd name="T69" fmla="*/ 2766 h 2923"/>
                      <a:gd name="T70" fmla="*/ 624 w 3402"/>
                      <a:gd name="T71" fmla="*/ 2816 h 2923"/>
                      <a:gd name="T72" fmla="*/ 827 w 3402"/>
                      <a:gd name="T73" fmla="*/ 2856 h 2923"/>
                      <a:gd name="T74" fmla="*/ 1046 w 3402"/>
                      <a:gd name="T75" fmla="*/ 2888 h 2923"/>
                      <a:gd name="T76" fmla="*/ 1277 w 3402"/>
                      <a:gd name="T77" fmla="*/ 2908 h 2923"/>
                      <a:gd name="T78" fmla="*/ 1524 w 3402"/>
                      <a:gd name="T79" fmla="*/ 2921 h 2923"/>
                      <a:gd name="T80" fmla="*/ 1784 w 3402"/>
                      <a:gd name="T81" fmla="*/ 2922 h 2923"/>
                      <a:gd name="T82" fmla="*/ 1996 w 3402"/>
                      <a:gd name="T83" fmla="*/ 2915 h 2923"/>
                      <a:gd name="T84" fmla="*/ 2038 w 3402"/>
                      <a:gd name="T85" fmla="*/ 2914 h 2923"/>
                      <a:gd name="T86" fmla="*/ 2077 w 3402"/>
                      <a:gd name="T87" fmla="*/ 2910 h 2923"/>
                      <a:gd name="T88" fmla="*/ 2275 w 3402"/>
                      <a:gd name="T89" fmla="*/ 2896 h 2923"/>
                      <a:gd name="T90" fmla="*/ 2500 w 3402"/>
                      <a:gd name="T91" fmla="*/ 2868 h 2923"/>
                      <a:gd name="T92" fmla="*/ 2708 w 3402"/>
                      <a:gd name="T93" fmla="*/ 2830 h 2923"/>
                      <a:gd name="T94" fmla="*/ 2872 w 3402"/>
                      <a:gd name="T95" fmla="*/ 2792 h 2923"/>
                      <a:gd name="T96" fmla="*/ 2990 w 3402"/>
                      <a:gd name="T97" fmla="*/ 2756 h 2923"/>
                      <a:gd name="T98" fmla="*/ 3070 w 3402"/>
                      <a:gd name="T99" fmla="*/ 2729 h 2923"/>
                      <a:gd name="T100" fmla="*/ 3204 w 3402"/>
                      <a:gd name="T101" fmla="*/ 2669 h 2923"/>
                      <a:gd name="T102" fmla="*/ 3289 w 3402"/>
                      <a:gd name="T103" fmla="*/ 2616 h 2923"/>
                      <a:gd name="T104" fmla="*/ 3350 w 3402"/>
                      <a:gd name="T105" fmla="*/ 2560 h 2923"/>
                      <a:gd name="T106" fmla="*/ 3386 w 3402"/>
                      <a:gd name="T107" fmla="*/ 2502 h 2923"/>
                      <a:gd name="T108" fmla="*/ 3398 w 3402"/>
                      <a:gd name="T109" fmla="*/ 2467 h 2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02" h="2923">
                        <a:moveTo>
                          <a:pt x="3402" y="0"/>
                        </a:moveTo>
                        <a:lnTo>
                          <a:pt x="3398" y="24"/>
                        </a:lnTo>
                        <a:lnTo>
                          <a:pt x="3392" y="48"/>
                        </a:lnTo>
                        <a:lnTo>
                          <a:pt x="3389" y="53"/>
                        </a:lnTo>
                        <a:lnTo>
                          <a:pt x="3386" y="59"/>
                        </a:lnTo>
                        <a:lnTo>
                          <a:pt x="3382" y="71"/>
                        </a:lnTo>
                        <a:lnTo>
                          <a:pt x="3368" y="95"/>
                        </a:lnTo>
                        <a:lnTo>
                          <a:pt x="3350" y="116"/>
                        </a:lnTo>
                        <a:lnTo>
                          <a:pt x="3344" y="121"/>
                        </a:lnTo>
                        <a:lnTo>
                          <a:pt x="3340" y="127"/>
                        </a:lnTo>
                        <a:lnTo>
                          <a:pt x="3329" y="139"/>
                        </a:lnTo>
                        <a:lnTo>
                          <a:pt x="3304" y="161"/>
                        </a:lnTo>
                        <a:lnTo>
                          <a:pt x="3289" y="171"/>
                        </a:lnTo>
                        <a:lnTo>
                          <a:pt x="3275" y="183"/>
                        </a:lnTo>
                        <a:lnTo>
                          <a:pt x="3241" y="203"/>
                        </a:lnTo>
                        <a:lnTo>
                          <a:pt x="3204" y="224"/>
                        </a:lnTo>
                        <a:lnTo>
                          <a:pt x="3163" y="243"/>
                        </a:lnTo>
                        <a:lnTo>
                          <a:pt x="3140" y="253"/>
                        </a:lnTo>
                        <a:lnTo>
                          <a:pt x="3119" y="264"/>
                        </a:lnTo>
                        <a:lnTo>
                          <a:pt x="3112" y="265"/>
                        </a:lnTo>
                        <a:lnTo>
                          <a:pt x="3106" y="267"/>
                        </a:lnTo>
                        <a:lnTo>
                          <a:pt x="3094" y="272"/>
                        </a:lnTo>
                        <a:lnTo>
                          <a:pt x="3070" y="282"/>
                        </a:lnTo>
                        <a:lnTo>
                          <a:pt x="3018" y="301"/>
                        </a:lnTo>
                        <a:lnTo>
                          <a:pt x="2963" y="318"/>
                        </a:lnTo>
                        <a:lnTo>
                          <a:pt x="2904" y="337"/>
                        </a:lnTo>
                        <a:lnTo>
                          <a:pt x="2872" y="344"/>
                        </a:lnTo>
                        <a:lnTo>
                          <a:pt x="2840" y="353"/>
                        </a:lnTo>
                        <a:lnTo>
                          <a:pt x="2776" y="369"/>
                        </a:lnTo>
                        <a:lnTo>
                          <a:pt x="2708" y="384"/>
                        </a:lnTo>
                        <a:lnTo>
                          <a:pt x="2641" y="398"/>
                        </a:lnTo>
                        <a:lnTo>
                          <a:pt x="2570" y="410"/>
                        </a:lnTo>
                        <a:lnTo>
                          <a:pt x="2500" y="422"/>
                        </a:lnTo>
                        <a:lnTo>
                          <a:pt x="2426" y="432"/>
                        </a:lnTo>
                        <a:lnTo>
                          <a:pt x="2352" y="443"/>
                        </a:lnTo>
                        <a:lnTo>
                          <a:pt x="2275" y="450"/>
                        </a:lnTo>
                        <a:lnTo>
                          <a:pt x="2197" y="457"/>
                        </a:lnTo>
                        <a:lnTo>
                          <a:pt x="2118" y="463"/>
                        </a:lnTo>
                        <a:lnTo>
                          <a:pt x="2077" y="465"/>
                        </a:lnTo>
                        <a:lnTo>
                          <a:pt x="2066" y="465"/>
                        </a:lnTo>
                        <a:lnTo>
                          <a:pt x="2057" y="467"/>
                        </a:lnTo>
                        <a:lnTo>
                          <a:pt x="2038" y="469"/>
                        </a:lnTo>
                        <a:lnTo>
                          <a:pt x="2016" y="469"/>
                        </a:lnTo>
                        <a:lnTo>
                          <a:pt x="2005" y="469"/>
                        </a:lnTo>
                        <a:lnTo>
                          <a:pt x="1996" y="470"/>
                        </a:lnTo>
                        <a:lnTo>
                          <a:pt x="1955" y="473"/>
                        </a:lnTo>
                        <a:lnTo>
                          <a:pt x="1871" y="476"/>
                        </a:lnTo>
                        <a:lnTo>
                          <a:pt x="1784" y="477"/>
                        </a:lnTo>
                        <a:lnTo>
                          <a:pt x="1698" y="479"/>
                        </a:lnTo>
                        <a:lnTo>
                          <a:pt x="1609" y="477"/>
                        </a:lnTo>
                        <a:lnTo>
                          <a:pt x="1524" y="476"/>
                        </a:lnTo>
                        <a:lnTo>
                          <a:pt x="1440" y="473"/>
                        </a:lnTo>
                        <a:lnTo>
                          <a:pt x="1358" y="469"/>
                        </a:lnTo>
                        <a:lnTo>
                          <a:pt x="1277" y="463"/>
                        </a:lnTo>
                        <a:lnTo>
                          <a:pt x="1199" y="457"/>
                        </a:lnTo>
                        <a:lnTo>
                          <a:pt x="1121" y="450"/>
                        </a:lnTo>
                        <a:lnTo>
                          <a:pt x="1046" y="443"/>
                        </a:lnTo>
                        <a:lnTo>
                          <a:pt x="971" y="432"/>
                        </a:lnTo>
                        <a:lnTo>
                          <a:pt x="899" y="422"/>
                        </a:lnTo>
                        <a:lnTo>
                          <a:pt x="827" y="410"/>
                        </a:lnTo>
                        <a:lnTo>
                          <a:pt x="758" y="398"/>
                        </a:lnTo>
                        <a:lnTo>
                          <a:pt x="690" y="384"/>
                        </a:lnTo>
                        <a:lnTo>
                          <a:pt x="624" y="369"/>
                        </a:lnTo>
                        <a:lnTo>
                          <a:pt x="559" y="353"/>
                        </a:lnTo>
                        <a:lnTo>
                          <a:pt x="498" y="337"/>
                        </a:lnTo>
                        <a:lnTo>
                          <a:pt x="437" y="318"/>
                        </a:lnTo>
                        <a:lnTo>
                          <a:pt x="381" y="301"/>
                        </a:lnTo>
                        <a:lnTo>
                          <a:pt x="329" y="282"/>
                        </a:lnTo>
                        <a:lnTo>
                          <a:pt x="303" y="272"/>
                        </a:lnTo>
                        <a:lnTo>
                          <a:pt x="281" y="264"/>
                        </a:lnTo>
                        <a:lnTo>
                          <a:pt x="257" y="253"/>
                        </a:lnTo>
                        <a:lnTo>
                          <a:pt x="235" y="243"/>
                        </a:lnTo>
                        <a:lnTo>
                          <a:pt x="195" y="224"/>
                        </a:lnTo>
                        <a:lnTo>
                          <a:pt x="158" y="203"/>
                        </a:lnTo>
                        <a:lnTo>
                          <a:pt x="126" y="183"/>
                        </a:lnTo>
                        <a:lnTo>
                          <a:pt x="96" y="161"/>
                        </a:lnTo>
                        <a:lnTo>
                          <a:pt x="71" y="139"/>
                        </a:lnTo>
                        <a:lnTo>
                          <a:pt x="59" y="127"/>
                        </a:lnTo>
                        <a:lnTo>
                          <a:pt x="49" y="116"/>
                        </a:lnTo>
                        <a:lnTo>
                          <a:pt x="32" y="95"/>
                        </a:lnTo>
                        <a:lnTo>
                          <a:pt x="18" y="71"/>
                        </a:lnTo>
                        <a:lnTo>
                          <a:pt x="12" y="59"/>
                        </a:lnTo>
                        <a:lnTo>
                          <a:pt x="8" y="48"/>
                        </a:lnTo>
                        <a:lnTo>
                          <a:pt x="1" y="24"/>
                        </a:lnTo>
                        <a:lnTo>
                          <a:pt x="0" y="0"/>
                        </a:lnTo>
                        <a:lnTo>
                          <a:pt x="0" y="2448"/>
                        </a:lnTo>
                        <a:lnTo>
                          <a:pt x="1" y="2471"/>
                        </a:lnTo>
                        <a:lnTo>
                          <a:pt x="8" y="2495"/>
                        </a:lnTo>
                        <a:lnTo>
                          <a:pt x="12" y="2506"/>
                        </a:lnTo>
                        <a:lnTo>
                          <a:pt x="18" y="2518"/>
                        </a:lnTo>
                        <a:lnTo>
                          <a:pt x="32" y="2542"/>
                        </a:lnTo>
                        <a:lnTo>
                          <a:pt x="49" y="2563"/>
                        </a:lnTo>
                        <a:lnTo>
                          <a:pt x="59" y="2574"/>
                        </a:lnTo>
                        <a:lnTo>
                          <a:pt x="71" y="2586"/>
                        </a:lnTo>
                        <a:lnTo>
                          <a:pt x="96" y="2608"/>
                        </a:lnTo>
                        <a:lnTo>
                          <a:pt x="126" y="2629"/>
                        </a:lnTo>
                        <a:lnTo>
                          <a:pt x="158" y="2648"/>
                        </a:lnTo>
                        <a:lnTo>
                          <a:pt x="195" y="2670"/>
                        </a:lnTo>
                        <a:lnTo>
                          <a:pt x="235" y="2689"/>
                        </a:lnTo>
                        <a:lnTo>
                          <a:pt x="257" y="2699"/>
                        </a:lnTo>
                        <a:lnTo>
                          <a:pt x="281" y="2710"/>
                        </a:lnTo>
                        <a:lnTo>
                          <a:pt x="329" y="2729"/>
                        </a:lnTo>
                        <a:lnTo>
                          <a:pt x="381" y="2748"/>
                        </a:lnTo>
                        <a:lnTo>
                          <a:pt x="408" y="2756"/>
                        </a:lnTo>
                        <a:lnTo>
                          <a:pt x="437" y="2766"/>
                        </a:lnTo>
                        <a:lnTo>
                          <a:pt x="498" y="2785"/>
                        </a:lnTo>
                        <a:lnTo>
                          <a:pt x="559" y="2801"/>
                        </a:lnTo>
                        <a:lnTo>
                          <a:pt x="624" y="2816"/>
                        </a:lnTo>
                        <a:lnTo>
                          <a:pt x="690" y="2830"/>
                        </a:lnTo>
                        <a:lnTo>
                          <a:pt x="758" y="2844"/>
                        </a:lnTo>
                        <a:lnTo>
                          <a:pt x="827" y="2856"/>
                        </a:lnTo>
                        <a:lnTo>
                          <a:pt x="899" y="2868"/>
                        </a:lnTo>
                        <a:lnTo>
                          <a:pt x="971" y="2878"/>
                        </a:lnTo>
                        <a:lnTo>
                          <a:pt x="1046" y="2888"/>
                        </a:lnTo>
                        <a:lnTo>
                          <a:pt x="1121" y="2896"/>
                        </a:lnTo>
                        <a:lnTo>
                          <a:pt x="1199" y="2903"/>
                        </a:lnTo>
                        <a:lnTo>
                          <a:pt x="1277" y="2908"/>
                        </a:lnTo>
                        <a:lnTo>
                          <a:pt x="1358" y="2914"/>
                        </a:lnTo>
                        <a:lnTo>
                          <a:pt x="1440" y="2917"/>
                        </a:lnTo>
                        <a:lnTo>
                          <a:pt x="1524" y="2921"/>
                        </a:lnTo>
                        <a:lnTo>
                          <a:pt x="1609" y="2922"/>
                        </a:lnTo>
                        <a:lnTo>
                          <a:pt x="1698" y="2923"/>
                        </a:lnTo>
                        <a:lnTo>
                          <a:pt x="1784" y="2922"/>
                        </a:lnTo>
                        <a:lnTo>
                          <a:pt x="1871" y="2921"/>
                        </a:lnTo>
                        <a:lnTo>
                          <a:pt x="1955" y="2917"/>
                        </a:lnTo>
                        <a:lnTo>
                          <a:pt x="1996" y="2915"/>
                        </a:lnTo>
                        <a:lnTo>
                          <a:pt x="2005" y="2914"/>
                        </a:lnTo>
                        <a:lnTo>
                          <a:pt x="2016" y="2914"/>
                        </a:lnTo>
                        <a:lnTo>
                          <a:pt x="2038" y="2914"/>
                        </a:lnTo>
                        <a:lnTo>
                          <a:pt x="2057" y="2911"/>
                        </a:lnTo>
                        <a:lnTo>
                          <a:pt x="2066" y="2910"/>
                        </a:lnTo>
                        <a:lnTo>
                          <a:pt x="2077" y="2910"/>
                        </a:lnTo>
                        <a:lnTo>
                          <a:pt x="2118" y="2908"/>
                        </a:lnTo>
                        <a:lnTo>
                          <a:pt x="2197" y="2903"/>
                        </a:lnTo>
                        <a:lnTo>
                          <a:pt x="2275" y="2896"/>
                        </a:lnTo>
                        <a:lnTo>
                          <a:pt x="2352" y="2888"/>
                        </a:lnTo>
                        <a:lnTo>
                          <a:pt x="2426" y="2878"/>
                        </a:lnTo>
                        <a:lnTo>
                          <a:pt x="2500" y="2868"/>
                        </a:lnTo>
                        <a:lnTo>
                          <a:pt x="2570" y="2856"/>
                        </a:lnTo>
                        <a:lnTo>
                          <a:pt x="2641" y="2844"/>
                        </a:lnTo>
                        <a:lnTo>
                          <a:pt x="2708" y="2830"/>
                        </a:lnTo>
                        <a:lnTo>
                          <a:pt x="2776" y="2816"/>
                        </a:lnTo>
                        <a:lnTo>
                          <a:pt x="2840" y="2801"/>
                        </a:lnTo>
                        <a:lnTo>
                          <a:pt x="2872" y="2792"/>
                        </a:lnTo>
                        <a:lnTo>
                          <a:pt x="2904" y="2785"/>
                        </a:lnTo>
                        <a:lnTo>
                          <a:pt x="2963" y="2766"/>
                        </a:lnTo>
                        <a:lnTo>
                          <a:pt x="2990" y="2756"/>
                        </a:lnTo>
                        <a:lnTo>
                          <a:pt x="3004" y="2752"/>
                        </a:lnTo>
                        <a:lnTo>
                          <a:pt x="3018" y="2748"/>
                        </a:lnTo>
                        <a:lnTo>
                          <a:pt x="3070" y="2729"/>
                        </a:lnTo>
                        <a:lnTo>
                          <a:pt x="3119" y="2710"/>
                        </a:lnTo>
                        <a:lnTo>
                          <a:pt x="3163" y="2688"/>
                        </a:lnTo>
                        <a:lnTo>
                          <a:pt x="3204" y="2669"/>
                        </a:lnTo>
                        <a:lnTo>
                          <a:pt x="3241" y="2647"/>
                        </a:lnTo>
                        <a:lnTo>
                          <a:pt x="3275" y="2628"/>
                        </a:lnTo>
                        <a:lnTo>
                          <a:pt x="3289" y="2616"/>
                        </a:lnTo>
                        <a:lnTo>
                          <a:pt x="3304" y="2605"/>
                        </a:lnTo>
                        <a:lnTo>
                          <a:pt x="3329" y="2584"/>
                        </a:lnTo>
                        <a:lnTo>
                          <a:pt x="3350" y="2560"/>
                        </a:lnTo>
                        <a:lnTo>
                          <a:pt x="3368" y="2538"/>
                        </a:lnTo>
                        <a:lnTo>
                          <a:pt x="3382" y="2514"/>
                        </a:lnTo>
                        <a:lnTo>
                          <a:pt x="3386" y="2502"/>
                        </a:lnTo>
                        <a:lnTo>
                          <a:pt x="3389" y="2496"/>
                        </a:lnTo>
                        <a:lnTo>
                          <a:pt x="3392" y="2491"/>
                        </a:lnTo>
                        <a:lnTo>
                          <a:pt x="3398" y="2467"/>
                        </a:lnTo>
                        <a:lnTo>
                          <a:pt x="3402" y="2443"/>
                        </a:lnTo>
                        <a:lnTo>
                          <a:pt x="3402" y="0"/>
                        </a:lnTo>
                        <a:close/>
                      </a:path>
                    </a:pathLst>
                  </a:custGeom>
                  <a:solidFill>
                    <a:srgbClr val="A2A2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0" name="Freeform 189"/>
                  <p:cNvSpPr>
                    <a:spLocks/>
                  </p:cNvSpPr>
                  <p:nvPr/>
                </p:nvSpPr>
                <p:spPr bwMode="auto">
                  <a:xfrm>
                    <a:off x="6067426" y="2762251"/>
                    <a:ext cx="4763" cy="1588"/>
                  </a:xfrm>
                  <a:custGeom>
                    <a:avLst/>
                    <a:gdLst>
                      <a:gd name="T0" fmla="*/ 0 w 11"/>
                      <a:gd name="T1" fmla="*/ 1 h 2"/>
                      <a:gd name="T2" fmla="*/ 11 w 11"/>
                      <a:gd name="T3" fmla="*/ 2 h 2"/>
                      <a:gd name="T4" fmla="*/ 9 w 11"/>
                      <a:gd name="T5" fmla="*/ 2 h 2"/>
                      <a:gd name="T6" fmla="*/ 3 w 11"/>
                      <a:gd name="T7" fmla="*/ 1 h 2"/>
                      <a:gd name="T8" fmla="*/ 0 w 11"/>
                      <a:gd name="T9" fmla="*/ 0 h 2"/>
                      <a:gd name="T10" fmla="*/ 0 w 11"/>
                      <a:gd name="T1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">
                        <a:moveTo>
                          <a:pt x="0" y="1"/>
                        </a:moveTo>
                        <a:lnTo>
                          <a:pt x="11" y="2"/>
                        </a:lnTo>
                        <a:lnTo>
                          <a:pt x="9" y="2"/>
                        </a:lnTo>
                        <a:lnTo>
                          <a:pt x="3" y="1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190"/>
                  <p:cNvSpPr>
                    <a:spLocks/>
                  </p:cNvSpPr>
                  <p:nvPr/>
                </p:nvSpPr>
                <p:spPr bwMode="auto">
                  <a:xfrm>
                    <a:off x="5872163" y="2681288"/>
                    <a:ext cx="138113" cy="1320800"/>
                  </a:xfrm>
                  <a:custGeom>
                    <a:avLst/>
                    <a:gdLst>
                      <a:gd name="T0" fmla="*/ 261 w 261"/>
                      <a:gd name="T1" fmla="*/ 119 h 2495"/>
                      <a:gd name="T2" fmla="*/ 233 w 261"/>
                      <a:gd name="T3" fmla="*/ 110 h 2495"/>
                      <a:gd name="T4" fmla="*/ 205 w 261"/>
                      <a:gd name="T5" fmla="*/ 99 h 2495"/>
                      <a:gd name="T6" fmla="*/ 181 w 261"/>
                      <a:gd name="T7" fmla="*/ 90 h 2495"/>
                      <a:gd name="T8" fmla="*/ 153 w 261"/>
                      <a:gd name="T9" fmla="*/ 78 h 2495"/>
                      <a:gd name="T10" fmla="*/ 128 w 261"/>
                      <a:gd name="T11" fmla="*/ 68 h 2495"/>
                      <a:gd name="T12" fmla="*/ 80 w 261"/>
                      <a:gd name="T13" fmla="*/ 46 h 2495"/>
                      <a:gd name="T14" fmla="*/ 37 w 261"/>
                      <a:gd name="T15" fmla="*/ 22 h 2495"/>
                      <a:gd name="T16" fmla="*/ 0 w 261"/>
                      <a:gd name="T17" fmla="*/ 0 h 2495"/>
                      <a:gd name="T18" fmla="*/ 0 w 261"/>
                      <a:gd name="T19" fmla="*/ 2377 h 2495"/>
                      <a:gd name="T20" fmla="*/ 37 w 261"/>
                      <a:gd name="T21" fmla="*/ 2398 h 2495"/>
                      <a:gd name="T22" fmla="*/ 80 w 261"/>
                      <a:gd name="T23" fmla="*/ 2422 h 2495"/>
                      <a:gd name="T24" fmla="*/ 128 w 261"/>
                      <a:gd name="T25" fmla="*/ 2444 h 2495"/>
                      <a:gd name="T26" fmla="*/ 153 w 261"/>
                      <a:gd name="T27" fmla="*/ 2455 h 2495"/>
                      <a:gd name="T28" fmla="*/ 181 w 261"/>
                      <a:gd name="T29" fmla="*/ 2467 h 2495"/>
                      <a:gd name="T30" fmla="*/ 233 w 261"/>
                      <a:gd name="T31" fmla="*/ 2485 h 2495"/>
                      <a:gd name="T32" fmla="*/ 261 w 261"/>
                      <a:gd name="T33" fmla="*/ 2495 h 2495"/>
                      <a:gd name="T34" fmla="*/ 261 w 261"/>
                      <a:gd name="T35" fmla="*/ 119 h 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61" h="2495">
                        <a:moveTo>
                          <a:pt x="261" y="119"/>
                        </a:moveTo>
                        <a:lnTo>
                          <a:pt x="233" y="110"/>
                        </a:lnTo>
                        <a:lnTo>
                          <a:pt x="205" y="99"/>
                        </a:lnTo>
                        <a:lnTo>
                          <a:pt x="181" y="90"/>
                        </a:lnTo>
                        <a:lnTo>
                          <a:pt x="153" y="78"/>
                        </a:lnTo>
                        <a:lnTo>
                          <a:pt x="128" y="68"/>
                        </a:lnTo>
                        <a:lnTo>
                          <a:pt x="80" y="46"/>
                        </a:lnTo>
                        <a:lnTo>
                          <a:pt x="37" y="22"/>
                        </a:lnTo>
                        <a:lnTo>
                          <a:pt x="0" y="0"/>
                        </a:lnTo>
                        <a:lnTo>
                          <a:pt x="0" y="2377"/>
                        </a:lnTo>
                        <a:lnTo>
                          <a:pt x="37" y="2398"/>
                        </a:lnTo>
                        <a:lnTo>
                          <a:pt x="80" y="2422"/>
                        </a:lnTo>
                        <a:lnTo>
                          <a:pt x="128" y="2444"/>
                        </a:lnTo>
                        <a:lnTo>
                          <a:pt x="153" y="2455"/>
                        </a:lnTo>
                        <a:lnTo>
                          <a:pt x="181" y="2467"/>
                        </a:lnTo>
                        <a:lnTo>
                          <a:pt x="233" y="2485"/>
                        </a:lnTo>
                        <a:lnTo>
                          <a:pt x="261" y="2495"/>
                        </a:lnTo>
                        <a:lnTo>
                          <a:pt x="261" y="11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191"/>
                  <p:cNvSpPr>
                    <a:spLocks/>
                  </p:cNvSpPr>
                  <p:nvPr/>
                </p:nvSpPr>
                <p:spPr bwMode="auto">
                  <a:xfrm>
                    <a:off x="5802313" y="2582863"/>
                    <a:ext cx="69850" cy="1357313"/>
                  </a:xfrm>
                  <a:custGeom>
                    <a:avLst/>
                    <a:gdLst>
                      <a:gd name="T0" fmla="*/ 133 w 133"/>
                      <a:gd name="T1" fmla="*/ 187 h 2564"/>
                      <a:gd name="T2" fmla="*/ 100 w 133"/>
                      <a:gd name="T3" fmla="*/ 165 h 2564"/>
                      <a:gd name="T4" fmla="*/ 74 w 133"/>
                      <a:gd name="T5" fmla="*/ 143 h 2564"/>
                      <a:gd name="T6" fmla="*/ 51 w 133"/>
                      <a:gd name="T7" fmla="*/ 119 h 2564"/>
                      <a:gd name="T8" fmla="*/ 33 w 133"/>
                      <a:gd name="T9" fmla="*/ 97 h 2564"/>
                      <a:gd name="T10" fmla="*/ 18 w 133"/>
                      <a:gd name="T11" fmla="*/ 73 h 2564"/>
                      <a:gd name="T12" fmla="*/ 8 w 133"/>
                      <a:gd name="T13" fmla="*/ 49 h 2564"/>
                      <a:gd name="T14" fmla="*/ 3 w 133"/>
                      <a:gd name="T15" fmla="*/ 36 h 2564"/>
                      <a:gd name="T16" fmla="*/ 1 w 133"/>
                      <a:gd name="T17" fmla="*/ 24 h 2564"/>
                      <a:gd name="T18" fmla="*/ 0 w 133"/>
                      <a:gd name="T19" fmla="*/ 0 h 2564"/>
                      <a:gd name="T20" fmla="*/ 0 w 133"/>
                      <a:gd name="T21" fmla="*/ 2378 h 2564"/>
                      <a:gd name="T22" fmla="*/ 1 w 133"/>
                      <a:gd name="T23" fmla="*/ 2390 h 2564"/>
                      <a:gd name="T24" fmla="*/ 4 w 133"/>
                      <a:gd name="T25" fmla="*/ 2414 h 2564"/>
                      <a:gd name="T26" fmla="*/ 109 w 133"/>
                      <a:gd name="T27" fmla="*/ 2547 h 2564"/>
                      <a:gd name="T28" fmla="*/ 120 w 133"/>
                      <a:gd name="T29" fmla="*/ 2553 h 2564"/>
                      <a:gd name="T30" fmla="*/ 133 w 133"/>
                      <a:gd name="T31" fmla="*/ 2564 h 2564"/>
                      <a:gd name="T32" fmla="*/ 133 w 133"/>
                      <a:gd name="T33" fmla="*/ 187 h 2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33" h="2564">
                        <a:moveTo>
                          <a:pt x="133" y="187"/>
                        </a:moveTo>
                        <a:lnTo>
                          <a:pt x="100" y="165"/>
                        </a:lnTo>
                        <a:lnTo>
                          <a:pt x="74" y="143"/>
                        </a:lnTo>
                        <a:lnTo>
                          <a:pt x="51" y="119"/>
                        </a:lnTo>
                        <a:lnTo>
                          <a:pt x="33" y="97"/>
                        </a:lnTo>
                        <a:lnTo>
                          <a:pt x="18" y="73"/>
                        </a:lnTo>
                        <a:lnTo>
                          <a:pt x="8" y="49"/>
                        </a:lnTo>
                        <a:lnTo>
                          <a:pt x="3" y="36"/>
                        </a:lnTo>
                        <a:lnTo>
                          <a:pt x="1" y="24"/>
                        </a:lnTo>
                        <a:lnTo>
                          <a:pt x="0" y="0"/>
                        </a:lnTo>
                        <a:lnTo>
                          <a:pt x="0" y="2378"/>
                        </a:lnTo>
                        <a:lnTo>
                          <a:pt x="1" y="2390"/>
                        </a:lnTo>
                        <a:lnTo>
                          <a:pt x="4" y="2414"/>
                        </a:lnTo>
                        <a:lnTo>
                          <a:pt x="109" y="2547"/>
                        </a:lnTo>
                        <a:lnTo>
                          <a:pt x="120" y="2553"/>
                        </a:lnTo>
                        <a:lnTo>
                          <a:pt x="133" y="2564"/>
                        </a:lnTo>
                        <a:lnTo>
                          <a:pt x="133" y="187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3" name="Freeform 192"/>
                  <p:cNvSpPr>
                    <a:spLocks/>
                  </p:cNvSpPr>
                  <p:nvPr/>
                </p:nvSpPr>
                <p:spPr bwMode="auto">
                  <a:xfrm>
                    <a:off x="6450013" y="2790826"/>
                    <a:ext cx="123825" cy="1301750"/>
                  </a:xfrm>
                  <a:custGeom>
                    <a:avLst/>
                    <a:gdLst>
                      <a:gd name="T0" fmla="*/ 234 w 234"/>
                      <a:gd name="T1" fmla="*/ 13 h 2459"/>
                      <a:gd name="T2" fmla="*/ 115 w 234"/>
                      <a:gd name="T3" fmla="*/ 7 h 2459"/>
                      <a:gd name="T4" fmla="*/ 0 w 234"/>
                      <a:gd name="T5" fmla="*/ 0 h 2459"/>
                      <a:gd name="T6" fmla="*/ 0 w 234"/>
                      <a:gd name="T7" fmla="*/ 2444 h 2459"/>
                      <a:gd name="T8" fmla="*/ 115 w 234"/>
                      <a:gd name="T9" fmla="*/ 2451 h 2459"/>
                      <a:gd name="T10" fmla="*/ 234 w 234"/>
                      <a:gd name="T11" fmla="*/ 2459 h 2459"/>
                      <a:gd name="T12" fmla="*/ 234 w 234"/>
                      <a:gd name="T13" fmla="*/ 13 h 24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4" h="2459">
                        <a:moveTo>
                          <a:pt x="234" y="13"/>
                        </a:moveTo>
                        <a:lnTo>
                          <a:pt x="115" y="7"/>
                        </a:lnTo>
                        <a:lnTo>
                          <a:pt x="0" y="0"/>
                        </a:lnTo>
                        <a:lnTo>
                          <a:pt x="0" y="2444"/>
                        </a:lnTo>
                        <a:lnTo>
                          <a:pt x="115" y="2451"/>
                        </a:lnTo>
                        <a:lnTo>
                          <a:pt x="234" y="2459"/>
                        </a:lnTo>
                        <a:lnTo>
                          <a:pt x="234" y="13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 193"/>
                  <p:cNvSpPr>
                    <a:spLocks/>
                  </p:cNvSpPr>
                  <p:nvPr/>
                </p:nvSpPr>
                <p:spPr bwMode="auto">
                  <a:xfrm>
                    <a:off x="7337426" y="2767013"/>
                    <a:ext cx="6350" cy="0"/>
                  </a:xfrm>
                  <a:custGeom>
                    <a:avLst/>
                    <a:gdLst>
                      <a:gd name="T0" fmla="*/ 0 w 12"/>
                      <a:gd name="T1" fmla="*/ 2 h 2"/>
                      <a:gd name="T2" fmla="*/ 12 w 12"/>
                      <a:gd name="T3" fmla="*/ 0 h 2"/>
                      <a:gd name="T4" fmla="*/ 8 w 12"/>
                      <a:gd name="T5" fmla="*/ 0 h 2"/>
                      <a:gd name="T6" fmla="*/ 4 w 12"/>
                      <a:gd name="T7" fmla="*/ 0 h 2"/>
                      <a:gd name="T8" fmla="*/ 3 w 12"/>
                      <a:gd name="T9" fmla="*/ 2 h 2"/>
                      <a:gd name="T10" fmla="*/ 0 w 1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194"/>
                  <p:cNvSpPr>
                    <a:spLocks/>
                  </p:cNvSpPr>
                  <p:nvPr/>
                </p:nvSpPr>
                <p:spPr bwMode="auto">
                  <a:xfrm>
                    <a:off x="7539038" y="2587626"/>
                    <a:ext cx="69850" cy="1355725"/>
                  </a:xfrm>
                  <a:custGeom>
                    <a:avLst/>
                    <a:gdLst>
                      <a:gd name="T0" fmla="*/ 133 w 133"/>
                      <a:gd name="T1" fmla="*/ 0 h 2563"/>
                      <a:gd name="T2" fmla="*/ 129 w 133"/>
                      <a:gd name="T3" fmla="*/ 24 h 2563"/>
                      <a:gd name="T4" fmla="*/ 126 w 133"/>
                      <a:gd name="T5" fmla="*/ 36 h 2563"/>
                      <a:gd name="T6" fmla="*/ 123 w 133"/>
                      <a:gd name="T7" fmla="*/ 49 h 2563"/>
                      <a:gd name="T8" fmla="*/ 113 w 133"/>
                      <a:gd name="T9" fmla="*/ 73 h 2563"/>
                      <a:gd name="T10" fmla="*/ 98 w 133"/>
                      <a:gd name="T11" fmla="*/ 97 h 2563"/>
                      <a:gd name="T12" fmla="*/ 79 w 133"/>
                      <a:gd name="T13" fmla="*/ 118 h 2563"/>
                      <a:gd name="T14" fmla="*/ 56 w 133"/>
                      <a:gd name="T15" fmla="*/ 142 h 2563"/>
                      <a:gd name="T16" fmla="*/ 30 w 133"/>
                      <a:gd name="T17" fmla="*/ 164 h 2563"/>
                      <a:gd name="T18" fmla="*/ 21 w 133"/>
                      <a:gd name="T19" fmla="*/ 169 h 2563"/>
                      <a:gd name="T20" fmla="*/ 14 w 133"/>
                      <a:gd name="T21" fmla="*/ 175 h 2563"/>
                      <a:gd name="T22" fmla="*/ 0 w 133"/>
                      <a:gd name="T23" fmla="*/ 187 h 2563"/>
                      <a:gd name="T24" fmla="*/ 0 w 133"/>
                      <a:gd name="T25" fmla="*/ 2563 h 2563"/>
                      <a:gd name="T26" fmla="*/ 14 w 133"/>
                      <a:gd name="T27" fmla="*/ 2551 h 2563"/>
                      <a:gd name="T28" fmla="*/ 21 w 133"/>
                      <a:gd name="T29" fmla="*/ 2545 h 2563"/>
                      <a:gd name="T30" fmla="*/ 30 w 133"/>
                      <a:gd name="T31" fmla="*/ 2540 h 2563"/>
                      <a:gd name="T32" fmla="*/ 56 w 133"/>
                      <a:gd name="T33" fmla="*/ 2519 h 2563"/>
                      <a:gd name="T34" fmla="*/ 79 w 133"/>
                      <a:gd name="T35" fmla="*/ 2495 h 2563"/>
                      <a:gd name="T36" fmla="*/ 89 w 133"/>
                      <a:gd name="T37" fmla="*/ 2483 h 2563"/>
                      <a:gd name="T38" fmla="*/ 98 w 133"/>
                      <a:gd name="T39" fmla="*/ 2472 h 2563"/>
                      <a:gd name="T40" fmla="*/ 113 w 133"/>
                      <a:gd name="T41" fmla="*/ 2448 h 2563"/>
                      <a:gd name="T42" fmla="*/ 123 w 133"/>
                      <a:gd name="T43" fmla="*/ 2424 h 2563"/>
                      <a:gd name="T44" fmla="*/ 126 w 133"/>
                      <a:gd name="T45" fmla="*/ 2411 h 2563"/>
                      <a:gd name="T46" fmla="*/ 129 w 133"/>
                      <a:gd name="T47" fmla="*/ 2399 h 2563"/>
                      <a:gd name="T48" fmla="*/ 133 w 133"/>
                      <a:gd name="T49" fmla="*/ 2375 h 2563"/>
                      <a:gd name="T50" fmla="*/ 133 w 133"/>
                      <a:gd name="T51" fmla="*/ 0 h 2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2563">
                        <a:moveTo>
                          <a:pt x="133" y="0"/>
                        </a:moveTo>
                        <a:lnTo>
                          <a:pt x="129" y="24"/>
                        </a:lnTo>
                        <a:lnTo>
                          <a:pt x="126" y="36"/>
                        </a:lnTo>
                        <a:lnTo>
                          <a:pt x="123" y="49"/>
                        </a:lnTo>
                        <a:lnTo>
                          <a:pt x="113" y="73"/>
                        </a:lnTo>
                        <a:lnTo>
                          <a:pt x="98" y="97"/>
                        </a:lnTo>
                        <a:lnTo>
                          <a:pt x="79" y="118"/>
                        </a:lnTo>
                        <a:lnTo>
                          <a:pt x="56" y="142"/>
                        </a:lnTo>
                        <a:lnTo>
                          <a:pt x="30" y="164"/>
                        </a:lnTo>
                        <a:lnTo>
                          <a:pt x="21" y="169"/>
                        </a:lnTo>
                        <a:lnTo>
                          <a:pt x="14" y="175"/>
                        </a:lnTo>
                        <a:lnTo>
                          <a:pt x="0" y="187"/>
                        </a:lnTo>
                        <a:lnTo>
                          <a:pt x="0" y="2563"/>
                        </a:lnTo>
                        <a:lnTo>
                          <a:pt x="14" y="2551"/>
                        </a:lnTo>
                        <a:lnTo>
                          <a:pt x="21" y="2545"/>
                        </a:lnTo>
                        <a:lnTo>
                          <a:pt x="30" y="2540"/>
                        </a:lnTo>
                        <a:lnTo>
                          <a:pt x="56" y="2519"/>
                        </a:lnTo>
                        <a:lnTo>
                          <a:pt x="79" y="2495"/>
                        </a:lnTo>
                        <a:lnTo>
                          <a:pt x="89" y="2483"/>
                        </a:lnTo>
                        <a:lnTo>
                          <a:pt x="98" y="2472"/>
                        </a:lnTo>
                        <a:lnTo>
                          <a:pt x="113" y="2448"/>
                        </a:lnTo>
                        <a:lnTo>
                          <a:pt x="123" y="2424"/>
                        </a:lnTo>
                        <a:lnTo>
                          <a:pt x="126" y="2411"/>
                        </a:lnTo>
                        <a:lnTo>
                          <a:pt x="129" y="2399"/>
                        </a:lnTo>
                        <a:lnTo>
                          <a:pt x="133" y="2375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6" name="Freeform 195"/>
                  <p:cNvSpPr>
                    <a:spLocks/>
                  </p:cNvSpPr>
                  <p:nvPr/>
                </p:nvSpPr>
                <p:spPr bwMode="auto">
                  <a:xfrm>
                    <a:off x="7399338" y="2686051"/>
                    <a:ext cx="139700" cy="1320800"/>
                  </a:xfrm>
                  <a:custGeom>
                    <a:avLst/>
                    <a:gdLst>
                      <a:gd name="T0" fmla="*/ 263 w 263"/>
                      <a:gd name="T1" fmla="*/ 0 h 2495"/>
                      <a:gd name="T2" fmla="*/ 224 w 263"/>
                      <a:gd name="T3" fmla="*/ 21 h 2495"/>
                      <a:gd name="T4" fmla="*/ 181 w 263"/>
                      <a:gd name="T5" fmla="*/ 45 h 2495"/>
                      <a:gd name="T6" fmla="*/ 133 w 263"/>
                      <a:gd name="T7" fmla="*/ 67 h 2495"/>
                      <a:gd name="T8" fmla="*/ 120 w 263"/>
                      <a:gd name="T9" fmla="*/ 72 h 2495"/>
                      <a:gd name="T10" fmla="*/ 108 w 263"/>
                      <a:gd name="T11" fmla="*/ 78 h 2495"/>
                      <a:gd name="T12" fmla="*/ 82 w 263"/>
                      <a:gd name="T13" fmla="*/ 90 h 2495"/>
                      <a:gd name="T14" fmla="*/ 56 w 263"/>
                      <a:gd name="T15" fmla="*/ 98 h 2495"/>
                      <a:gd name="T16" fmla="*/ 30 w 263"/>
                      <a:gd name="T17" fmla="*/ 108 h 2495"/>
                      <a:gd name="T18" fmla="*/ 14 w 263"/>
                      <a:gd name="T19" fmla="*/ 111 h 2495"/>
                      <a:gd name="T20" fmla="*/ 0 w 263"/>
                      <a:gd name="T21" fmla="*/ 119 h 2495"/>
                      <a:gd name="T22" fmla="*/ 0 w 263"/>
                      <a:gd name="T23" fmla="*/ 2495 h 2495"/>
                      <a:gd name="T24" fmla="*/ 14 w 263"/>
                      <a:gd name="T25" fmla="*/ 2488 h 2495"/>
                      <a:gd name="T26" fmla="*/ 30 w 263"/>
                      <a:gd name="T27" fmla="*/ 2484 h 2495"/>
                      <a:gd name="T28" fmla="*/ 56 w 263"/>
                      <a:gd name="T29" fmla="*/ 2474 h 2495"/>
                      <a:gd name="T30" fmla="*/ 82 w 263"/>
                      <a:gd name="T31" fmla="*/ 2465 h 2495"/>
                      <a:gd name="T32" fmla="*/ 108 w 263"/>
                      <a:gd name="T33" fmla="*/ 2453 h 2495"/>
                      <a:gd name="T34" fmla="*/ 120 w 263"/>
                      <a:gd name="T35" fmla="*/ 2447 h 2495"/>
                      <a:gd name="T36" fmla="*/ 133 w 263"/>
                      <a:gd name="T37" fmla="*/ 2442 h 2495"/>
                      <a:gd name="T38" fmla="*/ 181 w 263"/>
                      <a:gd name="T39" fmla="*/ 2420 h 2495"/>
                      <a:gd name="T40" fmla="*/ 203 w 263"/>
                      <a:gd name="T41" fmla="*/ 2408 h 2495"/>
                      <a:gd name="T42" fmla="*/ 224 w 263"/>
                      <a:gd name="T43" fmla="*/ 2398 h 2495"/>
                      <a:gd name="T44" fmla="*/ 263 w 263"/>
                      <a:gd name="T45" fmla="*/ 2376 h 2495"/>
                      <a:gd name="T46" fmla="*/ 263 w 263"/>
                      <a:gd name="T47" fmla="*/ 0 h 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63" h="2495">
                        <a:moveTo>
                          <a:pt x="263" y="0"/>
                        </a:moveTo>
                        <a:lnTo>
                          <a:pt x="224" y="21"/>
                        </a:lnTo>
                        <a:lnTo>
                          <a:pt x="181" y="45"/>
                        </a:lnTo>
                        <a:lnTo>
                          <a:pt x="133" y="67"/>
                        </a:lnTo>
                        <a:lnTo>
                          <a:pt x="120" y="72"/>
                        </a:lnTo>
                        <a:lnTo>
                          <a:pt x="108" y="78"/>
                        </a:lnTo>
                        <a:lnTo>
                          <a:pt x="82" y="90"/>
                        </a:lnTo>
                        <a:lnTo>
                          <a:pt x="56" y="98"/>
                        </a:lnTo>
                        <a:lnTo>
                          <a:pt x="30" y="108"/>
                        </a:lnTo>
                        <a:lnTo>
                          <a:pt x="14" y="111"/>
                        </a:lnTo>
                        <a:lnTo>
                          <a:pt x="0" y="119"/>
                        </a:lnTo>
                        <a:lnTo>
                          <a:pt x="0" y="2495"/>
                        </a:lnTo>
                        <a:lnTo>
                          <a:pt x="14" y="2488"/>
                        </a:lnTo>
                        <a:lnTo>
                          <a:pt x="30" y="2484"/>
                        </a:lnTo>
                        <a:lnTo>
                          <a:pt x="56" y="2474"/>
                        </a:lnTo>
                        <a:lnTo>
                          <a:pt x="82" y="2465"/>
                        </a:lnTo>
                        <a:lnTo>
                          <a:pt x="108" y="2453"/>
                        </a:lnTo>
                        <a:lnTo>
                          <a:pt x="120" y="2447"/>
                        </a:lnTo>
                        <a:lnTo>
                          <a:pt x="133" y="2442"/>
                        </a:lnTo>
                        <a:lnTo>
                          <a:pt x="181" y="2420"/>
                        </a:lnTo>
                        <a:lnTo>
                          <a:pt x="203" y="2408"/>
                        </a:lnTo>
                        <a:lnTo>
                          <a:pt x="224" y="2398"/>
                        </a:lnTo>
                        <a:lnTo>
                          <a:pt x="263" y="2376"/>
                        </a:lnTo>
                        <a:lnTo>
                          <a:pt x="26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7" name="Freeform 196"/>
                  <p:cNvSpPr>
                    <a:spLocks/>
                  </p:cNvSpPr>
                  <p:nvPr/>
                </p:nvSpPr>
                <p:spPr bwMode="auto">
                  <a:xfrm>
                    <a:off x="5800726" y="2987676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3"/>
                      <a:gd name="T2" fmla="*/ 2025 w 3412"/>
                      <a:gd name="T3" fmla="*/ 676 h 693"/>
                      <a:gd name="T4" fmla="*/ 2072 w 3412"/>
                      <a:gd name="T5" fmla="*/ 673 h 693"/>
                      <a:gd name="T6" fmla="*/ 2133 w 3412"/>
                      <a:gd name="T7" fmla="*/ 667 h 693"/>
                      <a:gd name="T8" fmla="*/ 2284 w 3412"/>
                      <a:gd name="T9" fmla="*/ 651 h 693"/>
                      <a:gd name="T10" fmla="*/ 2454 w 3412"/>
                      <a:gd name="T11" fmla="*/ 621 h 693"/>
                      <a:gd name="T12" fmla="*/ 2619 w 3412"/>
                      <a:gd name="T13" fmla="*/ 588 h 693"/>
                      <a:gd name="T14" fmla="*/ 2723 w 3412"/>
                      <a:gd name="T15" fmla="*/ 562 h 693"/>
                      <a:gd name="T16" fmla="*/ 2796 w 3412"/>
                      <a:gd name="T17" fmla="*/ 538 h 693"/>
                      <a:gd name="T18" fmla="*/ 2918 w 3412"/>
                      <a:gd name="T19" fmla="*/ 499 h 693"/>
                      <a:gd name="T20" fmla="*/ 3053 w 3412"/>
                      <a:gd name="T21" fmla="*/ 444 h 693"/>
                      <a:gd name="T22" fmla="*/ 3098 w 3412"/>
                      <a:gd name="T23" fmla="*/ 426 h 693"/>
                      <a:gd name="T24" fmla="*/ 3201 w 3412"/>
                      <a:gd name="T25" fmla="*/ 370 h 693"/>
                      <a:gd name="T26" fmla="*/ 3262 w 3412"/>
                      <a:gd name="T27" fmla="*/ 338 h 693"/>
                      <a:gd name="T28" fmla="*/ 3375 w 3412"/>
                      <a:gd name="T29" fmla="*/ 265 h 693"/>
                      <a:gd name="T30" fmla="*/ 3402 w 3412"/>
                      <a:gd name="T31" fmla="*/ 3 h 693"/>
                      <a:gd name="T32" fmla="*/ 3358 w 3412"/>
                      <a:gd name="T33" fmla="*/ 26 h 693"/>
                      <a:gd name="T34" fmla="*/ 3292 w 3412"/>
                      <a:gd name="T35" fmla="*/ 61 h 693"/>
                      <a:gd name="T36" fmla="*/ 3203 w 3412"/>
                      <a:gd name="T37" fmla="*/ 105 h 693"/>
                      <a:gd name="T38" fmla="*/ 3135 w 3412"/>
                      <a:gd name="T39" fmla="*/ 138 h 693"/>
                      <a:gd name="T40" fmla="*/ 3088 w 3412"/>
                      <a:gd name="T41" fmla="*/ 158 h 693"/>
                      <a:gd name="T42" fmla="*/ 2945 w 3412"/>
                      <a:gd name="T43" fmla="*/ 213 h 693"/>
                      <a:gd name="T44" fmla="*/ 2871 w 3412"/>
                      <a:gd name="T45" fmla="*/ 238 h 693"/>
                      <a:gd name="T46" fmla="*/ 2745 w 3412"/>
                      <a:gd name="T47" fmla="*/ 278 h 693"/>
                      <a:gd name="T48" fmla="*/ 2615 w 3412"/>
                      <a:gd name="T49" fmla="*/ 312 h 693"/>
                      <a:gd name="T50" fmla="*/ 2481 w 3412"/>
                      <a:gd name="T51" fmla="*/ 340 h 693"/>
                      <a:gd name="T52" fmla="*/ 2370 w 3412"/>
                      <a:gd name="T53" fmla="*/ 361 h 693"/>
                      <a:gd name="T54" fmla="*/ 2259 w 3412"/>
                      <a:gd name="T55" fmla="*/ 379 h 693"/>
                      <a:gd name="T56" fmla="*/ 2172 w 3412"/>
                      <a:gd name="T57" fmla="*/ 390 h 693"/>
                      <a:gd name="T58" fmla="*/ 2026 w 3412"/>
                      <a:gd name="T59" fmla="*/ 404 h 693"/>
                      <a:gd name="T60" fmla="*/ 1906 w 3412"/>
                      <a:gd name="T61" fmla="*/ 412 h 693"/>
                      <a:gd name="T62" fmla="*/ 1724 w 3412"/>
                      <a:gd name="T63" fmla="*/ 421 h 693"/>
                      <a:gd name="T64" fmla="*/ 1465 w 3412"/>
                      <a:gd name="T65" fmla="*/ 418 h 693"/>
                      <a:gd name="T66" fmla="*/ 1222 w 3412"/>
                      <a:gd name="T67" fmla="*/ 402 h 693"/>
                      <a:gd name="T68" fmla="*/ 988 w 3412"/>
                      <a:gd name="T69" fmla="*/ 370 h 693"/>
                      <a:gd name="T70" fmla="*/ 768 w 3412"/>
                      <a:gd name="T71" fmla="*/ 325 h 693"/>
                      <a:gd name="T72" fmla="*/ 558 w 3412"/>
                      <a:gd name="T73" fmla="*/ 265 h 693"/>
                      <a:gd name="T74" fmla="*/ 360 w 3412"/>
                      <a:gd name="T75" fmla="*/ 190 h 693"/>
                      <a:gd name="T76" fmla="*/ 174 w 3412"/>
                      <a:gd name="T77" fmla="*/ 102 h 693"/>
                      <a:gd name="T78" fmla="*/ 0 w 3412"/>
                      <a:gd name="T79" fmla="*/ 0 h 693"/>
                      <a:gd name="T80" fmla="*/ 136 w 3412"/>
                      <a:gd name="T81" fmla="*/ 321 h 693"/>
                      <a:gd name="T82" fmla="*/ 280 w 3412"/>
                      <a:gd name="T83" fmla="*/ 399 h 693"/>
                      <a:gd name="T84" fmla="*/ 586 w 3412"/>
                      <a:gd name="T85" fmla="*/ 526 h 693"/>
                      <a:gd name="T86" fmla="*/ 916 w 3412"/>
                      <a:gd name="T87" fmla="*/ 618 h 693"/>
                      <a:gd name="T88" fmla="*/ 1272 w 3412"/>
                      <a:gd name="T89" fmla="*/ 674 h 693"/>
                      <a:gd name="T90" fmla="*/ 1586 w 3412"/>
                      <a:gd name="T91" fmla="*/ 692 h 6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3412" h="693">
                        <a:moveTo>
                          <a:pt x="1785" y="692"/>
                        </a:moveTo>
                        <a:lnTo>
                          <a:pt x="1850" y="688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6"/>
                        </a:lnTo>
                        <a:lnTo>
                          <a:pt x="2042" y="676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0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4"/>
                        </a:lnTo>
                        <a:lnTo>
                          <a:pt x="2224" y="657"/>
                        </a:lnTo>
                        <a:lnTo>
                          <a:pt x="2284" y="651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1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0"/>
                        </a:lnTo>
                        <a:lnTo>
                          <a:pt x="2670" y="574"/>
                        </a:lnTo>
                        <a:lnTo>
                          <a:pt x="2723" y="562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8"/>
                        </a:lnTo>
                        <a:lnTo>
                          <a:pt x="2822" y="531"/>
                        </a:lnTo>
                        <a:lnTo>
                          <a:pt x="2870" y="514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29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82" y="382"/>
                        </a:lnTo>
                        <a:lnTo>
                          <a:pt x="3201" y="370"/>
                        </a:lnTo>
                        <a:lnTo>
                          <a:pt x="3210" y="364"/>
                        </a:lnTo>
                        <a:lnTo>
                          <a:pt x="3221" y="360"/>
                        </a:lnTo>
                        <a:lnTo>
                          <a:pt x="3262" y="338"/>
                        </a:lnTo>
                        <a:lnTo>
                          <a:pt x="3300" y="314"/>
                        </a:lnTo>
                        <a:lnTo>
                          <a:pt x="3339" y="290"/>
                        </a:lnTo>
                        <a:lnTo>
                          <a:pt x="3375" y="265"/>
                        </a:lnTo>
                        <a:lnTo>
                          <a:pt x="3412" y="241"/>
                        </a:lnTo>
                        <a:lnTo>
                          <a:pt x="3412" y="3"/>
                        </a:lnTo>
                        <a:lnTo>
                          <a:pt x="3402" y="3"/>
                        </a:lnTo>
                        <a:lnTo>
                          <a:pt x="3390" y="8"/>
                        </a:lnTo>
                        <a:lnTo>
                          <a:pt x="3380" y="14"/>
                        </a:lnTo>
                        <a:lnTo>
                          <a:pt x="3358" y="26"/>
                        </a:lnTo>
                        <a:lnTo>
                          <a:pt x="3315" y="50"/>
                        </a:lnTo>
                        <a:lnTo>
                          <a:pt x="3303" y="55"/>
                        </a:lnTo>
                        <a:lnTo>
                          <a:pt x="3292" y="61"/>
                        </a:lnTo>
                        <a:lnTo>
                          <a:pt x="3270" y="73"/>
                        </a:lnTo>
                        <a:lnTo>
                          <a:pt x="3227" y="96"/>
                        </a:lnTo>
                        <a:lnTo>
                          <a:pt x="3203" y="105"/>
                        </a:lnTo>
                        <a:lnTo>
                          <a:pt x="3191" y="110"/>
                        </a:lnTo>
                        <a:lnTo>
                          <a:pt x="3180" y="116"/>
                        </a:lnTo>
                        <a:lnTo>
                          <a:pt x="3135" y="138"/>
                        </a:lnTo>
                        <a:lnTo>
                          <a:pt x="3111" y="147"/>
                        </a:lnTo>
                        <a:lnTo>
                          <a:pt x="3099" y="152"/>
                        </a:lnTo>
                        <a:lnTo>
                          <a:pt x="3088" y="158"/>
                        </a:lnTo>
                        <a:lnTo>
                          <a:pt x="3042" y="178"/>
                        </a:lnTo>
                        <a:lnTo>
                          <a:pt x="2993" y="195"/>
                        </a:lnTo>
                        <a:lnTo>
                          <a:pt x="2945" y="213"/>
                        </a:lnTo>
                        <a:lnTo>
                          <a:pt x="2896" y="230"/>
                        </a:lnTo>
                        <a:lnTo>
                          <a:pt x="2883" y="234"/>
                        </a:lnTo>
                        <a:lnTo>
                          <a:pt x="2871" y="238"/>
                        </a:lnTo>
                        <a:lnTo>
                          <a:pt x="2847" y="248"/>
                        </a:lnTo>
                        <a:lnTo>
                          <a:pt x="2795" y="262"/>
                        </a:lnTo>
                        <a:lnTo>
                          <a:pt x="2745" y="278"/>
                        </a:lnTo>
                        <a:lnTo>
                          <a:pt x="2693" y="292"/>
                        </a:lnTo>
                        <a:lnTo>
                          <a:pt x="2643" y="307"/>
                        </a:lnTo>
                        <a:lnTo>
                          <a:pt x="2615" y="312"/>
                        </a:lnTo>
                        <a:lnTo>
                          <a:pt x="2589" y="318"/>
                        </a:lnTo>
                        <a:lnTo>
                          <a:pt x="2536" y="330"/>
                        </a:lnTo>
                        <a:lnTo>
                          <a:pt x="2481" y="340"/>
                        </a:lnTo>
                        <a:lnTo>
                          <a:pt x="2427" y="352"/>
                        </a:lnTo>
                        <a:lnTo>
                          <a:pt x="2398" y="356"/>
                        </a:lnTo>
                        <a:lnTo>
                          <a:pt x="2370" y="361"/>
                        </a:lnTo>
                        <a:lnTo>
                          <a:pt x="2315" y="370"/>
                        </a:lnTo>
                        <a:lnTo>
                          <a:pt x="2286" y="374"/>
                        </a:lnTo>
                        <a:lnTo>
                          <a:pt x="2259" y="379"/>
                        </a:lnTo>
                        <a:lnTo>
                          <a:pt x="2230" y="382"/>
                        </a:lnTo>
                        <a:lnTo>
                          <a:pt x="2202" y="387"/>
                        </a:lnTo>
                        <a:lnTo>
                          <a:pt x="2172" y="390"/>
                        </a:lnTo>
                        <a:lnTo>
                          <a:pt x="2144" y="393"/>
                        </a:lnTo>
                        <a:lnTo>
                          <a:pt x="2086" y="399"/>
                        </a:lnTo>
                        <a:lnTo>
                          <a:pt x="2026" y="404"/>
                        </a:lnTo>
                        <a:lnTo>
                          <a:pt x="1996" y="406"/>
                        </a:lnTo>
                        <a:lnTo>
                          <a:pt x="1967" y="410"/>
                        </a:lnTo>
                        <a:lnTo>
                          <a:pt x="1906" y="412"/>
                        </a:lnTo>
                        <a:lnTo>
                          <a:pt x="1846" y="416"/>
                        </a:lnTo>
                        <a:lnTo>
                          <a:pt x="1785" y="418"/>
                        </a:lnTo>
                        <a:lnTo>
                          <a:pt x="1724" y="421"/>
                        </a:lnTo>
                        <a:lnTo>
                          <a:pt x="1593" y="421"/>
                        </a:lnTo>
                        <a:lnTo>
                          <a:pt x="1528" y="420"/>
                        </a:lnTo>
                        <a:lnTo>
                          <a:pt x="1465" y="418"/>
                        </a:lnTo>
                        <a:lnTo>
                          <a:pt x="1342" y="411"/>
                        </a:lnTo>
                        <a:lnTo>
                          <a:pt x="1281" y="406"/>
                        </a:lnTo>
                        <a:lnTo>
                          <a:pt x="1222" y="402"/>
                        </a:lnTo>
                        <a:lnTo>
                          <a:pt x="1103" y="387"/>
                        </a:lnTo>
                        <a:lnTo>
                          <a:pt x="1044" y="379"/>
                        </a:lnTo>
                        <a:lnTo>
                          <a:pt x="988" y="370"/>
                        </a:lnTo>
                        <a:lnTo>
                          <a:pt x="876" y="349"/>
                        </a:lnTo>
                        <a:lnTo>
                          <a:pt x="821" y="337"/>
                        </a:lnTo>
                        <a:lnTo>
                          <a:pt x="768" y="325"/>
                        </a:lnTo>
                        <a:lnTo>
                          <a:pt x="661" y="296"/>
                        </a:lnTo>
                        <a:lnTo>
                          <a:pt x="609" y="280"/>
                        </a:lnTo>
                        <a:lnTo>
                          <a:pt x="558" y="265"/>
                        </a:lnTo>
                        <a:lnTo>
                          <a:pt x="507" y="247"/>
                        </a:lnTo>
                        <a:lnTo>
                          <a:pt x="457" y="229"/>
                        </a:lnTo>
                        <a:lnTo>
                          <a:pt x="360" y="190"/>
                        </a:lnTo>
                        <a:lnTo>
                          <a:pt x="265" y="147"/>
                        </a:lnTo>
                        <a:lnTo>
                          <a:pt x="219" y="124"/>
                        </a:lnTo>
                        <a:lnTo>
                          <a:pt x="174" y="102"/>
                        </a:lnTo>
                        <a:lnTo>
                          <a:pt x="129" y="76"/>
                        </a:lnTo>
                        <a:lnTo>
                          <a:pt x="85" y="51"/>
                        </a:lnTo>
                        <a:lnTo>
                          <a:pt x="0" y="0"/>
                        </a:lnTo>
                        <a:lnTo>
                          <a:pt x="0" y="236"/>
                        </a:lnTo>
                        <a:lnTo>
                          <a:pt x="90" y="294"/>
                        </a:lnTo>
                        <a:lnTo>
                          <a:pt x="136" y="321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399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6"/>
                        </a:lnTo>
                        <a:lnTo>
                          <a:pt x="693" y="561"/>
                        </a:lnTo>
                        <a:lnTo>
                          <a:pt x="804" y="592"/>
                        </a:lnTo>
                        <a:lnTo>
                          <a:pt x="916" y="618"/>
                        </a:lnTo>
                        <a:lnTo>
                          <a:pt x="1032" y="640"/>
                        </a:lnTo>
                        <a:lnTo>
                          <a:pt x="1151" y="658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3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8" name="Freeform 197"/>
                  <p:cNvSpPr>
                    <a:spLocks/>
                  </p:cNvSpPr>
                  <p:nvPr/>
                </p:nvSpPr>
                <p:spPr bwMode="auto">
                  <a:xfrm>
                    <a:off x="5800726" y="2957513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4"/>
                      <a:gd name="T2" fmla="*/ 2025 w 3412"/>
                      <a:gd name="T3" fmla="*/ 677 h 694"/>
                      <a:gd name="T4" fmla="*/ 2072 w 3412"/>
                      <a:gd name="T5" fmla="*/ 673 h 694"/>
                      <a:gd name="T6" fmla="*/ 2133 w 3412"/>
                      <a:gd name="T7" fmla="*/ 667 h 694"/>
                      <a:gd name="T8" fmla="*/ 2284 w 3412"/>
                      <a:gd name="T9" fmla="*/ 652 h 694"/>
                      <a:gd name="T10" fmla="*/ 2454 w 3412"/>
                      <a:gd name="T11" fmla="*/ 622 h 694"/>
                      <a:gd name="T12" fmla="*/ 2619 w 3412"/>
                      <a:gd name="T13" fmla="*/ 588 h 694"/>
                      <a:gd name="T14" fmla="*/ 2723 w 3412"/>
                      <a:gd name="T15" fmla="*/ 563 h 694"/>
                      <a:gd name="T16" fmla="*/ 2796 w 3412"/>
                      <a:gd name="T17" fmla="*/ 539 h 694"/>
                      <a:gd name="T18" fmla="*/ 2918 w 3412"/>
                      <a:gd name="T19" fmla="*/ 499 h 694"/>
                      <a:gd name="T20" fmla="*/ 3053 w 3412"/>
                      <a:gd name="T21" fmla="*/ 444 h 694"/>
                      <a:gd name="T22" fmla="*/ 3098 w 3412"/>
                      <a:gd name="T23" fmla="*/ 426 h 694"/>
                      <a:gd name="T24" fmla="*/ 3160 w 3412"/>
                      <a:gd name="T25" fmla="*/ 394 h 694"/>
                      <a:gd name="T26" fmla="*/ 3210 w 3412"/>
                      <a:gd name="T27" fmla="*/ 366 h 694"/>
                      <a:gd name="T28" fmla="*/ 3300 w 3412"/>
                      <a:gd name="T29" fmla="*/ 316 h 694"/>
                      <a:gd name="T30" fmla="*/ 3412 w 3412"/>
                      <a:gd name="T31" fmla="*/ 242 h 694"/>
                      <a:gd name="T32" fmla="*/ 3390 w 3412"/>
                      <a:gd name="T33" fmla="*/ 10 h 694"/>
                      <a:gd name="T34" fmla="*/ 3315 w 3412"/>
                      <a:gd name="T35" fmla="*/ 52 h 694"/>
                      <a:gd name="T36" fmla="*/ 3270 w 3412"/>
                      <a:gd name="T37" fmla="*/ 74 h 694"/>
                      <a:gd name="T38" fmla="*/ 3191 w 3412"/>
                      <a:gd name="T39" fmla="*/ 112 h 694"/>
                      <a:gd name="T40" fmla="*/ 3111 w 3412"/>
                      <a:gd name="T41" fmla="*/ 149 h 694"/>
                      <a:gd name="T42" fmla="*/ 3042 w 3412"/>
                      <a:gd name="T43" fmla="*/ 180 h 694"/>
                      <a:gd name="T44" fmla="*/ 2896 w 3412"/>
                      <a:gd name="T45" fmla="*/ 232 h 694"/>
                      <a:gd name="T46" fmla="*/ 2847 w 3412"/>
                      <a:gd name="T47" fmla="*/ 250 h 694"/>
                      <a:gd name="T48" fmla="*/ 2693 w 3412"/>
                      <a:gd name="T49" fmla="*/ 294 h 694"/>
                      <a:gd name="T50" fmla="*/ 2589 w 3412"/>
                      <a:gd name="T51" fmla="*/ 319 h 694"/>
                      <a:gd name="T52" fmla="*/ 2427 w 3412"/>
                      <a:gd name="T53" fmla="*/ 354 h 694"/>
                      <a:gd name="T54" fmla="*/ 2315 w 3412"/>
                      <a:gd name="T55" fmla="*/ 372 h 694"/>
                      <a:gd name="T56" fmla="*/ 2230 w 3412"/>
                      <a:gd name="T57" fmla="*/ 384 h 694"/>
                      <a:gd name="T58" fmla="*/ 2144 w 3412"/>
                      <a:gd name="T59" fmla="*/ 395 h 694"/>
                      <a:gd name="T60" fmla="*/ 1996 w 3412"/>
                      <a:gd name="T61" fmla="*/ 408 h 694"/>
                      <a:gd name="T62" fmla="*/ 1846 w 3412"/>
                      <a:gd name="T63" fmla="*/ 418 h 694"/>
                      <a:gd name="T64" fmla="*/ 1593 w 3412"/>
                      <a:gd name="T65" fmla="*/ 422 h 694"/>
                      <a:gd name="T66" fmla="*/ 1342 w 3412"/>
                      <a:gd name="T67" fmla="*/ 413 h 694"/>
                      <a:gd name="T68" fmla="*/ 1103 w 3412"/>
                      <a:gd name="T69" fmla="*/ 389 h 694"/>
                      <a:gd name="T70" fmla="*/ 876 w 3412"/>
                      <a:gd name="T71" fmla="*/ 350 h 694"/>
                      <a:gd name="T72" fmla="*/ 661 w 3412"/>
                      <a:gd name="T73" fmla="*/ 298 h 694"/>
                      <a:gd name="T74" fmla="*/ 507 w 3412"/>
                      <a:gd name="T75" fmla="*/ 248 h 694"/>
                      <a:gd name="T76" fmla="*/ 265 w 3412"/>
                      <a:gd name="T77" fmla="*/ 149 h 694"/>
                      <a:gd name="T78" fmla="*/ 129 w 3412"/>
                      <a:gd name="T79" fmla="*/ 78 h 694"/>
                      <a:gd name="T80" fmla="*/ 0 w 3412"/>
                      <a:gd name="T81" fmla="*/ 238 h 694"/>
                      <a:gd name="T82" fmla="*/ 184 w 3412"/>
                      <a:gd name="T83" fmla="*/ 349 h 694"/>
                      <a:gd name="T84" fmla="*/ 379 w 3412"/>
                      <a:gd name="T85" fmla="*/ 446 h 694"/>
                      <a:gd name="T86" fmla="*/ 693 w 3412"/>
                      <a:gd name="T87" fmla="*/ 562 h 694"/>
                      <a:gd name="T88" fmla="*/ 1032 w 3412"/>
                      <a:gd name="T89" fmla="*/ 641 h 694"/>
                      <a:gd name="T90" fmla="*/ 1396 w 3412"/>
                      <a:gd name="T91" fmla="*/ 684 h 694"/>
                      <a:gd name="T92" fmla="*/ 1652 w 3412"/>
                      <a:gd name="T93" fmla="*/ 694 h 6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412" h="694">
                        <a:moveTo>
                          <a:pt x="1785" y="692"/>
                        </a:moveTo>
                        <a:lnTo>
                          <a:pt x="1850" y="689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7"/>
                        </a:lnTo>
                        <a:lnTo>
                          <a:pt x="2042" y="677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1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5"/>
                        </a:lnTo>
                        <a:lnTo>
                          <a:pt x="2224" y="658"/>
                        </a:lnTo>
                        <a:lnTo>
                          <a:pt x="2284" y="652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2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1"/>
                        </a:lnTo>
                        <a:lnTo>
                          <a:pt x="2670" y="575"/>
                        </a:lnTo>
                        <a:lnTo>
                          <a:pt x="2723" y="563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9"/>
                        </a:lnTo>
                        <a:lnTo>
                          <a:pt x="2822" y="532"/>
                        </a:lnTo>
                        <a:lnTo>
                          <a:pt x="2870" y="515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30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49" y="398"/>
                        </a:lnTo>
                        <a:lnTo>
                          <a:pt x="3160" y="394"/>
                        </a:lnTo>
                        <a:lnTo>
                          <a:pt x="3182" y="384"/>
                        </a:lnTo>
                        <a:lnTo>
                          <a:pt x="3201" y="372"/>
                        </a:lnTo>
                        <a:lnTo>
                          <a:pt x="3210" y="366"/>
                        </a:lnTo>
                        <a:lnTo>
                          <a:pt x="3221" y="361"/>
                        </a:lnTo>
                        <a:lnTo>
                          <a:pt x="3262" y="340"/>
                        </a:lnTo>
                        <a:lnTo>
                          <a:pt x="3300" y="316"/>
                        </a:lnTo>
                        <a:lnTo>
                          <a:pt x="3339" y="292"/>
                        </a:lnTo>
                        <a:lnTo>
                          <a:pt x="3375" y="266"/>
                        </a:lnTo>
                        <a:lnTo>
                          <a:pt x="3412" y="242"/>
                        </a:lnTo>
                        <a:lnTo>
                          <a:pt x="3412" y="5"/>
                        </a:lnTo>
                        <a:lnTo>
                          <a:pt x="3402" y="5"/>
                        </a:lnTo>
                        <a:lnTo>
                          <a:pt x="3390" y="10"/>
                        </a:lnTo>
                        <a:lnTo>
                          <a:pt x="3380" y="16"/>
                        </a:lnTo>
                        <a:lnTo>
                          <a:pt x="3358" y="28"/>
                        </a:lnTo>
                        <a:lnTo>
                          <a:pt x="3315" y="52"/>
                        </a:lnTo>
                        <a:lnTo>
                          <a:pt x="3303" y="56"/>
                        </a:lnTo>
                        <a:lnTo>
                          <a:pt x="3292" y="62"/>
                        </a:lnTo>
                        <a:lnTo>
                          <a:pt x="3270" y="74"/>
                        </a:lnTo>
                        <a:lnTo>
                          <a:pt x="3227" y="97"/>
                        </a:lnTo>
                        <a:lnTo>
                          <a:pt x="3203" y="107"/>
                        </a:lnTo>
                        <a:lnTo>
                          <a:pt x="3191" y="112"/>
                        </a:lnTo>
                        <a:lnTo>
                          <a:pt x="3180" y="118"/>
                        </a:lnTo>
                        <a:lnTo>
                          <a:pt x="3135" y="139"/>
                        </a:lnTo>
                        <a:lnTo>
                          <a:pt x="3111" y="149"/>
                        </a:lnTo>
                        <a:lnTo>
                          <a:pt x="3099" y="154"/>
                        </a:lnTo>
                        <a:lnTo>
                          <a:pt x="3088" y="160"/>
                        </a:lnTo>
                        <a:lnTo>
                          <a:pt x="3042" y="180"/>
                        </a:lnTo>
                        <a:lnTo>
                          <a:pt x="2993" y="197"/>
                        </a:lnTo>
                        <a:lnTo>
                          <a:pt x="2945" y="215"/>
                        </a:lnTo>
                        <a:lnTo>
                          <a:pt x="2896" y="232"/>
                        </a:lnTo>
                        <a:lnTo>
                          <a:pt x="2883" y="235"/>
                        </a:lnTo>
                        <a:lnTo>
                          <a:pt x="2871" y="240"/>
                        </a:lnTo>
                        <a:lnTo>
                          <a:pt x="2847" y="250"/>
                        </a:lnTo>
                        <a:lnTo>
                          <a:pt x="2795" y="264"/>
                        </a:lnTo>
                        <a:lnTo>
                          <a:pt x="2745" y="280"/>
                        </a:lnTo>
                        <a:lnTo>
                          <a:pt x="2693" y="294"/>
                        </a:lnTo>
                        <a:lnTo>
                          <a:pt x="2643" y="308"/>
                        </a:lnTo>
                        <a:lnTo>
                          <a:pt x="2615" y="313"/>
                        </a:lnTo>
                        <a:lnTo>
                          <a:pt x="2589" y="319"/>
                        </a:lnTo>
                        <a:lnTo>
                          <a:pt x="2536" y="331"/>
                        </a:lnTo>
                        <a:lnTo>
                          <a:pt x="2481" y="342"/>
                        </a:lnTo>
                        <a:lnTo>
                          <a:pt x="2427" y="354"/>
                        </a:lnTo>
                        <a:lnTo>
                          <a:pt x="2398" y="358"/>
                        </a:lnTo>
                        <a:lnTo>
                          <a:pt x="2370" y="362"/>
                        </a:lnTo>
                        <a:lnTo>
                          <a:pt x="2315" y="372"/>
                        </a:lnTo>
                        <a:lnTo>
                          <a:pt x="2286" y="376"/>
                        </a:lnTo>
                        <a:lnTo>
                          <a:pt x="2259" y="380"/>
                        </a:lnTo>
                        <a:lnTo>
                          <a:pt x="2230" y="384"/>
                        </a:lnTo>
                        <a:lnTo>
                          <a:pt x="2202" y="389"/>
                        </a:lnTo>
                        <a:lnTo>
                          <a:pt x="2172" y="391"/>
                        </a:lnTo>
                        <a:lnTo>
                          <a:pt x="2144" y="395"/>
                        </a:lnTo>
                        <a:lnTo>
                          <a:pt x="2086" y="401"/>
                        </a:lnTo>
                        <a:lnTo>
                          <a:pt x="2026" y="406"/>
                        </a:lnTo>
                        <a:lnTo>
                          <a:pt x="1996" y="408"/>
                        </a:lnTo>
                        <a:lnTo>
                          <a:pt x="1967" y="412"/>
                        </a:lnTo>
                        <a:lnTo>
                          <a:pt x="1906" y="414"/>
                        </a:lnTo>
                        <a:lnTo>
                          <a:pt x="1846" y="418"/>
                        </a:lnTo>
                        <a:lnTo>
                          <a:pt x="1785" y="420"/>
                        </a:lnTo>
                        <a:lnTo>
                          <a:pt x="1724" y="422"/>
                        </a:lnTo>
                        <a:lnTo>
                          <a:pt x="1593" y="422"/>
                        </a:lnTo>
                        <a:lnTo>
                          <a:pt x="1528" y="421"/>
                        </a:lnTo>
                        <a:lnTo>
                          <a:pt x="1465" y="420"/>
                        </a:lnTo>
                        <a:lnTo>
                          <a:pt x="1342" y="413"/>
                        </a:lnTo>
                        <a:lnTo>
                          <a:pt x="1281" y="408"/>
                        </a:lnTo>
                        <a:lnTo>
                          <a:pt x="1222" y="403"/>
                        </a:lnTo>
                        <a:lnTo>
                          <a:pt x="1103" y="389"/>
                        </a:lnTo>
                        <a:lnTo>
                          <a:pt x="1044" y="380"/>
                        </a:lnTo>
                        <a:lnTo>
                          <a:pt x="988" y="372"/>
                        </a:lnTo>
                        <a:lnTo>
                          <a:pt x="876" y="350"/>
                        </a:lnTo>
                        <a:lnTo>
                          <a:pt x="821" y="338"/>
                        </a:lnTo>
                        <a:lnTo>
                          <a:pt x="768" y="326"/>
                        </a:lnTo>
                        <a:lnTo>
                          <a:pt x="661" y="298"/>
                        </a:lnTo>
                        <a:lnTo>
                          <a:pt x="609" y="282"/>
                        </a:lnTo>
                        <a:lnTo>
                          <a:pt x="558" y="266"/>
                        </a:lnTo>
                        <a:lnTo>
                          <a:pt x="507" y="248"/>
                        </a:lnTo>
                        <a:lnTo>
                          <a:pt x="457" y="230"/>
                        </a:lnTo>
                        <a:lnTo>
                          <a:pt x="360" y="192"/>
                        </a:lnTo>
                        <a:lnTo>
                          <a:pt x="265" y="149"/>
                        </a:lnTo>
                        <a:lnTo>
                          <a:pt x="219" y="126"/>
                        </a:lnTo>
                        <a:lnTo>
                          <a:pt x="174" y="103"/>
                        </a:lnTo>
                        <a:lnTo>
                          <a:pt x="129" y="78"/>
                        </a:lnTo>
                        <a:lnTo>
                          <a:pt x="85" y="53"/>
                        </a:lnTo>
                        <a:lnTo>
                          <a:pt x="0" y="0"/>
                        </a:lnTo>
                        <a:lnTo>
                          <a:pt x="0" y="238"/>
                        </a:lnTo>
                        <a:lnTo>
                          <a:pt x="90" y="295"/>
                        </a:lnTo>
                        <a:lnTo>
                          <a:pt x="136" y="322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400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7"/>
                        </a:lnTo>
                        <a:lnTo>
                          <a:pt x="693" y="562"/>
                        </a:lnTo>
                        <a:lnTo>
                          <a:pt x="804" y="593"/>
                        </a:lnTo>
                        <a:lnTo>
                          <a:pt x="916" y="618"/>
                        </a:lnTo>
                        <a:lnTo>
                          <a:pt x="1032" y="641"/>
                        </a:lnTo>
                        <a:lnTo>
                          <a:pt x="1151" y="659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4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9" name="Freeform 198"/>
                  <p:cNvSpPr>
                    <a:spLocks/>
                  </p:cNvSpPr>
                  <p:nvPr/>
                </p:nvSpPr>
                <p:spPr bwMode="auto">
                  <a:xfrm>
                    <a:off x="5800726" y="3463926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3"/>
                      <a:gd name="T2" fmla="*/ 2025 w 3412"/>
                      <a:gd name="T3" fmla="*/ 676 h 693"/>
                      <a:gd name="T4" fmla="*/ 2072 w 3412"/>
                      <a:gd name="T5" fmla="*/ 673 h 693"/>
                      <a:gd name="T6" fmla="*/ 2133 w 3412"/>
                      <a:gd name="T7" fmla="*/ 667 h 693"/>
                      <a:gd name="T8" fmla="*/ 2284 w 3412"/>
                      <a:gd name="T9" fmla="*/ 651 h 693"/>
                      <a:gd name="T10" fmla="*/ 2454 w 3412"/>
                      <a:gd name="T11" fmla="*/ 621 h 693"/>
                      <a:gd name="T12" fmla="*/ 2619 w 3412"/>
                      <a:gd name="T13" fmla="*/ 588 h 693"/>
                      <a:gd name="T14" fmla="*/ 2723 w 3412"/>
                      <a:gd name="T15" fmla="*/ 562 h 693"/>
                      <a:gd name="T16" fmla="*/ 2796 w 3412"/>
                      <a:gd name="T17" fmla="*/ 538 h 693"/>
                      <a:gd name="T18" fmla="*/ 2918 w 3412"/>
                      <a:gd name="T19" fmla="*/ 499 h 693"/>
                      <a:gd name="T20" fmla="*/ 3053 w 3412"/>
                      <a:gd name="T21" fmla="*/ 444 h 693"/>
                      <a:gd name="T22" fmla="*/ 3098 w 3412"/>
                      <a:gd name="T23" fmla="*/ 426 h 693"/>
                      <a:gd name="T24" fmla="*/ 3201 w 3412"/>
                      <a:gd name="T25" fmla="*/ 370 h 693"/>
                      <a:gd name="T26" fmla="*/ 3262 w 3412"/>
                      <a:gd name="T27" fmla="*/ 338 h 693"/>
                      <a:gd name="T28" fmla="*/ 3375 w 3412"/>
                      <a:gd name="T29" fmla="*/ 265 h 693"/>
                      <a:gd name="T30" fmla="*/ 3402 w 3412"/>
                      <a:gd name="T31" fmla="*/ 3 h 693"/>
                      <a:gd name="T32" fmla="*/ 3358 w 3412"/>
                      <a:gd name="T33" fmla="*/ 26 h 693"/>
                      <a:gd name="T34" fmla="*/ 3292 w 3412"/>
                      <a:gd name="T35" fmla="*/ 61 h 693"/>
                      <a:gd name="T36" fmla="*/ 3203 w 3412"/>
                      <a:gd name="T37" fmla="*/ 105 h 693"/>
                      <a:gd name="T38" fmla="*/ 3135 w 3412"/>
                      <a:gd name="T39" fmla="*/ 138 h 693"/>
                      <a:gd name="T40" fmla="*/ 3088 w 3412"/>
                      <a:gd name="T41" fmla="*/ 158 h 693"/>
                      <a:gd name="T42" fmla="*/ 2945 w 3412"/>
                      <a:gd name="T43" fmla="*/ 213 h 693"/>
                      <a:gd name="T44" fmla="*/ 2871 w 3412"/>
                      <a:gd name="T45" fmla="*/ 238 h 693"/>
                      <a:gd name="T46" fmla="*/ 2745 w 3412"/>
                      <a:gd name="T47" fmla="*/ 278 h 693"/>
                      <a:gd name="T48" fmla="*/ 2615 w 3412"/>
                      <a:gd name="T49" fmla="*/ 312 h 693"/>
                      <a:gd name="T50" fmla="*/ 2481 w 3412"/>
                      <a:gd name="T51" fmla="*/ 340 h 693"/>
                      <a:gd name="T52" fmla="*/ 2370 w 3412"/>
                      <a:gd name="T53" fmla="*/ 361 h 693"/>
                      <a:gd name="T54" fmla="*/ 2259 w 3412"/>
                      <a:gd name="T55" fmla="*/ 379 h 693"/>
                      <a:gd name="T56" fmla="*/ 2172 w 3412"/>
                      <a:gd name="T57" fmla="*/ 390 h 693"/>
                      <a:gd name="T58" fmla="*/ 2026 w 3412"/>
                      <a:gd name="T59" fmla="*/ 404 h 693"/>
                      <a:gd name="T60" fmla="*/ 1906 w 3412"/>
                      <a:gd name="T61" fmla="*/ 412 h 693"/>
                      <a:gd name="T62" fmla="*/ 1724 w 3412"/>
                      <a:gd name="T63" fmla="*/ 421 h 693"/>
                      <a:gd name="T64" fmla="*/ 1465 w 3412"/>
                      <a:gd name="T65" fmla="*/ 418 h 693"/>
                      <a:gd name="T66" fmla="*/ 1222 w 3412"/>
                      <a:gd name="T67" fmla="*/ 402 h 693"/>
                      <a:gd name="T68" fmla="*/ 988 w 3412"/>
                      <a:gd name="T69" fmla="*/ 370 h 693"/>
                      <a:gd name="T70" fmla="*/ 768 w 3412"/>
                      <a:gd name="T71" fmla="*/ 325 h 693"/>
                      <a:gd name="T72" fmla="*/ 558 w 3412"/>
                      <a:gd name="T73" fmla="*/ 265 h 693"/>
                      <a:gd name="T74" fmla="*/ 360 w 3412"/>
                      <a:gd name="T75" fmla="*/ 190 h 693"/>
                      <a:gd name="T76" fmla="*/ 174 w 3412"/>
                      <a:gd name="T77" fmla="*/ 102 h 693"/>
                      <a:gd name="T78" fmla="*/ 0 w 3412"/>
                      <a:gd name="T79" fmla="*/ 0 h 693"/>
                      <a:gd name="T80" fmla="*/ 136 w 3412"/>
                      <a:gd name="T81" fmla="*/ 321 h 693"/>
                      <a:gd name="T82" fmla="*/ 280 w 3412"/>
                      <a:gd name="T83" fmla="*/ 399 h 693"/>
                      <a:gd name="T84" fmla="*/ 586 w 3412"/>
                      <a:gd name="T85" fmla="*/ 526 h 693"/>
                      <a:gd name="T86" fmla="*/ 916 w 3412"/>
                      <a:gd name="T87" fmla="*/ 618 h 693"/>
                      <a:gd name="T88" fmla="*/ 1272 w 3412"/>
                      <a:gd name="T89" fmla="*/ 674 h 693"/>
                      <a:gd name="T90" fmla="*/ 1586 w 3412"/>
                      <a:gd name="T91" fmla="*/ 692 h 6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3412" h="693">
                        <a:moveTo>
                          <a:pt x="1785" y="692"/>
                        </a:moveTo>
                        <a:lnTo>
                          <a:pt x="1850" y="688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6"/>
                        </a:lnTo>
                        <a:lnTo>
                          <a:pt x="2042" y="676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0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4"/>
                        </a:lnTo>
                        <a:lnTo>
                          <a:pt x="2224" y="657"/>
                        </a:lnTo>
                        <a:lnTo>
                          <a:pt x="2284" y="651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1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0"/>
                        </a:lnTo>
                        <a:lnTo>
                          <a:pt x="2670" y="574"/>
                        </a:lnTo>
                        <a:lnTo>
                          <a:pt x="2723" y="562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8"/>
                        </a:lnTo>
                        <a:lnTo>
                          <a:pt x="2822" y="531"/>
                        </a:lnTo>
                        <a:lnTo>
                          <a:pt x="2870" y="514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29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82" y="382"/>
                        </a:lnTo>
                        <a:lnTo>
                          <a:pt x="3201" y="370"/>
                        </a:lnTo>
                        <a:lnTo>
                          <a:pt x="3210" y="364"/>
                        </a:lnTo>
                        <a:lnTo>
                          <a:pt x="3221" y="360"/>
                        </a:lnTo>
                        <a:lnTo>
                          <a:pt x="3262" y="338"/>
                        </a:lnTo>
                        <a:lnTo>
                          <a:pt x="3300" y="314"/>
                        </a:lnTo>
                        <a:lnTo>
                          <a:pt x="3339" y="290"/>
                        </a:lnTo>
                        <a:lnTo>
                          <a:pt x="3375" y="265"/>
                        </a:lnTo>
                        <a:lnTo>
                          <a:pt x="3412" y="241"/>
                        </a:lnTo>
                        <a:lnTo>
                          <a:pt x="3412" y="3"/>
                        </a:lnTo>
                        <a:lnTo>
                          <a:pt x="3402" y="3"/>
                        </a:lnTo>
                        <a:lnTo>
                          <a:pt x="3390" y="8"/>
                        </a:lnTo>
                        <a:lnTo>
                          <a:pt x="3380" y="14"/>
                        </a:lnTo>
                        <a:lnTo>
                          <a:pt x="3358" y="26"/>
                        </a:lnTo>
                        <a:lnTo>
                          <a:pt x="3315" y="50"/>
                        </a:lnTo>
                        <a:lnTo>
                          <a:pt x="3303" y="55"/>
                        </a:lnTo>
                        <a:lnTo>
                          <a:pt x="3292" y="61"/>
                        </a:lnTo>
                        <a:lnTo>
                          <a:pt x="3270" y="73"/>
                        </a:lnTo>
                        <a:lnTo>
                          <a:pt x="3227" y="96"/>
                        </a:lnTo>
                        <a:lnTo>
                          <a:pt x="3203" y="105"/>
                        </a:lnTo>
                        <a:lnTo>
                          <a:pt x="3191" y="110"/>
                        </a:lnTo>
                        <a:lnTo>
                          <a:pt x="3180" y="116"/>
                        </a:lnTo>
                        <a:lnTo>
                          <a:pt x="3135" y="138"/>
                        </a:lnTo>
                        <a:lnTo>
                          <a:pt x="3111" y="147"/>
                        </a:lnTo>
                        <a:lnTo>
                          <a:pt x="3099" y="152"/>
                        </a:lnTo>
                        <a:lnTo>
                          <a:pt x="3088" y="158"/>
                        </a:lnTo>
                        <a:lnTo>
                          <a:pt x="3042" y="178"/>
                        </a:lnTo>
                        <a:lnTo>
                          <a:pt x="2993" y="195"/>
                        </a:lnTo>
                        <a:lnTo>
                          <a:pt x="2945" y="213"/>
                        </a:lnTo>
                        <a:lnTo>
                          <a:pt x="2896" y="230"/>
                        </a:lnTo>
                        <a:lnTo>
                          <a:pt x="2883" y="234"/>
                        </a:lnTo>
                        <a:lnTo>
                          <a:pt x="2871" y="238"/>
                        </a:lnTo>
                        <a:lnTo>
                          <a:pt x="2847" y="248"/>
                        </a:lnTo>
                        <a:lnTo>
                          <a:pt x="2795" y="262"/>
                        </a:lnTo>
                        <a:lnTo>
                          <a:pt x="2745" y="278"/>
                        </a:lnTo>
                        <a:lnTo>
                          <a:pt x="2693" y="292"/>
                        </a:lnTo>
                        <a:lnTo>
                          <a:pt x="2643" y="307"/>
                        </a:lnTo>
                        <a:lnTo>
                          <a:pt x="2615" y="312"/>
                        </a:lnTo>
                        <a:lnTo>
                          <a:pt x="2589" y="318"/>
                        </a:lnTo>
                        <a:lnTo>
                          <a:pt x="2536" y="330"/>
                        </a:lnTo>
                        <a:lnTo>
                          <a:pt x="2481" y="340"/>
                        </a:lnTo>
                        <a:lnTo>
                          <a:pt x="2427" y="352"/>
                        </a:lnTo>
                        <a:lnTo>
                          <a:pt x="2398" y="356"/>
                        </a:lnTo>
                        <a:lnTo>
                          <a:pt x="2370" y="361"/>
                        </a:lnTo>
                        <a:lnTo>
                          <a:pt x="2315" y="370"/>
                        </a:lnTo>
                        <a:lnTo>
                          <a:pt x="2286" y="374"/>
                        </a:lnTo>
                        <a:lnTo>
                          <a:pt x="2259" y="379"/>
                        </a:lnTo>
                        <a:lnTo>
                          <a:pt x="2230" y="382"/>
                        </a:lnTo>
                        <a:lnTo>
                          <a:pt x="2202" y="387"/>
                        </a:lnTo>
                        <a:lnTo>
                          <a:pt x="2172" y="390"/>
                        </a:lnTo>
                        <a:lnTo>
                          <a:pt x="2144" y="393"/>
                        </a:lnTo>
                        <a:lnTo>
                          <a:pt x="2086" y="399"/>
                        </a:lnTo>
                        <a:lnTo>
                          <a:pt x="2026" y="404"/>
                        </a:lnTo>
                        <a:lnTo>
                          <a:pt x="1996" y="406"/>
                        </a:lnTo>
                        <a:lnTo>
                          <a:pt x="1967" y="410"/>
                        </a:lnTo>
                        <a:lnTo>
                          <a:pt x="1906" y="412"/>
                        </a:lnTo>
                        <a:lnTo>
                          <a:pt x="1846" y="416"/>
                        </a:lnTo>
                        <a:lnTo>
                          <a:pt x="1785" y="418"/>
                        </a:lnTo>
                        <a:lnTo>
                          <a:pt x="1724" y="421"/>
                        </a:lnTo>
                        <a:lnTo>
                          <a:pt x="1593" y="421"/>
                        </a:lnTo>
                        <a:lnTo>
                          <a:pt x="1528" y="420"/>
                        </a:lnTo>
                        <a:lnTo>
                          <a:pt x="1465" y="418"/>
                        </a:lnTo>
                        <a:lnTo>
                          <a:pt x="1342" y="411"/>
                        </a:lnTo>
                        <a:lnTo>
                          <a:pt x="1281" y="406"/>
                        </a:lnTo>
                        <a:lnTo>
                          <a:pt x="1222" y="402"/>
                        </a:lnTo>
                        <a:lnTo>
                          <a:pt x="1103" y="387"/>
                        </a:lnTo>
                        <a:lnTo>
                          <a:pt x="1044" y="379"/>
                        </a:lnTo>
                        <a:lnTo>
                          <a:pt x="988" y="370"/>
                        </a:lnTo>
                        <a:lnTo>
                          <a:pt x="876" y="349"/>
                        </a:lnTo>
                        <a:lnTo>
                          <a:pt x="821" y="337"/>
                        </a:lnTo>
                        <a:lnTo>
                          <a:pt x="768" y="325"/>
                        </a:lnTo>
                        <a:lnTo>
                          <a:pt x="661" y="296"/>
                        </a:lnTo>
                        <a:lnTo>
                          <a:pt x="609" y="280"/>
                        </a:lnTo>
                        <a:lnTo>
                          <a:pt x="558" y="265"/>
                        </a:lnTo>
                        <a:lnTo>
                          <a:pt x="507" y="247"/>
                        </a:lnTo>
                        <a:lnTo>
                          <a:pt x="457" y="229"/>
                        </a:lnTo>
                        <a:lnTo>
                          <a:pt x="360" y="190"/>
                        </a:lnTo>
                        <a:lnTo>
                          <a:pt x="265" y="147"/>
                        </a:lnTo>
                        <a:lnTo>
                          <a:pt x="219" y="124"/>
                        </a:lnTo>
                        <a:lnTo>
                          <a:pt x="174" y="102"/>
                        </a:lnTo>
                        <a:lnTo>
                          <a:pt x="129" y="76"/>
                        </a:lnTo>
                        <a:lnTo>
                          <a:pt x="85" y="51"/>
                        </a:lnTo>
                        <a:lnTo>
                          <a:pt x="0" y="0"/>
                        </a:lnTo>
                        <a:lnTo>
                          <a:pt x="0" y="236"/>
                        </a:lnTo>
                        <a:lnTo>
                          <a:pt x="90" y="294"/>
                        </a:lnTo>
                        <a:lnTo>
                          <a:pt x="136" y="321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399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6"/>
                        </a:lnTo>
                        <a:lnTo>
                          <a:pt x="693" y="561"/>
                        </a:lnTo>
                        <a:lnTo>
                          <a:pt x="804" y="592"/>
                        </a:lnTo>
                        <a:lnTo>
                          <a:pt x="916" y="618"/>
                        </a:lnTo>
                        <a:lnTo>
                          <a:pt x="1032" y="640"/>
                        </a:lnTo>
                        <a:lnTo>
                          <a:pt x="1151" y="658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3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 199"/>
                  <p:cNvSpPr>
                    <a:spLocks/>
                  </p:cNvSpPr>
                  <p:nvPr/>
                </p:nvSpPr>
                <p:spPr bwMode="auto">
                  <a:xfrm>
                    <a:off x="5800726" y="3432176"/>
                    <a:ext cx="1804988" cy="368300"/>
                  </a:xfrm>
                  <a:custGeom>
                    <a:avLst/>
                    <a:gdLst>
                      <a:gd name="T0" fmla="*/ 1914 w 3412"/>
                      <a:gd name="T1" fmla="*/ 685 h 694"/>
                      <a:gd name="T2" fmla="*/ 2025 w 3412"/>
                      <a:gd name="T3" fmla="*/ 677 h 694"/>
                      <a:gd name="T4" fmla="*/ 2072 w 3412"/>
                      <a:gd name="T5" fmla="*/ 673 h 694"/>
                      <a:gd name="T6" fmla="*/ 2133 w 3412"/>
                      <a:gd name="T7" fmla="*/ 667 h 694"/>
                      <a:gd name="T8" fmla="*/ 2284 w 3412"/>
                      <a:gd name="T9" fmla="*/ 652 h 694"/>
                      <a:gd name="T10" fmla="*/ 2454 w 3412"/>
                      <a:gd name="T11" fmla="*/ 622 h 694"/>
                      <a:gd name="T12" fmla="*/ 2619 w 3412"/>
                      <a:gd name="T13" fmla="*/ 588 h 694"/>
                      <a:gd name="T14" fmla="*/ 2723 w 3412"/>
                      <a:gd name="T15" fmla="*/ 563 h 694"/>
                      <a:gd name="T16" fmla="*/ 2796 w 3412"/>
                      <a:gd name="T17" fmla="*/ 539 h 694"/>
                      <a:gd name="T18" fmla="*/ 2918 w 3412"/>
                      <a:gd name="T19" fmla="*/ 499 h 694"/>
                      <a:gd name="T20" fmla="*/ 3053 w 3412"/>
                      <a:gd name="T21" fmla="*/ 444 h 694"/>
                      <a:gd name="T22" fmla="*/ 3098 w 3412"/>
                      <a:gd name="T23" fmla="*/ 426 h 694"/>
                      <a:gd name="T24" fmla="*/ 3160 w 3412"/>
                      <a:gd name="T25" fmla="*/ 394 h 694"/>
                      <a:gd name="T26" fmla="*/ 3210 w 3412"/>
                      <a:gd name="T27" fmla="*/ 366 h 694"/>
                      <a:gd name="T28" fmla="*/ 3300 w 3412"/>
                      <a:gd name="T29" fmla="*/ 316 h 694"/>
                      <a:gd name="T30" fmla="*/ 3412 w 3412"/>
                      <a:gd name="T31" fmla="*/ 242 h 694"/>
                      <a:gd name="T32" fmla="*/ 3390 w 3412"/>
                      <a:gd name="T33" fmla="*/ 10 h 694"/>
                      <a:gd name="T34" fmla="*/ 3315 w 3412"/>
                      <a:gd name="T35" fmla="*/ 52 h 694"/>
                      <a:gd name="T36" fmla="*/ 3270 w 3412"/>
                      <a:gd name="T37" fmla="*/ 74 h 694"/>
                      <a:gd name="T38" fmla="*/ 3191 w 3412"/>
                      <a:gd name="T39" fmla="*/ 112 h 694"/>
                      <a:gd name="T40" fmla="*/ 3111 w 3412"/>
                      <a:gd name="T41" fmla="*/ 149 h 694"/>
                      <a:gd name="T42" fmla="*/ 3042 w 3412"/>
                      <a:gd name="T43" fmla="*/ 180 h 694"/>
                      <a:gd name="T44" fmla="*/ 2896 w 3412"/>
                      <a:gd name="T45" fmla="*/ 232 h 694"/>
                      <a:gd name="T46" fmla="*/ 2847 w 3412"/>
                      <a:gd name="T47" fmla="*/ 250 h 694"/>
                      <a:gd name="T48" fmla="*/ 2693 w 3412"/>
                      <a:gd name="T49" fmla="*/ 294 h 694"/>
                      <a:gd name="T50" fmla="*/ 2589 w 3412"/>
                      <a:gd name="T51" fmla="*/ 319 h 694"/>
                      <a:gd name="T52" fmla="*/ 2427 w 3412"/>
                      <a:gd name="T53" fmla="*/ 354 h 694"/>
                      <a:gd name="T54" fmla="*/ 2315 w 3412"/>
                      <a:gd name="T55" fmla="*/ 372 h 694"/>
                      <a:gd name="T56" fmla="*/ 2230 w 3412"/>
                      <a:gd name="T57" fmla="*/ 384 h 694"/>
                      <a:gd name="T58" fmla="*/ 2144 w 3412"/>
                      <a:gd name="T59" fmla="*/ 395 h 694"/>
                      <a:gd name="T60" fmla="*/ 1996 w 3412"/>
                      <a:gd name="T61" fmla="*/ 408 h 694"/>
                      <a:gd name="T62" fmla="*/ 1846 w 3412"/>
                      <a:gd name="T63" fmla="*/ 418 h 694"/>
                      <a:gd name="T64" fmla="*/ 1593 w 3412"/>
                      <a:gd name="T65" fmla="*/ 422 h 694"/>
                      <a:gd name="T66" fmla="*/ 1342 w 3412"/>
                      <a:gd name="T67" fmla="*/ 413 h 694"/>
                      <a:gd name="T68" fmla="*/ 1103 w 3412"/>
                      <a:gd name="T69" fmla="*/ 389 h 694"/>
                      <a:gd name="T70" fmla="*/ 876 w 3412"/>
                      <a:gd name="T71" fmla="*/ 350 h 694"/>
                      <a:gd name="T72" fmla="*/ 661 w 3412"/>
                      <a:gd name="T73" fmla="*/ 298 h 694"/>
                      <a:gd name="T74" fmla="*/ 507 w 3412"/>
                      <a:gd name="T75" fmla="*/ 248 h 694"/>
                      <a:gd name="T76" fmla="*/ 265 w 3412"/>
                      <a:gd name="T77" fmla="*/ 149 h 694"/>
                      <a:gd name="T78" fmla="*/ 129 w 3412"/>
                      <a:gd name="T79" fmla="*/ 78 h 694"/>
                      <a:gd name="T80" fmla="*/ 0 w 3412"/>
                      <a:gd name="T81" fmla="*/ 238 h 694"/>
                      <a:gd name="T82" fmla="*/ 184 w 3412"/>
                      <a:gd name="T83" fmla="*/ 349 h 694"/>
                      <a:gd name="T84" fmla="*/ 379 w 3412"/>
                      <a:gd name="T85" fmla="*/ 446 h 694"/>
                      <a:gd name="T86" fmla="*/ 693 w 3412"/>
                      <a:gd name="T87" fmla="*/ 562 h 694"/>
                      <a:gd name="T88" fmla="*/ 1032 w 3412"/>
                      <a:gd name="T89" fmla="*/ 641 h 694"/>
                      <a:gd name="T90" fmla="*/ 1396 w 3412"/>
                      <a:gd name="T91" fmla="*/ 684 h 694"/>
                      <a:gd name="T92" fmla="*/ 1652 w 3412"/>
                      <a:gd name="T93" fmla="*/ 694 h 6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412" h="694">
                        <a:moveTo>
                          <a:pt x="1785" y="692"/>
                        </a:moveTo>
                        <a:lnTo>
                          <a:pt x="1850" y="689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7"/>
                        </a:lnTo>
                        <a:lnTo>
                          <a:pt x="2042" y="677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1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5"/>
                        </a:lnTo>
                        <a:lnTo>
                          <a:pt x="2224" y="658"/>
                        </a:lnTo>
                        <a:lnTo>
                          <a:pt x="2284" y="652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2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1"/>
                        </a:lnTo>
                        <a:lnTo>
                          <a:pt x="2670" y="575"/>
                        </a:lnTo>
                        <a:lnTo>
                          <a:pt x="2723" y="563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9"/>
                        </a:lnTo>
                        <a:lnTo>
                          <a:pt x="2822" y="532"/>
                        </a:lnTo>
                        <a:lnTo>
                          <a:pt x="2870" y="515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30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49" y="398"/>
                        </a:lnTo>
                        <a:lnTo>
                          <a:pt x="3160" y="394"/>
                        </a:lnTo>
                        <a:lnTo>
                          <a:pt x="3182" y="384"/>
                        </a:lnTo>
                        <a:lnTo>
                          <a:pt x="3201" y="372"/>
                        </a:lnTo>
                        <a:lnTo>
                          <a:pt x="3210" y="366"/>
                        </a:lnTo>
                        <a:lnTo>
                          <a:pt x="3221" y="361"/>
                        </a:lnTo>
                        <a:lnTo>
                          <a:pt x="3262" y="340"/>
                        </a:lnTo>
                        <a:lnTo>
                          <a:pt x="3300" y="316"/>
                        </a:lnTo>
                        <a:lnTo>
                          <a:pt x="3339" y="292"/>
                        </a:lnTo>
                        <a:lnTo>
                          <a:pt x="3375" y="266"/>
                        </a:lnTo>
                        <a:lnTo>
                          <a:pt x="3412" y="242"/>
                        </a:lnTo>
                        <a:lnTo>
                          <a:pt x="3412" y="5"/>
                        </a:lnTo>
                        <a:lnTo>
                          <a:pt x="3402" y="5"/>
                        </a:lnTo>
                        <a:lnTo>
                          <a:pt x="3390" y="10"/>
                        </a:lnTo>
                        <a:lnTo>
                          <a:pt x="3380" y="16"/>
                        </a:lnTo>
                        <a:lnTo>
                          <a:pt x="3358" y="28"/>
                        </a:lnTo>
                        <a:lnTo>
                          <a:pt x="3315" y="52"/>
                        </a:lnTo>
                        <a:lnTo>
                          <a:pt x="3303" y="56"/>
                        </a:lnTo>
                        <a:lnTo>
                          <a:pt x="3292" y="62"/>
                        </a:lnTo>
                        <a:lnTo>
                          <a:pt x="3270" y="74"/>
                        </a:lnTo>
                        <a:lnTo>
                          <a:pt x="3227" y="97"/>
                        </a:lnTo>
                        <a:lnTo>
                          <a:pt x="3203" y="107"/>
                        </a:lnTo>
                        <a:lnTo>
                          <a:pt x="3191" y="112"/>
                        </a:lnTo>
                        <a:lnTo>
                          <a:pt x="3180" y="118"/>
                        </a:lnTo>
                        <a:lnTo>
                          <a:pt x="3135" y="139"/>
                        </a:lnTo>
                        <a:lnTo>
                          <a:pt x="3111" y="149"/>
                        </a:lnTo>
                        <a:lnTo>
                          <a:pt x="3099" y="154"/>
                        </a:lnTo>
                        <a:lnTo>
                          <a:pt x="3088" y="160"/>
                        </a:lnTo>
                        <a:lnTo>
                          <a:pt x="3042" y="180"/>
                        </a:lnTo>
                        <a:lnTo>
                          <a:pt x="2993" y="197"/>
                        </a:lnTo>
                        <a:lnTo>
                          <a:pt x="2945" y="215"/>
                        </a:lnTo>
                        <a:lnTo>
                          <a:pt x="2896" y="232"/>
                        </a:lnTo>
                        <a:lnTo>
                          <a:pt x="2883" y="235"/>
                        </a:lnTo>
                        <a:lnTo>
                          <a:pt x="2871" y="240"/>
                        </a:lnTo>
                        <a:lnTo>
                          <a:pt x="2847" y="250"/>
                        </a:lnTo>
                        <a:lnTo>
                          <a:pt x="2795" y="264"/>
                        </a:lnTo>
                        <a:lnTo>
                          <a:pt x="2745" y="280"/>
                        </a:lnTo>
                        <a:lnTo>
                          <a:pt x="2693" y="294"/>
                        </a:lnTo>
                        <a:lnTo>
                          <a:pt x="2643" y="308"/>
                        </a:lnTo>
                        <a:lnTo>
                          <a:pt x="2615" y="313"/>
                        </a:lnTo>
                        <a:lnTo>
                          <a:pt x="2589" y="319"/>
                        </a:lnTo>
                        <a:lnTo>
                          <a:pt x="2536" y="331"/>
                        </a:lnTo>
                        <a:lnTo>
                          <a:pt x="2481" y="342"/>
                        </a:lnTo>
                        <a:lnTo>
                          <a:pt x="2427" y="354"/>
                        </a:lnTo>
                        <a:lnTo>
                          <a:pt x="2398" y="358"/>
                        </a:lnTo>
                        <a:lnTo>
                          <a:pt x="2370" y="362"/>
                        </a:lnTo>
                        <a:lnTo>
                          <a:pt x="2315" y="372"/>
                        </a:lnTo>
                        <a:lnTo>
                          <a:pt x="2286" y="376"/>
                        </a:lnTo>
                        <a:lnTo>
                          <a:pt x="2259" y="380"/>
                        </a:lnTo>
                        <a:lnTo>
                          <a:pt x="2230" y="384"/>
                        </a:lnTo>
                        <a:lnTo>
                          <a:pt x="2202" y="389"/>
                        </a:lnTo>
                        <a:lnTo>
                          <a:pt x="2172" y="391"/>
                        </a:lnTo>
                        <a:lnTo>
                          <a:pt x="2144" y="395"/>
                        </a:lnTo>
                        <a:lnTo>
                          <a:pt x="2086" y="401"/>
                        </a:lnTo>
                        <a:lnTo>
                          <a:pt x="2026" y="406"/>
                        </a:lnTo>
                        <a:lnTo>
                          <a:pt x="1996" y="408"/>
                        </a:lnTo>
                        <a:lnTo>
                          <a:pt x="1967" y="412"/>
                        </a:lnTo>
                        <a:lnTo>
                          <a:pt x="1906" y="414"/>
                        </a:lnTo>
                        <a:lnTo>
                          <a:pt x="1846" y="418"/>
                        </a:lnTo>
                        <a:lnTo>
                          <a:pt x="1785" y="420"/>
                        </a:lnTo>
                        <a:lnTo>
                          <a:pt x="1724" y="422"/>
                        </a:lnTo>
                        <a:lnTo>
                          <a:pt x="1593" y="422"/>
                        </a:lnTo>
                        <a:lnTo>
                          <a:pt x="1528" y="421"/>
                        </a:lnTo>
                        <a:lnTo>
                          <a:pt x="1465" y="420"/>
                        </a:lnTo>
                        <a:lnTo>
                          <a:pt x="1342" y="413"/>
                        </a:lnTo>
                        <a:lnTo>
                          <a:pt x="1281" y="408"/>
                        </a:lnTo>
                        <a:lnTo>
                          <a:pt x="1222" y="403"/>
                        </a:lnTo>
                        <a:lnTo>
                          <a:pt x="1103" y="389"/>
                        </a:lnTo>
                        <a:lnTo>
                          <a:pt x="1044" y="380"/>
                        </a:lnTo>
                        <a:lnTo>
                          <a:pt x="988" y="372"/>
                        </a:lnTo>
                        <a:lnTo>
                          <a:pt x="876" y="350"/>
                        </a:lnTo>
                        <a:lnTo>
                          <a:pt x="821" y="338"/>
                        </a:lnTo>
                        <a:lnTo>
                          <a:pt x="768" y="326"/>
                        </a:lnTo>
                        <a:lnTo>
                          <a:pt x="661" y="298"/>
                        </a:lnTo>
                        <a:lnTo>
                          <a:pt x="609" y="282"/>
                        </a:lnTo>
                        <a:lnTo>
                          <a:pt x="558" y="266"/>
                        </a:lnTo>
                        <a:lnTo>
                          <a:pt x="507" y="248"/>
                        </a:lnTo>
                        <a:lnTo>
                          <a:pt x="457" y="230"/>
                        </a:lnTo>
                        <a:lnTo>
                          <a:pt x="360" y="192"/>
                        </a:lnTo>
                        <a:lnTo>
                          <a:pt x="265" y="149"/>
                        </a:lnTo>
                        <a:lnTo>
                          <a:pt x="219" y="126"/>
                        </a:lnTo>
                        <a:lnTo>
                          <a:pt x="174" y="103"/>
                        </a:lnTo>
                        <a:lnTo>
                          <a:pt x="129" y="78"/>
                        </a:lnTo>
                        <a:lnTo>
                          <a:pt x="85" y="53"/>
                        </a:lnTo>
                        <a:lnTo>
                          <a:pt x="0" y="0"/>
                        </a:lnTo>
                        <a:lnTo>
                          <a:pt x="0" y="238"/>
                        </a:lnTo>
                        <a:lnTo>
                          <a:pt x="90" y="295"/>
                        </a:lnTo>
                        <a:lnTo>
                          <a:pt x="136" y="322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400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7"/>
                        </a:lnTo>
                        <a:lnTo>
                          <a:pt x="693" y="562"/>
                        </a:lnTo>
                        <a:lnTo>
                          <a:pt x="804" y="593"/>
                        </a:lnTo>
                        <a:lnTo>
                          <a:pt x="916" y="618"/>
                        </a:lnTo>
                        <a:lnTo>
                          <a:pt x="1032" y="641"/>
                        </a:lnTo>
                        <a:lnTo>
                          <a:pt x="1151" y="659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4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5012468" y="2862590"/>
                  <a:ext cx="902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alibri" pitchFamily="34" charset="0"/>
                      <a:cs typeface="+mn-cs"/>
                    </a:rPr>
                    <a:t>Memory</a:t>
                  </a:r>
                </a:p>
              </p:txBody>
            </p:sp>
            <p:cxnSp>
              <p:nvCxnSpPr>
                <p:cNvPr id="425" name="Straight Arrow Connector 424"/>
                <p:cNvCxnSpPr/>
                <p:nvPr/>
              </p:nvCxnSpPr>
              <p:spPr>
                <a:xfrm>
                  <a:off x="5029200" y="2133600"/>
                  <a:ext cx="0" cy="1758723"/>
                </a:xfrm>
                <a:prstGeom prst="straightConnector1">
                  <a:avLst/>
                </a:prstGeom>
                <a:ln w="5715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Arrow Connector 425"/>
                <p:cNvCxnSpPr/>
                <p:nvPr/>
              </p:nvCxnSpPr>
              <p:spPr>
                <a:xfrm>
                  <a:off x="5867400" y="2133600"/>
                  <a:ext cx="0" cy="1758723"/>
                </a:xfrm>
                <a:prstGeom prst="straightConnector1">
                  <a:avLst/>
                </a:prstGeom>
                <a:ln w="5715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7" name="TextBox 426"/>
                <p:cNvSpPr txBox="1"/>
                <p:nvPr/>
              </p:nvSpPr>
              <p:spPr>
                <a:xfrm>
                  <a:off x="4371976" y="3319790"/>
                  <a:ext cx="65722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Calibri" pitchFamily="34" charset="0"/>
                      <a:cs typeface="+mn-cs"/>
                    </a:rPr>
                    <a:t>Swap in</a:t>
                  </a:r>
                </a:p>
              </p:txBody>
            </p:sp>
          </p:grpSp>
          <p:sp>
            <p:nvSpPr>
              <p:cNvPr id="420" name="TextBox 419"/>
              <p:cNvSpPr txBox="1"/>
              <p:nvPr/>
            </p:nvSpPr>
            <p:spPr>
              <a:xfrm>
                <a:off x="5867400" y="3319790"/>
                <a:ext cx="809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bri" pitchFamily="34" charset="0"/>
                    <a:cs typeface="+mn-cs"/>
                  </a:rPr>
                  <a:t>Swap out</a:t>
                </a:r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5153024" y="4767590"/>
              <a:ext cx="826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libri" pitchFamily="34" charset="0"/>
                  <a:cs typeface="+mn-cs"/>
                </a:rPr>
                <a:t>Disk Drive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128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1968</Words>
  <Application>Microsoft Office PowerPoint</Application>
  <PresentationFormat>On-screen Show (4:3)</PresentationFormat>
  <Paragraphs>411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Webdings</vt:lpstr>
      <vt:lpstr>Office Theme</vt:lpstr>
      <vt:lpstr>  Data center environment </vt:lpstr>
      <vt:lpstr>PowerPoint Presentation</vt:lpstr>
      <vt:lpstr>Data Center Environment</vt:lpstr>
      <vt:lpstr>Application</vt:lpstr>
      <vt:lpstr>Application Virtualization</vt:lpstr>
      <vt:lpstr>Database Management System (DBMS)</vt:lpstr>
      <vt:lpstr>Host (Compute)</vt:lpstr>
      <vt:lpstr>Operating Systems and Device Driver</vt:lpstr>
      <vt:lpstr>Memory Virtualization</vt:lpstr>
      <vt:lpstr>Logical Volume Manager (LVM)</vt:lpstr>
      <vt:lpstr>LVM Example: Partitioning and Concatenation</vt:lpstr>
      <vt:lpstr>File System</vt:lpstr>
      <vt:lpstr>Compute Virtualization</vt:lpstr>
      <vt:lpstr>Need for Compute Virtualization</vt:lpstr>
      <vt:lpstr>Desktop Virtualization</vt:lpstr>
      <vt:lpstr>Connectivity</vt:lpstr>
      <vt:lpstr>Connectivity</vt:lpstr>
      <vt:lpstr>IDE/ATA and Serial ATA </vt:lpstr>
      <vt:lpstr>SCSI and SAS</vt:lpstr>
      <vt:lpstr>Fibre Channel and IP</vt:lpstr>
      <vt:lpstr>PowerPoint Presentation</vt:lpstr>
      <vt:lpstr>Storage Options</vt:lpstr>
      <vt:lpstr>Storage Options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ch2 Data Center Environment</vt:lpstr>
      <vt:lpstr>VMware ESXi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1   chapter - 2  Data center environment</dc:title>
  <dc:creator>SONY</dc:creator>
  <cp:lastModifiedBy>Windows User</cp:lastModifiedBy>
  <cp:revision>28</cp:revision>
  <dcterms:created xsi:type="dcterms:W3CDTF">2006-08-16T00:00:00Z</dcterms:created>
  <dcterms:modified xsi:type="dcterms:W3CDTF">2023-08-31T04:07:50Z</dcterms:modified>
</cp:coreProperties>
</file>