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59" r:id="rId6"/>
    <p:sldId id="260" r:id="rId7"/>
    <p:sldId id="261" r:id="rId8"/>
    <p:sldId id="262" r:id="rId9"/>
    <p:sldId id="263" r:id="rId10"/>
    <p:sldId id="271" r:id="rId11"/>
    <p:sldId id="272" r:id="rId12"/>
    <p:sldId id="273" r:id="rId13"/>
    <p:sldId id="274" r:id="rId14"/>
    <p:sldId id="269"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73" d="100"/>
          <a:sy n="73" d="100"/>
        </p:scale>
        <p:origin x="1070"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B413-AE47-D973-DC4D-3E391390E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10F22B-444E-3375-067F-BEFB1F81C6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142918-754A-112A-ADDA-91A5FDBF34FF}"/>
              </a:ext>
            </a:extLst>
          </p:cNvPr>
          <p:cNvSpPr>
            <a:spLocks noGrp="1"/>
          </p:cNvSpPr>
          <p:nvPr>
            <p:ph type="dt" sz="half" idx="10"/>
          </p:nvPr>
        </p:nvSpPr>
        <p:spPr/>
        <p:txBody>
          <a:bodyPr/>
          <a:lstStyle/>
          <a:p>
            <a:fld id="{BF82885E-2FD7-42BA-B0DE-6243F91C1442}" type="datetimeFigureOut">
              <a:rPr lang="en-US" smtClean="0"/>
              <a:t>4/27/2023</a:t>
            </a:fld>
            <a:endParaRPr lang="en-US"/>
          </a:p>
        </p:txBody>
      </p:sp>
      <p:sp>
        <p:nvSpPr>
          <p:cNvPr id="5" name="Footer Placeholder 4">
            <a:extLst>
              <a:ext uri="{FF2B5EF4-FFF2-40B4-BE49-F238E27FC236}">
                <a16:creationId xmlns:a16="http://schemas.microsoft.com/office/drawing/2014/main" id="{4DCBBB8E-78A6-6AC8-4954-0146940B2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B5EE6-81D3-AE11-0E2F-0B6E592814D8}"/>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189008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95AB-4E87-3745-A547-3258719D04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2245A3-41AC-F0E7-CE07-0E7761D0B6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17C2F-1335-27CB-0C3C-D2B2E7417A25}"/>
              </a:ext>
            </a:extLst>
          </p:cNvPr>
          <p:cNvSpPr>
            <a:spLocks noGrp="1"/>
          </p:cNvSpPr>
          <p:nvPr>
            <p:ph type="dt" sz="half" idx="10"/>
          </p:nvPr>
        </p:nvSpPr>
        <p:spPr/>
        <p:txBody>
          <a:bodyPr/>
          <a:lstStyle/>
          <a:p>
            <a:fld id="{BF82885E-2FD7-42BA-B0DE-6243F91C1442}" type="datetimeFigureOut">
              <a:rPr lang="en-US" smtClean="0"/>
              <a:t>4/27/2023</a:t>
            </a:fld>
            <a:endParaRPr lang="en-US"/>
          </a:p>
        </p:txBody>
      </p:sp>
      <p:sp>
        <p:nvSpPr>
          <p:cNvPr id="5" name="Footer Placeholder 4">
            <a:extLst>
              <a:ext uri="{FF2B5EF4-FFF2-40B4-BE49-F238E27FC236}">
                <a16:creationId xmlns:a16="http://schemas.microsoft.com/office/drawing/2014/main" id="{E4861AF7-6975-F4A4-8A7C-872B52902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7B756-1774-4E08-D907-2887C4E61932}"/>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382000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99499D-E326-F98D-D8E1-8BDB16BF52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AAF70A-A98D-5287-1CF8-C524BCAB4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EF24D-194A-D2AC-0924-39BE4B7BF43E}"/>
              </a:ext>
            </a:extLst>
          </p:cNvPr>
          <p:cNvSpPr>
            <a:spLocks noGrp="1"/>
          </p:cNvSpPr>
          <p:nvPr>
            <p:ph type="dt" sz="half" idx="10"/>
          </p:nvPr>
        </p:nvSpPr>
        <p:spPr/>
        <p:txBody>
          <a:bodyPr/>
          <a:lstStyle/>
          <a:p>
            <a:fld id="{BF82885E-2FD7-42BA-B0DE-6243F91C1442}" type="datetimeFigureOut">
              <a:rPr lang="en-US" smtClean="0"/>
              <a:t>4/27/2023</a:t>
            </a:fld>
            <a:endParaRPr lang="en-US"/>
          </a:p>
        </p:txBody>
      </p:sp>
      <p:sp>
        <p:nvSpPr>
          <p:cNvPr id="5" name="Footer Placeholder 4">
            <a:extLst>
              <a:ext uri="{FF2B5EF4-FFF2-40B4-BE49-F238E27FC236}">
                <a16:creationId xmlns:a16="http://schemas.microsoft.com/office/drawing/2014/main" id="{D028C9CA-31CE-18DE-3366-34A412F6D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DC560-5B2B-A81F-9F4A-07FC889989A5}"/>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220009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94BE-ED71-70E5-37A4-51202E805B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DA512-2C26-6CB3-515F-F92BC25CC5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93D01-D998-C388-3CA5-6BDCF608808C}"/>
              </a:ext>
            </a:extLst>
          </p:cNvPr>
          <p:cNvSpPr>
            <a:spLocks noGrp="1"/>
          </p:cNvSpPr>
          <p:nvPr>
            <p:ph type="dt" sz="half" idx="10"/>
          </p:nvPr>
        </p:nvSpPr>
        <p:spPr/>
        <p:txBody>
          <a:bodyPr/>
          <a:lstStyle/>
          <a:p>
            <a:fld id="{BF82885E-2FD7-42BA-B0DE-6243F91C1442}" type="datetimeFigureOut">
              <a:rPr lang="en-US" smtClean="0"/>
              <a:t>4/27/2023</a:t>
            </a:fld>
            <a:endParaRPr lang="en-US"/>
          </a:p>
        </p:txBody>
      </p:sp>
      <p:sp>
        <p:nvSpPr>
          <p:cNvPr id="5" name="Footer Placeholder 4">
            <a:extLst>
              <a:ext uri="{FF2B5EF4-FFF2-40B4-BE49-F238E27FC236}">
                <a16:creationId xmlns:a16="http://schemas.microsoft.com/office/drawing/2014/main" id="{53DC0190-A70F-1CFF-3647-C4F626E43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09827-81B8-A409-2C06-E46BD87BE849}"/>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4096901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C264-2725-0656-9658-77EBF26E3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3D473F-8CD9-A224-B378-7CE8905D91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16E1B8-DC89-5F25-21CE-07C064509B16}"/>
              </a:ext>
            </a:extLst>
          </p:cNvPr>
          <p:cNvSpPr>
            <a:spLocks noGrp="1"/>
          </p:cNvSpPr>
          <p:nvPr>
            <p:ph type="dt" sz="half" idx="10"/>
          </p:nvPr>
        </p:nvSpPr>
        <p:spPr/>
        <p:txBody>
          <a:bodyPr/>
          <a:lstStyle/>
          <a:p>
            <a:fld id="{BF82885E-2FD7-42BA-B0DE-6243F91C1442}" type="datetimeFigureOut">
              <a:rPr lang="en-US" smtClean="0"/>
              <a:t>4/27/2023</a:t>
            </a:fld>
            <a:endParaRPr lang="en-US"/>
          </a:p>
        </p:txBody>
      </p:sp>
      <p:sp>
        <p:nvSpPr>
          <p:cNvPr id="5" name="Footer Placeholder 4">
            <a:extLst>
              <a:ext uri="{FF2B5EF4-FFF2-40B4-BE49-F238E27FC236}">
                <a16:creationId xmlns:a16="http://schemas.microsoft.com/office/drawing/2014/main" id="{1F846072-6E3F-BAFC-D32D-425D21F19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7B918-BD54-639B-F308-32791BE5F780}"/>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327139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2EFF-8DDB-9558-E486-5456636993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11E92-0568-4A87-49CC-3E9C09138E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898CF2-FA52-2D52-E856-66BA0D9D3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A3451B-B567-B7DD-53F6-5DA8AFB89975}"/>
              </a:ext>
            </a:extLst>
          </p:cNvPr>
          <p:cNvSpPr>
            <a:spLocks noGrp="1"/>
          </p:cNvSpPr>
          <p:nvPr>
            <p:ph type="dt" sz="half" idx="10"/>
          </p:nvPr>
        </p:nvSpPr>
        <p:spPr/>
        <p:txBody>
          <a:bodyPr/>
          <a:lstStyle/>
          <a:p>
            <a:fld id="{BF82885E-2FD7-42BA-B0DE-6243F91C1442}" type="datetimeFigureOut">
              <a:rPr lang="en-US" smtClean="0"/>
              <a:t>4/27/2023</a:t>
            </a:fld>
            <a:endParaRPr lang="en-US"/>
          </a:p>
        </p:txBody>
      </p:sp>
      <p:sp>
        <p:nvSpPr>
          <p:cNvPr id="6" name="Footer Placeholder 5">
            <a:extLst>
              <a:ext uri="{FF2B5EF4-FFF2-40B4-BE49-F238E27FC236}">
                <a16:creationId xmlns:a16="http://schemas.microsoft.com/office/drawing/2014/main" id="{8478DC0E-5080-CF81-6BC4-AEB65E4FD9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50F23-4532-B656-BA4F-4B94A2AB58F5}"/>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280398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CC82-7382-58FD-D66A-405541DD09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7820E5-2588-CD17-10D0-E5369C8FF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51C602-686F-3D8B-E57E-575D72461C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9B8CEE-8AA5-7B7B-5AC3-F68E515B5D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8914B4-60C9-5A04-4D41-3E8A9D88FC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28EA83-35F6-8C78-84E1-6D2981FA143D}"/>
              </a:ext>
            </a:extLst>
          </p:cNvPr>
          <p:cNvSpPr>
            <a:spLocks noGrp="1"/>
          </p:cNvSpPr>
          <p:nvPr>
            <p:ph type="dt" sz="half" idx="10"/>
          </p:nvPr>
        </p:nvSpPr>
        <p:spPr/>
        <p:txBody>
          <a:bodyPr/>
          <a:lstStyle/>
          <a:p>
            <a:fld id="{BF82885E-2FD7-42BA-B0DE-6243F91C1442}" type="datetimeFigureOut">
              <a:rPr lang="en-US" smtClean="0"/>
              <a:t>4/27/2023</a:t>
            </a:fld>
            <a:endParaRPr lang="en-US"/>
          </a:p>
        </p:txBody>
      </p:sp>
      <p:sp>
        <p:nvSpPr>
          <p:cNvPr id="8" name="Footer Placeholder 7">
            <a:extLst>
              <a:ext uri="{FF2B5EF4-FFF2-40B4-BE49-F238E27FC236}">
                <a16:creationId xmlns:a16="http://schemas.microsoft.com/office/drawing/2014/main" id="{0EDFEC7F-BF56-D21B-03C7-BD5CB01FF9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46451-352A-3094-7952-08C1C58B24A1}"/>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10376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EC47-A7EC-7E1E-F6FA-93CBD6AF04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7D93D-62B4-56CC-EB4C-6199A3E1131A}"/>
              </a:ext>
            </a:extLst>
          </p:cNvPr>
          <p:cNvSpPr>
            <a:spLocks noGrp="1"/>
          </p:cNvSpPr>
          <p:nvPr>
            <p:ph type="dt" sz="half" idx="10"/>
          </p:nvPr>
        </p:nvSpPr>
        <p:spPr/>
        <p:txBody>
          <a:bodyPr/>
          <a:lstStyle/>
          <a:p>
            <a:fld id="{BF82885E-2FD7-42BA-B0DE-6243F91C1442}" type="datetimeFigureOut">
              <a:rPr lang="en-US" smtClean="0"/>
              <a:t>4/27/2023</a:t>
            </a:fld>
            <a:endParaRPr lang="en-US"/>
          </a:p>
        </p:txBody>
      </p:sp>
      <p:sp>
        <p:nvSpPr>
          <p:cNvPr id="4" name="Footer Placeholder 3">
            <a:extLst>
              <a:ext uri="{FF2B5EF4-FFF2-40B4-BE49-F238E27FC236}">
                <a16:creationId xmlns:a16="http://schemas.microsoft.com/office/drawing/2014/main" id="{401E020C-4A0D-E724-C668-D450B61B0B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907923-03BA-8CF3-F18F-BDA46583B01D}"/>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106708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943D27-AF77-B07C-2614-D3B4FD1C7859}"/>
              </a:ext>
            </a:extLst>
          </p:cNvPr>
          <p:cNvSpPr>
            <a:spLocks noGrp="1"/>
          </p:cNvSpPr>
          <p:nvPr>
            <p:ph type="dt" sz="half" idx="10"/>
          </p:nvPr>
        </p:nvSpPr>
        <p:spPr/>
        <p:txBody>
          <a:bodyPr/>
          <a:lstStyle/>
          <a:p>
            <a:fld id="{BF82885E-2FD7-42BA-B0DE-6243F91C1442}" type="datetimeFigureOut">
              <a:rPr lang="en-US" smtClean="0"/>
              <a:t>4/27/2023</a:t>
            </a:fld>
            <a:endParaRPr lang="en-US"/>
          </a:p>
        </p:txBody>
      </p:sp>
      <p:sp>
        <p:nvSpPr>
          <p:cNvPr id="3" name="Footer Placeholder 2">
            <a:extLst>
              <a:ext uri="{FF2B5EF4-FFF2-40B4-BE49-F238E27FC236}">
                <a16:creationId xmlns:a16="http://schemas.microsoft.com/office/drawing/2014/main" id="{F8865F68-CB75-D4A3-34DF-2E73B78FA0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151BB1-1103-122D-8DDE-B054427A4E05}"/>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1487182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C9D1-9C53-BF5A-02DB-31296DCD9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43F55C-7B67-3CF7-AED2-2CFC65FEF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D4934E-D53B-B333-DF1D-F6141AB54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D3480-80AC-96EA-7894-EC5E1D16D256}"/>
              </a:ext>
            </a:extLst>
          </p:cNvPr>
          <p:cNvSpPr>
            <a:spLocks noGrp="1"/>
          </p:cNvSpPr>
          <p:nvPr>
            <p:ph type="dt" sz="half" idx="10"/>
          </p:nvPr>
        </p:nvSpPr>
        <p:spPr/>
        <p:txBody>
          <a:bodyPr/>
          <a:lstStyle/>
          <a:p>
            <a:fld id="{BF82885E-2FD7-42BA-B0DE-6243F91C1442}" type="datetimeFigureOut">
              <a:rPr lang="en-US" smtClean="0"/>
              <a:t>4/27/2023</a:t>
            </a:fld>
            <a:endParaRPr lang="en-US"/>
          </a:p>
        </p:txBody>
      </p:sp>
      <p:sp>
        <p:nvSpPr>
          <p:cNvPr id="6" name="Footer Placeholder 5">
            <a:extLst>
              <a:ext uri="{FF2B5EF4-FFF2-40B4-BE49-F238E27FC236}">
                <a16:creationId xmlns:a16="http://schemas.microsoft.com/office/drawing/2014/main" id="{DA994180-67C2-5FE7-E106-B09F6441B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0ADF9-3268-60A5-F937-9AEA245150AD}"/>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872899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C231-8D2A-48E2-F0C5-0F8E417F4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90DA0E-8048-E76B-7465-8EBBFC82E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1D9FFE-F184-64E3-4265-006A5A28E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75B65B-DC5B-6A1A-D20D-0EE4422EAB73}"/>
              </a:ext>
            </a:extLst>
          </p:cNvPr>
          <p:cNvSpPr>
            <a:spLocks noGrp="1"/>
          </p:cNvSpPr>
          <p:nvPr>
            <p:ph type="dt" sz="half" idx="10"/>
          </p:nvPr>
        </p:nvSpPr>
        <p:spPr/>
        <p:txBody>
          <a:bodyPr/>
          <a:lstStyle/>
          <a:p>
            <a:fld id="{BF82885E-2FD7-42BA-B0DE-6243F91C1442}" type="datetimeFigureOut">
              <a:rPr lang="en-US" smtClean="0"/>
              <a:t>4/27/2023</a:t>
            </a:fld>
            <a:endParaRPr lang="en-US"/>
          </a:p>
        </p:txBody>
      </p:sp>
      <p:sp>
        <p:nvSpPr>
          <p:cNvPr id="6" name="Footer Placeholder 5">
            <a:extLst>
              <a:ext uri="{FF2B5EF4-FFF2-40B4-BE49-F238E27FC236}">
                <a16:creationId xmlns:a16="http://schemas.microsoft.com/office/drawing/2014/main" id="{55EC094E-EBCB-D956-C4AD-D14CEC0B7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79AA1-2835-F5E3-E436-B97B9147F517}"/>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33064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CE2272-A342-8AC9-8833-2F1230214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502AA1-B5B1-91BD-C5D6-1173885173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3192F-1FD7-1CEC-B3EC-3D47C6F11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2885E-2FD7-42BA-B0DE-6243F91C1442}" type="datetimeFigureOut">
              <a:rPr lang="en-US" smtClean="0"/>
              <a:t>4/27/2023</a:t>
            </a:fld>
            <a:endParaRPr lang="en-US"/>
          </a:p>
        </p:txBody>
      </p:sp>
      <p:sp>
        <p:nvSpPr>
          <p:cNvPr id="5" name="Footer Placeholder 4">
            <a:extLst>
              <a:ext uri="{FF2B5EF4-FFF2-40B4-BE49-F238E27FC236}">
                <a16:creationId xmlns:a16="http://schemas.microsoft.com/office/drawing/2014/main" id="{CF67C999-C69B-8E31-230A-D709D5D7B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8797FB-4D4B-1B99-EE71-14FAD6089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5E697-2D92-4B6D-A29B-EB81594B4600}" type="slidenum">
              <a:rPr lang="en-US" smtClean="0"/>
              <a:t>‹#›</a:t>
            </a:fld>
            <a:endParaRPr lang="en-US"/>
          </a:p>
        </p:txBody>
      </p:sp>
    </p:spTree>
    <p:extLst>
      <p:ext uri="{BB962C8B-B14F-4D97-AF65-F5344CB8AC3E}">
        <p14:creationId xmlns:p14="http://schemas.microsoft.com/office/powerpoint/2010/main" val="539729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545E-7852-8752-C3B2-2370F61C2D7E}"/>
              </a:ext>
            </a:extLst>
          </p:cNvPr>
          <p:cNvSpPr>
            <a:spLocks noGrp="1"/>
          </p:cNvSpPr>
          <p:nvPr>
            <p:ph type="ctrTitle"/>
          </p:nvPr>
        </p:nvSpPr>
        <p:spPr>
          <a:xfrm>
            <a:off x="1524000" y="1122363"/>
            <a:ext cx="9144000" cy="1792287"/>
          </a:xfrm>
        </p:spPr>
        <p:txBody>
          <a:bodyPr>
            <a:normAutofit/>
          </a:bodyPr>
          <a:lstStyle/>
          <a:p>
            <a:r>
              <a:rPr lang="en-US" sz="3200" b="1" dirty="0">
                <a:latin typeface="Times New Roman" panose="02020603050405020304" pitchFamily="18" charset="0"/>
                <a:cs typeface="Times New Roman" panose="02020603050405020304" pitchFamily="18" charset="0"/>
              </a:rPr>
              <a:t>PREDICTION OF HEPATITIS DISEASE USING MACHINE LEARNING ALGORITHMS</a:t>
            </a:r>
          </a:p>
        </p:txBody>
      </p:sp>
      <p:sp>
        <p:nvSpPr>
          <p:cNvPr id="5" name="Subtitle 4">
            <a:extLst>
              <a:ext uri="{FF2B5EF4-FFF2-40B4-BE49-F238E27FC236}">
                <a16:creationId xmlns:a16="http://schemas.microsoft.com/office/drawing/2014/main" id="{72C0E73A-9C60-7495-E175-4A82D6729C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3530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DE5C-5264-EA7C-AC63-18A709ADF8F7}"/>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Accuracy of Decision tree:</a:t>
            </a:r>
          </a:p>
        </p:txBody>
      </p:sp>
      <p:pic>
        <p:nvPicPr>
          <p:cNvPr id="4" name="Picture 4">
            <a:extLst>
              <a:ext uri="{FF2B5EF4-FFF2-40B4-BE49-F238E27FC236}">
                <a16:creationId xmlns:a16="http://schemas.microsoft.com/office/drawing/2014/main" id="{E9C5BFF5-D073-D4E0-C8A2-BFC1C021C4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375" y="1440656"/>
            <a:ext cx="7643813" cy="4736307"/>
          </a:xfrm>
        </p:spPr>
      </p:pic>
    </p:spTree>
    <p:extLst>
      <p:ext uri="{BB962C8B-B14F-4D97-AF65-F5344CB8AC3E}">
        <p14:creationId xmlns:p14="http://schemas.microsoft.com/office/powerpoint/2010/main" val="309180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8EDF-80C6-B7F3-EA4F-A1CE30343607}"/>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Accuracy of </a:t>
            </a:r>
            <a:r>
              <a:rPr lang="en-US" sz="2400" b="1" dirty="0" err="1">
                <a:latin typeface="Times New Roman" panose="02020603050405020304" pitchFamily="18" charset="0"/>
                <a:cs typeface="Times New Roman" panose="02020603050405020304" pitchFamily="18" charset="0"/>
              </a:rPr>
              <a:t>Xgboost</a:t>
            </a:r>
            <a:r>
              <a:rPr lang="en-US" sz="2400" b="1" dirty="0">
                <a:latin typeface="Times New Roman" panose="02020603050405020304" pitchFamily="18" charset="0"/>
                <a:cs typeface="Times New Roman" panose="02020603050405020304" pitchFamily="18" charset="0"/>
              </a:rPr>
              <a:t>:</a:t>
            </a:r>
          </a:p>
        </p:txBody>
      </p:sp>
      <p:pic>
        <p:nvPicPr>
          <p:cNvPr id="4" name="Picture 4">
            <a:extLst>
              <a:ext uri="{FF2B5EF4-FFF2-40B4-BE49-F238E27FC236}">
                <a16:creationId xmlns:a16="http://schemas.microsoft.com/office/drawing/2014/main" id="{F9E5FD1C-18BD-A724-61B2-D2421E9F00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938" y="1464469"/>
            <a:ext cx="8072437" cy="4712494"/>
          </a:xfrm>
        </p:spPr>
      </p:pic>
    </p:spTree>
    <p:extLst>
      <p:ext uri="{BB962C8B-B14F-4D97-AF65-F5344CB8AC3E}">
        <p14:creationId xmlns:p14="http://schemas.microsoft.com/office/powerpoint/2010/main" val="145071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F34B-CD1F-4E24-C262-70F8B6591D2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Accuracy of KNN:</a:t>
            </a:r>
          </a:p>
        </p:txBody>
      </p:sp>
      <p:pic>
        <p:nvPicPr>
          <p:cNvPr id="4" name="Picture 4">
            <a:extLst>
              <a:ext uri="{FF2B5EF4-FFF2-40B4-BE49-F238E27FC236}">
                <a16:creationId xmlns:a16="http://schemas.microsoft.com/office/drawing/2014/main" id="{CB34E2A1-8543-6559-A3E2-36C5DC2B2B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376" y="1825625"/>
            <a:ext cx="7227093" cy="4351338"/>
          </a:xfrm>
        </p:spPr>
      </p:pic>
    </p:spTree>
    <p:extLst>
      <p:ext uri="{BB962C8B-B14F-4D97-AF65-F5344CB8AC3E}">
        <p14:creationId xmlns:p14="http://schemas.microsoft.com/office/powerpoint/2010/main" val="248265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83581-C119-9DE8-4AFB-353F963FD382}"/>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Accuracy of random forest</a:t>
            </a:r>
            <a:r>
              <a:rPr lang="en-US" b="1" dirty="0"/>
              <a:t>:</a:t>
            </a:r>
            <a:endParaRPr lang="en-US" dirty="0"/>
          </a:p>
        </p:txBody>
      </p:sp>
      <p:pic>
        <p:nvPicPr>
          <p:cNvPr id="4" name="Picture 4">
            <a:extLst>
              <a:ext uri="{FF2B5EF4-FFF2-40B4-BE49-F238E27FC236}">
                <a16:creationId xmlns:a16="http://schemas.microsoft.com/office/drawing/2014/main" id="{7A20ABA8-D70B-038F-771A-C08BE52BA4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3567"/>
            <a:ext cx="10515600" cy="3715454"/>
          </a:xfrm>
        </p:spPr>
      </p:pic>
    </p:spTree>
    <p:extLst>
      <p:ext uri="{BB962C8B-B14F-4D97-AF65-F5344CB8AC3E}">
        <p14:creationId xmlns:p14="http://schemas.microsoft.com/office/powerpoint/2010/main" val="298217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B9ADC5-24FC-385D-E48C-A4E798ADB1E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B2A630C-05D1-25B1-AFF2-FD3F605D4EF6}"/>
              </a:ext>
            </a:extLst>
          </p:cNvPr>
          <p:cNvPicPr>
            <a:picLocks noChangeAspect="1"/>
          </p:cNvPicPr>
          <p:nvPr/>
        </p:nvPicPr>
        <p:blipFill>
          <a:blip r:embed="rId2"/>
          <a:stretch>
            <a:fillRect/>
          </a:stretch>
        </p:blipFill>
        <p:spPr>
          <a:xfrm>
            <a:off x="838200" y="0"/>
            <a:ext cx="10612821" cy="6858000"/>
          </a:xfrm>
          <a:prstGeom prst="rect">
            <a:avLst/>
          </a:prstGeom>
        </p:spPr>
      </p:pic>
    </p:spTree>
    <p:extLst>
      <p:ext uri="{BB962C8B-B14F-4D97-AF65-F5344CB8AC3E}">
        <p14:creationId xmlns:p14="http://schemas.microsoft.com/office/powerpoint/2010/main" val="2795738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3F9E-ED97-8361-6DCA-2959EAECD1E8}"/>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CEE9C08F-3D25-704A-F48C-6D6AF59BB973}"/>
              </a:ext>
            </a:extLst>
          </p:cNvPr>
          <p:cNvSpPr>
            <a:spLocks noGrp="1"/>
          </p:cNvSpPr>
          <p:nvPr>
            <p:ph idx="1"/>
          </p:nvPr>
        </p:nvSpPr>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M. J. Nayeem, S. Rana, F. </a:t>
            </a:r>
            <a:r>
              <a:rPr lang="en-US" sz="2400" dirty="0" err="1">
                <a:latin typeface="Times New Roman" panose="02020603050405020304" pitchFamily="18" charset="0"/>
                <a:cs typeface="Times New Roman" panose="02020603050405020304" pitchFamily="18" charset="0"/>
              </a:rPr>
              <a:t>Alam</a:t>
            </a:r>
            <a:r>
              <a:rPr lang="en-US" sz="2400" dirty="0">
                <a:latin typeface="Times New Roman" panose="02020603050405020304" pitchFamily="18" charset="0"/>
                <a:cs typeface="Times New Roman" panose="02020603050405020304" pitchFamily="18" charset="0"/>
              </a:rPr>
              <a:t> and M. A. Rahman, “Prediction of Hepatitis Disease Using K-Nearest Neighbors, </a:t>
            </a:r>
            <a:r>
              <a:rPr lang="en-US" sz="2400" dirty="0" err="1">
                <a:latin typeface="Times New Roman" panose="02020603050405020304" pitchFamily="18" charset="0"/>
                <a:cs typeface="Times New Roman" panose="02020603050405020304" pitchFamily="18" charset="0"/>
              </a:rPr>
              <a:t>Naïve</a:t>
            </a:r>
            <a:r>
              <a:rPr lang="en-US" sz="2400" dirty="0">
                <a:latin typeface="Times New Roman" panose="02020603050405020304" pitchFamily="18" charset="0"/>
                <a:cs typeface="Times New Roman" panose="02020603050405020304" pitchFamily="18" charset="0"/>
              </a:rPr>
              <a:t> Bayes, Support Vector Machine, Multi-Layer Perceptron and Random Forest,” 2021 International Conference on Information and Communication Technology for Sustainable Development (ICICT4SD), Dhaka, Bangladesh, 2021, pp. 280-284</a:t>
            </a:r>
          </a:p>
          <a:p>
            <a:pPr algn="just"/>
            <a:r>
              <a:rPr lang="en-US" sz="2400" dirty="0">
                <a:latin typeface="Times New Roman" panose="02020603050405020304" pitchFamily="18" charset="0"/>
                <a:cs typeface="Times New Roman" panose="02020603050405020304" pitchFamily="18" charset="0"/>
              </a:rPr>
              <a:t>V. K. </a:t>
            </a:r>
            <a:r>
              <a:rPr lang="en-US" sz="2400" dirty="0" err="1">
                <a:latin typeface="Times New Roman" panose="02020603050405020304" pitchFamily="18" charset="0"/>
                <a:cs typeface="Times New Roman" panose="02020603050405020304" pitchFamily="18" charset="0"/>
              </a:rPr>
              <a:t>Yarasuri</a:t>
            </a:r>
            <a:r>
              <a:rPr lang="en-US" sz="2400" dirty="0">
                <a:latin typeface="Times New Roman" panose="02020603050405020304" pitchFamily="18" charset="0"/>
                <a:cs typeface="Times New Roman" panose="02020603050405020304" pitchFamily="18" charset="0"/>
              </a:rPr>
              <a:t>, G. K. </a:t>
            </a:r>
            <a:r>
              <a:rPr lang="en-US" sz="2400" dirty="0" err="1">
                <a:latin typeface="Times New Roman" panose="02020603050405020304" pitchFamily="18" charset="0"/>
                <a:cs typeface="Times New Roman" panose="02020603050405020304" pitchFamily="18" charset="0"/>
              </a:rPr>
              <a:t>Indukuri</a:t>
            </a:r>
            <a:r>
              <a:rPr lang="en-US" sz="2400" dirty="0">
                <a:latin typeface="Times New Roman" panose="02020603050405020304" pitchFamily="18" charset="0"/>
                <a:cs typeface="Times New Roman" panose="02020603050405020304" pitchFamily="18" charset="0"/>
              </a:rPr>
              <a:t> and A. K. Nair, “Prediction of Hepatitis Disease Using Machine Learning Technique,” 2019 Third International conference on I-SMAC (IoT in Social, Mobile, Analytics and Cloud) (I-SMAC), </a:t>
            </a:r>
            <a:r>
              <a:rPr lang="en-US" sz="2400" dirty="0" err="1">
                <a:latin typeface="Times New Roman" panose="02020603050405020304" pitchFamily="18" charset="0"/>
                <a:cs typeface="Times New Roman" panose="02020603050405020304" pitchFamily="18" charset="0"/>
              </a:rPr>
              <a:t>Palladam</a:t>
            </a:r>
            <a:r>
              <a:rPr lang="en-US" sz="2400" dirty="0">
                <a:latin typeface="Times New Roman" panose="02020603050405020304" pitchFamily="18" charset="0"/>
                <a:cs typeface="Times New Roman" panose="02020603050405020304" pitchFamily="18" charset="0"/>
              </a:rPr>
              <a:t>, India, 2019, pp. 265-26 </a:t>
            </a:r>
          </a:p>
          <a:p>
            <a:pPr algn="just"/>
            <a:r>
              <a:rPr lang="en-US" sz="2400" dirty="0">
                <a:latin typeface="Times New Roman" panose="02020603050405020304" pitchFamily="18" charset="0"/>
                <a:cs typeface="Times New Roman" panose="02020603050405020304" pitchFamily="18" charset="0"/>
              </a:rPr>
              <a:t>G. V. </a:t>
            </a:r>
            <a:r>
              <a:rPr lang="en-US" sz="2400" dirty="0" err="1">
                <a:latin typeface="Times New Roman" panose="02020603050405020304" pitchFamily="18" charset="0"/>
                <a:cs typeface="Times New Roman" panose="02020603050405020304" pitchFamily="18" charset="0"/>
              </a:rPr>
              <a:t>Nivaan</a:t>
            </a:r>
            <a:r>
              <a:rPr lang="en-US" sz="2400" dirty="0">
                <a:latin typeface="Times New Roman" panose="02020603050405020304" pitchFamily="18" charset="0"/>
                <a:cs typeface="Times New Roman" panose="02020603050405020304" pitchFamily="18" charset="0"/>
              </a:rPr>
              <a:t> and A. W. R. Emanuel, “Analytic Predictive of Hepatitis using The Regression Logic Algorithm,” 2020 3rd International Seminar on Research of Information Technology and Intelligent Systems (ISRITI), Yogyakarta, Indonesia, 2020, pp. 106- 110 </a:t>
            </a:r>
          </a:p>
        </p:txBody>
      </p:sp>
    </p:spTree>
    <p:extLst>
      <p:ext uri="{BB962C8B-B14F-4D97-AF65-F5344CB8AC3E}">
        <p14:creationId xmlns:p14="http://schemas.microsoft.com/office/powerpoint/2010/main" val="216190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83F1-63BB-B8D9-6B61-7FF104659B08}"/>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TEAM MEMBERS:</a:t>
            </a:r>
          </a:p>
        </p:txBody>
      </p:sp>
      <p:sp>
        <p:nvSpPr>
          <p:cNvPr id="3" name="Content Placeholder 2">
            <a:extLst>
              <a:ext uri="{FF2B5EF4-FFF2-40B4-BE49-F238E27FC236}">
                <a16:creationId xmlns:a16="http://schemas.microsoft.com/office/drawing/2014/main" id="{9D94F88C-133A-A496-2B96-D3D461931A9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Sushma kasoju- 700747358</a:t>
            </a:r>
          </a:p>
          <a:p>
            <a:r>
              <a:rPr lang="en-US" dirty="0">
                <a:latin typeface="Times New Roman" panose="02020603050405020304" pitchFamily="18" charset="0"/>
                <a:cs typeface="Times New Roman" panose="02020603050405020304" pitchFamily="18" charset="0"/>
              </a:rPr>
              <a:t>Mahesh </a:t>
            </a:r>
            <a:r>
              <a:rPr lang="en-US" dirty="0" err="1">
                <a:latin typeface="Times New Roman" panose="02020603050405020304" pitchFamily="18" charset="0"/>
                <a:cs typeface="Times New Roman" panose="02020603050405020304" pitchFamily="18" charset="0"/>
              </a:rPr>
              <a:t>kumar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uppu</a:t>
            </a:r>
            <a:r>
              <a:rPr lang="en-US" dirty="0">
                <a:latin typeface="Times New Roman" panose="02020603050405020304" pitchFamily="18" charset="0"/>
                <a:cs typeface="Times New Roman" panose="02020603050405020304" pitchFamily="18" charset="0"/>
              </a:rPr>
              <a:t>- 700741747</a:t>
            </a:r>
          </a:p>
          <a:p>
            <a:r>
              <a:rPr lang="en-US" dirty="0">
                <a:latin typeface="Times New Roman" panose="02020603050405020304" pitchFamily="18" charset="0"/>
                <a:cs typeface="Times New Roman" panose="02020603050405020304" pitchFamily="18" charset="0"/>
              </a:rPr>
              <a:t>Maheswari </a:t>
            </a:r>
            <a:r>
              <a:rPr lang="en-US" dirty="0" err="1">
                <a:latin typeface="Times New Roman" panose="02020603050405020304" pitchFamily="18" charset="0"/>
                <a:cs typeface="Times New Roman" panose="02020603050405020304" pitchFamily="18" charset="0"/>
              </a:rPr>
              <a:t>pulagam</a:t>
            </a:r>
            <a:r>
              <a:rPr lang="en-US" dirty="0">
                <a:latin typeface="Times New Roman" panose="02020603050405020304" pitchFamily="18" charset="0"/>
                <a:cs typeface="Times New Roman" panose="02020603050405020304" pitchFamily="18" charset="0"/>
              </a:rPr>
              <a:t>- 700744329</a:t>
            </a:r>
          </a:p>
          <a:p>
            <a:r>
              <a:rPr lang="en-US" dirty="0">
                <a:latin typeface="Times New Roman" panose="02020603050405020304" pitchFamily="18" charset="0"/>
                <a:cs typeface="Times New Roman" panose="02020603050405020304" pitchFamily="18" charset="0"/>
              </a:rPr>
              <a:t>Varna </a:t>
            </a:r>
            <a:r>
              <a:rPr lang="en-US" dirty="0" err="1">
                <a:latin typeface="Times New Roman" panose="02020603050405020304" pitchFamily="18" charset="0"/>
                <a:cs typeface="Times New Roman" panose="02020603050405020304" pitchFamily="18" charset="0"/>
              </a:rPr>
              <a:t>nemula</a:t>
            </a:r>
            <a:r>
              <a:rPr lang="en-US" dirty="0">
                <a:latin typeface="Times New Roman" panose="02020603050405020304" pitchFamily="18" charset="0"/>
                <a:cs typeface="Times New Roman" panose="02020603050405020304" pitchFamily="18" charset="0"/>
              </a:rPr>
              <a:t>- 700744920</a:t>
            </a:r>
          </a:p>
        </p:txBody>
      </p:sp>
    </p:spTree>
    <p:extLst>
      <p:ext uri="{BB962C8B-B14F-4D97-AF65-F5344CB8AC3E}">
        <p14:creationId xmlns:p14="http://schemas.microsoft.com/office/powerpoint/2010/main" val="98452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06D3-6DFF-7F9E-75C7-DC8D3AE574C5}"/>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ROLES AND RESPONSIBILITIES</a:t>
            </a:r>
            <a:r>
              <a:rPr lang="en-US" sz="28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67BA00F4-A544-D02A-E9E0-FF73D0CFB819}"/>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Mahesh worked on identifying the necessary papers , data selection and basic coding for the project implementation.</a:t>
            </a:r>
          </a:p>
          <a:p>
            <a:pPr algn="just"/>
            <a:r>
              <a:rPr lang="en-US" dirty="0">
                <a:latin typeface="Times New Roman" panose="02020603050405020304" pitchFamily="18" charset="0"/>
                <a:cs typeface="Times New Roman" panose="02020603050405020304" pitchFamily="18" charset="0"/>
              </a:rPr>
              <a:t>Maheswari worked on dataset collection based on the column names required for the project , and tested different values.</a:t>
            </a:r>
          </a:p>
          <a:p>
            <a:pPr algn="just"/>
            <a:r>
              <a:rPr lang="en-US" dirty="0">
                <a:latin typeface="Times New Roman" panose="02020603050405020304" pitchFamily="18" charset="0"/>
                <a:cs typeface="Times New Roman" panose="02020603050405020304" pitchFamily="18" charset="0"/>
              </a:rPr>
              <a:t>Sushma worked on coding for implementing the dataset by importing , </a:t>
            </a:r>
            <a:r>
              <a:rPr lang="en-US" dirty="0" err="1">
                <a:latin typeface="Times New Roman" panose="02020603050405020304" pitchFamily="18" charset="0"/>
                <a:cs typeface="Times New Roman" panose="02020603050405020304" pitchFamily="18" charset="0"/>
              </a:rPr>
              <a:t>traing</a:t>
            </a:r>
            <a:r>
              <a:rPr lang="en-US" dirty="0">
                <a:latin typeface="Times New Roman" panose="02020603050405020304" pitchFamily="18" charset="0"/>
                <a:cs typeface="Times New Roman" panose="02020603050405020304" pitchFamily="18" charset="0"/>
              </a:rPr>
              <a:t> and testing values.</a:t>
            </a:r>
          </a:p>
          <a:p>
            <a:pPr algn="just"/>
            <a:r>
              <a:rPr lang="en-US" dirty="0">
                <a:latin typeface="Times New Roman" panose="02020603050405020304" pitchFamily="18" charset="0"/>
                <a:cs typeface="Times New Roman" panose="02020603050405020304" pitchFamily="18" charset="0"/>
              </a:rPr>
              <a:t>Varna worked on the code , documentation and presentation of what we have done .</a:t>
            </a:r>
          </a:p>
        </p:txBody>
      </p:sp>
    </p:spTree>
    <p:extLst>
      <p:ext uri="{BB962C8B-B14F-4D97-AF65-F5344CB8AC3E}">
        <p14:creationId xmlns:p14="http://schemas.microsoft.com/office/powerpoint/2010/main" val="148164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996A-AF69-8EE6-20ED-34B9F2817514}"/>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MOTIVATION :</a:t>
            </a:r>
          </a:p>
        </p:txBody>
      </p:sp>
      <p:sp>
        <p:nvSpPr>
          <p:cNvPr id="3" name="Content Placeholder 2">
            <a:extLst>
              <a:ext uri="{FF2B5EF4-FFF2-40B4-BE49-F238E27FC236}">
                <a16:creationId xmlns:a16="http://schemas.microsoft.com/office/drawing/2014/main" id="{93B7AEEA-45B0-EB88-5D8D-DA16B366E075}"/>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Many Hepatitis carriers are utterly ignorant about their diseases and treatment options. A chronic stage of hepatitis, which is nearly untreatable and so expensive that a poor person could not afford such expenses, is brought on by a lack of adequate medical facilities, poor economic standing, incompetent medical staff, and ignorance about the disease and its prevention.</a:t>
            </a:r>
          </a:p>
          <a:p>
            <a:pPr algn="just"/>
            <a:r>
              <a:rPr lang="en-US" sz="2400" dirty="0">
                <a:latin typeface="Times New Roman" panose="02020603050405020304" pitchFamily="18" charset="0"/>
                <a:cs typeface="Times New Roman" panose="02020603050405020304" pitchFamily="18" charset="0"/>
              </a:rPr>
              <a:t>Many afflicted persons can be saved by early disease prediction and proper diagnosis. </a:t>
            </a:r>
          </a:p>
          <a:p>
            <a:pPr algn="just"/>
            <a:r>
              <a:rPr lang="en-US" sz="2400" dirty="0">
                <a:latin typeface="Times New Roman" panose="02020603050405020304" pitchFamily="18" charset="0"/>
                <a:cs typeface="Times New Roman" panose="02020603050405020304" pitchFamily="18" charset="0"/>
              </a:rPr>
              <a:t>The main goal of the research is to analyze data from a hepatitis dataset using various classification approaches in order to precisely predict the outcome in each example of data.</a:t>
            </a:r>
          </a:p>
        </p:txBody>
      </p:sp>
    </p:spTree>
    <p:extLst>
      <p:ext uri="{BB962C8B-B14F-4D97-AF65-F5344CB8AC3E}">
        <p14:creationId xmlns:p14="http://schemas.microsoft.com/office/powerpoint/2010/main" val="250529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93D9-CE4F-8108-663C-C199E9EFCD90}"/>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OBJECTIVE :</a:t>
            </a:r>
          </a:p>
        </p:txBody>
      </p:sp>
      <p:sp>
        <p:nvSpPr>
          <p:cNvPr id="3" name="Content Placeholder 2">
            <a:extLst>
              <a:ext uri="{FF2B5EF4-FFF2-40B4-BE49-F238E27FC236}">
                <a16:creationId xmlns:a16="http://schemas.microsoft.com/office/drawing/2014/main" id="{487245CD-2238-D4C6-875E-24B2C08B4C5B}"/>
              </a:ext>
            </a:extLst>
          </p:cNvPr>
          <p:cNvSpPr>
            <a:spLocks noGrp="1"/>
          </p:cNvSpPr>
          <p:nvPr>
            <p:ph idx="1"/>
          </p:nvPr>
        </p:nvSpPr>
        <p:spPr/>
        <p:txBody>
          <a:body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Construct a different algorithms model that can be used to predict hepatitis using some real datasets. </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Implement the k-NN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Random Forest , support vector machin</a:t>
            </a:r>
            <a:r>
              <a:rPr lang="en-US" sz="2400" dirty="0">
                <a:latin typeface="Times New Roman" panose="02020603050405020304" pitchFamily="18" charset="0"/>
                <a:ea typeface="Calibri" panose="020F0502020204030204" pitchFamily="34" charset="0"/>
                <a:cs typeface="Times New Roman" panose="02020603050405020304" pitchFamily="18" charset="0"/>
              </a:rPr>
              <a:t>e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Xgboost</a:t>
            </a:r>
            <a:r>
              <a:rPr lang="en-US" sz="2400" dirty="0">
                <a:latin typeface="Times New Roman" panose="02020603050405020304" pitchFamily="18" charset="0"/>
                <a:ea typeface="Calibri" panose="020F0502020204030204" pitchFamily="34" charset="0"/>
                <a:cs typeface="Times New Roman" panose="02020603050405020304" pitchFamily="18" charset="0"/>
              </a:rPr>
              <a:t> , decision tree algorithms .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Compare the above algorithms by how accurately they can predict hepatitis disease.</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dataset we will use will be small in practice compared to those in hospitals. However, we are certain that our model will be able to work on datasets of all sizes.</a:t>
            </a:r>
          </a:p>
          <a:p>
            <a:endParaRPr lang="en-US" dirty="0"/>
          </a:p>
        </p:txBody>
      </p:sp>
    </p:spTree>
    <p:extLst>
      <p:ext uri="{BB962C8B-B14F-4D97-AF65-F5344CB8AC3E}">
        <p14:creationId xmlns:p14="http://schemas.microsoft.com/office/powerpoint/2010/main" val="1129204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4F60-7E4D-51CF-4BC3-A68ABF4D39F3}"/>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RELATIVE WORK :</a:t>
            </a:r>
          </a:p>
        </p:txBody>
      </p:sp>
      <p:sp>
        <p:nvSpPr>
          <p:cNvPr id="3" name="Content Placeholder 2">
            <a:extLst>
              <a:ext uri="{FF2B5EF4-FFF2-40B4-BE49-F238E27FC236}">
                <a16:creationId xmlns:a16="http://schemas.microsoft.com/office/drawing/2014/main" id="{3AAC110C-DA8D-640A-5F84-903E30B8D8F1}"/>
              </a:ext>
            </a:extLst>
          </p:cNvPr>
          <p:cNvSpPr>
            <a:spLocks noGrp="1"/>
          </p:cNvSpPr>
          <p:nvPr>
            <p:ph idx="1"/>
          </p:nvPr>
        </p:nvSpPr>
        <p:spPr/>
        <p:txBody>
          <a:bodyPr/>
          <a:lstStyle/>
          <a:p>
            <a:pPr algn="just"/>
            <a:r>
              <a:rPr lang="en-US" sz="2400" dirty="0">
                <a:effectLst/>
                <a:latin typeface="Times New Roman" panose="02020603050405020304" pitchFamily="18" charset="0"/>
                <a:ea typeface="Times New Roman" panose="02020603050405020304" pitchFamily="18" charset="0"/>
              </a:rPr>
              <a:t>Different researches have undergone for the diagnosis and the prediction of diseases using machine learning techniques . </a:t>
            </a:r>
          </a:p>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 automatic diagnosis system was proposed by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Jiaxin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et al. using extreme learning machine on serum indices data of patients to predict the fibrosis stage and inflammatory activity grade of chronic hepatitis C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2031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4A8E-1917-098B-4170-35A3ACBC1503}"/>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AC9551B0-6226-2D97-F417-60045F362553}"/>
              </a:ext>
            </a:extLst>
          </p:cNvPr>
          <p:cNvSpPr>
            <a:spLocks noGrp="1"/>
          </p:cNvSpPr>
          <p:nvPr>
            <p:ph idx="1"/>
          </p:nvPr>
        </p:nvSpPr>
        <p:spPr/>
        <p:txBody>
          <a:bodyPr>
            <a:normAutofit/>
          </a:bodyPr>
          <a:lstStyle/>
          <a:p>
            <a:pPr algn="just"/>
            <a:r>
              <a:rPr lang="en-US" sz="2400" dirty="0">
                <a:effectLst/>
                <a:latin typeface="Times New Roman" panose="02020603050405020304" pitchFamily="18" charset="0"/>
                <a:ea typeface="Times New Roman" panose="02020603050405020304" pitchFamily="18" charset="0"/>
              </a:rPr>
              <a:t>Given a data set with a number of samples, each of which with a corresponding set of feature values and a classification . </a:t>
            </a:r>
          </a:p>
          <a:p>
            <a:pPr algn="just"/>
            <a:r>
              <a:rPr lang="en-US" sz="2400" dirty="0">
                <a:effectLst/>
                <a:latin typeface="Times New Roman" panose="02020603050405020304" pitchFamily="18" charset="0"/>
                <a:ea typeface="Times New Roman" panose="02020603050405020304" pitchFamily="18" charset="0"/>
              </a:rPr>
              <a:t>It is found that the performance of the learning methods can become inefficient due to several reasons.</a:t>
            </a:r>
          </a:p>
          <a:p>
            <a:pPr algn="just"/>
            <a:r>
              <a:rPr lang="en-US" sz="2400" dirty="0">
                <a:effectLst/>
                <a:latin typeface="Times New Roman" panose="02020603050405020304" pitchFamily="18" charset="0"/>
                <a:ea typeface="Times New Roman" panose="02020603050405020304" pitchFamily="18" charset="0"/>
              </a:rPr>
              <a:t>Such as samples may become noisy and unclassifiable or the features may become irrelevant to the classifications. </a:t>
            </a:r>
          </a:p>
          <a:p>
            <a:pPr algn="just"/>
            <a:r>
              <a:rPr lang="en-US" sz="2400" dirty="0">
                <a:effectLst/>
                <a:latin typeface="Times New Roman" panose="02020603050405020304" pitchFamily="18" charset="0"/>
                <a:ea typeface="Times New Roman" panose="02020603050405020304" pitchFamily="18" charset="0"/>
              </a:rPr>
              <a:t>Therefore a feature selection method should be used to increase the accuracy of prediction of classification. </a:t>
            </a:r>
            <a:endParaRPr lang="en-US" sz="2400" dirty="0"/>
          </a:p>
        </p:txBody>
      </p:sp>
    </p:spTree>
    <p:extLst>
      <p:ext uri="{BB962C8B-B14F-4D97-AF65-F5344CB8AC3E}">
        <p14:creationId xmlns:p14="http://schemas.microsoft.com/office/powerpoint/2010/main" val="2196129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336C-5016-2E98-3FE2-BDCA9C7245F0}"/>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PROPOSED SOLUTIONS :</a:t>
            </a:r>
          </a:p>
        </p:txBody>
      </p:sp>
      <p:sp>
        <p:nvSpPr>
          <p:cNvPr id="3" name="Content Placeholder 2">
            <a:extLst>
              <a:ext uri="{FF2B5EF4-FFF2-40B4-BE49-F238E27FC236}">
                <a16:creationId xmlns:a16="http://schemas.microsoft.com/office/drawing/2014/main" id="{FC821824-2C25-670D-524B-17257C843711}"/>
              </a:ext>
            </a:extLst>
          </p:cNvPr>
          <p:cNvSpPr>
            <a:spLocks noGrp="1"/>
          </p:cNvSpPr>
          <p:nvPr>
            <p:ph idx="1"/>
          </p:nvPr>
        </p:nvSpPr>
        <p:spPr/>
        <p:txBody>
          <a:bodyPr/>
          <a:lstStyle/>
          <a:p>
            <a:pPr algn="just"/>
            <a:r>
              <a:rPr lang="en-US" sz="2400" dirty="0">
                <a:latin typeface="Times New Roman" panose="02020603050405020304" pitchFamily="18" charset="0"/>
                <a:ea typeface="Calibri" panose="020F0502020204030204" pitchFamily="34" charset="0"/>
              </a:rPr>
              <a:t>T</a:t>
            </a:r>
            <a:r>
              <a:rPr lang="en-US" sz="2400" dirty="0">
                <a:effectLst/>
                <a:latin typeface="Times New Roman" panose="02020603050405020304" pitchFamily="18" charset="0"/>
                <a:ea typeface="Calibri" panose="020F0502020204030204" pitchFamily="34" charset="0"/>
              </a:rPr>
              <a:t>he required data set is chosen from UCI repository, considering different clinical cases .</a:t>
            </a:r>
          </a:p>
          <a:p>
            <a:pPr algn="just"/>
            <a:r>
              <a:rPr lang="en-US" sz="2400" dirty="0">
                <a:effectLst/>
                <a:latin typeface="Times New Roman" panose="02020603050405020304" pitchFamily="18" charset="0"/>
                <a:ea typeface="Calibri" panose="020F0502020204030204" pitchFamily="34" charset="0"/>
              </a:rPr>
              <a:t>This dataset consists of 156 instances with 20 attributes, one among the same attributes is the class to decide the life expectancy of a hepatitis patient. </a:t>
            </a:r>
            <a:endParaRPr lang="en-US" sz="2400" dirty="0">
              <a:latin typeface="Times New Roman" panose="02020603050405020304" pitchFamily="18" charset="0"/>
              <a:ea typeface="Calibri" panose="020F0502020204030204" pitchFamily="34" charset="0"/>
            </a:endParaRPr>
          </a:p>
          <a:p>
            <a:pPr algn="just"/>
            <a:r>
              <a:rPr lang="en-US" sz="2400" dirty="0">
                <a:effectLst/>
                <a:latin typeface="Times New Roman" panose="02020603050405020304" pitchFamily="18" charset="0"/>
                <a:ea typeface="Calibri" panose="020F0502020204030204" pitchFamily="34" charset="0"/>
              </a:rPr>
              <a:t>Machine learning algorithm such as SVM ,  KNN , decision tree , random forest , </a:t>
            </a:r>
            <a:r>
              <a:rPr lang="en-US" sz="2400" dirty="0" err="1">
                <a:effectLst/>
                <a:latin typeface="Times New Roman" panose="02020603050405020304" pitchFamily="18" charset="0"/>
                <a:ea typeface="Calibri" panose="020F0502020204030204" pitchFamily="34" charset="0"/>
              </a:rPr>
              <a:t>xgboost</a:t>
            </a:r>
            <a:r>
              <a:rPr lang="en-US" sz="2400" dirty="0">
                <a:effectLst/>
                <a:latin typeface="Times New Roman" panose="02020603050405020304" pitchFamily="18" charset="0"/>
                <a:ea typeface="Calibri" panose="020F0502020204030204" pitchFamily="34" charset="0"/>
              </a:rPr>
              <a:t> were applied to the dataset for training and testing. </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Comparison was evaluated based on the prediction accuracy of the tool used as well as the mean square error. Lower the mean square error, better the performance. </a:t>
            </a:r>
          </a:p>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It has higher accuracy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33075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DEE4-DD24-E20D-AF9B-F5164913D052}"/>
              </a:ext>
            </a:extLst>
          </p:cNvPr>
          <p:cNvSpPr>
            <a:spLocks noGrp="1"/>
          </p:cNvSpPr>
          <p:nvPr>
            <p:ph type="title"/>
          </p:nvPr>
        </p:nvSpPr>
        <p:spPr>
          <a:xfrm>
            <a:off x="838200" y="1"/>
            <a:ext cx="10515600" cy="1271751"/>
          </a:xfrm>
        </p:spPr>
        <p:txBody>
          <a:bodyPr>
            <a:normAutofit/>
          </a:bodyPr>
          <a:lstStyle/>
          <a:p>
            <a:r>
              <a:rPr lang="en-US" sz="2800" b="1" dirty="0">
                <a:latin typeface="Times New Roman" panose="02020603050405020304" pitchFamily="18" charset="0"/>
                <a:cs typeface="Times New Roman" panose="02020603050405020304" pitchFamily="18" charset="0"/>
              </a:rPr>
              <a:t>RESULTS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Accuracy of svc:</a:t>
            </a:r>
          </a:p>
        </p:txBody>
      </p:sp>
      <p:pic>
        <p:nvPicPr>
          <p:cNvPr id="5" name="Picture 6">
            <a:extLst>
              <a:ext uri="{FF2B5EF4-FFF2-40B4-BE49-F238E27FC236}">
                <a16:creationId xmlns:a16="http://schemas.microsoft.com/office/drawing/2014/main" id="{8DA0BA7C-3DC5-0A0B-A85B-5117C772D7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6344" y="1666875"/>
            <a:ext cx="9274969" cy="4510088"/>
          </a:xfrm>
        </p:spPr>
      </p:pic>
    </p:spTree>
    <p:extLst>
      <p:ext uri="{BB962C8B-B14F-4D97-AF65-F5344CB8AC3E}">
        <p14:creationId xmlns:p14="http://schemas.microsoft.com/office/powerpoint/2010/main" val="4164440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736</Words>
  <Application>Microsoft Office PowerPoint</Application>
  <PresentationFormat>Widescreen</PresentationFormat>
  <Paragraphs>44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PREDICTION OF HEPATITIS DISEASE USING MACHINE LEARNING ALGORITHMS</vt:lpstr>
      <vt:lpstr>TEAM MEMBERS:</vt:lpstr>
      <vt:lpstr>ROLES AND RESPONSIBILITIES:</vt:lpstr>
      <vt:lpstr>MOTIVATION :</vt:lpstr>
      <vt:lpstr>OBJECTIVE :</vt:lpstr>
      <vt:lpstr>RELATIVE WORK :</vt:lpstr>
      <vt:lpstr>PROBLEM STATEMENT :</vt:lpstr>
      <vt:lpstr>PROPOSED SOLUTIONS :</vt:lpstr>
      <vt:lpstr>RESULTS : Accuracy of svc:</vt:lpstr>
      <vt:lpstr>Accuracy of Decision tree:</vt:lpstr>
      <vt:lpstr>Accuracy of Xgboost:</vt:lpstr>
      <vt:lpstr>Accuracy of KNN:</vt:lpstr>
      <vt:lpstr>Accuracy of random forest:</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HEPATITIS DISEASE USING MACHINE LEARNING ALGORITHMS</dc:title>
  <dc:creator>Sushma Kasoju</dc:creator>
  <cp:lastModifiedBy>sushma kasoju</cp:lastModifiedBy>
  <cp:revision>9</cp:revision>
  <dcterms:created xsi:type="dcterms:W3CDTF">2023-04-24T23:30:47Z</dcterms:created>
  <dcterms:modified xsi:type="dcterms:W3CDTF">2023-04-27T18:00:24Z</dcterms:modified>
</cp:coreProperties>
</file>