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8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8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7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0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84B54D-C007-4622-88BF-B1195AA6E12D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54CCA3B-3D23-4CB4-BE4C-07C6CF0BD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" TargetMode="External"/><Relationship Id="rId2" Type="http://schemas.openxmlformats.org/officeDocument/2006/relationships/hyperlink" Target="https://climateknowledgeportal.worldbank.org/download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10D2-9826-47AF-9D66-277700A71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Analysis of Temperature shocks and Economic Growth on 21st Century data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8C89-ED34-4BD2-8636-468DF1F0D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						</a:t>
            </a:r>
            <a:br>
              <a:rPr lang="en-IN" dirty="0"/>
            </a:br>
            <a:r>
              <a:rPr lang="en-IN" dirty="0"/>
              <a:t>Uday Agarwal</a:t>
            </a:r>
            <a:br>
              <a:rPr lang="en-IN" dirty="0"/>
            </a:br>
            <a:r>
              <a:rPr lang="en-IN" dirty="0"/>
              <a:t>18817828</a:t>
            </a:r>
          </a:p>
        </p:txBody>
      </p:sp>
    </p:spTree>
    <p:extLst>
      <p:ext uri="{BB962C8B-B14F-4D97-AF65-F5344CB8AC3E}">
        <p14:creationId xmlns:p14="http://schemas.microsoft.com/office/powerpoint/2010/main" val="35789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F4DE-65E6-488E-838C-6D23429C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497A-57C1-4849-B93E-CE228B4A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and collating temperature and precipitation data was difficult and a bit redundant task.</a:t>
            </a:r>
          </a:p>
          <a:p>
            <a:r>
              <a:rPr lang="en-US" dirty="0"/>
              <a:t>Never had a hands-on experience on fixed effects model and thus learning the application of this kind of model was a new thing for 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54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64BF-4D2F-4F6A-8177-1AF072FA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E39B-3587-4744-9EE4-2A80175B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Dell, M., Jones, B.F. and </a:t>
            </a:r>
            <a:r>
              <a:rPr lang="en-US" dirty="0" err="1"/>
              <a:t>Olken</a:t>
            </a:r>
            <a:r>
              <a:rPr lang="en-US" dirty="0"/>
              <a:t>, B.A., 2012. Temperature shocks and economic growth: Evidence from the last half century. American Economic Journal: Macroeconomics, 4(3), pp.66-95.</a:t>
            </a:r>
          </a:p>
          <a:p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https://climateknowledgeportal.worldbank.org/download-data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/>
              <a:t>(for precipitation and temperature data)</a:t>
            </a:r>
          </a:p>
          <a:p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https://data.worldbank.org/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dirty="0"/>
              <a:t>(for growth indicator data)</a:t>
            </a:r>
          </a:p>
        </p:txBody>
      </p:sp>
    </p:spTree>
    <p:extLst>
      <p:ext uri="{BB962C8B-B14F-4D97-AF65-F5344CB8AC3E}">
        <p14:creationId xmlns:p14="http://schemas.microsoft.com/office/powerpoint/2010/main" val="273246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2C22-3ACC-44AC-B1C2-19DF92C3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136E-6A1C-4994-90E7-AC11D216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Panel data analysis of temperature shocks on GDP per capita growth.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test the hypothesis that temperature shocks do not affect the economic growth.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5D86-AD4E-4C89-88EE-859D080A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5C1C-8049-4CDD-BC9D-B2E761FC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dirty="0"/>
              <a:t>Replication of the work by </a:t>
            </a:r>
            <a:r>
              <a:rPr lang="sv-SE" dirty="0"/>
              <a:t>Melissa Dell, Benjamin F. Jones, and Benjamin A. Olken (2021) </a:t>
            </a:r>
          </a:p>
          <a:p>
            <a:r>
              <a:rPr lang="en-IN" dirty="0"/>
              <a:t>The time period used from 2006-2020 and 71 countries under consideration.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dirty="0"/>
              <a:t>Temperature and output are very related in extreme heat/ cold the productivity of humans decrease thus resulting in poor economic growth. </a:t>
            </a:r>
            <a:endParaRPr lang="en-IN" dirty="0"/>
          </a:p>
          <a:p>
            <a:r>
              <a:rPr lang="en-IN" dirty="0"/>
              <a:t>Used the baseline panel data equation of the above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073E-D61D-461B-8EE2-191030F2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EC5F0-3FAB-4EEC-ACD3-B35B63126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The following baseline equation has been used</a:t>
                </a:r>
                <a:br>
                  <a:rPr lang="en-IN" dirty="0"/>
                </a:b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IN" dirty="0"/>
                  <a:t> is the GDP per capita growth;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IN" dirty="0"/>
                  <a:t> is the time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the country fixed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𝑖𝑡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/>
                  <a:t>is a vector of annual average temperature and precipitation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error term</a:t>
                </a:r>
                <a:endParaRPr lang="en-IN" dirty="0"/>
              </a:p>
              <a:p>
                <a:r>
                  <a:rPr lang="en-IN" dirty="0"/>
                  <a:t>The above equation captures the relationship between GDP per capita growth and Temperature shocks.</a:t>
                </a:r>
              </a:p>
              <a:p>
                <a:r>
                  <a:rPr lang="en-IN" dirty="0"/>
                  <a:t>No lag model has been estimated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EC5F0-3FAB-4EEC-ACD3-B35B63126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0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A241-3B09-49A2-B5C0-9ABFC7F0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31B0-C128-4FC8-8D14-B086A67C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Hypothesis tested on without any conditions</a:t>
            </a:r>
          </a:p>
          <a:p>
            <a:r>
              <a:rPr lang="en-IN" dirty="0"/>
              <a:t>We then add poor country dummy and precipitation as control variable</a:t>
            </a:r>
          </a:p>
          <a:p>
            <a:r>
              <a:rPr lang="en-US" dirty="0"/>
              <a:t>Poor countries are defined as countries with PPP adjusted GDP per capita lower than the median </a:t>
            </a:r>
          </a:p>
          <a:p>
            <a:r>
              <a:rPr lang="en-US" dirty="0"/>
              <a:t>Hot countries are defined as countries with average annual temperature greater than mean temperature of the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5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3029-A193-4550-973E-AFA421D3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A31E-7EBE-4ECD-849A-C3559DDD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annual temperature and precipitation data used in this paper has been taken from world bank’s climate change knowledge portal.</a:t>
            </a:r>
          </a:p>
          <a:p>
            <a:r>
              <a:rPr lang="en-US" dirty="0"/>
              <a:t>Data for GDP per capita growth, PPP adjusted GDP per capita has been taken from World Bank. </a:t>
            </a:r>
          </a:p>
          <a:p>
            <a:r>
              <a:rPr lang="en-US" dirty="0"/>
              <a:t>The temperature, precipitation and growth indicator data has been taken for years 2006-2020.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58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CB05-85D2-4A9E-BFD2-70A2DF8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Observation Table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4E5EC-2AA2-448A-97B5-F4D182E1067B}"/>
              </a:ext>
            </a:extLst>
          </p:cNvPr>
          <p:cNvSpPr txBox="1"/>
          <p:nvPr/>
        </p:nvSpPr>
        <p:spPr>
          <a:xfrm>
            <a:off x="2955636" y="2355271"/>
            <a:ext cx="5781964" cy="436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====================================================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Dependent variable:        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---------------------------------------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</a:t>
            </a:r>
            <a:r>
              <a:rPr lang="en-IN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growth_per_capita</a:t>
            </a:r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(1)       (2)       (3)       (4) 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----------------------------------------------------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mean_temp</a:t>
            </a:r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-0.863*** -0.825*** -0.794*** -0.794***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(0.299)   (0.300)   (0.303)   (0.303)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poor_dummy</a:t>
            </a:r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-0.747*   -0.749*   -0.749*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(0.425)   (0.425)   (0.425)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preci</a:t>
            </a:r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0.001     0.001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(0.001)   (0.001)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----------------------------------------------------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Observations   1,080     1,080     1,080     1,080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R2             0.008     0.011     0.012     0.012  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====================================================</a:t>
            </a:r>
            <a:endParaRPr lang="en-IN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Note:                    *p&lt;0.1; **p&lt;0.05; ***p&lt;0.01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Mangal" panose="02040503050203030202" pitchFamily="18" charset="0"/>
              </a:rPr>
              <a:t>			</a:t>
            </a: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Table 1 Panel Data Results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5388-D164-49CE-9F34-CDF36316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23D4-5E53-4A5A-BA4A-003005EF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column shows negative and statistically significant coefficient for the temperature variable, through this we can say that higher the temperature lower is the growth rate of a country.</a:t>
            </a:r>
          </a:p>
          <a:p>
            <a:r>
              <a:rPr lang="en-US" dirty="0"/>
              <a:t>In the second column we add poor country dummy. The result we obtain from the regression are like what we see in the paper suggesting a substantial heterogeneity between poor and rich countries.</a:t>
            </a:r>
          </a:p>
          <a:p>
            <a:r>
              <a:rPr lang="en-US" dirty="0"/>
              <a:t>Precipitation data is added as control variable shows mild effects of precipitation on GDP growth.</a:t>
            </a:r>
          </a:p>
          <a:p>
            <a:r>
              <a:rPr lang="en-US" dirty="0"/>
              <a:t>Further we add dummy for hot country.</a:t>
            </a:r>
          </a:p>
          <a:p>
            <a:r>
              <a:rPr lang="en-US" dirty="0"/>
              <a:t>We find a very high correlation between mean temperature and hot dummy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59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C60B-D110-4EF2-92FF-4ECF5A6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82B3-3603-4846-8417-5F1BE46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the impact of temperature shocks on economic growth.</a:t>
            </a:r>
          </a:p>
          <a:p>
            <a:r>
              <a:rPr lang="en-US" dirty="0"/>
              <a:t>Ran a panel data regression of 71 countries for the period 2006-2020.</a:t>
            </a:r>
          </a:p>
          <a:p>
            <a:r>
              <a:rPr lang="en-US" dirty="0"/>
              <a:t>Rejected the null hypothesis that temperature does not affect the economic growth of a country </a:t>
            </a:r>
          </a:p>
          <a:p>
            <a:r>
              <a:rPr lang="en-US" dirty="0"/>
              <a:t>The results of this regression and base paper we find similar results in terms of effect of temperature on economic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06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249</TotalTime>
  <Words>708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Cambria Math</vt:lpstr>
      <vt:lpstr>Consolas</vt:lpstr>
      <vt:lpstr>Courier New</vt:lpstr>
      <vt:lpstr>Rockwell</vt:lpstr>
      <vt:lpstr>Rockwell Condensed</vt:lpstr>
      <vt:lpstr>Times New Roman</vt:lpstr>
      <vt:lpstr>Wingdings</vt:lpstr>
      <vt:lpstr>Wood Type</vt:lpstr>
      <vt:lpstr>Analysis of Temperature shocks and Economic Growth on 21st Century data</vt:lpstr>
      <vt:lpstr>Objective</vt:lpstr>
      <vt:lpstr>Justification</vt:lpstr>
      <vt:lpstr>Methodology</vt:lpstr>
      <vt:lpstr>Methodology</vt:lpstr>
      <vt:lpstr>Data</vt:lpstr>
      <vt:lpstr>Observation Table</vt:lpstr>
      <vt:lpstr>Findings</vt:lpstr>
      <vt:lpstr>Conclusion</vt:lpstr>
      <vt:lpstr>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Temperature shocks and Economic Growth on 21st Century data</dc:title>
  <dc:creator>UDAY AGARWAL</dc:creator>
  <cp:lastModifiedBy>UDAY AGARWAL</cp:lastModifiedBy>
  <cp:revision>3</cp:revision>
  <dcterms:created xsi:type="dcterms:W3CDTF">2022-04-25T18:00:05Z</dcterms:created>
  <dcterms:modified xsi:type="dcterms:W3CDTF">2022-04-26T07:51:10Z</dcterms:modified>
</cp:coreProperties>
</file>