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9" r:id="rId6"/>
    <p:sldMasterId id="2147483661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y="6858000" cx="9144000"/>
  <p:notesSz cx="6735750" cy="9866300"/>
  <p:embeddedFontLst>
    <p:embeddedFont>
      <p:font typeface="Tahoma"/>
      <p:regular r:id="rId46"/>
      <p:bold r:id="rId47"/>
    </p:embeddedFont>
    <p:embeddedFont>
      <p:font typeface="Century Schoolbook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31">
          <p15:clr>
            <a:srgbClr val="000000"/>
          </p15:clr>
        </p15:guide>
        <p15:guide id="2" pos="2829">
          <p15:clr>
            <a:srgbClr val="000000"/>
          </p15:clr>
        </p15:guide>
      </p15:notesGuideLst>
    </p:ext>
    <p:ext uri="GoogleSlidesCustomDataVersion2">
      <go:slidesCustomData xmlns:go="http://customooxmlschemas.google.com/" r:id="rId52" roundtripDataSignature="AMtx7mj5hPP27HT39TkA4gocqyji5ZU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31" orient="horz"/>
        <p:guide pos="28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font" Target="fonts/Tahoma-regular.fntdata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CenturySchoolbook-regular.fntdata"/><Relationship Id="rId47" Type="http://schemas.openxmlformats.org/officeDocument/2006/relationships/font" Target="fonts/Tahoma-bold.fntdata"/><Relationship Id="rId49" Type="http://schemas.openxmlformats.org/officeDocument/2006/relationships/font" Target="fonts/CenturySchoolbook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CenturySchoolbook-boldItalic.fntdata"/><Relationship Id="rId50" Type="http://schemas.openxmlformats.org/officeDocument/2006/relationships/font" Target="fonts/CenturySchoolbook-italic.fntdata"/><Relationship Id="rId52" Type="http://customschemas.google.com/relationships/presentationmetadata" Target="meta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635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4222c9d_0_0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e204222c9d_0_0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204222c9d_0_0:notes"/>
          <p:cNvSpPr txBox="1"/>
          <p:nvPr>
            <p:ph idx="12" type="sldNum"/>
          </p:nvPr>
        </p:nvSpPr>
        <p:spPr>
          <a:xfrm>
            <a:off x="3816350" y="9372600"/>
            <a:ext cx="2919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3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subTitle"/>
          </p:nvPr>
        </p:nvSpPr>
        <p:spPr>
          <a:xfrm>
            <a:off x="946404" y="4800600"/>
            <a:ext cx="70637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D8D8D8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5715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2" type="body"/>
          </p:nvPr>
        </p:nvSpPr>
        <p:spPr>
          <a:xfrm>
            <a:off x="46482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946404" y="758952"/>
            <a:ext cx="7063800" cy="40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946404" y="4800600"/>
            <a:ext cx="70638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50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/>
          <p:nvPr>
            <p:ph type="title"/>
          </p:nvPr>
        </p:nvSpPr>
        <p:spPr>
          <a:xfrm>
            <a:off x="685800" y="5257800"/>
            <a:ext cx="74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/>
          <p:nvPr>
            <p:ph idx="2" type="pic"/>
          </p:nvPr>
        </p:nvSpPr>
        <p:spPr>
          <a:xfrm>
            <a:off x="0" y="1"/>
            <a:ext cx="8469600" cy="51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1" name="Google Shape;131;p52"/>
          <p:cNvSpPr txBox="1"/>
          <p:nvPr>
            <p:ph idx="1" type="body"/>
          </p:nvPr>
        </p:nvSpPr>
        <p:spPr>
          <a:xfrm>
            <a:off x="685800" y="6108590"/>
            <a:ext cx="7486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52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 rot="5400000">
            <a:off x="4466431" y="2401094"/>
            <a:ext cx="589756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 rot="5400000">
            <a:off x="523081" y="429419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 rot="5400000">
            <a:off x="1993900" y="781050"/>
            <a:ext cx="4351337" cy="64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30936" y="457201"/>
            <a:ext cx="24003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378200" y="685800"/>
            <a:ext cx="455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30936" y="2099735"/>
            <a:ext cx="24003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946404" y="1717185"/>
            <a:ext cx="33604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946404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3" name="Google Shape;73;p47"/>
          <p:cNvSpPr txBox="1"/>
          <p:nvPr>
            <p:ph idx="3" type="body"/>
          </p:nvPr>
        </p:nvSpPr>
        <p:spPr>
          <a:xfrm>
            <a:off x="4599432" y="1717185"/>
            <a:ext cx="33649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Schoolbook"/>
              <a:buNone/>
              <a:defRPr b="0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4" type="body"/>
          </p:nvPr>
        </p:nvSpPr>
        <p:spPr>
          <a:xfrm>
            <a:off x="4594860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946404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1" name="Google Shape;81;p48"/>
          <p:cNvSpPr txBox="1"/>
          <p:nvPr>
            <p:ph idx="2" type="body"/>
          </p:nvPr>
        </p:nvSpPr>
        <p:spPr>
          <a:xfrm>
            <a:off x="4594860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" name="Google Shape;11;p36"/>
          <p:cNvGrpSpPr/>
          <p:nvPr/>
        </p:nvGrpSpPr>
        <p:grpSpPr>
          <a:xfrm>
            <a:off x="990600" y="2764330"/>
            <a:ext cx="7598156" cy="281593"/>
            <a:chOff x="504" y="3634"/>
            <a:chExt cx="4786" cy="177"/>
          </a:xfrm>
        </p:grpSpPr>
        <p:sp>
          <p:nvSpPr>
            <p:cNvPr id="12" name="Google Shape;12;p36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" name="Google Shape;13;p36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" name="Google Shape;14;p36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" name="Google Shape;32;p38"/>
          <p:cNvGrpSpPr/>
          <p:nvPr/>
        </p:nvGrpSpPr>
        <p:grpSpPr>
          <a:xfrm>
            <a:off x="533400" y="1316530"/>
            <a:ext cx="7598156" cy="281593"/>
            <a:chOff x="504" y="3634"/>
            <a:chExt cx="4786" cy="177"/>
          </a:xfrm>
        </p:grpSpPr>
        <p:sp>
          <p:nvSpPr>
            <p:cNvPr id="33" name="Google Shape;33;p38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87" name="Google Shape;87;p40"/>
          <p:cNvGrpSpPr/>
          <p:nvPr/>
        </p:nvGrpSpPr>
        <p:grpSpPr>
          <a:xfrm>
            <a:off x="533400" y="1316530"/>
            <a:ext cx="7598156" cy="281593"/>
            <a:chOff x="504" y="3634"/>
            <a:chExt cx="4786" cy="177"/>
          </a:xfrm>
        </p:grpSpPr>
        <p:sp>
          <p:nvSpPr>
            <p:cNvPr id="88" name="Google Shape;88;p40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90" name="Google Shape;90;p40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/>
          <p:nvPr/>
        </p:nvSpPr>
        <p:spPr>
          <a:xfrm>
            <a:off x="8418512" y="0"/>
            <a:ext cx="73170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02" name="Google Shape;102;p49"/>
          <p:cNvGrpSpPr/>
          <p:nvPr/>
        </p:nvGrpSpPr>
        <p:grpSpPr>
          <a:xfrm>
            <a:off x="533400" y="1412875"/>
            <a:ext cx="7620000" cy="183455"/>
            <a:chOff x="504" y="3696"/>
            <a:chExt cx="4800" cy="116"/>
          </a:xfrm>
        </p:grpSpPr>
        <p:sp>
          <p:nvSpPr>
            <p:cNvPr id="103" name="Google Shape;103;p49"/>
            <p:cNvSpPr txBox="1"/>
            <p:nvPr/>
          </p:nvSpPr>
          <p:spPr>
            <a:xfrm>
              <a:off x="504" y="3696"/>
              <a:ext cx="4800" cy="0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5162" y="3812"/>
              <a:ext cx="0" cy="0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05" name="Google Shape;105;p49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49"/>
          <p:cNvSpPr txBox="1"/>
          <p:nvPr>
            <p:ph type="title"/>
          </p:nvPr>
        </p:nvSpPr>
        <p:spPr>
          <a:xfrm>
            <a:off x="946150" y="36512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8418512" y="0"/>
            <a:ext cx="73170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9" name="Google Shape;119;p51"/>
          <p:cNvGrpSpPr/>
          <p:nvPr/>
        </p:nvGrpSpPr>
        <p:grpSpPr>
          <a:xfrm>
            <a:off x="533400" y="1412875"/>
            <a:ext cx="7620000" cy="183455"/>
            <a:chOff x="504" y="3696"/>
            <a:chExt cx="4800" cy="116"/>
          </a:xfrm>
        </p:grpSpPr>
        <p:sp>
          <p:nvSpPr>
            <p:cNvPr id="120" name="Google Shape;120;p51"/>
            <p:cNvSpPr txBox="1"/>
            <p:nvPr/>
          </p:nvSpPr>
          <p:spPr>
            <a:xfrm>
              <a:off x="504" y="3696"/>
              <a:ext cx="4800" cy="0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1" name="Google Shape;121;p51"/>
            <p:cNvSpPr/>
            <p:nvPr/>
          </p:nvSpPr>
          <p:spPr>
            <a:xfrm>
              <a:off x="5162" y="3812"/>
              <a:ext cx="0" cy="0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22" name="Google Shape;122;p51"/>
          <p:cNvSpPr/>
          <p:nvPr/>
        </p:nvSpPr>
        <p:spPr>
          <a:xfrm>
            <a:off x="0" y="5105400"/>
            <a:ext cx="846930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51"/>
          <p:cNvSpPr txBox="1"/>
          <p:nvPr>
            <p:ph type="title"/>
          </p:nvPr>
        </p:nvSpPr>
        <p:spPr>
          <a:xfrm>
            <a:off x="946150" y="36512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4" name="Google Shape;124;p51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5" name="Google Shape;125;p51"/>
          <p:cNvSpPr txBox="1"/>
          <p:nvPr>
            <p:ph idx="10" type="dt"/>
          </p:nvPr>
        </p:nvSpPr>
        <p:spPr>
          <a:xfrm rot="-5400000">
            <a:off x="7831112" y="1044600"/>
            <a:ext cx="1905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6" name="Google Shape;126;p51"/>
          <p:cNvSpPr txBox="1"/>
          <p:nvPr>
            <p:ph idx="11" type="ftr"/>
          </p:nvPr>
        </p:nvSpPr>
        <p:spPr>
          <a:xfrm rot="-5400000">
            <a:off x="6992912" y="4092600"/>
            <a:ext cx="3581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1" name="Google Shape;141;p1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D8D8D8"/>
              </a:solidFill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204222c9d_0_0"/>
          <p:cNvSpPr txBox="1"/>
          <p:nvPr>
            <p:ph type="title"/>
          </p:nvPr>
        </p:nvSpPr>
        <p:spPr>
          <a:xfrm>
            <a:off x="794600" y="8727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Umm… Spotify?</a:t>
            </a:r>
            <a:endParaRPr/>
          </a:p>
        </p:txBody>
      </p:sp>
      <p:sp>
        <p:nvSpPr>
          <p:cNvPr id="205" name="Google Shape;205;ge204222c9d_0_0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6" name="Google Shape;206;ge204222c9d_0_0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 fontScale="47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ct val="100000"/>
              <a:buFont typeface="Century Schoolbook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1052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7" name="Google Shape;207;ge204222c9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625" y="1828800"/>
            <a:ext cx="4343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8458200" cy="68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rgbClr val="3333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Your Turn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9" name="Google Shape;219;p11"/>
          <p:cNvSpPr txBox="1"/>
          <p:nvPr>
            <p:ph idx="1" type="body"/>
          </p:nvPr>
        </p:nvSpPr>
        <p:spPr>
          <a:xfrm>
            <a:off x="609600" y="1828800"/>
            <a:ext cx="7391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you were building a web-based system for course enrollment --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functionality?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expected value?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special issues or constraints would you foresee?</a:t>
            </a:r>
            <a:endParaRPr/>
          </a:p>
        </p:txBody>
      </p:sp>
      <p:sp>
        <p:nvSpPr>
          <p:cNvPr id="220" name="Google Shape;220;p1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6" name="Google Shape;226;p12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33" name="Google Shape;233;p13"/>
          <p:cNvSpPr txBox="1"/>
          <p:nvPr>
            <p:ph idx="1" type="body"/>
          </p:nvPr>
        </p:nvSpPr>
        <p:spPr>
          <a:xfrm>
            <a:off x="533400" y="1828800"/>
            <a:ext cx="76819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used to aid in the decision of whether or not to proceed with the IS project.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 identifies project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risks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revised throughout SDLC</a:t>
            </a:r>
            <a:endParaRPr/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1" name="Google Shape;241;p14"/>
          <p:cNvSpPr txBox="1"/>
          <p:nvPr>
            <p:ph idx="1" type="body"/>
          </p:nvPr>
        </p:nvSpPr>
        <p:spPr>
          <a:xfrm>
            <a:off x="5715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Detailing Expected Costs and Benefits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Feasibility: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</a:t>
            </a:r>
            <a:r>
              <a:rPr b="0" i="0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8" name="Google Shape;248;p15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application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Knowledge of business domain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technology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Extension of existing firm technologies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size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people, time, and features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Compatibility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Ease of integrating the system with the company’s existing technology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936625" y="238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Should</a:t>
            </a:r>
            <a:r>
              <a:rPr b="0" i="0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55" name="Google Shape;255;p1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 cost benefit analysis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 costs and benefits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 cash flow and ROI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Development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operational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benefits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costs and benefit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5715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 Steps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4 at 12.27.42 PM.png" id="264" name="Google Shape;2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838200"/>
            <a:ext cx="7572375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5715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Cost &amp; Benefits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858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8" name="Google Shape;148;p2"/>
          <p:cNvSpPr txBox="1"/>
          <p:nvPr>
            <p:ph idx="1" type="body"/>
          </p:nvPr>
        </p:nvSpPr>
        <p:spPr>
          <a:xfrm>
            <a:off x="393700" y="1820862"/>
            <a:ext cx="78327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Projects initiated to create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using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information technology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needs: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cost/Increase revenue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 customer service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latest/emerging technologies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/>
          </a:p>
          <a:p>
            <a:pPr indent="-40323" lvl="0" marL="182563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609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619999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784225" y="2286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Cash Flow Method for Cost Benefit Analysis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68475"/>
            <a:ext cx="7620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6096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Cost-Benefit Analysis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25" y="685800"/>
            <a:ext cx="7874575" cy="6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 Value Calculation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1447800" y="1600200"/>
            <a:ext cx="6340475" cy="3048000"/>
            <a:chOff x="864" y="1056"/>
            <a:chExt cx="3994" cy="3087"/>
          </a:xfrm>
        </p:grpSpPr>
        <p:sp>
          <p:nvSpPr>
            <p:cNvPr id="300" name="Google Shape;300;p22"/>
            <p:cNvSpPr txBox="1"/>
            <p:nvPr/>
          </p:nvSpPr>
          <p:spPr>
            <a:xfrm>
              <a:off x="874" y="2818"/>
              <a:ext cx="3984" cy="1325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(1 + interest rate)</a:t>
              </a:r>
              <a:r>
                <a:rPr b="0" baseline="30000" i="0" lang="en-US" sz="3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874" y="1115"/>
              <a:ext cx="3984" cy="17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Cash flow amount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864" y="2496"/>
              <a:ext cx="3984" cy="384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874" y="1056"/>
              <a:ext cx="3984" cy="481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PRESENT VALUE EQUALS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22"/>
            <p:cNvCxnSpPr/>
            <p:nvPr/>
          </p:nvCxnSpPr>
          <p:spPr>
            <a:xfrm>
              <a:off x="874" y="1109"/>
              <a:ext cx="0" cy="277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2"/>
            <p:cNvCxnSpPr/>
            <p:nvPr/>
          </p:nvCxnSpPr>
          <p:spPr>
            <a:xfrm>
              <a:off x="864" y="244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6" name="Google Shape;306;p22"/>
            <p:cNvSpPr txBox="1"/>
            <p:nvPr/>
          </p:nvSpPr>
          <p:spPr>
            <a:xfrm>
              <a:off x="1776" y="2445"/>
              <a:ext cx="15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         Divided 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22"/>
            <p:cNvCxnSpPr/>
            <p:nvPr/>
          </p:nvCxnSpPr>
          <p:spPr>
            <a:xfrm>
              <a:off x="4858" y="1537"/>
              <a:ext cx="0" cy="1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8" name="Google Shape;308;p22"/>
            <p:cNvSpPr txBox="1"/>
            <p:nvPr/>
          </p:nvSpPr>
          <p:spPr>
            <a:xfrm>
              <a:off x="864" y="3623"/>
              <a:ext cx="296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Where “n” equals the number of periods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22"/>
            <p:cNvCxnSpPr/>
            <p:nvPr/>
          </p:nvCxnSpPr>
          <p:spPr>
            <a:xfrm>
              <a:off x="864" y="292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0" name="Google Shape;310;p22"/>
          <p:cNvSpPr txBox="1"/>
          <p:nvPr/>
        </p:nvSpPr>
        <p:spPr>
          <a:xfrm>
            <a:off x="533400" y="4732337"/>
            <a:ext cx="7848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$100 received in 3 years with a required rate of return of 10% has a PV of $75.13.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1-25 at 10.34.18 AM.png" id="311" name="Google Shape;3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638800"/>
            <a:ext cx="431006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850" y="5616575"/>
            <a:ext cx="2778125" cy="118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 Present Value (NPV)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609600" y="182880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NPV is simply the difference between the total present value of the benefits and the total present value of the costs.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1-24 at 12.56.30 PM.png" id="320" name="Google Shape;3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86200"/>
            <a:ext cx="69691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1219200" y="5791200"/>
            <a:ext cx="29416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AutoNum type="arabicPlain" startAt="30000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500000     252100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425" y="5099050"/>
            <a:ext cx="7278687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(ROI)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28" name="Google Shape;328;p24"/>
          <p:cNvSpPr txBox="1"/>
          <p:nvPr>
            <p:ph idx="1" type="body"/>
          </p:nvPr>
        </p:nvSpPr>
        <p:spPr>
          <a:xfrm>
            <a:off x="457200" y="1828800"/>
            <a:ext cx="77581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Measures money received in return for money invested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ROI is desirable when benefits exceed costs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determined per year, or for entire project completion period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609600" y="365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36" name="Google Shape;336;p25"/>
          <p:cNvPicPr preferRelativeResize="0"/>
          <p:nvPr/>
        </p:nvPicPr>
        <p:blipFill rotWithShape="1">
          <a:blip r:embed="rId3">
            <a:alphaModFix/>
          </a:blip>
          <a:srcRect b="42082" l="0" r="11911" t="0"/>
          <a:stretch/>
        </p:blipFill>
        <p:spPr>
          <a:xfrm>
            <a:off x="228600" y="2057400"/>
            <a:ext cx="8539162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533400" y="100012"/>
            <a:ext cx="72691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43" name="Google Shape;3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31962"/>
            <a:ext cx="8823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1.59 AM.png" id="344" name="Google Shape;3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419600"/>
            <a:ext cx="5768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439737" y="168275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time when returns will match amount invested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Greater time -&gt; Greater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Easier to picture graphically – plot cumulative present value of benefits and costs for each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8.20 AM.png" id="358" name="Google Shape;358;p28"/>
          <p:cNvPicPr preferRelativeResize="0"/>
          <p:nvPr/>
        </p:nvPicPr>
        <p:blipFill rotWithShape="1">
          <a:blip r:embed="rId3">
            <a:alphaModFix/>
          </a:blip>
          <a:srcRect b="0" l="0" r="0" t="6883"/>
          <a:stretch/>
        </p:blipFill>
        <p:spPr>
          <a:xfrm>
            <a:off x="76200" y="2074850"/>
            <a:ext cx="8250251" cy="1183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8.30 AM.png" id="359" name="Google Shape;3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63" y="4343400"/>
            <a:ext cx="7538527" cy="11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946150" y="365125"/>
            <a:ext cx="7269162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55" name="Google Shape;155;p3"/>
          <p:cNvSpPr txBox="1"/>
          <p:nvPr>
            <p:ph idx="1" type="body"/>
          </p:nvPr>
        </p:nvSpPr>
        <p:spPr>
          <a:xfrm>
            <a:off x="609600" y="1600200"/>
            <a:ext cx="7605712" cy="516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brief summary of a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explains how a system that supports the need will create business value.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 key person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Recognize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Understand business value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Adoption of new IT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Want system to succeed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reviews proposals from various groups and units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Approve/decline/suspend projects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Graph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709737"/>
            <a:ext cx="8124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5715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Formulas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3" name="Google Shape;3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8534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533400" y="152400"/>
            <a:ext cx="76739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79" name="Google Shape;379;p31"/>
          <p:cNvSpPr txBox="1"/>
          <p:nvPr>
            <p:ph idx="1" type="body"/>
          </p:nvPr>
        </p:nvSpPr>
        <p:spPr>
          <a:xfrm>
            <a:off x="946150" y="1828800"/>
            <a:ext cx="72612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the </a:t>
            </a:r>
            <a:r>
              <a:rPr b="0" i="0" lang="en-US" sz="32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users accept</a:t>
            </a: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system?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it be incorporated in the organization?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 to asses?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Check </a:t>
            </a:r>
            <a:r>
              <a:rPr b="0" i="1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Strategic Alignment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fit between project and business strategy?</a:t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86" name="Google Shape;386;p32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Perform </a:t>
            </a:r>
            <a:r>
              <a:rPr b="0" i="1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</a:t>
            </a:r>
            <a:endParaRPr b="0" i="0" sz="2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any person, group, or organization that can affect or will be affected by the system</a:t>
            </a:r>
            <a:endParaRPr/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 considers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champion(s)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management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users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5715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Stakeholders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8915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399" name="Google Shape;3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-17462"/>
            <a:ext cx="6705600" cy="69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05" name="Google Shape;405;p35"/>
          <p:cNvSpPr txBox="1"/>
          <p:nvPr>
            <p:ph idx="1" type="body"/>
          </p:nvPr>
        </p:nvSpPr>
        <p:spPr>
          <a:xfrm>
            <a:off x="571500" y="1524000"/>
            <a:ext cx="803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initiation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involves creating and assessing goals and expectations for a new system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the new project is a key to success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an overview of the proposed system.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 study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concerned with ensuring that technical, economic, and organizational benefits outweigh costs and risks</a:t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2" name="Google Shape;162;p4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69" name="Google Shape;169;p5"/>
          <p:cNvSpPr txBox="1"/>
          <p:nvPr>
            <p:ph idx="1" type="body"/>
          </p:nvPr>
        </p:nvSpPr>
        <p:spPr>
          <a:xfrm>
            <a:off x="838200" y="167640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quantified and measured easily,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2% reduction in operating costs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5% increase in sales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system provides important but hard-to-measure benefits,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improved customer service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better competitive position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76" name="Google Shape;176;p6"/>
          <p:cNvSpPr txBox="1"/>
          <p:nvPr>
            <p:ph idx="1" type="body"/>
          </p:nvPr>
        </p:nvSpPr>
        <p:spPr>
          <a:xfrm>
            <a:off x="946150" y="1828800"/>
            <a:ext cx="726916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business reasons for building a system – the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prepares the document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reviews and judges the system request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4" name="Google Shape;184;p7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Lists key elements of the project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requirements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issues or constraints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0"/>
            <a:ext cx="65484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creen Clipping" id="197" name="Google Shape;19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963" y="287412"/>
            <a:ext cx="6283200" cy="6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