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866313" cy="6735763"/>
  <p:embeddedFontLst>
    <p:embeddedFont>
      <p:font typeface="Garamond" panose="02020404030301010803" pitchFamily="18" charset="0"/>
      <p:regular r:id="rId26"/>
      <p:bold r:id="rId27"/>
      <p:italic r:id="rId28"/>
    </p:embeddedFon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744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91">
          <p15:clr>
            <a:srgbClr val="A4A3A4"/>
          </p15:clr>
        </p15:guide>
        <p15:guide id="2" pos="414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QzZaw7JttwmQ0k9v6fQ3JQrHc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98" y="72"/>
      </p:cViewPr>
      <p:guideLst>
        <p:guide orient="horz" pos="2160"/>
        <p:guide pos="2880"/>
        <p:guide orient="horz" pos="3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1"/>
        <p:guide pos="4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591175" y="0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57673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9896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9905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9908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899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584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14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965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5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787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16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6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42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7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567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8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0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p19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19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059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159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20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0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9079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7883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74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034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4:notes"/>
          <p:cNvSpPr txBox="1">
            <a:spLocks noGrp="1"/>
          </p:cNvSpPr>
          <p:nvPr>
            <p:ph type="sldNum" idx="12"/>
          </p:nvPr>
        </p:nvSpPr>
        <p:spPr>
          <a:xfrm>
            <a:off x="5591175" y="6399213"/>
            <a:ext cx="42751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5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53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14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5313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7779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48025" y="504825"/>
            <a:ext cx="3370263" cy="252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900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4"/>
          <p:cNvGrpSpPr/>
          <p:nvPr/>
        </p:nvGrpSpPr>
        <p:grpSpPr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28" name="Google Shape;28;p24"/>
            <p:cNvSpPr/>
            <p:nvPr/>
          </p:nvSpPr>
          <p:spPr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l" t="t" r="r" b="b"/>
              <a:pathLst>
                <a:path w="860" h="2502" extrusionOk="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l" t="t" r="r" b="b"/>
              <a:pathLst>
                <a:path w="842" h="2433" extrusionOk="0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Google Shape;30;p24"/>
            <p:cNvSpPr/>
            <p:nvPr/>
          </p:nvSpPr>
          <p:spPr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l" t="t" r="r" b="b"/>
              <a:pathLst>
                <a:path w="1220" h="1941" extrusionOk="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l" t="t" r="r" b="b"/>
              <a:pathLst>
                <a:path w="1495" h="1872" extrusionOk="0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l" t="t" r="r" b="b"/>
              <a:pathLst>
                <a:path w="2104" h="1875" extrusionOk="0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l" t="t" r="r" b="b"/>
              <a:pathLst>
                <a:path w="1676" h="1944" extrusionOk="0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4" name="Google Shape;34;p24"/>
          <p:cNvSpPr/>
          <p:nvPr/>
        </p:nvSpPr>
        <p:spPr>
          <a:xfrm>
            <a:off x="203200" y="3771900"/>
            <a:ext cx="361950" cy="90488"/>
          </a:xfrm>
          <a:custGeom>
            <a:avLst/>
            <a:gdLst/>
            <a:ahLst/>
            <a:cxnLst/>
            <a:rect l="l" t="t" r="r" b="b"/>
            <a:pathLst>
              <a:path w="228" h="57" extrusionOk="0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" name="Google Shape;35;p24"/>
          <p:cNvSpPr/>
          <p:nvPr/>
        </p:nvSpPr>
        <p:spPr>
          <a:xfrm>
            <a:off x="560388" y="3867150"/>
            <a:ext cx="61912" cy="80963"/>
          </a:xfrm>
          <a:custGeom>
            <a:avLst/>
            <a:gdLst/>
            <a:ahLst/>
            <a:cxnLst/>
            <a:rect l="l" t="t" r="r" b="b"/>
            <a:pathLst>
              <a:path w="39" h="51" extrusionOk="0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6" name="Google Shape;3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4938" y="76200"/>
            <a:ext cx="1295400" cy="1189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24"/>
          <p:cNvGrpSpPr/>
          <p:nvPr/>
        </p:nvGrpSpPr>
        <p:grpSpPr>
          <a:xfrm>
            <a:off x="990600" y="2765925"/>
            <a:ext cx="7598156" cy="281579"/>
            <a:chOff x="504" y="3635"/>
            <a:chExt cx="4786" cy="177"/>
          </a:xfrm>
        </p:grpSpPr>
        <p:sp>
          <p:nvSpPr>
            <p:cNvPr id="38" name="Google Shape;38;p24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0" name="Google Shape;40;p24"/>
          <p:cNvSpPr txBox="1"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7326313" y="611663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624263" y="6116638"/>
            <a:ext cx="36083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>
            <a:spLocks noGrp="1"/>
          </p:cNvSpPr>
          <p:nvPr>
            <p:ph type="pic" idx="2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3"/>
          <p:cNvSpPr txBox="1">
            <a:spLocks noGrp="1"/>
          </p:cNvSpPr>
          <p:nvPr>
            <p:ph type="body" idx="1"/>
          </p:nvPr>
        </p:nvSpPr>
        <p:spPr>
          <a:xfrm>
            <a:off x="1113523" y="5299603"/>
            <a:ext cx="751599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5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5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body" idx="1"/>
          </p:nvPr>
        </p:nvSpPr>
        <p:spPr>
          <a:xfrm>
            <a:off x="1598235" y="3428999"/>
            <a:ext cx="663112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2"/>
          </p:nvPr>
        </p:nvSpPr>
        <p:spPr>
          <a:xfrm>
            <a:off x="1113523" y="4343400"/>
            <a:ext cx="751599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7"/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ahoma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7"/>
          <p:cNvSpPr txBox="1"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body" idx="1"/>
          </p:nvPr>
        </p:nvSpPr>
        <p:spPr>
          <a:xfrm>
            <a:off x="1113525" y="3886200"/>
            <a:ext cx="751599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body" idx="2"/>
          </p:nvPr>
        </p:nvSpPr>
        <p:spPr>
          <a:xfrm>
            <a:off x="1113524" y="4775200"/>
            <a:ext cx="751599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1"/>
          </p:nvPr>
        </p:nvSpPr>
        <p:spPr>
          <a:xfrm>
            <a:off x="1113524" y="3505200"/>
            <a:ext cx="751599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body" idx="2"/>
          </p:nvPr>
        </p:nvSpPr>
        <p:spPr>
          <a:xfrm>
            <a:off x="1113524" y="4343400"/>
            <a:ext cx="7515992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 rot="5400000">
            <a:off x="2522538" y="274638"/>
            <a:ext cx="4624387" cy="770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>
            <a:spLocks noGrp="1"/>
          </p:cNvSpPr>
          <p:nvPr>
            <p:ph type="title"/>
          </p:nvPr>
        </p:nvSpPr>
        <p:spPr>
          <a:xfrm rot="5400000">
            <a:off x="5412754" y="2574438"/>
            <a:ext cx="5105400" cy="132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1"/>
          </p:nvPr>
        </p:nvSpPr>
        <p:spPr>
          <a:xfrm rot="5400000">
            <a:off x="1569010" y="230314"/>
            <a:ext cx="5105400" cy="6016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7400925" y="6492875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>
            <a:spLocks noGrp="1"/>
          </p:cNvSpPr>
          <p:nvPr>
            <p:ph type="title"/>
          </p:nvPr>
        </p:nvSpPr>
        <p:spPr>
          <a:xfrm>
            <a:off x="964122" y="158376"/>
            <a:ext cx="67902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1"/>
          </p:nvPr>
        </p:nvSpPr>
        <p:spPr>
          <a:xfrm>
            <a:off x="982133" y="1676400"/>
            <a:ext cx="3739896" cy="435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body" idx="2"/>
          </p:nvPr>
        </p:nvSpPr>
        <p:spPr>
          <a:xfrm>
            <a:off x="4946904" y="1676400"/>
            <a:ext cx="3739896" cy="433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36609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1113523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3"/>
          </p:nvPr>
        </p:nvSpPr>
        <p:spPr>
          <a:xfrm>
            <a:off x="5161710" y="2667000"/>
            <a:ext cx="346780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>
                <a:solidFill>
                  <a:srgbClr val="36609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4"/>
          </p:nvPr>
        </p:nvSpPr>
        <p:spPr>
          <a:xfrm>
            <a:off x="4957266" y="3335336"/>
            <a:ext cx="3672248" cy="266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8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3947553" y="685800"/>
            <a:ext cx="4681962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1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4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2"/>
          </p:nvPr>
        </p:nvSpPr>
        <p:spPr>
          <a:xfrm>
            <a:off x="1113524" y="2971800"/>
            <a:ext cx="266253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>
            <a:spLocks noGrp="1"/>
          </p:cNvSpPr>
          <p:nvPr>
            <p:ph type="pic" idx="2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1112332" y="3124199"/>
            <a:ext cx="4070679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1" name="Google Shape;11;p23"/>
            <p:cNvSpPr/>
            <p:nvPr/>
          </p:nvSpPr>
          <p:spPr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l" t="t" r="r" b="b"/>
              <a:pathLst>
                <a:path w="676" h="3333" extrusionOk="0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0" y="0"/>
              <a:ext cx="758825" cy="4624389"/>
            </a:xfrm>
            <a:custGeom>
              <a:avLst/>
              <a:gdLst/>
              <a:ahLst/>
              <a:cxnLst/>
              <a:rect l="l" t="t" r="r" b="b"/>
              <a:pathLst>
                <a:path w="478" h="2913" extrusionOk="0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l" t="t" r="r" b="b"/>
              <a:pathLst>
                <a:path w="571" h="753" extrusionOk="0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l" t="t" r="r" b="b"/>
              <a:pathLst>
                <a:path w="937" h="984" extrusionOk="0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061"/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l" t="t" r="r" b="b"/>
              <a:pathLst>
                <a:path w="1343" h="1008" extrusionOk="0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366092"/>
            </a:solidFill>
            <a:ln>
              <a:noFill/>
            </a:ln>
          </p:spPr>
        </p:sp>
        <p:sp>
          <p:nvSpPr>
            <p:cNvPr id="16" name="Google Shape;16;p23"/>
            <p:cNvSpPr/>
            <p:nvPr/>
          </p:nvSpPr>
          <p:spPr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l" t="t" r="r" b="b"/>
              <a:pathLst>
                <a:path w="868" h="945" extrusionOk="0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982663" y="1814513"/>
            <a:ext cx="7704137" cy="462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6092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66092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385050" y="6478588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1130300" y="6492875"/>
            <a:ext cx="6227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2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772400" y="160338"/>
            <a:ext cx="1295400" cy="1189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23"/>
          <p:cNvGrpSpPr/>
          <p:nvPr/>
        </p:nvGrpSpPr>
        <p:grpSpPr>
          <a:xfrm>
            <a:off x="533400" y="1318125"/>
            <a:ext cx="7598156" cy="281579"/>
            <a:chOff x="504" y="3635"/>
            <a:chExt cx="4786" cy="177"/>
          </a:xfrm>
        </p:grpSpPr>
        <p:sp>
          <p:nvSpPr>
            <p:cNvPr id="24" name="Google Shape;24;p23"/>
            <p:cNvSpPr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 rot="-7499842">
              <a:off x="5142" y="3646"/>
              <a:ext cx="107" cy="156"/>
            </a:xfrm>
            <a:prstGeom prst="triangle">
              <a:avLst>
                <a:gd name="adj" fmla="val 0"/>
              </a:avLst>
            </a:prstGeom>
            <a:solidFill>
              <a:srgbClr val="868FD0"/>
            </a:solidFill>
            <a:ln>
              <a:noFill/>
            </a:ln>
            <a:effectLst>
              <a:outerShdw dist="74053" dir="3542175" algn="ctr" rotWithShape="0">
                <a:srgbClr val="00006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1828800" y="2618581"/>
            <a:ext cx="6946900" cy="142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/>
              <a:t>Lecture 3: </a:t>
            </a:r>
            <a:r>
              <a:rPr lang="en-US" sz="2400" b="1"/>
              <a:t>Requirements Determination</a:t>
            </a:r>
            <a:endParaRPr sz="1800" b="1"/>
          </a:p>
        </p:txBody>
      </p:sp>
      <p:sp>
        <p:nvSpPr>
          <p:cNvPr id="142" name="Google Shape;142;p1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2751576" y="4953000"/>
            <a:ext cx="576262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 b="1" dirty="0"/>
              <a:t>Prepared by: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</a:pPr>
            <a:r>
              <a:rPr lang="en-US" sz="2000" b="1" dirty="0"/>
              <a:t>Dr. Muhammad Iqbal Hossain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rPr lang="en-US" b="1" smtClean="0"/>
              <a:t>Associate professor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Department of Computer Science &amp; Engineering</a:t>
            </a:r>
            <a:br>
              <a:rPr lang="en-US" dirty="0"/>
            </a:br>
            <a:r>
              <a:rPr lang="en-US" dirty="0"/>
              <a:t>BRAC University.</a:t>
            </a:r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endParaRPr dirty="0"/>
          </a:p>
        </p:txBody>
      </p:sp>
      <p:sp>
        <p:nvSpPr>
          <p:cNvPr id="143" name="Google Shape;143;p1"/>
          <p:cNvSpPr/>
          <p:nvPr/>
        </p:nvSpPr>
        <p:spPr>
          <a:xfrm>
            <a:off x="1828800" y="1664474"/>
            <a:ext cx="691400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ID: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CSE471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Course Title: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System Analysis and Design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0" y="0"/>
            <a:ext cx="6055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>
            <a:spLocks noGrp="1"/>
          </p:cNvSpPr>
          <p:nvPr>
            <p:ph type="title"/>
          </p:nvPr>
        </p:nvSpPr>
        <p:spPr>
          <a:xfrm>
            <a:off x="381000" y="302476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>
                <a:solidFill>
                  <a:srgbClr val="337ED8"/>
                </a:solidFill>
              </a:rPr>
              <a:t>Types of Nonfunctional Requirements</a:t>
            </a:r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pic>
        <p:nvPicPr>
          <p:cNvPr id="204" name="Google Shape;204;p10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3960"/>
            <a:ext cx="9144000" cy="563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647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endParaRPr/>
          </a:p>
        </p:txBody>
      </p:sp>
      <p:pic>
        <p:nvPicPr>
          <p:cNvPr id="210" name="Google Shape;210;p11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13" y="1394619"/>
            <a:ext cx="8791575" cy="521176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1"/>
          <p:cNvSpPr txBox="1">
            <a:spLocks noGrp="1"/>
          </p:cNvSpPr>
          <p:nvPr>
            <p:ph type="sldNum" idx="12"/>
          </p:nvPr>
        </p:nvSpPr>
        <p:spPr>
          <a:xfrm>
            <a:off x="8245475" y="6606381"/>
            <a:ext cx="414338" cy="25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12</a:t>
            </a:fld>
            <a:endParaRPr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663" y="2667000"/>
            <a:ext cx="7856537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 b="1"/>
              <a:t>Segment 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REQUIREMENTS ANALYSIS STRATEGIES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>
            <a:spLocks noGrp="1"/>
          </p:cNvSpPr>
          <p:nvPr>
            <p:ph type="title"/>
          </p:nvPr>
        </p:nvSpPr>
        <p:spPr>
          <a:xfrm>
            <a:off x="982133" y="228600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337ED8"/>
                </a:solidFill>
              </a:rPr>
              <a:t>Requirement Gathering Techniques</a:t>
            </a:r>
            <a:endParaRPr sz="3200">
              <a:solidFill>
                <a:srgbClr val="337ED8"/>
              </a:solidFill>
            </a:endParaRPr>
          </a:p>
        </p:txBody>
      </p:sp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982125" y="1963675"/>
            <a:ext cx="80271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790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An analyst search for requirements using a variety of techniques</a:t>
            </a:r>
            <a:endParaRPr sz="1800"/>
          </a:p>
          <a:p>
            <a:pPr marL="285750" lvl="0" indent="-1790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Make sure that the current business processes and the needs for the new system are well understood before moving into design.</a:t>
            </a:r>
            <a:endParaRPr sz="1800"/>
          </a:p>
          <a:p>
            <a:pPr marL="285750" lvl="0" indent="-17907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Five most commonly used requirements elicitation techniques:</a:t>
            </a:r>
            <a:endParaRPr sz="1800"/>
          </a:p>
          <a:p>
            <a:pPr marL="914400" lvl="1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Interviews</a:t>
            </a:r>
            <a:endParaRPr sz="1800"/>
          </a:p>
          <a:p>
            <a:pPr marL="914400" lvl="1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JAD sessions</a:t>
            </a:r>
            <a:endParaRPr sz="1800"/>
          </a:p>
          <a:p>
            <a:pPr marL="914400" lvl="1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Questionnaires</a:t>
            </a:r>
            <a:endParaRPr sz="1800"/>
          </a:p>
          <a:p>
            <a:pPr marL="914400" lvl="1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Document analysis</a:t>
            </a:r>
            <a:endParaRPr sz="1800"/>
          </a:p>
          <a:p>
            <a:pPr marL="914400" lvl="1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orbel"/>
              <a:buAutoNum type="arabicPeriod"/>
            </a:pPr>
            <a:r>
              <a:rPr lang="en-US" sz="1800"/>
              <a:t>Observation.</a:t>
            </a:r>
            <a:endParaRPr sz="1800"/>
          </a:p>
        </p:txBody>
      </p:sp>
      <p:sp>
        <p:nvSpPr>
          <p:cNvPr id="226" name="Google Shape;226;p12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Analysis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46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Ask users to identify problems and solutions</a:t>
            </a:r>
            <a:endParaRPr/>
          </a:p>
          <a:p>
            <a:pPr marL="285750" lvl="0" indent="-294640" algn="l" rtl="0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Improvements tend to be small and incremental</a:t>
            </a:r>
            <a:endParaRPr/>
          </a:p>
          <a:p>
            <a:pPr marL="285750" lvl="0" indent="-294640" algn="l" rtl="0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Rarely finds improvements with significant business value</a:t>
            </a:r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Root Cause Analysis</a:t>
            </a:r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46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Users are not asked for solutions, but for: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list of (prioritized) problems.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All possible root causes for those problems.</a:t>
            </a:r>
            <a:endParaRPr/>
          </a:p>
          <a:p>
            <a:pPr marL="285750" lvl="0" indent="-294640" algn="l" rtl="0">
              <a:lnSpc>
                <a:spcPct val="8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Analysts investigate each root cause to find: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Solutions for the highest priority problems.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Root causes that are common to multiple problems. 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Duration Analysis</a:t>
            </a: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body" idx="1"/>
          </p:nvPr>
        </p:nvSpPr>
        <p:spPr>
          <a:xfrm>
            <a:off x="982133" y="2057399"/>
            <a:ext cx="7857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Calculate time needed for each process step</a:t>
            </a:r>
            <a:endParaRPr sz="1800"/>
          </a:p>
          <a:p>
            <a:pPr marL="285750" lvl="0" indent="-114300" algn="l" rtl="0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Calculate time needed for overall process</a:t>
            </a:r>
            <a:endParaRPr sz="1800"/>
          </a:p>
          <a:p>
            <a:pPr marL="285750" lvl="0" indent="-114300" algn="l" rtl="0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Compare the two – a large difference indicates a badly fragmented process</a:t>
            </a:r>
            <a:endParaRPr sz="1800"/>
          </a:p>
          <a:p>
            <a:pPr marL="285750" lvl="0" indent="-114300" algn="l" rtl="0">
              <a:lnSpc>
                <a:spcPct val="90000"/>
              </a:lnSpc>
              <a:spcBef>
                <a:spcPts val="12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Potential solutions:</a:t>
            </a:r>
            <a:endParaRPr sz="1800"/>
          </a:p>
          <a:p>
            <a:pPr marL="742950" lvl="1" indent="-14224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Process integration – change the process to use fewer people, each with broader responsibilities</a:t>
            </a:r>
            <a:endParaRPr sz="1800"/>
          </a:p>
          <a:p>
            <a:pPr marL="742950" lvl="1" indent="-14224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Parallelization – change the process so that individual step are performed simultaneously</a:t>
            </a:r>
            <a:endParaRPr sz="1800"/>
          </a:p>
          <a:p>
            <a:pPr marL="285750" lvl="0" indent="-2794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1800"/>
          </a:p>
        </p:txBody>
      </p:sp>
      <p:sp>
        <p:nvSpPr>
          <p:cNvPr id="250" name="Google Shape;250;p16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17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Corbel"/>
                <a:ea typeface="Corbel"/>
                <a:cs typeface="Corbel"/>
                <a:sym typeface="Corbel"/>
              </a:rPr>
              <a:t>Activity-Based Costing</a:t>
            </a:r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4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Calculate cost of each process step</a:t>
            </a:r>
            <a:endParaRPr/>
          </a:p>
          <a:p>
            <a:pPr marL="28575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Consider both direct and indirect costs</a:t>
            </a:r>
            <a:endParaRPr/>
          </a:p>
          <a:p>
            <a:pPr marL="28575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Identify most costly steps and focus improvement efforts on them</a:t>
            </a:r>
            <a:endParaRPr sz="3200"/>
          </a:p>
        </p:txBody>
      </p:sp>
      <p:sp>
        <p:nvSpPr>
          <p:cNvPr id="258" name="Google Shape;258;p17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/>
              <a:t>Benchmarking</a:t>
            </a:r>
            <a:endParaRPr/>
          </a:p>
        </p:txBody>
      </p:sp>
      <p:sp>
        <p:nvSpPr>
          <p:cNvPr id="266" name="Google Shape;266;p18" descr="Rectangle: Click to edit Master text styles&#10;Second level&#10;Third level&#10;Fourth level&#10;Fifth level"/>
          <p:cNvSpPr txBox="1"/>
          <p:nvPr/>
        </p:nvSpPr>
        <p:spPr>
          <a:xfrm>
            <a:off x="571500" y="1676400"/>
            <a:ext cx="80391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94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Studying how other organizations perform the same business process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Informal benchmarking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Common for customer-facing processes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Interact with other business’ processes as if you are a customer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376092"/>
              </a:buClr>
              <a:buSzPts val="464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18" descr="Rectangle: Click to edit Master text styles&#10;Second level&#10;Third level&#10;Fourth level&#10;Fifth level"/>
          <p:cNvSpPr/>
          <p:nvPr/>
        </p:nvSpPr>
        <p:spPr>
          <a:xfrm>
            <a:off x="914400" y="3429000"/>
            <a:ext cx="55626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ECFF"/>
              </a:buClr>
              <a:buSzPts val="3200"/>
              <a:buFont typeface="Times New Roman"/>
              <a:buNone/>
            </a:pPr>
            <a:endParaRPr sz="32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Objectives</a:t>
            </a:r>
            <a:endParaRPr/>
          </a:p>
        </p:txBody>
      </p:sp>
      <p:sp>
        <p:nvSpPr>
          <p:cNvPr id="149" name="Google Shape;149;p2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how to create a requirements definition.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Become familiar with requirements analysis techniques.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when to use each requirements analysis technique.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r>
              <a:rPr lang="en-US" sz="2600"/>
              <a:t>■ Understand what and where to use </a:t>
            </a:r>
            <a:r>
              <a:rPr lang="en-US"/>
              <a:t>REQUIREMENTS ANALYSIS STRATEGIES</a:t>
            </a:r>
            <a:endParaRPr/>
          </a:p>
          <a:p>
            <a:pPr marL="285750" lvl="0" indent="-285750" algn="l" rtl="0">
              <a:lnSpc>
                <a:spcPct val="80000"/>
              </a:lnSpc>
              <a:spcBef>
                <a:spcPts val="1120"/>
              </a:spcBef>
              <a:spcAft>
                <a:spcPts val="0"/>
              </a:spcAft>
              <a:buSzPts val="3770"/>
              <a:buFont typeface="Noto Sans Symbols"/>
              <a:buNone/>
            </a:pPr>
            <a:endParaRPr sz="2600"/>
          </a:p>
        </p:txBody>
      </p:sp>
      <p:sp>
        <p:nvSpPr>
          <p:cNvPr id="150" name="Google Shape;150;p2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>
            <a:spLocks noGrp="1"/>
          </p:cNvSpPr>
          <p:nvPr>
            <p:ph type="sldNum" idx="12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lang="en-US" sz="12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20</a:t>
            </a:fld>
            <a:endParaRPr sz="12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Google Shape;274;p19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Technology Analysis</a:t>
            </a:r>
            <a:endParaRPr/>
          </a:p>
        </p:txBody>
      </p:sp>
      <p:sp>
        <p:nvSpPr>
          <p:cNvPr id="275" name="Google Shape;275;p19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762000" y="1855788"/>
            <a:ext cx="81618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Analysts list important and interesting technologies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Managers list important and interesting technologies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group identifies how each might be applied to the business and how the business might benefit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sldNum" idx="12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lang="en-US" sz="12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21</a:t>
            </a:fld>
            <a:endParaRPr sz="12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Activity Elimination</a:t>
            </a:r>
            <a:endParaRPr/>
          </a:p>
        </p:txBody>
      </p:sp>
      <p:sp>
        <p:nvSpPr>
          <p:cNvPr id="283" name="Google Shape;283;p20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Identify what would happen if each organizational activity were eliminated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Use “force-fit” to test all possibilities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>
            <a:spLocks noGrp="1"/>
          </p:cNvSpPr>
          <p:nvPr>
            <p:ph type="sldNum" idx="12"/>
          </p:nvPr>
        </p:nvSpPr>
        <p:spPr>
          <a:xfrm>
            <a:off x="2036763" y="6473825"/>
            <a:ext cx="5314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4 - </a:t>
            </a:r>
            <a:fld id="{00000000-1234-1234-1234-123412341234}" type="slidenum">
              <a:rPr lang="en-US" sz="1200" b="0" i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22</a:t>
            </a:fld>
            <a:endParaRPr sz="12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 sz="1000" b="0" i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Comparing Analysis Techniques</a:t>
            </a:r>
            <a:endParaRPr/>
          </a:p>
        </p:txBody>
      </p:sp>
      <p:sp>
        <p:nvSpPr>
          <p:cNvPr id="290" name="Google Shape;290;p21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133" y="1678542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294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Potential business value</a:t>
            </a:r>
            <a:endParaRPr/>
          </a:p>
          <a:p>
            <a:pPr marL="28575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Project cost</a:t>
            </a:r>
            <a:endParaRPr/>
          </a:p>
          <a:p>
            <a:pPr marL="28575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Breadth of analysis</a:t>
            </a:r>
            <a:endParaRPr/>
          </a:p>
          <a:p>
            <a:pPr marL="285750" lvl="0" indent="-29464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Risk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982133" y="457201"/>
            <a:ext cx="6561667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body" idx="1"/>
          </p:nvPr>
        </p:nvSpPr>
        <p:spPr>
          <a:xfrm>
            <a:off x="982133" y="4114800"/>
            <a:ext cx="7857067" cy="228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30"/>
              <a:buNone/>
            </a:pPr>
            <a:r>
              <a:rPr lang="en-US" sz="5400"/>
              <a:t>Thank you</a:t>
            </a:r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23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>
            <a:spLocks noGrp="1"/>
          </p:cNvSpPr>
          <p:nvPr>
            <p:ph type="body" idx="1"/>
          </p:nvPr>
        </p:nvSpPr>
        <p:spPr>
          <a:xfrm>
            <a:off x="982133" y="1600199"/>
            <a:ext cx="7857067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 sz="2800" b="1"/>
              <a:t>Segment 1: </a:t>
            </a:r>
            <a:r>
              <a:rPr lang="en-US" sz="2800"/>
              <a:t>Requirements Specification</a:t>
            </a:r>
            <a:endParaRPr sz="2800" b="1"/>
          </a:p>
          <a:p>
            <a:pPr marL="0" lvl="0" indent="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en-US" sz="2800" b="1"/>
              <a:t>Segment 2: </a:t>
            </a:r>
            <a:r>
              <a:rPr lang="en-US" sz="2800"/>
              <a:t>Requirement Gathering Techniques and Interview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en-US" sz="2800" b="1"/>
              <a:t>Segment 3</a:t>
            </a:r>
            <a:r>
              <a:rPr lang="en-US" sz="2800"/>
              <a:t>: JOINT APPLICATION DESIGN (JAD)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rPr lang="en-US" sz="2800" b="1"/>
              <a:t>Segment 4</a:t>
            </a:r>
            <a:r>
              <a:rPr lang="en-US" sz="2800"/>
              <a:t>: Other Requirement Gathering Techniques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  <a:p>
            <a:pPr marL="285750" lvl="0" indent="-2794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</p:txBody>
      </p:sp>
      <p:sp>
        <p:nvSpPr>
          <p:cNvPr id="156" name="Google Shape;156;p3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Key Ideas</a:t>
            </a:r>
            <a:endParaRPr/>
          </a:p>
        </p:txBody>
      </p:sp>
      <p:sp>
        <p:nvSpPr>
          <p:cNvPr id="163" name="Google Shape;163;p4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goal of the analysis phase is to truly understand the requirements of the new system and develop a system that addresses them.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first challenge is </a:t>
            </a:r>
            <a:r>
              <a:rPr lang="en-US" sz="2800">
                <a:solidFill>
                  <a:srgbClr val="FF5050"/>
                </a:solidFill>
              </a:rPr>
              <a:t>collecting and integrating the information</a:t>
            </a:r>
            <a:r>
              <a:rPr lang="en-US" sz="2800"/>
              <a:t>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second challenge is finding the </a:t>
            </a:r>
            <a:r>
              <a:rPr lang="en-US" sz="2800">
                <a:solidFill>
                  <a:srgbClr val="FF5050"/>
                </a:solidFill>
              </a:rPr>
              <a:t>right people</a:t>
            </a:r>
            <a:r>
              <a:rPr lang="en-US" sz="2800"/>
              <a:t> to participate.</a:t>
            </a:r>
            <a:endParaRPr/>
          </a:p>
          <a:p>
            <a:pPr marL="285750" lvl="0" indent="-2794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</p:txBody>
      </p:sp>
      <p:sp>
        <p:nvSpPr>
          <p:cNvPr id="164" name="Google Shape;164;p4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Analysis Phase</a:t>
            </a:r>
            <a:endParaRPr/>
          </a:p>
        </p:txBody>
      </p:sp>
      <p:sp>
        <p:nvSpPr>
          <p:cNvPr id="170" name="Google Shape;170;p5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6641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800"/>
              <a:t>This phase takes the general ideas in the system request and</a:t>
            </a:r>
            <a:endParaRPr/>
          </a:p>
          <a:p>
            <a:pPr marL="742950" lvl="1" indent="-269176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refines them into a detailed requirements definition (this chapter), </a:t>
            </a:r>
            <a:endParaRPr/>
          </a:p>
          <a:p>
            <a:pPr marL="742950" lvl="1" indent="-269176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functional models</a:t>
            </a:r>
            <a:endParaRPr/>
          </a:p>
          <a:p>
            <a:pPr marL="742950" lvl="1" indent="-269176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structural models and </a:t>
            </a:r>
            <a:endParaRPr/>
          </a:p>
          <a:p>
            <a:pPr marL="742950" lvl="1" indent="-269176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behavioral models </a:t>
            </a:r>
            <a:endParaRPr/>
          </a:p>
          <a:p>
            <a:pPr marL="678180" lvl="1" indent="0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None/>
            </a:pPr>
            <a:endParaRPr sz="2400"/>
          </a:p>
          <a:p>
            <a:pPr marL="285750" lvl="0" indent="-266412" algn="l" rtl="0">
              <a:lnSpc>
                <a:spcPct val="80000"/>
              </a:lnSpc>
              <a:spcBef>
                <a:spcPts val="116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800"/>
              <a:t>This becomes the system proposal</a:t>
            </a:r>
            <a:endParaRPr/>
          </a:p>
          <a:p>
            <a:pPr marL="742950" lvl="1" indent="-269176" algn="l" rtl="0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400"/>
              <a:t>Includes revised project management deliverables,</a:t>
            </a:r>
            <a:endParaRPr/>
          </a:p>
          <a:p>
            <a:pPr marL="1200150" lvl="2" indent="-27193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000"/>
              <a:t>feasibility analysis and </a:t>
            </a:r>
            <a:endParaRPr/>
          </a:p>
          <a:p>
            <a:pPr marL="1200150" lvl="2" indent="-27193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66092"/>
              </a:buClr>
              <a:buSzPct val="145000"/>
              <a:buFont typeface="Arial"/>
              <a:buChar char="•"/>
            </a:pPr>
            <a:r>
              <a:rPr lang="en-US" sz="2000"/>
              <a:t>workplan</a:t>
            </a:r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37ED8"/>
                </a:solidFill>
              </a:rPr>
              <a:t>Requirement Specification</a:t>
            </a:r>
            <a:endParaRPr/>
          </a:p>
        </p:txBody>
      </p:sp>
      <p:sp>
        <p:nvSpPr>
          <p:cNvPr id="177" name="Google Shape;177;p6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4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A statement of what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system must do or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characteristics it must have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Written from business person perspective – </a:t>
            </a:r>
            <a:r>
              <a:rPr lang="en-US" sz="2800" b="1"/>
              <a:t>business requirement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Later requirements become more technical – </a:t>
            </a:r>
            <a:r>
              <a:rPr lang="en-US" sz="2800" b="1"/>
              <a:t>system requirement</a:t>
            </a:r>
            <a:endParaRPr/>
          </a:p>
          <a:p>
            <a:pPr marL="285750" lvl="0" indent="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endParaRPr sz="3200"/>
          </a:p>
        </p:txBody>
      </p: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982663" y="457200"/>
            <a:ext cx="656113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337ED8"/>
                </a:solidFill>
              </a:rPr>
              <a:t>Functional vs. Nonfunctional</a:t>
            </a:r>
            <a:endParaRPr/>
          </a:p>
        </p:txBody>
      </p:sp>
      <p:sp>
        <p:nvSpPr>
          <p:cNvPr id="184" name="Google Shape;184;p7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982663" y="1600200"/>
            <a:ext cx="7856537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</a:t>
            </a:r>
            <a:r>
              <a:rPr lang="en-US" sz="2800" b="1" i="1"/>
              <a:t>functional requirement </a:t>
            </a:r>
            <a:r>
              <a:rPr lang="en-US" sz="2800"/>
              <a:t>relates directly to a process the system has to perform or information it needs to contain.</a:t>
            </a:r>
            <a:endParaRPr/>
          </a:p>
          <a:p>
            <a:pPr marL="285750" lvl="0" indent="-27940" algn="just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  <a:p>
            <a:pPr marL="285750" lvl="0" indent="-285750" algn="just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 b="1" i="1"/>
              <a:t>Nonfunctional requirements </a:t>
            </a:r>
            <a:r>
              <a:rPr lang="en-US" sz="2800"/>
              <a:t>refer to behavioral properties that the system must have, such as performance and usability.</a:t>
            </a:r>
            <a:endParaRPr/>
          </a:p>
          <a:p>
            <a:pPr marL="285750" lvl="0" indent="-27940" algn="just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</p:txBody>
      </p:sp>
      <p:sp>
        <p:nvSpPr>
          <p:cNvPr id="185" name="Google Shape;185;p7"/>
          <p:cNvSpPr txBox="1">
            <a:spLocks noGrp="1"/>
          </p:cNvSpPr>
          <p:nvPr>
            <p:ph type="sldNum" idx="12"/>
          </p:nvPr>
        </p:nvSpPr>
        <p:spPr>
          <a:xfrm>
            <a:off x="8245475" y="6478588"/>
            <a:ext cx="414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>
            <a:spLocks noGrp="1"/>
          </p:cNvSpPr>
          <p:nvPr>
            <p:ph type="title"/>
          </p:nvPr>
        </p:nvSpPr>
        <p:spPr>
          <a:xfrm>
            <a:off x="914400" y="304799"/>
            <a:ext cx="678973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lang="en-US">
                <a:solidFill>
                  <a:srgbClr val="337ED8"/>
                </a:solidFill>
              </a:rPr>
              <a:t>Functional Requirements example</a:t>
            </a:r>
            <a:endParaRPr/>
          </a:p>
        </p:txBody>
      </p:sp>
      <p:pic>
        <p:nvPicPr>
          <p:cNvPr id="191" name="Google Shape;191;p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00199"/>
            <a:ext cx="8839200" cy="4988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086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>
                <a:solidFill>
                  <a:srgbClr val="337ED8"/>
                </a:solidFill>
              </a:rPr>
              <a:t>Nonfunctional Requirements example</a:t>
            </a:r>
            <a:endParaRPr/>
          </a:p>
        </p:txBody>
      </p:sp>
      <p:pic>
        <p:nvPicPr>
          <p:cNvPr id="197" name="Google Shape;197;p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600200"/>
            <a:ext cx="8839200" cy="5146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cU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609</Words>
  <Application>Microsoft Office PowerPoint</Application>
  <PresentationFormat>On-screen Show (4:3)</PresentationFormat>
  <Paragraphs>124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Noto Sans Symbols</vt:lpstr>
      <vt:lpstr>Garamond</vt:lpstr>
      <vt:lpstr>Corbel</vt:lpstr>
      <vt:lpstr>Times New Roman</vt:lpstr>
      <vt:lpstr>Arial</vt:lpstr>
      <vt:lpstr>Tahoma</vt:lpstr>
      <vt:lpstr>BracU Theme</vt:lpstr>
      <vt:lpstr>Lecture 3: Requirements Determination</vt:lpstr>
      <vt:lpstr>Objectives</vt:lpstr>
      <vt:lpstr>PowerPoint Presentation</vt:lpstr>
      <vt:lpstr>Key Ideas</vt:lpstr>
      <vt:lpstr>Analysis Phase</vt:lpstr>
      <vt:lpstr>Requirement Specification</vt:lpstr>
      <vt:lpstr>Functional vs. Nonfunctional</vt:lpstr>
      <vt:lpstr>Functional Requirements example</vt:lpstr>
      <vt:lpstr>Nonfunctional Requirements example</vt:lpstr>
      <vt:lpstr>PowerPoint Presentation</vt:lpstr>
      <vt:lpstr>Types of Nonfunctional Requirements</vt:lpstr>
      <vt:lpstr>PowerPoint Presentation</vt:lpstr>
      <vt:lpstr>PowerPoint Presentation</vt:lpstr>
      <vt:lpstr>Requirement Gathering Techniques</vt:lpstr>
      <vt:lpstr>Problem Analysis</vt:lpstr>
      <vt:lpstr>Root Cause Analysis</vt:lpstr>
      <vt:lpstr>Duration Analysis</vt:lpstr>
      <vt:lpstr>Activity-Based Costing</vt:lpstr>
      <vt:lpstr>Benchmarking</vt:lpstr>
      <vt:lpstr>Technology Analysis</vt:lpstr>
      <vt:lpstr>Activity Elimination</vt:lpstr>
      <vt:lpstr>Comparing Analysis Techniques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Requirements Determination</dc:title>
  <dc:creator>Fred Niederman</dc:creator>
  <cp:lastModifiedBy>Muhammad Iqbal Hossain</cp:lastModifiedBy>
  <cp:revision>5</cp:revision>
  <dcterms:created xsi:type="dcterms:W3CDTF">1999-03-22T21:30:00Z</dcterms:created>
  <dcterms:modified xsi:type="dcterms:W3CDTF">2024-02-06T08:07:09Z</dcterms:modified>
</cp:coreProperties>
</file>