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09" r:id="rId20"/>
    <p:sldId id="311" r:id="rId21"/>
    <p:sldId id="312" r:id="rId22"/>
    <p:sldId id="313" r:id="rId23"/>
    <p:sldId id="310"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12192000" cy="6858000"/>
  <p:notesSz cx="6858000" cy="9144000"/>
  <p:embeddedFontLst>
    <p:embeddedFont>
      <p:font typeface="Tahoma" panose="020B0604030504040204" pitchFamily="34" charset="0"/>
      <p:regular r:id="rId61"/>
      <p:bold r:id="rId62"/>
    </p:embeddedFont>
    <p:embeddedFont>
      <p:font typeface="Calibri" panose="020F0502020204030204" pitchFamily="34" charset="0"/>
      <p:regular r:id="rId63"/>
      <p:bold r:id="rId64"/>
      <p:italic r:id="rId65"/>
      <p:boldItalic r:id="rId66"/>
    </p:embeddedFont>
    <p:embeddedFont>
      <p:font typeface="Verdana" panose="020B0604030504040204" pitchFamily="34" charset="0"/>
      <p:regular r:id="rId67"/>
      <p:bold r:id="rId68"/>
      <p:italic r:id="rId69"/>
      <p:boldItalic r:id="rId70"/>
    </p:embeddedFont>
    <p:embeddedFont>
      <p:font typeface="Corbel" panose="020B050302020402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pos="39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gCIXf/JA6zFz+IbYe8aIWxdDWf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94" y="84"/>
      </p:cViewPr>
      <p:guideLst>
        <p:guide pos="3840"/>
        <p:guide orient="horz" pos="2160"/>
        <p:guide pos="39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3665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1636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1431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6861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5044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999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3605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64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e7130de1d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e7130de1d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2697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4153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0053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519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991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0996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35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6919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7406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5683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114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1553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536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5359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75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7669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5028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4" name="Google Shape;45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575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0566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317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1" name="Google Shape;471;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
        <p:nvSpPr>
          <p:cNvPr id="472" name="Google Shape;472;p35:notes"/>
          <p:cNvSpPr txBox="1"/>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06765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1071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7" name="Google Shape;48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10063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5" name="Google Shape;495;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5868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5" name="Google Shape;50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9035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2" name="Google Shape;51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4439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7845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9" name="Google Shape;519;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27494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1951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38892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8939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05280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345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50809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b815c2ce27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1" name="Google Shape;561;gb815c2ce2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4204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9" name="Google Shape;569;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65984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6" name="Google Shape;576;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78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08753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2" name="Google Shape;58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52211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8" name="Google Shape;58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99974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4" name="Google Shape;59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4503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0" name="Google Shape;600;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18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6014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5739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7400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6769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grpSp>
        <p:nvGrpSpPr>
          <p:cNvPr id="24" name="Google Shape;24;p56"/>
          <p:cNvGrpSpPr/>
          <p:nvPr/>
        </p:nvGrpSpPr>
        <p:grpSpPr>
          <a:xfrm>
            <a:off x="270933" y="1"/>
            <a:ext cx="5037667" cy="6858001"/>
            <a:chOff x="203200" y="0"/>
            <a:chExt cx="3778250" cy="6858001"/>
          </a:xfrm>
        </p:grpSpPr>
        <p:sp>
          <p:nvSpPr>
            <p:cNvPr id="25" name="Google Shape;25;p56"/>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6" name="Google Shape;26;p56"/>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7" name="Google Shape;27;p56"/>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8" name="Google Shape;28;p56"/>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244061"/>
            </a:solidFill>
            <a:ln>
              <a:noFill/>
            </a:ln>
          </p:spPr>
        </p:sp>
        <p:sp>
          <p:nvSpPr>
            <p:cNvPr id="29" name="Google Shape;29;p56"/>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366092"/>
            </a:solidFill>
            <a:ln>
              <a:noFill/>
            </a:ln>
          </p:spPr>
        </p:sp>
        <p:sp>
          <p:nvSpPr>
            <p:cNvPr id="30" name="Google Shape;30;p56"/>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1" name="Google Shape;31;p56"/>
          <p:cNvSpPr txBox="1">
            <a:spLocks noGrp="1"/>
          </p:cNvSpPr>
          <p:nvPr>
            <p:ph type="ctrTitle"/>
          </p:nvPr>
        </p:nvSpPr>
        <p:spPr>
          <a:xfrm>
            <a:off x="2319565" y="914401"/>
            <a:ext cx="9262836" cy="3488266"/>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6"/>
          <p:cNvSpPr txBox="1">
            <a:spLocks noGrp="1"/>
          </p:cNvSpPr>
          <p:nvPr>
            <p:ph type="subTitle" idx="1"/>
          </p:nvPr>
        </p:nvSpPr>
        <p:spPr>
          <a:xfrm>
            <a:off x="3898985" y="4402667"/>
            <a:ext cx="7683417" cy="1364531"/>
          </a:xfrm>
          <a:prstGeom prst="rect">
            <a:avLst/>
          </a:prstGeom>
          <a:noFill/>
          <a:ln>
            <a:noFill/>
          </a:ln>
        </p:spPr>
        <p:txBody>
          <a:bodyPr spcFirstLastPara="1" wrap="square" lIns="91425" tIns="45700" rIns="91425" bIns="45700" anchor="t" anchorCtr="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a:endParaRPr/>
          </a:p>
        </p:txBody>
      </p:sp>
      <p:sp>
        <p:nvSpPr>
          <p:cNvPr id="33" name="Google Shape;33;p56"/>
          <p:cNvSpPr txBox="1">
            <a:spLocks noGrp="1"/>
          </p:cNvSpPr>
          <p:nvPr>
            <p:ph type="dt" idx="10"/>
          </p:nvPr>
        </p:nvSpPr>
        <p:spPr>
          <a:xfrm>
            <a:off x="9767698" y="6117337"/>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6"/>
          <p:cNvSpPr txBox="1">
            <a:spLocks noGrp="1"/>
          </p:cNvSpPr>
          <p:nvPr>
            <p:ph type="ftr" idx="11"/>
          </p:nvPr>
        </p:nvSpPr>
        <p:spPr>
          <a:xfrm>
            <a:off x="4831644" y="6117337"/>
            <a:ext cx="48125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6"/>
          <p:cNvSpPr txBox="1">
            <a:spLocks noGrp="1"/>
          </p:cNvSpPr>
          <p:nvPr>
            <p:ph type="sldNum" idx="12"/>
          </p:nvPr>
        </p:nvSpPr>
        <p:spPr>
          <a:xfrm>
            <a:off x="11033760" y="6117337"/>
            <a:ext cx="54864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56"/>
          <p:cNvSpPr/>
          <p:nvPr/>
        </p:nvSpPr>
        <p:spPr>
          <a:xfrm>
            <a:off x="270933" y="3771900"/>
            <a:ext cx="48260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7" name="Google Shape;37;p56"/>
          <p:cNvSpPr/>
          <p:nvPr/>
        </p:nvSpPr>
        <p:spPr>
          <a:xfrm>
            <a:off x="747185" y="3867150"/>
            <a:ext cx="82551"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pic>
        <p:nvPicPr>
          <p:cNvPr id="38" name="Google Shape;38;p56"/>
          <p:cNvPicPr preferRelativeResize="0"/>
          <p:nvPr/>
        </p:nvPicPr>
        <p:blipFill rotWithShape="1">
          <a:blip r:embed="rId2">
            <a:alphaModFix/>
          </a:blip>
          <a:srcRect/>
          <a:stretch/>
        </p:blipFill>
        <p:spPr>
          <a:xfrm>
            <a:off x="10339345" y="76201"/>
            <a:ext cx="1727200" cy="11885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0"/>
        <p:cNvGrpSpPr/>
        <p:nvPr/>
      </p:nvGrpSpPr>
      <p:grpSpPr>
        <a:xfrm>
          <a:off x="0" y="0"/>
          <a:ext cx="0" cy="0"/>
          <a:chOff x="0" y="0"/>
          <a:chExt cx="0" cy="0"/>
        </a:xfrm>
      </p:grpSpPr>
      <p:sp>
        <p:nvSpPr>
          <p:cNvPr id="91" name="Google Shape;91;p65"/>
          <p:cNvSpPr txBox="1">
            <a:spLocks noGrp="1"/>
          </p:cNvSpPr>
          <p:nvPr>
            <p:ph type="title"/>
          </p:nvPr>
        </p:nvSpPr>
        <p:spPr>
          <a:xfrm>
            <a:off x="1484698" y="4732865"/>
            <a:ext cx="10021321" cy="5667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65"/>
          <p:cNvSpPr>
            <a:spLocks noGrp="1"/>
          </p:cNvSpPr>
          <p:nvPr>
            <p:ph type="pic" idx="2"/>
          </p:nvPr>
        </p:nvSpPr>
        <p:spPr>
          <a:xfrm>
            <a:off x="2386634" y="932112"/>
            <a:ext cx="8228087"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3" name="Google Shape;93;p65"/>
          <p:cNvSpPr txBox="1">
            <a:spLocks noGrp="1"/>
          </p:cNvSpPr>
          <p:nvPr>
            <p:ph type="body" idx="1"/>
          </p:nvPr>
        </p:nvSpPr>
        <p:spPr>
          <a:xfrm>
            <a:off x="1484698" y="5299603"/>
            <a:ext cx="10021321" cy="49371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280"/>
              </a:spcBef>
              <a:spcAft>
                <a:spcPts val="0"/>
              </a:spcAft>
              <a:buSzPts val="2030"/>
              <a:buNone/>
              <a:defRPr sz="14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94" name="Google Shape;94;p65"/>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65"/>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65"/>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7"/>
        <p:cNvGrpSpPr/>
        <p:nvPr/>
      </p:nvGrpSpPr>
      <p:grpSpPr>
        <a:xfrm>
          <a:off x="0" y="0"/>
          <a:ext cx="0" cy="0"/>
          <a:chOff x="0" y="0"/>
          <a:chExt cx="0" cy="0"/>
        </a:xfrm>
      </p:grpSpPr>
      <p:sp>
        <p:nvSpPr>
          <p:cNvPr id="98" name="Google Shape;98;p66"/>
          <p:cNvSpPr txBox="1">
            <a:spLocks noGrp="1"/>
          </p:cNvSpPr>
          <p:nvPr>
            <p:ph type="title"/>
          </p:nvPr>
        </p:nvSpPr>
        <p:spPr>
          <a:xfrm>
            <a:off x="1484700" y="685800"/>
            <a:ext cx="10021321" cy="3048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66"/>
          <p:cNvSpPr txBox="1">
            <a:spLocks noGrp="1"/>
          </p:cNvSpPr>
          <p:nvPr>
            <p:ph type="body" idx="1"/>
          </p:nvPr>
        </p:nvSpPr>
        <p:spPr>
          <a:xfrm>
            <a:off x="1484699" y="4343400"/>
            <a:ext cx="10021323"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00" name="Google Shape;100;p66"/>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66"/>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66"/>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3"/>
        <p:cNvGrpSpPr/>
        <p:nvPr/>
      </p:nvGrpSpPr>
      <p:grpSpPr>
        <a:xfrm>
          <a:off x="0" y="0"/>
          <a:ext cx="0" cy="0"/>
          <a:chOff x="0" y="0"/>
          <a:chExt cx="0" cy="0"/>
        </a:xfrm>
      </p:grpSpPr>
      <p:sp>
        <p:nvSpPr>
          <p:cNvPr id="104" name="Google Shape;104;p67"/>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5" name="Google Shape;105;p67"/>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6" name="Google Shape;106;p67"/>
          <p:cNvSpPr txBox="1">
            <a:spLocks noGrp="1"/>
          </p:cNvSpPr>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67"/>
          <p:cNvSpPr txBox="1">
            <a:spLocks noGrp="1"/>
          </p:cNvSpPr>
          <p:nvPr>
            <p:ph type="body" idx="1"/>
          </p:nvPr>
        </p:nvSpPr>
        <p:spPr>
          <a:xfrm>
            <a:off x="2130980" y="3428999"/>
            <a:ext cx="8841504"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360"/>
              </a:spcBef>
              <a:spcAft>
                <a:spcPts val="0"/>
              </a:spcAft>
              <a:buSzPts val="2610"/>
              <a:buFont typeface="Corbel"/>
              <a:buNone/>
              <a:defRPr sz="1800"/>
            </a:lvl1pPr>
            <a:lvl2pPr marL="914400" lvl="1" indent="-228600" algn="l">
              <a:lnSpc>
                <a:spcPct val="100000"/>
              </a:lnSpc>
              <a:spcBef>
                <a:spcPts val="600"/>
              </a:spcBef>
              <a:spcAft>
                <a:spcPts val="0"/>
              </a:spcAft>
              <a:buSzPts val="2900"/>
              <a:buFont typeface="Corbel"/>
              <a:buNone/>
              <a:defRPr/>
            </a:lvl2pPr>
            <a:lvl3pPr marL="1371600" lvl="2" indent="-228600" algn="l">
              <a:lnSpc>
                <a:spcPct val="100000"/>
              </a:lnSpc>
              <a:spcBef>
                <a:spcPts val="600"/>
              </a:spcBef>
              <a:spcAft>
                <a:spcPts val="0"/>
              </a:spcAft>
              <a:buSzPts val="2610"/>
              <a:buFont typeface="Corbel"/>
              <a:buNone/>
              <a:defRPr/>
            </a:lvl3pPr>
            <a:lvl4pPr marL="1828800" lvl="3" indent="-228600" algn="l">
              <a:lnSpc>
                <a:spcPct val="100000"/>
              </a:lnSpc>
              <a:spcBef>
                <a:spcPts val="600"/>
              </a:spcBef>
              <a:spcAft>
                <a:spcPts val="0"/>
              </a:spcAft>
              <a:buSzPts val="2320"/>
              <a:buFont typeface="Corbel"/>
              <a:buNone/>
              <a:defRPr/>
            </a:lvl4pPr>
            <a:lvl5pPr marL="2286000" lvl="4" indent="-228600" algn="l">
              <a:lnSpc>
                <a:spcPct val="100000"/>
              </a:lnSpc>
              <a:spcBef>
                <a:spcPts val="600"/>
              </a:spcBef>
              <a:spcAft>
                <a:spcPts val="0"/>
              </a:spcAft>
              <a:buSzPts val="2030"/>
              <a:buFont typeface="Corbel"/>
              <a:buNone/>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08" name="Google Shape;108;p67"/>
          <p:cNvSpPr txBox="1">
            <a:spLocks noGrp="1"/>
          </p:cNvSpPr>
          <p:nvPr>
            <p:ph type="body" idx="2"/>
          </p:nvPr>
        </p:nvSpPr>
        <p:spPr>
          <a:xfrm>
            <a:off x="1484698" y="4343400"/>
            <a:ext cx="10021321"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09" name="Google Shape;109;p67"/>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67"/>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67"/>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2"/>
        <p:cNvGrpSpPr/>
        <p:nvPr/>
      </p:nvGrpSpPr>
      <p:grpSpPr>
        <a:xfrm>
          <a:off x="0" y="0"/>
          <a:ext cx="0" cy="0"/>
          <a:chOff x="0" y="0"/>
          <a:chExt cx="0" cy="0"/>
        </a:xfrm>
      </p:grpSpPr>
      <p:sp>
        <p:nvSpPr>
          <p:cNvPr id="113" name="Google Shape;113;p68"/>
          <p:cNvSpPr txBox="1">
            <a:spLocks noGrp="1"/>
          </p:cNvSpPr>
          <p:nvPr>
            <p:ph type="title"/>
          </p:nvPr>
        </p:nvSpPr>
        <p:spPr>
          <a:xfrm>
            <a:off x="1484701" y="3308581"/>
            <a:ext cx="10021319" cy="146880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68"/>
          <p:cNvSpPr txBox="1">
            <a:spLocks noGrp="1"/>
          </p:cNvSpPr>
          <p:nvPr>
            <p:ph type="body" idx="1"/>
          </p:nvPr>
        </p:nvSpPr>
        <p:spPr>
          <a:xfrm>
            <a:off x="1484699" y="4777381"/>
            <a:ext cx="10021320"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15" name="Google Shape;115;p68"/>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68"/>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68"/>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8"/>
        <p:cNvGrpSpPr/>
        <p:nvPr/>
      </p:nvGrpSpPr>
      <p:grpSpPr>
        <a:xfrm>
          <a:off x="0" y="0"/>
          <a:ext cx="0" cy="0"/>
          <a:chOff x="0" y="0"/>
          <a:chExt cx="0" cy="0"/>
        </a:xfrm>
      </p:grpSpPr>
      <p:sp>
        <p:nvSpPr>
          <p:cNvPr id="119" name="Google Shape;119;p69"/>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20" name="Google Shape;120;p69"/>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21" name="Google Shape;121;p69"/>
          <p:cNvSpPr txBox="1">
            <a:spLocks noGrp="1"/>
          </p:cNvSpPr>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69"/>
          <p:cNvSpPr txBox="1">
            <a:spLocks noGrp="1"/>
          </p:cNvSpPr>
          <p:nvPr>
            <p:ph type="body" idx="1"/>
          </p:nvPr>
        </p:nvSpPr>
        <p:spPr>
          <a:xfrm>
            <a:off x="1484700" y="3886200"/>
            <a:ext cx="10021320" cy="889000"/>
          </a:xfrm>
          <a:prstGeom prst="rect">
            <a:avLst/>
          </a:prstGeom>
          <a:noFill/>
          <a:ln>
            <a:noFill/>
          </a:ln>
        </p:spPr>
        <p:txBody>
          <a:bodyPr spcFirstLastPara="1" wrap="square" lIns="91425" tIns="45700" rIns="91425" bIns="45700" anchor="b" anchorCtr="0">
            <a:normAutofit/>
          </a:bodyPr>
          <a:lstStyle>
            <a:lvl1pPr marL="457200" lvl="0" indent="-228600" algn="r">
              <a:lnSpc>
                <a:spcPct val="100000"/>
              </a:lnSpc>
              <a:spcBef>
                <a:spcPts val="480"/>
              </a:spcBef>
              <a:spcAft>
                <a:spcPts val="0"/>
              </a:spcAft>
              <a:buSzPts val="3480"/>
              <a:buNone/>
              <a:defRPr sz="24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23" name="Google Shape;123;p69"/>
          <p:cNvSpPr txBox="1">
            <a:spLocks noGrp="1"/>
          </p:cNvSpPr>
          <p:nvPr>
            <p:ph type="body" idx="2"/>
          </p:nvPr>
        </p:nvSpPr>
        <p:spPr>
          <a:xfrm>
            <a:off x="1484699" y="4775200"/>
            <a:ext cx="10021320" cy="1016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24" name="Google Shape;124;p69"/>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69"/>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69"/>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7"/>
        <p:cNvGrpSpPr/>
        <p:nvPr/>
      </p:nvGrpSpPr>
      <p:grpSpPr>
        <a:xfrm>
          <a:off x="0" y="0"/>
          <a:ext cx="0" cy="0"/>
          <a:chOff x="0" y="0"/>
          <a:chExt cx="0" cy="0"/>
        </a:xfrm>
      </p:grpSpPr>
      <p:sp>
        <p:nvSpPr>
          <p:cNvPr id="128" name="Google Shape;128;p70"/>
          <p:cNvSpPr txBox="1">
            <a:spLocks noGrp="1"/>
          </p:cNvSpPr>
          <p:nvPr>
            <p:ph type="title"/>
          </p:nvPr>
        </p:nvSpPr>
        <p:spPr>
          <a:xfrm>
            <a:off x="1484701" y="685802"/>
            <a:ext cx="10021321" cy="27273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70"/>
          <p:cNvSpPr txBox="1">
            <a:spLocks noGrp="1"/>
          </p:cNvSpPr>
          <p:nvPr>
            <p:ph type="body" idx="1"/>
          </p:nvPr>
        </p:nvSpPr>
        <p:spPr>
          <a:xfrm>
            <a:off x="1484699" y="3505200"/>
            <a:ext cx="10021323"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60"/>
              </a:spcBef>
              <a:spcAft>
                <a:spcPts val="0"/>
              </a:spcAft>
              <a:buSzPts val="4060"/>
              <a:buNone/>
              <a:defRPr sz="28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0" name="Google Shape;130;p70"/>
          <p:cNvSpPr txBox="1">
            <a:spLocks noGrp="1"/>
          </p:cNvSpPr>
          <p:nvPr>
            <p:ph type="body" idx="2"/>
          </p:nvPr>
        </p:nvSpPr>
        <p:spPr>
          <a:xfrm>
            <a:off x="1484699" y="4343400"/>
            <a:ext cx="10021323"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31" name="Google Shape;131;p70"/>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70"/>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70"/>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4"/>
        <p:cNvGrpSpPr/>
        <p:nvPr/>
      </p:nvGrpSpPr>
      <p:grpSpPr>
        <a:xfrm>
          <a:off x="0" y="0"/>
          <a:ext cx="0" cy="0"/>
          <a:chOff x="0" y="0"/>
          <a:chExt cx="0" cy="0"/>
        </a:xfrm>
      </p:grpSpPr>
      <p:sp>
        <p:nvSpPr>
          <p:cNvPr id="135" name="Google Shape;135;p71"/>
          <p:cNvSpPr txBox="1">
            <a:spLocks noGrp="1"/>
          </p:cNvSpPr>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71"/>
          <p:cNvSpPr txBox="1">
            <a:spLocks noGrp="1"/>
          </p:cNvSpPr>
          <p:nvPr>
            <p:ph type="body" idx="1"/>
          </p:nvPr>
        </p:nvSpPr>
        <p:spPr>
          <a:xfrm rot="5400000">
            <a:off x="4133763" y="-1009737"/>
            <a:ext cx="4624387" cy="10272888"/>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7" name="Google Shape;137;p71"/>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71"/>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71"/>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72"/>
          <p:cNvSpPr txBox="1">
            <a:spLocks noGrp="1"/>
          </p:cNvSpPr>
          <p:nvPr>
            <p:ph type="title"/>
          </p:nvPr>
        </p:nvSpPr>
        <p:spPr>
          <a:xfrm rot="5400000">
            <a:off x="8067906" y="2353084"/>
            <a:ext cx="5105400" cy="177083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72"/>
          <p:cNvSpPr txBox="1">
            <a:spLocks noGrp="1"/>
          </p:cNvSpPr>
          <p:nvPr>
            <p:ph type="body" idx="1"/>
          </p:nvPr>
        </p:nvSpPr>
        <p:spPr>
          <a:xfrm rot="5400000">
            <a:off x="2942914" y="-772416"/>
            <a:ext cx="5105400" cy="8021831"/>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43" name="Google Shape;143;p72"/>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72"/>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72"/>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57"/>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7"/>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42" name="Google Shape;42;p57"/>
          <p:cNvSpPr txBox="1">
            <a:spLocks noGrp="1"/>
          </p:cNvSpPr>
          <p:nvPr>
            <p:ph type="dt" idx="10"/>
          </p:nvPr>
        </p:nvSpPr>
        <p:spPr>
          <a:xfrm>
            <a:off x="9868660" y="6492876"/>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7"/>
          <p:cNvSpPr txBox="1">
            <a:spLocks noGrp="1"/>
          </p:cNvSpPr>
          <p:nvPr>
            <p:ph type="ftr" idx="11"/>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7"/>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58"/>
          <p:cNvSpPr txBox="1">
            <a:spLocks noGrp="1"/>
          </p:cNvSpPr>
          <p:nvPr>
            <p:ph type="title"/>
          </p:nvPr>
        </p:nvSpPr>
        <p:spPr>
          <a:xfrm>
            <a:off x="2649328" y="2666999"/>
            <a:ext cx="8933073" cy="2360071"/>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4000"/>
              <a:buFont typeface="Corbe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8"/>
          <p:cNvSpPr txBox="1">
            <a:spLocks noGrp="1"/>
          </p:cNvSpPr>
          <p:nvPr>
            <p:ph type="body" idx="1"/>
          </p:nvPr>
        </p:nvSpPr>
        <p:spPr>
          <a:xfrm>
            <a:off x="2649331" y="5027070"/>
            <a:ext cx="8933069"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48" name="Google Shape;48;p58"/>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8"/>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8"/>
          <p:cNvSpPr txBox="1">
            <a:spLocks noGrp="1"/>
          </p:cNvSpPr>
          <p:nvPr>
            <p:ph type="sldNum" idx="12"/>
          </p:nvPr>
        </p:nvSpPr>
        <p:spPr>
          <a:xfrm>
            <a:off x="11051410"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9"/>
          <p:cNvSpPr txBox="1">
            <a:spLocks noGrp="1"/>
          </p:cNvSpPr>
          <p:nvPr>
            <p:ph type="title"/>
          </p:nvPr>
        </p:nvSpPr>
        <p:spPr>
          <a:xfrm>
            <a:off x="1285497" y="158376"/>
            <a:ext cx="9053689" cy="13716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9"/>
          <p:cNvSpPr txBox="1">
            <a:spLocks noGrp="1"/>
          </p:cNvSpPr>
          <p:nvPr>
            <p:ph type="body" idx="1"/>
          </p:nvPr>
        </p:nvSpPr>
        <p:spPr>
          <a:xfrm>
            <a:off x="1309511" y="1676400"/>
            <a:ext cx="4986528" cy="435927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4" name="Google Shape;54;p59"/>
          <p:cNvSpPr txBox="1">
            <a:spLocks noGrp="1"/>
          </p:cNvSpPr>
          <p:nvPr>
            <p:ph type="body" idx="2"/>
          </p:nvPr>
        </p:nvSpPr>
        <p:spPr>
          <a:xfrm>
            <a:off x="6595872" y="1676400"/>
            <a:ext cx="4986528" cy="433742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5" name="Google Shape;55;p59"/>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9"/>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9"/>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0"/>
          <p:cNvSpPr txBox="1">
            <a:spLocks noGrp="1"/>
          </p:cNvSpPr>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0"/>
          <p:cNvSpPr txBox="1">
            <a:spLocks noGrp="1"/>
          </p:cNvSpPr>
          <p:nvPr>
            <p:ph type="body" idx="1"/>
          </p:nvPr>
        </p:nvSpPr>
        <p:spPr>
          <a:xfrm>
            <a:off x="1772642" y="2658533"/>
            <a:ext cx="460838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366092"/>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61" name="Google Shape;61;p60"/>
          <p:cNvSpPr txBox="1">
            <a:spLocks noGrp="1"/>
          </p:cNvSpPr>
          <p:nvPr>
            <p:ph type="body" idx="2"/>
          </p:nvPr>
        </p:nvSpPr>
        <p:spPr>
          <a:xfrm>
            <a:off x="1484697"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2" name="Google Shape;62;p60"/>
          <p:cNvSpPr txBox="1">
            <a:spLocks noGrp="1"/>
          </p:cNvSpPr>
          <p:nvPr>
            <p:ph type="body" idx="3"/>
          </p:nvPr>
        </p:nvSpPr>
        <p:spPr>
          <a:xfrm>
            <a:off x="6882280" y="2667000"/>
            <a:ext cx="4623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366092"/>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63" name="Google Shape;63;p60"/>
          <p:cNvSpPr txBox="1">
            <a:spLocks noGrp="1"/>
          </p:cNvSpPr>
          <p:nvPr>
            <p:ph type="body" idx="4"/>
          </p:nvPr>
        </p:nvSpPr>
        <p:spPr>
          <a:xfrm>
            <a:off x="6609688"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4" name="Google Shape;64;p60"/>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0"/>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0"/>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61"/>
          <p:cNvSpPr txBox="1">
            <a:spLocks noGrp="1"/>
          </p:cNvSpPr>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1"/>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1"/>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1"/>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62"/>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2"/>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62"/>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63"/>
          <p:cNvSpPr txBox="1">
            <a:spLocks noGrp="1"/>
          </p:cNvSpPr>
          <p:nvPr>
            <p:ph type="title"/>
          </p:nvPr>
        </p:nvSpPr>
        <p:spPr>
          <a:xfrm>
            <a:off x="1484699" y="1600200"/>
            <a:ext cx="3550045"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3"/>
          <p:cNvSpPr txBox="1">
            <a:spLocks noGrp="1"/>
          </p:cNvSpPr>
          <p:nvPr>
            <p:ph type="body" idx="1"/>
          </p:nvPr>
        </p:nvSpPr>
        <p:spPr>
          <a:xfrm>
            <a:off x="5263404" y="685801"/>
            <a:ext cx="6242616" cy="5105401"/>
          </a:xfrm>
          <a:prstGeom prst="rect">
            <a:avLst/>
          </a:prstGeom>
          <a:noFill/>
          <a:ln>
            <a:noFill/>
          </a:ln>
        </p:spPr>
        <p:txBody>
          <a:bodyPr spcFirstLastPara="1" wrap="square" lIns="91425" tIns="45700" rIns="91425" bIns="45700" anchor="ctr" anchorCtr="0">
            <a:normAutofit/>
          </a:bodyPr>
          <a:lstStyle>
            <a:lvl1pPr marL="457200" lvl="0" indent="-412750" algn="l">
              <a:lnSpc>
                <a:spcPct val="100000"/>
              </a:lnSpc>
              <a:spcBef>
                <a:spcPts val="400"/>
              </a:spcBef>
              <a:spcAft>
                <a:spcPts val="0"/>
              </a:spcAft>
              <a:buSzPts val="2900"/>
              <a:buChar char="•"/>
              <a:defRPr sz="2000"/>
            </a:lvl1pPr>
            <a:lvl2pPr marL="914400" lvl="1" indent="-394335" algn="l">
              <a:lnSpc>
                <a:spcPct val="100000"/>
              </a:lnSpc>
              <a:spcBef>
                <a:spcPts val="600"/>
              </a:spcBef>
              <a:spcAft>
                <a:spcPts val="0"/>
              </a:spcAft>
              <a:buSzPts val="2610"/>
              <a:buChar char="•"/>
              <a:defRPr sz="1800"/>
            </a:lvl2pPr>
            <a:lvl3pPr marL="1371600" lvl="2" indent="-375919" algn="l">
              <a:lnSpc>
                <a:spcPct val="100000"/>
              </a:lnSpc>
              <a:spcBef>
                <a:spcPts val="600"/>
              </a:spcBef>
              <a:spcAft>
                <a:spcPts val="0"/>
              </a:spcAft>
              <a:buSzPts val="2320"/>
              <a:buChar char="•"/>
              <a:defRPr sz="1600"/>
            </a:lvl3pPr>
            <a:lvl4pPr marL="1828800" lvl="3" indent="-357505" algn="l">
              <a:lnSpc>
                <a:spcPct val="100000"/>
              </a:lnSpc>
              <a:spcBef>
                <a:spcPts val="600"/>
              </a:spcBef>
              <a:spcAft>
                <a:spcPts val="0"/>
              </a:spcAft>
              <a:buSzPts val="2030"/>
              <a:buChar char="•"/>
              <a:defRPr sz="1400"/>
            </a:lvl4pPr>
            <a:lvl5pPr marL="2286000" lvl="4" indent="-357504" algn="l">
              <a:lnSpc>
                <a:spcPct val="100000"/>
              </a:lnSpc>
              <a:spcBef>
                <a:spcPts val="600"/>
              </a:spcBef>
              <a:spcAft>
                <a:spcPts val="0"/>
              </a:spcAft>
              <a:buSzPts val="2030"/>
              <a:buChar char="•"/>
              <a:defRPr sz="1400"/>
            </a:lvl5pPr>
            <a:lvl6pPr marL="2743200" lvl="5" indent="-357504" algn="l">
              <a:lnSpc>
                <a:spcPct val="100000"/>
              </a:lnSpc>
              <a:spcBef>
                <a:spcPts val="600"/>
              </a:spcBef>
              <a:spcAft>
                <a:spcPts val="0"/>
              </a:spcAft>
              <a:buSzPts val="2030"/>
              <a:buChar char="•"/>
              <a:defRPr sz="1400"/>
            </a:lvl6pPr>
            <a:lvl7pPr marL="3200400" lvl="6" indent="-357504" algn="l">
              <a:lnSpc>
                <a:spcPct val="100000"/>
              </a:lnSpc>
              <a:spcBef>
                <a:spcPts val="600"/>
              </a:spcBef>
              <a:spcAft>
                <a:spcPts val="0"/>
              </a:spcAft>
              <a:buSzPts val="2030"/>
              <a:buChar char="•"/>
              <a:defRPr sz="1400"/>
            </a:lvl7pPr>
            <a:lvl8pPr marL="3657600" lvl="7" indent="-357504" algn="l">
              <a:lnSpc>
                <a:spcPct val="100000"/>
              </a:lnSpc>
              <a:spcBef>
                <a:spcPts val="600"/>
              </a:spcBef>
              <a:spcAft>
                <a:spcPts val="0"/>
              </a:spcAft>
              <a:buSzPts val="2030"/>
              <a:buChar char="•"/>
              <a:defRPr sz="1400"/>
            </a:lvl8pPr>
            <a:lvl9pPr marL="4114800" lvl="8" indent="-357504" algn="l">
              <a:lnSpc>
                <a:spcPct val="100000"/>
              </a:lnSpc>
              <a:spcBef>
                <a:spcPts val="600"/>
              </a:spcBef>
              <a:spcAft>
                <a:spcPts val="600"/>
              </a:spcAft>
              <a:buSzPts val="2030"/>
              <a:buChar char="•"/>
              <a:defRPr sz="1400"/>
            </a:lvl9pPr>
          </a:lstStyle>
          <a:p>
            <a:endParaRPr/>
          </a:p>
        </p:txBody>
      </p:sp>
      <p:sp>
        <p:nvSpPr>
          <p:cNvPr id="79" name="Google Shape;79;p63"/>
          <p:cNvSpPr txBox="1">
            <a:spLocks noGrp="1"/>
          </p:cNvSpPr>
          <p:nvPr>
            <p:ph type="body" idx="2"/>
          </p:nvPr>
        </p:nvSpPr>
        <p:spPr>
          <a:xfrm>
            <a:off x="1484699" y="2971800"/>
            <a:ext cx="3550045"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20"/>
              </a:spcBef>
              <a:spcAft>
                <a:spcPts val="0"/>
              </a:spcAft>
              <a:buSzPts val="2320"/>
              <a:buNone/>
              <a:defRPr sz="16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80" name="Google Shape;80;p63"/>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63"/>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3"/>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64"/>
          <p:cNvSpPr txBox="1">
            <a:spLocks noGrp="1"/>
          </p:cNvSpPr>
          <p:nvPr>
            <p:ph type="title"/>
          </p:nvPr>
        </p:nvSpPr>
        <p:spPr>
          <a:xfrm>
            <a:off x="1483110" y="1752599"/>
            <a:ext cx="5427572"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800"/>
              <a:buFont typeface="Corbel"/>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64"/>
          <p:cNvSpPr>
            <a:spLocks noGrp="1"/>
          </p:cNvSpPr>
          <p:nvPr>
            <p:ph type="pic" idx="2"/>
          </p:nvPr>
        </p:nvSpPr>
        <p:spPr>
          <a:xfrm>
            <a:off x="7596661" y="914400"/>
            <a:ext cx="3281828"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6" name="Google Shape;86;p64"/>
          <p:cNvSpPr txBox="1">
            <a:spLocks noGrp="1"/>
          </p:cNvSpPr>
          <p:nvPr>
            <p:ph type="body" idx="1"/>
          </p:nvPr>
        </p:nvSpPr>
        <p:spPr>
          <a:xfrm>
            <a:off x="1483110" y="3124199"/>
            <a:ext cx="5427572"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60"/>
              </a:spcBef>
              <a:spcAft>
                <a:spcPts val="0"/>
              </a:spcAft>
              <a:buSzPts val="2610"/>
              <a:buNone/>
              <a:defRPr sz="18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87" name="Google Shape;87;p64"/>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64"/>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64"/>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5"/>
          <p:cNvGrpSpPr/>
          <p:nvPr/>
        </p:nvGrpSpPr>
        <p:grpSpPr>
          <a:xfrm>
            <a:off x="1" y="1"/>
            <a:ext cx="2842684" cy="6858001"/>
            <a:chOff x="0" y="0"/>
            <a:chExt cx="2132013" cy="6858001"/>
          </a:xfrm>
        </p:grpSpPr>
        <p:sp>
          <p:nvSpPr>
            <p:cNvPr id="11" name="Google Shape;11;p55"/>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55"/>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55"/>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55"/>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44061"/>
            </a:solidFill>
            <a:ln>
              <a:noFill/>
            </a:ln>
          </p:spPr>
        </p:sp>
        <p:sp>
          <p:nvSpPr>
            <p:cNvPr id="15" name="Google Shape;15;p55"/>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55"/>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55"/>
          <p:cNvSpPr txBox="1">
            <a:spLocks noGrp="1"/>
          </p:cNvSpPr>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55"/>
          <p:cNvSpPr txBox="1">
            <a:spLocks noGrp="1"/>
          </p:cNvSpPr>
          <p:nvPr>
            <p:ph type="body" idx="1"/>
          </p:nvPr>
        </p:nvSpPr>
        <p:spPr>
          <a:xfrm>
            <a:off x="1309512" y="1814513"/>
            <a:ext cx="10272888" cy="4624387"/>
          </a:xfrm>
          <a:prstGeom prst="rect">
            <a:avLst/>
          </a:prstGeom>
          <a:noFill/>
          <a:ln>
            <a:noFill/>
          </a:ln>
        </p:spPr>
        <p:txBody>
          <a:bodyPr spcFirstLastPara="1" wrap="square" lIns="91425" tIns="45700" rIns="91425" bIns="45700" anchor="ctr" anchorCtr="0">
            <a:normAutofit/>
          </a:bodyPr>
          <a:lstStyle>
            <a:lvl1pPr marL="457200" marR="0" lvl="0" indent="-449580" algn="l" rtl="0">
              <a:lnSpc>
                <a:spcPct val="100000"/>
              </a:lnSpc>
              <a:spcBef>
                <a:spcPts val="480"/>
              </a:spcBef>
              <a:spcAft>
                <a:spcPts val="0"/>
              </a:spcAft>
              <a:buClr>
                <a:srgbClr val="366092"/>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366092"/>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366092"/>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366092"/>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366092"/>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55"/>
          <p:cNvSpPr txBox="1">
            <a:spLocks noGrp="1"/>
          </p:cNvSpPr>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0" name="Google Shape;20;p55"/>
          <p:cNvSpPr txBox="1">
            <a:spLocks noGrp="1"/>
          </p:cNvSpPr>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1" name="Google Shape;21;p55"/>
          <p:cNvSpPr txBox="1">
            <a:spLocks noGrp="1"/>
          </p:cNvSpPr>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55"/>
          <p:cNvPicPr preferRelativeResize="0"/>
          <p:nvPr/>
        </p:nvPicPr>
        <p:blipFill rotWithShape="1">
          <a:blip r:embed="rId19">
            <a:alphaModFix/>
          </a:blip>
          <a:srcRect/>
          <a:stretch/>
        </p:blipFill>
        <p:spPr>
          <a:xfrm>
            <a:off x="10363200" y="160919"/>
            <a:ext cx="1727200" cy="118852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
          <p:cNvSpPr txBox="1">
            <a:spLocks noGrp="1"/>
          </p:cNvSpPr>
          <p:nvPr>
            <p:ph type="ctrTitle"/>
          </p:nvPr>
        </p:nvSpPr>
        <p:spPr>
          <a:xfrm>
            <a:off x="4545367" y="914401"/>
            <a:ext cx="7037034" cy="3488266"/>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rgbClr val="000000"/>
              </a:buClr>
              <a:buSzPts val="5400"/>
              <a:buFont typeface="Corbel"/>
              <a:buNone/>
            </a:pPr>
            <a:r>
              <a:rPr lang="en-US" sz="5400" b="0" i="0" u="none" strike="noStrike" cap="none">
                <a:solidFill>
                  <a:srgbClr val="000000"/>
                </a:solidFill>
                <a:latin typeface="Corbel"/>
                <a:ea typeface="Corbel"/>
                <a:cs typeface="Corbel"/>
                <a:sym typeface="Corbel"/>
              </a:rPr>
              <a:t>UML Diagrams</a:t>
            </a:r>
            <a:br>
              <a:rPr lang="en-US" sz="5400" b="0" i="0" u="none" strike="noStrike" cap="none">
                <a:solidFill>
                  <a:srgbClr val="000000"/>
                </a:solidFill>
                <a:latin typeface="Corbel"/>
                <a:ea typeface="Corbel"/>
                <a:cs typeface="Corbel"/>
                <a:sym typeface="Corbel"/>
              </a:rPr>
            </a:br>
            <a:r>
              <a:rPr lang="en-US" sz="1200" b="0" i="0" u="none" strike="noStrike" cap="none">
                <a:solidFill>
                  <a:srgbClr val="000000"/>
                </a:solidFill>
                <a:latin typeface="Corbel"/>
                <a:ea typeface="Corbel"/>
                <a:cs typeface="Corbel"/>
                <a:sym typeface="Corbel"/>
              </a:rPr>
              <a:t>Ref: Whitten et all, </a:t>
            </a:r>
            <a:r>
              <a:rPr lang="en-US" sz="1200" b="0" i="1" u="none" strike="noStrike" cap="none">
                <a:solidFill>
                  <a:srgbClr val="000000"/>
                </a:solidFill>
                <a:latin typeface="Corbel"/>
                <a:ea typeface="Corbel"/>
                <a:cs typeface="Corbel"/>
                <a:sym typeface="Corbel"/>
              </a:rPr>
              <a:t>Systems Analysis and Design Methods 7e</a:t>
            </a:r>
            <a:r>
              <a:rPr lang="en-US" sz="1200" b="0" i="0" u="none" strike="noStrike" cap="none">
                <a:solidFill>
                  <a:srgbClr val="000000"/>
                </a:solidFill>
                <a:latin typeface="Corbel"/>
                <a:ea typeface="Corbel"/>
                <a:cs typeface="Corbel"/>
                <a:sym typeface="Corbel"/>
              </a:rPr>
              <a:t>. McGraw-Hill Higher Education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0"/>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Types of Actor (cont.) </a:t>
            </a:r>
            <a:endParaRPr/>
          </a:p>
        </p:txBody>
      </p:sp>
      <p:sp>
        <p:nvSpPr>
          <p:cNvPr id="223" name="Google Shape;223;p10"/>
          <p:cNvSpPr txBox="1">
            <a:spLocks noGrp="1"/>
          </p:cNvSpPr>
          <p:nvPr>
            <p:ph type="body" idx="1"/>
          </p:nvPr>
        </p:nvSpPr>
        <p:spPr>
          <a:xfrm>
            <a:off x="1188720" y="1600200"/>
            <a:ext cx="11003280" cy="499262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480"/>
              <a:buNone/>
            </a:pPr>
            <a:endParaRPr b="1"/>
          </a:p>
          <a:p>
            <a:pPr marL="0" lvl="0" indent="0" algn="l" rtl="0">
              <a:lnSpc>
                <a:spcPct val="100000"/>
              </a:lnSpc>
              <a:spcBef>
                <a:spcPts val="1080"/>
              </a:spcBef>
              <a:spcAft>
                <a:spcPts val="0"/>
              </a:spcAft>
              <a:buSzPts val="3480"/>
              <a:buNone/>
            </a:pPr>
            <a:r>
              <a:rPr lang="en-US" b="1"/>
              <a:t>External hardware </a:t>
            </a:r>
            <a:endParaRPr/>
          </a:p>
          <a:p>
            <a:pPr marL="742950" lvl="1" indent="-285750" algn="l" rtl="0">
              <a:lnSpc>
                <a:spcPct val="100000"/>
              </a:lnSpc>
              <a:spcBef>
                <a:spcPts val="1000"/>
              </a:spcBef>
              <a:spcAft>
                <a:spcPts val="0"/>
              </a:spcAft>
              <a:buSzPts val="2900"/>
              <a:buChar char="•"/>
            </a:pPr>
            <a:r>
              <a:rPr lang="en-US"/>
              <a:t>Any </a:t>
            </a:r>
            <a:r>
              <a:rPr lang="en-US" b="1" u="sng"/>
              <a:t>external hardware device</a:t>
            </a:r>
            <a:r>
              <a:rPr lang="en-US" b="1"/>
              <a:t> </a:t>
            </a:r>
            <a:r>
              <a:rPr lang="en-US"/>
              <a:t>which is a part of the application.</a:t>
            </a:r>
            <a:endParaRPr/>
          </a:p>
          <a:p>
            <a:pPr marL="742950" lvl="1" indent="-285750" algn="l" rtl="0">
              <a:lnSpc>
                <a:spcPct val="100000"/>
              </a:lnSpc>
              <a:spcBef>
                <a:spcPts val="1000"/>
              </a:spcBef>
              <a:spcAft>
                <a:spcPts val="0"/>
              </a:spcAft>
              <a:buSzPts val="2900"/>
              <a:buChar char="•"/>
            </a:pPr>
            <a:r>
              <a:rPr lang="en-US"/>
              <a:t>If the system using </a:t>
            </a:r>
            <a:r>
              <a:rPr lang="en-US" b="1"/>
              <a:t>amazon datastore </a:t>
            </a:r>
            <a:r>
              <a:rPr lang="en-US"/>
              <a:t>as their database. </a:t>
            </a:r>
            <a:endParaRPr/>
          </a:p>
          <a:p>
            <a:pPr marL="0" lvl="0" indent="0" algn="l" rtl="0">
              <a:lnSpc>
                <a:spcPct val="100000"/>
              </a:lnSpc>
              <a:spcBef>
                <a:spcPts val="1080"/>
              </a:spcBef>
              <a:spcAft>
                <a:spcPts val="0"/>
              </a:spcAft>
              <a:buSzPts val="3480"/>
              <a:buNone/>
            </a:pPr>
            <a:endParaRPr b="1"/>
          </a:p>
          <a:p>
            <a:pPr marL="0" lvl="0" indent="0" algn="l" rtl="0">
              <a:lnSpc>
                <a:spcPct val="100000"/>
              </a:lnSpc>
              <a:spcBef>
                <a:spcPts val="1080"/>
              </a:spcBef>
              <a:spcAft>
                <a:spcPts val="0"/>
              </a:spcAft>
              <a:buSzPts val="3480"/>
              <a:buNone/>
            </a:pPr>
            <a:r>
              <a:rPr lang="en-US" b="1"/>
              <a:t>Other System</a:t>
            </a:r>
            <a:endParaRPr/>
          </a:p>
          <a:p>
            <a:pPr marL="742950" lvl="1" indent="-285750" algn="l" rtl="0">
              <a:lnSpc>
                <a:spcPct val="100000"/>
              </a:lnSpc>
              <a:spcBef>
                <a:spcPts val="1000"/>
              </a:spcBef>
              <a:spcAft>
                <a:spcPts val="0"/>
              </a:spcAft>
              <a:buSzPts val="2900"/>
              <a:buChar char="•"/>
            </a:pPr>
            <a:r>
              <a:rPr lang="en-US"/>
              <a:t>Any </a:t>
            </a:r>
            <a:r>
              <a:rPr lang="en-US" b="1" u="sng"/>
              <a:t>external system</a:t>
            </a:r>
            <a:r>
              <a:rPr lang="en-US" b="1"/>
              <a:t> </a:t>
            </a:r>
            <a:r>
              <a:rPr lang="en-US"/>
              <a:t>which has interaction with the current system.</a:t>
            </a:r>
            <a:endParaRPr/>
          </a:p>
          <a:p>
            <a:pPr marL="742950" lvl="1" indent="-285750" algn="l" rtl="0">
              <a:lnSpc>
                <a:spcPct val="100000"/>
              </a:lnSpc>
              <a:spcBef>
                <a:spcPts val="1000"/>
              </a:spcBef>
              <a:spcAft>
                <a:spcPts val="0"/>
              </a:spcAft>
              <a:buSzPts val="2900"/>
              <a:buChar char="•"/>
            </a:pPr>
            <a:r>
              <a:rPr lang="en-US" b="1"/>
              <a:t>Payment gateway </a:t>
            </a:r>
            <a:r>
              <a:rPr lang="en-US"/>
              <a:t>is an example of such actor. </a:t>
            </a:r>
            <a:endParaRPr/>
          </a:p>
        </p:txBody>
      </p:sp>
      <p:sp>
        <p:nvSpPr>
          <p:cNvPr id="224" name="Google Shape;224;p10"/>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1"/>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Use Cases</a:t>
            </a:r>
            <a:endParaRPr/>
          </a:p>
        </p:txBody>
      </p:sp>
      <p:sp>
        <p:nvSpPr>
          <p:cNvPr id="230" name="Google Shape;230;p11"/>
          <p:cNvSpPr txBox="1">
            <a:spLocks noGrp="1"/>
          </p:cNvSpPr>
          <p:nvPr>
            <p:ph type="body" idx="1"/>
          </p:nvPr>
        </p:nvSpPr>
        <p:spPr>
          <a:xfrm>
            <a:off x="1309512" y="1600200"/>
            <a:ext cx="8748889" cy="4800599"/>
          </a:xfrm>
          <a:prstGeom prst="rect">
            <a:avLst/>
          </a:prstGeom>
          <a:noFill/>
          <a:ln>
            <a:noFill/>
          </a:ln>
        </p:spPr>
        <p:txBody>
          <a:bodyPr spcFirstLastPara="1" wrap="square" lIns="91425" tIns="45700" rIns="91425" bIns="45700" anchor="t" anchorCtr="0">
            <a:normAutofit fontScale="92500"/>
          </a:bodyPr>
          <a:lstStyle/>
          <a:p>
            <a:pPr marL="285750" lvl="0" indent="-285750" algn="l" rtl="0">
              <a:lnSpc>
                <a:spcPct val="150000"/>
              </a:lnSpc>
              <a:spcBef>
                <a:spcPts val="0"/>
              </a:spcBef>
              <a:spcAft>
                <a:spcPts val="0"/>
              </a:spcAft>
              <a:buSzPct val="145000"/>
              <a:buChar char="•"/>
            </a:pPr>
            <a:r>
              <a:rPr lang="en-US"/>
              <a:t>Indicates the </a:t>
            </a:r>
            <a:r>
              <a:rPr lang="en-US" i="1" u="sng"/>
              <a:t>system functions</a:t>
            </a:r>
            <a:r>
              <a:rPr lang="en-US" i="1"/>
              <a:t> </a:t>
            </a:r>
            <a:r>
              <a:rPr lang="en-US"/>
              <a:t>performed by an actor</a:t>
            </a:r>
            <a:endParaRPr/>
          </a:p>
          <a:p>
            <a:pPr marL="285750" lvl="0" indent="-285750" algn="l" rtl="0">
              <a:lnSpc>
                <a:spcPct val="150000"/>
              </a:lnSpc>
              <a:spcBef>
                <a:spcPts val="1044"/>
              </a:spcBef>
              <a:spcAft>
                <a:spcPts val="0"/>
              </a:spcAft>
              <a:buSzPct val="145000"/>
              <a:buChar char="•"/>
            </a:pPr>
            <a:r>
              <a:rPr lang="en-US"/>
              <a:t>It can also describes the </a:t>
            </a:r>
            <a:r>
              <a:rPr lang="en-US" i="1" u="sng"/>
              <a:t>sequence of actions</a:t>
            </a:r>
            <a:r>
              <a:rPr lang="en-US"/>
              <a:t> in a system</a:t>
            </a:r>
            <a:endParaRPr/>
          </a:p>
          <a:p>
            <a:pPr marL="285750" lvl="0" indent="-285750" algn="l" rtl="0">
              <a:lnSpc>
                <a:spcPct val="150000"/>
              </a:lnSpc>
              <a:spcBef>
                <a:spcPts val="1044"/>
              </a:spcBef>
              <a:spcAft>
                <a:spcPts val="0"/>
              </a:spcAft>
              <a:buSzPct val="145000"/>
              <a:buChar char="•"/>
            </a:pPr>
            <a:r>
              <a:rPr lang="en-US"/>
              <a:t>Every Use case must have a </a:t>
            </a:r>
            <a:r>
              <a:rPr lang="en-US" i="1" u="sng"/>
              <a:t>unique name</a:t>
            </a:r>
            <a:endParaRPr/>
          </a:p>
          <a:p>
            <a:pPr marL="285750" lvl="0" indent="-285750" algn="l" rtl="0">
              <a:lnSpc>
                <a:spcPct val="150000"/>
              </a:lnSpc>
              <a:spcBef>
                <a:spcPts val="1044"/>
              </a:spcBef>
              <a:spcAft>
                <a:spcPts val="0"/>
              </a:spcAft>
              <a:buSzPct val="145000"/>
              <a:buChar char="•"/>
            </a:pPr>
            <a:r>
              <a:rPr lang="en-US"/>
              <a:t>Use case must be started with </a:t>
            </a:r>
            <a:r>
              <a:rPr lang="en-US" i="1" u="sng"/>
              <a:t>principal verb</a:t>
            </a:r>
            <a:endParaRPr/>
          </a:p>
          <a:p>
            <a:pPr marL="285750" lvl="0" indent="-285750" algn="l" rtl="0">
              <a:lnSpc>
                <a:spcPct val="150000"/>
              </a:lnSpc>
              <a:spcBef>
                <a:spcPts val="1044"/>
              </a:spcBef>
              <a:spcAft>
                <a:spcPts val="0"/>
              </a:spcAft>
              <a:buSzPct val="145000"/>
              <a:buChar char="•"/>
            </a:pPr>
            <a:r>
              <a:rPr lang="en-US"/>
              <a:t>Use cases in the diagram must be </a:t>
            </a:r>
            <a:r>
              <a:rPr lang="en-US" i="1" u="sng"/>
              <a:t>enclosed</a:t>
            </a:r>
            <a:r>
              <a:rPr lang="en-US"/>
              <a:t> by the system boundary</a:t>
            </a:r>
            <a:endParaRPr/>
          </a:p>
          <a:p>
            <a:pPr marL="285750" lvl="0" indent="-285750" algn="l" rtl="0">
              <a:lnSpc>
                <a:spcPct val="150000"/>
              </a:lnSpc>
              <a:spcBef>
                <a:spcPts val="1044"/>
              </a:spcBef>
              <a:spcAft>
                <a:spcPts val="0"/>
              </a:spcAft>
              <a:buSzPct val="145000"/>
              <a:buChar char="•"/>
            </a:pPr>
            <a:r>
              <a:rPr lang="en-US"/>
              <a:t>Every Use case should be </a:t>
            </a:r>
            <a:r>
              <a:rPr lang="en-US" i="1" u="sng"/>
              <a:t>connected</a:t>
            </a:r>
            <a:r>
              <a:rPr lang="en-US"/>
              <a:t> with either </a:t>
            </a:r>
            <a:r>
              <a:rPr lang="en-US" i="1" u="sng"/>
              <a:t>actor</a:t>
            </a:r>
            <a:r>
              <a:rPr lang="en-US"/>
              <a:t> or another </a:t>
            </a:r>
            <a:r>
              <a:rPr lang="en-US" i="1" u="sng"/>
              <a:t>use case</a:t>
            </a:r>
            <a:endParaRPr/>
          </a:p>
          <a:p>
            <a:pPr marL="285750" lvl="0" indent="-285750" algn="l" rtl="0">
              <a:lnSpc>
                <a:spcPct val="150000"/>
              </a:lnSpc>
              <a:spcBef>
                <a:spcPts val="1044"/>
              </a:spcBef>
              <a:spcAft>
                <a:spcPts val="0"/>
              </a:spcAft>
              <a:buSzPct val="145000"/>
              <a:buChar char="•"/>
            </a:pPr>
            <a:r>
              <a:rPr lang="en-US"/>
              <a:t>Must be </a:t>
            </a:r>
            <a:r>
              <a:rPr lang="en-US" i="1" u="sng"/>
              <a:t>represented</a:t>
            </a:r>
            <a:r>
              <a:rPr lang="en-US"/>
              <a:t> by an </a:t>
            </a:r>
            <a:r>
              <a:rPr lang="en-US" i="1" u="sng"/>
              <a:t>ellipse</a:t>
            </a:r>
            <a:endParaRPr/>
          </a:p>
        </p:txBody>
      </p:sp>
      <p:sp>
        <p:nvSpPr>
          <p:cNvPr id="231" name="Google Shape;231;p11"/>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232" name="Google Shape;232;p11"/>
          <p:cNvSpPr/>
          <p:nvPr/>
        </p:nvSpPr>
        <p:spPr>
          <a:xfrm>
            <a:off x="10058400" y="3236976"/>
            <a:ext cx="1892807" cy="1142999"/>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rbel"/>
                <a:ea typeface="Corbel"/>
                <a:cs typeface="Corbel"/>
                <a:sym typeface="Corbel"/>
              </a:rPr>
              <a:t>Book a ride</a:t>
            </a:r>
            <a:endParaRPr sz="1400" b="0" i="0" u="none" strike="noStrike" cap="none">
              <a:solidFill>
                <a:srgbClr val="000000"/>
              </a:solidFill>
              <a:latin typeface="Arial"/>
              <a:ea typeface="Arial"/>
              <a:cs typeface="Arial"/>
              <a:sym typeface="Arial"/>
            </a:endParaRPr>
          </a:p>
        </p:txBody>
      </p:sp>
      <p:sp>
        <p:nvSpPr>
          <p:cNvPr id="233" name="Google Shape;233;p11"/>
          <p:cNvSpPr txBox="1"/>
          <p:nvPr/>
        </p:nvSpPr>
        <p:spPr>
          <a:xfrm>
            <a:off x="10289774" y="4736592"/>
            <a:ext cx="146226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An Use case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2"/>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System Boundary</a:t>
            </a:r>
            <a:endParaRPr/>
          </a:p>
        </p:txBody>
      </p:sp>
      <p:sp>
        <p:nvSpPr>
          <p:cNvPr id="239" name="Google Shape;239;p12"/>
          <p:cNvSpPr txBox="1">
            <a:spLocks noGrp="1"/>
          </p:cNvSpPr>
          <p:nvPr>
            <p:ph type="body" idx="1"/>
          </p:nvPr>
        </p:nvSpPr>
        <p:spPr>
          <a:xfrm>
            <a:off x="1309512" y="1600200"/>
            <a:ext cx="8474567"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200000"/>
              </a:lnSpc>
              <a:spcBef>
                <a:spcPts val="0"/>
              </a:spcBef>
              <a:spcAft>
                <a:spcPts val="0"/>
              </a:spcAft>
              <a:buSzPts val="3480"/>
              <a:buChar char="•"/>
            </a:pPr>
            <a:r>
              <a:rPr lang="en-US"/>
              <a:t>Shows how the system </a:t>
            </a:r>
            <a:r>
              <a:rPr lang="en-US" i="1" u="sng"/>
              <a:t>interacts</a:t>
            </a:r>
            <a:r>
              <a:rPr lang="en-US"/>
              <a:t> with the user</a:t>
            </a:r>
            <a:endParaRPr/>
          </a:p>
          <a:p>
            <a:pPr marL="285750" lvl="0" indent="-285750" algn="l" rtl="0">
              <a:lnSpc>
                <a:spcPct val="200000"/>
              </a:lnSpc>
              <a:spcBef>
                <a:spcPts val="1080"/>
              </a:spcBef>
              <a:spcAft>
                <a:spcPts val="0"/>
              </a:spcAft>
              <a:buSzPts val="3480"/>
              <a:buChar char="•"/>
            </a:pPr>
            <a:r>
              <a:rPr lang="en-US"/>
              <a:t>Class in which </a:t>
            </a:r>
            <a:r>
              <a:rPr lang="en-US" i="1" u="sng"/>
              <a:t>use case are executed</a:t>
            </a:r>
            <a:endParaRPr/>
          </a:p>
          <a:p>
            <a:pPr marL="285750" lvl="0" indent="-285750" algn="l" rtl="0">
              <a:lnSpc>
                <a:spcPct val="200000"/>
              </a:lnSpc>
              <a:spcBef>
                <a:spcPts val="1080"/>
              </a:spcBef>
              <a:spcAft>
                <a:spcPts val="0"/>
              </a:spcAft>
              <a:buSzPts val="3480"/>
              <a:buChar char="•"/>
            </a:pPr>
            <a:r>
              <a:rPr lang="en-US"/>
              <a:t>Represented by the use cases within a </a:t>
            </a:r>
            <a:r>
              <a:rPr lang="en-US" i="1" u="sng"/>
              <a:t>rectangle</a:t>
            </a:r>
            <a:r>
              <a:rPr lang="en-US"/>
              <a:t> and actors will </a:t>
            </a:r>
            <a:r>
              <a:rPr lang="en-US" i="1" u="sng"/>
              <a:t>outside</a:t>
            </a:r>
            <a:r>
              <a:rPr lang="en-US"/>
              <a:t> of the system boundary</a:t>
            </a:r>
            <a:endParaRPr/>
          </a:p>
        </p:txBody>
      </p:sp>
      <p:sp>
        <p:nvSpPr>
          <p:cNvPr id="240" name="Google Shape;240;p12"/>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pic>
        <p:nvPicPr>
          <p:cNvPr id="241" name="Google Shape;241;p12"/>
          <p:cNvPicPr preferRelativeResize="0"/>
          <p:nvPr/>
        </p:nvPicPr>
        <p:blipFill rotWithShape="1">
          <a:blip r:embed="rId3">
            <a:alphaModFix/>
          </a:blip>
          <a:srcRect/>
          <a:stretch/>
        </p:blipFill>
        <p:spPr>
          <a:xfrm>
            <a:off x="9641003" y="2894272"/>
            <a:ext cx="2000250" cy="1971675"/>
          </a:xfrm>
          <a:prstGeom prst="rect">
            <a:avLst/>
          </a:prstGeom>
          <a:noFill/>
          <a:ln>
            <a:noFill/>
          </a:ln>
        </p:spPr>
      </p:pic>
      <p:sp>
        <p:nvSpPr>
          <p:cNvPr id="242" name="Google Shape;242;p12"/>
          <p:cNvSpPr txBox="1"/>
          <p:nvPr/>
        </p:nvSpPr>
        <p:spPr>
          <a:xfrm>
            <a:off x="9116644" y="4800600"/>
            <a:ext cx="290438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The system boundary of  Use case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3"/>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Relation</a:t>
            </a:r>
            <a:endParaRPr/>
          </a:p>
        </p:txBody>
      </p:sp>
      <p:sp>
        <p:nvSpPr>
          <p:cNvPr id="248" name="Google Shape;248;p13"/>
          <p:cNvSpPr txBox="1">
            <a:spLocks noGrp="1"/>
          </p:cNvSpPr>
          <p:nvPr>
            <p:ph type="body" idx="1"/>
          </p:nvPr>
        </p:nvSpPr>
        <p:spPr>
          <a:xfrm>
            <a:off x="1309513" y="1600201"/>
            <a:ext cx="7980792" cy="342900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Also Known as by </a:t>
            </a:r>
            <a:r>
              <a:rPr lang="en-US" i="1" u="sng"/>
              <a:t>communication line </a:t>
            </a:r>
            <a:endParaRPr/>
          </a:p>
          <a:p>
            <a:pPr marL="285750" lvl="0" indent="-285750" algn="l" rtl="0">
              <a:lnSpc>
                <a:spcPct val="100000"/>
              </a:lnSpc>
              <a:spcBef>
                <a:spcPts val="1080"/>
              </a:spcBef>
              <a:spcAft>
                <a:spcPts val="0"/>
              </a:spcAft>
              <a:buSzPts val="3480"/>
              <a:buChar char="•"/>
            </a:pPr>
            <a:r>
              <a:rPr lang="en-US"/>
              <a:t>It represents the connection between any two components of use case diagram</a:t>
            </a:r>
            <a:endParaRPr/>
          </a:p>
          <a:p>
            <a:pPr marL="285750" lvl="0" indent="-285750" algn="l" rtl="0">
              <a:lnSpc>
                <a:spcPct val="100000"/>
              </a:lnSpc>
              <a:spcBef>
                <a:spcPts val="1080"/>
              </a:spcBef>
              <a:spcAft>
                <a:spcPts val="0"/>
              </a:spcAft>
              <a:buSzPts val="3480"/>
              <a:buChar char="•"/>
            </a:pPr>
            <a:r>
              <a:rPr lang="en-US"/>
              <a:t>Can be of three types</a:t>
            </a:r>
            <a:endParaRPr/>
          </a:p>
          <a:p>
            <a:pPr marL="742950" lvl="1" indent="-285750" algn="l" rtl="0">
              <a:lnSpc>
                <a:spcPct val="100000"/>
              </a:lnSpc>
              <a:spcBef>
                <a:spcPts val="1000"/>
              </a:spcBef>
              <a:spcAft>
                <a:spcPts val="0"/>
              </a:spcAft>
              <a:buSzPts val="2900"/>
              <a:buChar char="•"/>
            </a:pPr>
            <a:r>
              <a:rPr lang="en-US"/>
              <a:t>Association</a:t>
            </a:r>
            <a:endParaRPr/>
          </a:p>
          <a:p>
            <a:pPr marL="742950" lvl="1" indent="-285750" algn="l" rtl="0">
              <a:lnSpc>
                <a:spcPct val="100000"/>
              </a:lnSpc>
              <a:spcBef>
                <a:spcPts val="1000"/>
              </a:spcBef>
              <a:spcAft>
                <a:spcPts val="0"/>
              </a:spcAft>
              <a:buSzPts val="2900"/>
              <a:buChar char="•"/>
            </a:pPr>
            <a:r>
              <a:rPr lang="en-US"/>
              <a:t>Generalization</a:t>
            </a:r>
            <a:endParaRPr/>
          </a:p>
          <a:p>
            <a:pPr marL="742950" lvl="1" indent="-285750" algn="l" rtl="0">
              <a:lnSpc>
                <a:spcPct val="100000"/>
              </a:lnSpc>
              <a:spcBef>
                <a:spcPts val="1000"/>
              </a:spcBef>
              <a:spcAft>
                <a:spcPts val="0"/>
              </a:spcAft>
              <a:buSzPts val="2900"/>
              <a:buChar char="•"/>
            </a:pPr>
            <a:r>
              <a:rPr lang="en-US"/>
              <a:t>Dependency </a:t>
            </a:r>
            <a:endParaRPr/>
          </a:p>
        </p:txBody>
      </p:sp>
      <p:sp>
        <p:nvSpPr>
          <p:cNvPr id="249" name="Google Shape;249;p13"/>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Association</a:t>
            </a:r>
            <a:endParaRPr/>
          </a:p>
        </p:txBody>
      </p:sp>
      <p:sp>
        <p:nvSpPr>
          <p:cNvPr id="255" name="Google Shape;255;p14"/>
          <p:cNvSpPr txBox="1">
            <a:spLocks noGrp="1"/>
          </p:cNvSpPr>
          <p:nvPr>
            <p:ph type="body" idx="1"/>
          </p:nvPr>
        </p:nvSpPr>
        <p:spPr>
          <a:xfrm>
            <a:off x="1309513" y="1600200"/>
            <a:ext cx="7925928"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Connects an actor with the use case</a:t>
            </a:r>
            <a:endParaRPr/>
          </a:p>
          <a:p>
            <a:pPr marL="285750" lvl="0" indent="-285750" algn="l" rtl="0">
              <a:lnSpc>
                <a:spcPct val="100000"/>
              </a:lnSpc>
              <a:spcBef>
                <a:spcPts val="1080"/>
              </a:spcBef>
              <a:spcAft>
                <a:spcPts val="0"/>
              </a:spcAft>
              <a:buSzPts val="3480"/>
              <a:buChar char="•"/>
            </a:pPr>
            <a:r>
              <a:rPr lang="en-US"/>
              <a:t>Identifies the actor(s) are responsible/user of the use case</a:t>
            </a:r>
            <a:endParaRPr/>
          </a:p>
          <a:p>
            <a:pPr marL="285750" lvl="0" indent="-285750" algn="l" rtl="0">
              <a:lnSpc>
                <a:spcPct val="100000"/>
              </a:lnSpc>
              <a:spcBef>
                <a:spcPts val="1080"/>
              </a:spcBef>
              <a:spcAft>
                <a:spcPts val="0"/>
              </a:spcAft>
              <a:buSzPts val="3480"/>
              <a:buChar char="•"/>
            </a:pPr>
            <a:r>
              <a:rPr lang="en-US"/>
              <a:t>Represented by a </a:t>
            </a:r>
            <a:r>
              <a:rPr lang="en-US" i="1" u="sng"/>
              <a:t>straight solid line</a:t>
            </a:r>
            <a:endParaRPr/>
          </a:p>
          <a:p>
            <a:pPr marL="742950" lvl="1" indent="-285750" algn="l" rtl="0">
              <a:lnSpc>
                <a:spcPct val="100000"/>
              </a:lnSpc>
              <a:spcBef>
                <a:spcPts val="1000"/>
              </a:spcBef>
              <a:spcAft>
                <a:spcPts val="0"/>
              </a:spcAft>
              <a:buSzPts val="2900"/>
              <a:buChar char="•"/>
            </a:pPr>
            <a:r>
              <a:rPr lang="en-US">
                <a:solidFill>
                  <a:srgbClr val="FF0000"/>
                </a:solidFill>
              </a:rPr>
              <a:t>No arrow</a:t>
            </a:r>
            <a:endParaRPr/>
          </a:p>
          <a:p>
            <a:pPr marL="742950" lvl="1" indent="-285750" algn="l" rtl="0">
              <a:lnSpc>
                <a:spcPct val="100000"/>
              </a:lnSpc>
              <a:spcBef>
                <a:spcPts val="1000"/>
              </a:spcBef>
              <a:spcAft>
                <a:spcPts val="0"/>
              </a:spcAft>
              <a:buSzPts val="2900"/>
              <a:buChar char="•"/>
            </a:pPr>
            <a:r>
              <a:rPr lang="en-US">
                <a:solidFill>
                  <a:srgbClr val="FF0000"/>
                </a:solidFill>
              </a:rPr>
              <a:t>Not dashed or curved line</a:t>
            </a:r>
            <a:endParaRPr/>
          </a:p>
          <a:p>
            <a:pPr marL="285750" lvl="0" indent="-285750" algn="l" rtl="0">
              <a:lnSpc>
                <a:spcPct val="100000"/>
              </a:lnSpc>
              <a:spcBef>
                <a:spcPts val="1080"/>
              </a:spcBef>
              <a:spcAft>
                <a:spcPts val="0"/>
              </a:spcAft>
              <a:buSzPts val="3480"/>
              <a:buChar char="•"/>
            </a:pPr>
            <a:r>
              <a:rPr lang="en-US"/>
              <a:t>A actor must have at least one association in the diagram</a:t>
            </a:r>
            <a:endParaRPr/>
          </a:p>
          <a:p>
            <a:pPr marL="285750" lvl="0" indent="-285750" algn="l" rtl="0">
              <a:lnSpc>
                <a:spcPct val="100000"/>
              </a:lnSpc>
              <a:spcBef>
                <a:spcPts val="1080"/>
              </a:spcBef>
              <a:spcAft>
                <a:spcPts val="0"/>
              </a:spcAft>
              <a:buSzPts val="3480"/>
              <a:buChar char="•"/>
            </a:pPr>
            <a:r>
              <a:rPr lang="en-US"/>
              <a:t>An use case can be associated with zero or more actors </a:t>
            </a:r>
            <a:endParaRPr/>
          </a:p>
          <a:p>
            <a:pPr marL="457200" lvl="1" indent="0" algn="l" rtl="0">
              <a:lnSpc>
                <a:spcPct val="100000"/>
              </a:lnSpc>
              <a:spcBef>
                <a:spcPts val="1000"/>
              </a:spcBef>
              <a:spcAft>
                <a:spcPts val="0"/>
              </a:spcAft>
              <a:buSzPts val="2900"/>
              <a:buNone/>
            </a:pPr>
            <a:endParaRPr>
              <a:solidFill>
                <a:srgbClr val="FF0000"/>
              </a:solidFill>
            </a:endParaRPr>
          </a:p>
        </p:txBody>
      </p:sp>
      <p:sp>
        <p:nvSpPr>
          <p:cNvPr id="256" name="Google Shape;256;p14"/>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pic>
        <p:nvPicPr>
          <p:cNvPr id="257" name="Google Shape;257;p14" descr="Angle,Monochrome Photography,Symbol PNG Clipart - Royalty Free SVG ..."/>
          <p:cNvPicPr preferRelativeResize="0"/>
          <p:nvPr/>
        </p:nvPicPr>
        <p:blipFill rotWithShape="1">
          <a:blip r:embed="rId3">
            <a:alphaModFix/>
          </a:blip>
          <a:srcRect/>
          <a:stretch/>
        </p:blipFill>
        <p:spPr>
          <a:xfrm flipH="1">
            <a:off x="9426792" y="3826274"/>
            <a:ext cx="223693" cy="417251"/>
          </a:xfrm>
          <a:prstGeom prst="rect">
            <a:avLst/>
          </a:prstGeom>
          <a:noFill/>
          <a:ln>
            <a:noFill/>
          </a:ln>
        </p:spPr>
      </p:pic>
      <p:sp>
        <p:nvSpPr>
          <p:cNvPr id="258" name="Google Shape;258;p14"/>
          <p:cNvSpPr/>
          <p:nvPr/>
        </p:nvSpPr>
        <p:spPr>
          <a:xfrm>
            <a:off x="10405396" y="3665946"/>
            <a:ext cx="1419663" cy="74013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rbel"/>
                <a:ea typeface="Corbel"/>
                <a:cs typeface="Corbel"/>
                <a:sym typeface="Corbel"/>
              </a:rPr>
              <a:t>Book a ride</a:t>
            </a:r>
            <a:endParaRPr sz="1400" b="0" i="0" u="none" strike="noStrike" cap="none">
              <a:solidFill>
                <a:srgbClr val="000000"/>
              </a:solidFill>
              <a:latin typeface="Arial"/>
              <a:ea typeface="Arial"/>
              <a:cs typeface="Arial"/>
              <a:sym typeface="Arial"/>
            </a:endParaRPr>
          </a:p>
        </p:txBody>
      </p:sp>
      <p:cxnSp>
        <p:nvCxnSpPr>
          <p:cNvPr id="259" name="Google Shape;259;p14"/>
          <p:cNvCxnSpPr>
            <a:stCxn id="257" idx="1"/>
            <a:endCxn id="258" idx="2"/>
          </p:cNvCxnSpPr>
          <p:nvPr/>
        </p:nvCxnSpPr>
        <p:spPr>
          <a:xfrm>
            <a:off x="9650485" y="4034900"/>
            <a:ext cx="754800" cy="1200"/>
          </a:xfrm>
          <a:prstGeom prst="straightConnector1">
            <a:avLst/>
          </a:prstGeom>
          <a:noFill/>
          <a:ln w="28575" cap="flat" cmpd="sng">
            <a:solidFill>
              <a:schemeClr val="dk1"/>
            </a:solidFill>
            <a:prstDash val="solid"/>
            <a:round/>
            <a:headEnd type="none" w="sm" len="sm"/>
            <a:tailEnd type="none" w="sm" len="sm"/>
          </a:ln>
        </p:spPr>
      </p:cxnSp>
      <p:sp>
        <p:nvSpPr>
          <p:cNvPr id="260" name="Google Shape;260;p14"/>
          <p:cNvSpPr txBox="1"/>
          <p:nvPr/>
        </p:nvSpPr>
        <p:spPr>
          <a:xfrm>
            <a:off x="9266994" y="4172505"/>
            <a:ext cx="5950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Rider</a:t>
            </a:r>
            <a:endParaRPr sz="1400" b="0" i="0" u="none" strike="noStrike" cap="none">
              <a:solidFill>
                <a:srgbClr val="000000"/>
              </a:solidFill>
              <a:latin typeface="Arial"/>
              <a:ea typeface="Arial"/>
              <a:cs typeface="Arial"/>
              <a:sym typeface="Arial"/>
            </a:endParaRPr>
          </a:p>
        </p:txBody>
      </p:sp>
      <p:sp>
        <p:nvSpPr>
          <p:cNvPr id="261" name="Google Shape;261;p14"/>
          <p:cNvSpPr txBox="1"/>
          <p:nvPr/>
        </p:nvSpPr>
        <p:spPr>
          <a:xfrm>
            <a:off x="9426793" y="4612479"/>
            <a:ext cx="221446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association between an actor and an use case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5"/>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Generalization</a:t>
            </a:r>
            <a:endParaRPr/>
          </a:p>
        </p:txBody>
      </p:sp>
      <p:sp>
        <p:nvSpPr>
          <p:cNvPr id="267" name="Google Shape;267;p15"/>
          <p:cNvSpPr txBox="1">
            <a:spLocks noGrp="1"/>
          </p:cNvSpPr>
          <p:nvPr>
            <p:ph type="body" idx="1"/>
          </p:nvPr>
        </p:nvSpPr>
        <p:spPr>
          <a:xfrm>
            <a:off x="1309512" y="1600200"/>
            <a:ext cx="6147731"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50000"/>
              </a:lnSpc>
              <a:spcBef>
                <a:spcPts val="0"/>
              </a:spcBef>
              <a:spcAft>
                <a:spcPts val="0"/>
              </a:spcAft>
              <a:buSzPts val="3480"/>
              <a:buChar char="•"/>
            </a:pPr>
            <a:r>
              <a:rPr lang="en-US"/>
              <a:t>Represents the </a:t>
            </a:r>
            <a:r>
              <a:rPr lang="en-US" i="1" u="sng"/>
              <a:t>parent-child relation</a:t>
            </a:r>
            <a:endParaRPr/>
          </a:p>
          <a:p>
            <a:pPr marL="285750" lvl="0" indent="-285750" algn="l" rtl="0">
              <a:lnSpc>
                <a:spcPct val="150000"/>
              </a:lnSpc>
              <a:spcBef>
                <a:spcPts val="1080"/>
              </a:spcBef>
              <a:spcAft>
                <a:spcPts val="0"/>
              </a:spcAft>
              <a:buSzPts val="3480"/>
              <a:buChar char="•"/>
            </a:pPr>
            <a:r>
              <a:rPr lang="en-US"/>
              <a:t>Represented by a straight line with hollow arrow </a:t>
            </a:r>
            <a:endParaRPr/>
          </a:p>
          <a:p>
            <a:pPr marL="285750" lvl="0" indent="-285750" algn="l" rtl="0">
              <a:lnSpc>
                <a:spcPct val="150000"/>
              </a:lnSpc>
              <a:spcBef>
                <a:spcPts val="1080"/>
              </a:spcBef>
              <a:spcAft>
                <a:spcPts val="0"/>
              </a:spcAft>
              <a:buSzPts val="3480"/>
              <a:buChar char="•"/>
            </a:pPr>
            <a:r>
              <a:rPr lang="en-US"/>
              <a:t>Can indicate the relation between </a:t>
            </a:r>
            <a:endParaRPr/>
          </a:p>
          <a:p>
            <a:pPr marL="742950" lvl="1" indent="-285750" algn="l" rtl="0">
              <a:lnSpc>
                <a:spcPct val="100000"/>
              </a:lnSpc>
              <a:spcBef>
                <a:spcPts val="1000"/>
              </a:spcBef>
              <a:spcAft>
                <a:spcPts val="0"/>
              </a:spcAft>
              <a:buSzPts val="2900"/>
              <a:buChar char="•"/>
            </a:pPr>
            <a:r>
              <a:rPr lang="en-US"/>
              <a:t>Either </a:t>
            </a:r>
            <a:r>
              <a:rPr lang="en-US" b="1"/>
              <a:t>Actors</a:t>
            </a:r>
            <a:endParaRPr/>
          </a:p>
          <a:p>
            <a:pPr marL="742950" lvl="1" indent="-285750" algn="l" rtl="0">
              <a:lnSpc>
                <a:spcPct val="100000"/>
              </a:lnSpc>
              <a:spcBef>
                <a:spcPts val="1000"/>
              </a:spcBef>
              <a:spcAft>
                <a:spcPts val="0"/>
              </a:spcAft>
              <a:buSzPts val="2900"/>
              <a:buChar char="•"/>
            </a:pPr>
            <a:r>
              <a:rPr lang="en-US"/>
              <a:t>Or </a:t>
            </a:r>
            <a:r>
              <a:rPr lang="en-US" b="1"/>
              <a:t>Use cases</a:t>
            </a:r>
            <a:endParaRPr/>
          </a:p>
        </p:txBody>
      </p:sp>
      <p:sp>
        <p:nvSpPr>
          <p:cNvPr id="268" name="Google Shape;268;p15"/>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pic>
        <p:nvPicPr>
          <p:cNvPr id="269" name="Google Shape;269;p15" descr="Angle,Monochrome Photography,Symbol PNG Clipart - Royalty Free SVG ..."/>
          <p:cNvPicPr preferRelativeResize="0"/>
          <p:nvPr/>
        </p:nvPicPr>
        <p:blipFill rotWithShape="1">
          <a:blip r:embed="rId3">
            <a:alphaModFix/>
          </a:blip>
          <a:srcRect/>
          <a:stretch/>
        </p:blipFill>
        <p:spPr>
          <a:xfrm flipH="1">
            <a:off x="10297081" y="1666963"/>
            <a:ext cx="223693" cy="417251"/>
          </a:xfrm>
          <a:prstGeom prst="rect">
            <a:avLst/>
          </a:prstGeom>
          <a:noFill/>
          <a:ln>
            <a:noFill/>
          </a:ln>
        </p:spPr>
      </p:pic>
      <p:sp>
        <p:nvSpPr>
          <p:cNvPr id="270" name="Google Shape;270;p15"/>
          <p:cNvSpPr txBox="1"/>
          <p:nvPr/>
        </p:nvSpPr>
        <p:spPr>
          <a:xfrm>
            <a:off x="10137283" y="2013194"/>
            <a:ext cx="5950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Rider</a:t>
            </a:r>
            <a:endParaRPr sz="1400" b="0" i="0" u="none" strike="noStrike" cap="none">
              <a:solidFill>
                <a:srgbClr val="000000"/>
              </a:solidFill>
              <a:latin typeface="Arial"/>
              <a:ea typeface="Arial"/>
              <a:cs typeface="Arial"/>
              <a:sym typeface="Arial"/>
            </a:endParaRPr>
          </a:p>
        </p:txBody>
      </p:sp>
      <p:pic>
        <p:nvPicPr>
          <p:cNvPr id="271" name="Google Shape;271;p15" descr="Angle,Monochrome Photography,Symbol PNG Clipart - Royalty Free SVG ..."/>
          <p:cNvPicPr preferRelativeResize="0"/>
          <p:nvPr/>
        </p:nvPicPr>
        <p:blipFill rotWithShape="1">
          <a:blip r:embed="rId3">
            <a:alphaModFix/>
          </a:blip>
          <a:srcRect/>
          <a:stretch/>
        </p:blipFill>
        <p:spPr>
          <a:xfrm flipH="1">
            <a:off x="9799699" y="2795909"/>
            <a:ext cx="223693" cy="417251"/>
          </a:xfrm>
          <a:prstGeom prst="rect">
            <a:avLst/>
          </a:prstGeom>
          <a:noFill/>
          <a:ln>
            <a:noFill/>
          </a:ln>
        </p:spPr>
      </p:pic>
      <p:sp>
        <p:nvSpPr>
          <p:cNvPr id="272" name="Google Shape;272;p15"/>
          <p:cNvSpPr txBox="1"/>
          <p:nvPr/>
        </p:nvSpPr>
        <p:spPr>
          <a:xfrm>
            <a:off x="9105485" y="3142140"/>
            <a:ext cx="134043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Premium Rider</a:t>
            </a:r>
            <a:endParaRPr sz="1400" b="0" i="0" u="none" strike="noStrike" cap="none">
              <a:solidFill>
                <a:srgbClr val="000000"/>
              </a:solidFill>
              <a:latin typeface="Arial"/>
              <a:ea typeface="Arial"/>
              <a:cs typeface="Arial"/>
              <a:sym typeface="Arial"/>
            </a:endParaRPr>
          </a:p>
        </p:txBody>
      </p:sp>
      <p:pic>
        <p:nvPicPr>
          <p:cNvPr id="273" name="Google Shape;273;p15" descr="Angle,Monochrome Photography,Symbol PNG Clipart - Royalty Free SVG ..."/>
          <p:cNvPicPr preferRelativeResize="0"/>
          <p:nvPr/>
        </p:nvPicPr>
        <p:blipFill rotWithShape="1">
          <a:blip r:embed="rId3">
            <a:alphaModFix/>
          </a:blip>
          <a:srcRect/>
          <a:stretch/>
        </p:blipFill>
        <p:spPr>
          <a:xfrm flipH="1">
            <a:off x="10848978" y="2795909"/>
            <a:ext cx="223693" cy="417251"/>
          </a:xfrm>
          <a:prstGeom prst="rect">
            <a:avLst/>
          </a:prstGeom>
          <a:noFill/>
          <a:ln>
            <a:noFill/>
          </a:ln>
        </p:spPr>
      </p:pic>
      <p:sp>
        <p:nvSpPr>
          <p:cNvPr id="274" name="Google Shape;274;p15"/>
          <p:cNvSpPr txBox="1"/>
          <p:nvPr/>
        </p:nvSpPr>
        <p:spPr>
          <a:xfrm>
            <a:off x="10520774" y="3142140"/>
            <a:ext cx="129554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Irregular Rider</a:t>
            </a:r>
            <a:endParaRPr sz="1400" b="0" i="0" u="none" strike="noStrike" cap="none">
              <a:solidFill>
                <a:srgbClr val="000000"/>
              </a:solidFill>
              <a:latin typeface="Arial"/>
              <a:ea typeface="Arial"/>
              <a:cs typeface="Arial"/>
              <a:sym typeface="Arial"/>
            </a:endParaRPr>
          </a:p>
        </p:txBody>
      </p:sp>
      <p:cxnSp>
        <p:nvCxnSpPr>
          <p:cNvPr id="275" name="Google Shape;275;p15"/>
          <p:cNvCxnSpPr>
            <a:stCxn id="271" idx="0"/>
            <a:endCxn id="270" idx="2"/>
          </p:cNvCxnSpPr>
          <p:nvPr/>
        </p:nvCxnSpPr>
        <p:spPr>
          <a:xfrm rot="-5400000">
            <a:off x="9935696" y="2296859"/>
            <a:ext cx="474900" cy="523200"/>
          </a:xfrm>
          <a:prstGeom prst="bentConnector3">
            <a:avLst>
              <a:gd name="adj1" fmla="val 50000"/>
            </a:avLst>
          </a:prstGeom>
          <a:noFill/>
          <a:ln w="15875" cap="flat" cmpd="sng">
            <a:solidFill>
              <a:schemeClr val="dk1"/>
            </a:solidFill>
            <a:prstDash val="solid"/>
            <a:round/>
            <a:headEnd type="none" w="sm" len="sm"/>
            <a:tailEnd type="triangle" w="med" len="med"/>
          </a:ln>
        </p:spPr>
      </p:cxnSp>
      <p:cxnSp>
        <p:nvCxnSpPr>
          <p:cNvPr id="276" name="Google Shape;276;p15"/>
          <p:cNvCxnSpPr>
            <a:stCxn id="273" idx="0"/>
            <a:endCxn id="270" idx="2"/>
          </p:cNvCxnSpPr>
          <p:nvPr/>
        </p:nvCxnSpPr>
        <p:spPr>
          <a:xfrm rot="5400000" flipH="1">
            <a:off x="10460425" y="2295509"/>
            <a:ext cx="474900" cy="525900"/>
          </a:xfrm>
          <a:prstGeom prst="bentConnector3">
            <a:avLst>
              <a:gd name="adj1" fmla="val 50004"/>
            </a:avLst>
          </a:prstGeom>
          <a:noFill/>
          <a:ln w="15875" cap="flat" cmpd="sng">
            <a:solidFill>
              <a:schemeClr val="dk1"/>
            </a:solidFill>
            <a:prstDash val="solid"/>
            <a:round/>
            <a:headEnd type="none" w="sm" len="sm"/>
            <a:tailEnd type="triangle" w="med" len="med"/>
          </a:ln>
        </p:spPr>
      </p:cxnSp>
      <p:sp>
        <p:nvSpPr>
          <p:cNvPr id="277" name="Google Shape;277;p15"/>
          <p:cNvSpPr/>
          <p:nvPr/>
        </p:nvSpPr>
        <p:spPr>
          <a:xfrm>
            <a:off x="10340537" y="2284335"/>
            <a:ext cx="193929" cy="146110"/>
          </a:xfrm>
          <a:prstGeom prst="triangle">
            <a:avLst>
              <a:gd name="adj"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78" name="Google Shape;278;p15"/>
          <p:cNvSpPr txBox="1"/>
          <p:nvPr/>
        </p:nvSpPr>
        <p:spPr>
          <a:xfrm>
            <a:off x="8699189" y="3449218"/>
            <a:ext cx="341947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Generalization relation between actors</a:t>
            </a:r>
            <a:endParaRPr sz="1400" b="0" i="0" u="none" strike="noStrike" cap="none">
              <a:solidFill>
                <a:srgbClr val="000000"/>
              </a:solidFill>
              <a:latin typeface="Arial"/>
              <a:ea typeface="Arial"/>
              <a:cs typeface="Arial"/>
              <a:sym typeface="Arial"/>
            </a:endParaRPr>
          </a:p>
        </p:txBody>
      </p:sp>
      <p:cxnSp>
        <p:nvCxnSpPr>
          <p:cNvPr id="279" name="Google Shape;279;p15"/>
          <p:cNvCxnSpPr>
            <a:stCxn id="280" idx="0"/>
            <a:endCxn id="281" idx="4"/>
          </p:cNvCxnSpPr>
          <p:nvPr/>
        </p:nvCxnSpPr>
        <p:spPr>
          <a:xfrm rot="-5400000">
            <a:off x="9533498" y="4807696"/>
            <a:ext cx="732600" cy="881700"/>
          </a:xfrm>
          <a:prstGeom prst="bentConnector3">
            <a:avLst>
              <a:gd name="adj1" fmla="val 50002"/>
            </a:avLst>
          </a:prstGeom>
          <a:noFill/>
          <a:ln w="15875" cap="flat" cmpd="sng">
            <a:solidFill>
              <a:schemeClr val="dk1"/>
            </a:solidFill>
            <a:prstDash val="solid"/>
            <a:round/>
            <a:headEnd type="none" w="sm" len="sm"/>
            <a:tailEnd type="triangle" w="med" len="med"/>
          </a:ln>
        </p:spPr>
      </p:cxnSp>
      <p:cxnSp>
        <p:nvCxnSpPr>
          <p:cNvPr id="282" name="Google Shape;282;p15"/>
          <p:cNvCxnSpPr>
            <a:stCxn id="283" idx="0"/>
            <a:endCxn id="281" idx="4"/>
          </p:cNvCxnSpPr>
          <p:nvPr/>
        </p:nvCxnSpPr>
        <p:spPr>
          <a:xfrm rot="5400000" flipH="1">
            <a:off x="10313426" y="4909203"/>
            <a:ext cx="735600" cy="681600"/>
          </a:xfrm>
          <a:prstGeom prst="bentConnector3">
            <a:avLst>
              <a:gd name="adj1" fmla="val 49999"/>
            </a:avLst>
          </a:prstGeom>
          <a:noFill/>
          <a:ln w="15875" cap="flat" cmpd="sng">
            <a:solidFill>
              <a:schemeClr val="dk1"/>
            </a:solidFill>
            <a:prstDash val="solid"/>
            <a:round/>
            <a:headEnd type="none" w="sm" len="sm"/>
            <a:tailEnd type="triangle" w="med" len="med"/>
          </a:ln>
        </p:spPr>
      </p:cxnSp>
      <p:sp>
        <p:nvSpPr>
          <p:cNvPr id="284" name="Google Shape;284;p15"/>
          <p:cNvSpPr/>
          <p:nvPr/>
        </p:nvSpPr>
        <p:spPr>
          <a:xfrm>
            <a:off x="10235762" y="4875135"/>
            <a:ext cx="193929" cy="146110"/>
          </a:xfrm>
          <a:prstGeom prst="triangle">
            <a:avLst>
              <a:gd name="adj"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85" name="Google Shape;285;p15"/>
          <p:cNvSpPr txBox="1"/>
          <p:nvPr/>
        </p:nvSpPr>
        <p:spPr>
          <a:xfrm>
            <a:off x="8248650" y="6249568"/>
            <a:ext cx="374618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Generalization relation between use cases</a:t>
            </a:r>
            <a:endParaRPr sz="1400" b="0" i="0" u="none" strike="noStrike" cap="none">
              <a:solidFill>
                <a:srgbClr val="000000"/>
              </a:solidFill>
              <a:latin typeface="Arial"/>
              <a:ea typeface="Arial"/>
              <a:cs typeface="Arial"/>
              <a:sym typeface="Arial"/>
            </a:endParaRPr>
          </a:p>
        </p:txBody>
      </p:sp>
      <p:sp>
        <p:nvSpPr>
          <p:cNvPr id="280" name="Google Shape;280;p15"/>
          <p:cNvSpPr/>
          <p:nvPr/>
        </p:nvSpPr>
        <p:spPr>
          <a:xfrm>
            <a:off x="8868682" y="5614846"/>
            <a:ext cx="1180532" cy="606452"/>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rbel"/>
                <a:ea typeface="Corbel"/>
                <a:cs typeface="Corbel"/>
                <a:sym typeface="Corbel"/>
              </a:rPr>
              <a:t>pay</a:t>
            </a:r>
            <a:r>
              <a:rPr lang="en-US" sz="800" b="0" i="0" u="none" strike="noStrike" cap="none">
                <a:solidFill>
                  <a:schemeClr val="dk1"/>
                </a:solidFill>
                <a:latin typeface="Corbel"/>
                <a:ea typeface="Corbel"/>
                <a:cs typeface="Corbel"/>
                <a:sym typeface="Corbel"/>
              </a:rPr>
              <a:t> </a:t>
            </a:r>
            <a:r>
              <a:rPr lang="en-US" sz="1400" b="0" i="0" u="none" strike="noStrike" cap="none">
                <a:solidFill>
                  <a:schemeClr val="dk1"/>
                </a:solidFill>
                <a:latin typeface="Corbel"/>
                <a:ea typeface="Corbel"/>
                <a:cs typeface="Corbel"/>
                <a:sym typeface="Corbel"/>
              </a:rPr>
              <a:t>with card</a:t>
            </a:r>
            <a:endParaRPr sz="800" b="0" i="0" u="none" strike="noStrike" cap="none">
              <a:solidFill>
                <a:schemeClr val="dk1"/>
              </a:solidFill>
              <a:latin typeface="Corbel"/>
              <a:ea typeface="Corbel"/>
              <a:cs typeface="Corbel"/>
              <a:sym typeface="Corbel"/>
            </a:endParaRPr>
          </a:p>
        </p:txBody>
      </p:sp>
      <p:sp>
        <p:nvSpPr>
          <p:cNvPr id="281" name="Google Shape;281;p15"/>
          <p:cNvSpPr/>
          <p:nvPr/>
        </p:nvSpPr>
        <p:spPr>
          <a:xfrm>
            <a:off x="9750271" y="4275764"/>
            <a:ext cx="1180532" cy="606452"/>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rbel"/>
                <a:ea typeface="Corbel"/>
                <a:cs typeface="Corbel"/>
                <a:sym typeface="Corbel"/>
              </a:rPr>
              <a:t>pay</a:t>
            </a:r>
            <a:r>
              <a:rPr lang="en-US" sz="800" b="0" i="0" u="none" strike="noStrike" cap="none">
                <a:solidFill>
                  <a:schemeClr val="dk1"/>
                </a:solidFill>
                <a:latin typeface="Corbel"/>
                <a:ea typeface="Corbel"/>
                <a:cs typeface="Corbel"/>
                <a:sym typeface="Corbel"/>
              </a:rPr>
              <a:t> </a:t>
            </a:r>
            <a:r>
              <a:rPr lang="en-US" sz="1400" b="0" i="0" u="none" strike="noStrike" cap="none">
                <a:solidFill>
                  <a:schemeClr val="dk1"/>
                </a:solidFill>
                <a:latin typeface="Corbel"/>
                <a:ea typeface="Corbel"/>
                <a:cs typeface="Corbel"/>
                <a:sym typeface="Corbel"/>
              </a:rPr>
              <a:t>online</a:t>
            </a:r>
            <a:endParaRPr sz="800" b="0" i="0" u="none" strike="noStrike" cap="none">
              <a:solidFill>
                <a:schemeClr val="dk1"/>
              </a:solidFill>
              <a:latin typeface="Corbel"/>
              <a:ea typeface="Corbel"/>
              <a:cs typeface="Corbel"/>
              <a:sym typeface="Corbel"/>
            </a:endParaRPr>
          </a:p>
        </p:txBody>
      </p:sp>
      <p:sp>
        <p:nvSpPr>
          <p:cNvPr id="283" name="Google Shape;283;p15"/>
          <p:cNvSpPr/>
          <p:nvPr/>
        </p:nvSpPr>
        <p:spPr>
          <a:xfrm>
            <a:off x="10431760" y="5617803"/>
            <a:ext cx="1180532" cy="606452"/>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rbel"/>
                <a:ea typeface="Corbel"/>
                <a:cs typeface="Corbel"/>
                <a:sym typeface="Corbel"/>
              </a:rPr>
              <a:t>pay with bkash</a:t>
            </a:r>
            <a:endParaRPr sz="800" b="0" i="0" u="none" strike="noStrike" cap="none">
              <a:solidFill>
                <a:schemeClr val="dk1"/>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e7130de1d3_0_1"/>
          <p:cNvSpPr txBox="1">
            <a:spLocks noGrp="1"/>
          </p:cNvSpPr>
          <p:nvPr>
            <p:ph type="title"/>
          </p:nvPr>
        </p:nvSpPr>
        <p:spPr>
          <a:xfrm>
            <a:off x="1309512" y="221677"/>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Dependency</a:t>
            </a:r>
            <a:endParaRPr/>
          </a:p>
        </p:txBody>
      </p:sp>
      <p:sp>
        <p:nvSpPr>
          <p:cNvPr id="291" name="Google Shape;291;ge7130de1d3_0_1"/>
          <p:cNvSpPr txBox="1">
            <a:spLocks noGrp="1"/>
          </p:cNvSpPr>
          <p:nvPr>
            <p:ph type="body" idx="1"/>
          </p:nvPr>
        </p:nvSpPr>
        <p:spPr>
          <a:xfrm>
            <a:off x="1309500" y="1221088"/>
            <a:ext cx="7901100" cy="5058300"/>
          </a:xfrm>
          <a:prstGeom prst="rect">
            <a:avLst/>
          </a:prstGeom>
          <a:noFill/>
          <a:ln>
            <a:noFill/>
          </a:ln>
        </p:spPr>
        <p:txBody>
          <a:bodyPr spcFirstLastPara="1" wrap="square" lIns="0" tIns="0" rIns="0" bIns="0" anchor="t" anchorCtr="0">
            <a:noAutofit/>
          </a:bodyPr>
          <a:lstStyle/>
          <a:p>
            <a:pPr marL="285750" lvl="0" indent="-280479" algn="l" rtl="0">
              <a:lnSpc>
                <a:spcPct val="100000"/>
              </a:lnSpc>
              <a:spcBef>
                <a:spcPts val="360"/>
              </a:spcBef>
              <a:spcAft>
                <a:spcPts val="0"/>
              </a:spcAft>
              <a:buSzPts val="2527"/>
              <a:buChar char="•"/>
            </a:pPr>
            <a:r>
              <a:rPr lang="en-US" sz="2380"/>
              <a:t>Indicates the dependency relationship between two use cases.</a:t>
            </a:r>
            <a:endParaRPr sz="2380"/>
          </a:p>
          <a:p>
            <a:pPr marL="285750" lvl="0" indent="-280479" algn="l" rtl="0">
              <a:lnSpc>
                <a:spcPct val="100000"/>
              </a:lnSpc>
              <a:spcBef>
                <a:spcPts val="600"/>
              </a:spcBef>
              <a:spcAft>
                <a:spcPts val="0"/>
              </a:spcAft>
              <a:buSzPts val="2527"/>
              <a:buChar char="•"/>
            </a:pPr>
            <a:r>
              <a:rPr lang="en-US" sz="2380"/>
              <a:t>Two types of dependencies : Include &amp; Extend</a:t>
            </a:r>
            <a:endParaRPr sz="2380"/>
          </a:p>
          <a:p>
            <a:pPr marL="285750" lvl="0" indent="0" algn="l" rtl="0">
              <a:lnSpc>
                <a:spcPct val="100000"/>
              </a:lnSpc>
              <a:spcBef>
                <a:spcPts val="600"/>
              </a:spcBef>
              <a:spcAft>
                <a:spcPts val="0"/>
              </a:spcAft>
              <a:buSzPts val="2610"/>
              <a:buNone/>
            </a:pPr>
            <a:endParaRPr sz="2380"/>
          </a:p>
          <a:p>
            <a:pPr marL="285750" lvl="0" indent="-280479" algn="l" rtl="0">
              <a:lnSpc>
                <a:spcPct val="100000"/>
              </a:lnSpc>
              <a:spcBef>
                <a:spcPts val="600"/>
              </a:spcBef>
              <a:spcAft>
                <a:spcPts val="0"/>
              </a:spcAft>
              <a:buSzPts val="2527"/>
              <a:buChar char="•"/>
            </a:pPr>
            <a:r>
              <a:rPr lang="en-US" sz="2380" b="1"/>
              <a:t>Include relationships </a:t>
            </a:r>
            <a:endParaRPr sz="2380" b="1"/>
          </a:p>
          <a:p>
            <a:pPr marL="742950" lvl="1" indent="-280479" algn="l" rtl="0">
              <a:lnSpc>
                <a:spcPct val="100000"/>
              </a:lnSpc>
              <a:spcBef>
                <a:spcPts val="600"/>
              </a:spcBef>
              <a:spcAft>
                <a:spcPts val="0"/>
              </a:spcAft>
              <a:buSzPts val="2527"/>
              <a:buChar char="•"/>
            </a:pPr>
            <a:r>
              <a:rPr lang="en-US" sz="2100"/>
              <a:t>One use case (base) includes the functionality of another (inclusion case)</a:t>
            </a:r>
            <a:endParaRPr sz="2100"/>
          </a:p>
          <a:p>
            <a:pPr marL="742950" lvl="1" indent="-280479" algn="l" rtl="0">
              <a:lnSpc>
                <a:spcPct val="100000"/>
              </a:lnSpc>
              <a:spcBef>
                <a:spcPts val="600"/>
              </a:spcBef>
              <a:spcAft>
                <a:spcPts val="0"/>
              </a:spcAft>
              <a:buSzPts val="2527"/>
              <a:buChar char="•"/>
            </a:pPr>
            <a:r>
              <a:rPr lang="en-US" sz="2100"/>
              <a:t>Supports re-use of functionality </a:t>
            </a:r>
            <a:endParaRPr sz="2100"/>
          </a:p>
          <a:p>
            <a:pPr marL="742950" lvl="0" indent="0" algn="l" rtl="0">
              <a:lnSpc>
                <a:spcPct val="100000"/>
              </a:lnSpc>
              <a:spcBef>
                <a:spcPts val="600"/>
              </a:spcBef>
              <a:spcAft>
                <a:spcPts val="0"/>
              </a:spcAft>
              <a:buSzPts val="2610"/>
              <a:buNone/>
            </a:pPr>
            <a:endParaRPr sz="2100"/>
          </a:p>
          <a:p>
            <a:pPr marL="285750" lvl="0" indent="-280479" algn="l" rtl="0">
              <a:lnSpc>
                <a:spcPct val="100000"/>
              </a:lnSpc>
              <a:spcBef>
                <a:spcPts val="600"/>
              </a:spcBef>
              <a:spcAft>
                <a:spcPts val="0"/>
              </a:spcAft>
              <a:buSzPts val="2527"/>
              <a:buChar char="•"/>
            </a:pPr>
            <a:r>
              <a:rPr lang="en-US" sz="2380" b="1"/>
              <a:t>Extend relationships</a:t>
            </a:r>
            <a:endParaRPr sz="2380" b="1"/>
          </a:p>
          <a:p>
            <a:pPr marL="742950" lvl="1" indent="-280479" algn="l" rtl="0">
              <a:lnSpc>
                <a:spcPct val="100000"/>
              </a:lnSpc>
              <a:spcBef>
                <a:spcPts val="600"/>
              </a:spcBef>
              <a:spcAft>
                <a:spcPts val="0"/>
              </a:spcAft>
              <a:buSzPts val="2527"/>
              <a:buChar char="•"/>
            </a:pPr>
            <a:r>
              <a:rPr lang="en-US" sz="2100"/>
              <a:t>One use case (extension) extends the behavior of another (base) </a:t>
            </a:r>
            <a:endParaRPr sz="2100"/>
          </a:p>
          <a:p>
            <a:pPr marL="742950" lvl="0" indent="0" algn="l" rtl="0">
              <a:lnSpc>
                <a:spcPct val="100000"/>
              </a:lnSpc>
              <a:spcBef>
                <a:spcPts val="600"/>
              </a:spcBef>
              <a:spcAft>
                <a:spcPts val="0"/>
              </a:spcAft>
              <a:buSzPts val="2610"/>
              <a:buNone/>
            </a:pPr>
            <a:endParaRPr sz="1800"/>
          </a:p>
          <a:p>
            <a:pPr marL="0" lvl="0" indent="0" algn="l" rtl="0">
              <a:lnSpc>
                <a:spcPct val="100000"/>
              </a:lnSpc>
              <a:spcBef>
                <a:spcPts val="600"/>
              </a:spcBef>
              <a:spcAft>
                <a:spcPts val="600"/>
              </a:spcAft>
              <a:buSzPts val="2610"/>
              <a:buNone/>
            </a:pPr>
            <a:endParaRPr sz="1800"/>
          </a:p>
        </p:txBody>
      </p:sp>
      <p:sp>
        <p:nvSpPr>
          <p:cNvPr id="292" name="Google Shape;292;ge7130de1d3_0_1"/>
          <p:cNvSpPr txBox="1">
            <a:spLocks noGrp="1"/>
          </p:cNvSpPr>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293" name="Google Shape;293;ge7130de1d3_0_1"/>
          <p:cNvSpPr/>
          <p:nvPr/>
        </p:nvSpPr>
        <p:spPr>
          <a:xfrm>
            <a:off x="9363085" y="1685070"/>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Book a ride</a:t>
            </a:r>
            <a:endParaRPr sz="1400" b="0" i="0" u="none" strike="noStrike" cap="none">
              <a:solidFill>
                <a:srgbClr val="000000"/>
              </a:solidFill>
              <a:latin typeface="Arial"/>
              <a:ea typeface="Arial"/>
              <a:cs typeface="Arial"/>
              <a:sym typeface="Arial"/>
            </a:endParaRPr>
          </a:p>
        </p:txBody>
      </p:sp>
      <p:sp>
        <p:nvSpPr>
          <p:cNvPr id="294" name="Google Shape;294;ge7130de1d3_0_1"/>
          <p:cNvSpPr/>
          <p:nvPr/>
        </p:nvSpPr>
        <p:spPr>
          <a:xfrm>
            <a:off x="10336678" y="2966576"/>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Confirm the ride</a:t>
            </a:r>
            <a:endParaRPr sz="1400" b="0" i="0" u="none" strike="noStrike" cap="none">
              <a:solidFill>
                <a:srgbClr val="000000"/>
              </a:solidFill>
              <a:latin typeface="Arial"/>
              <a:ea typeface="Arial"/>
              <a:cs typeface="Arial"/>
              <a:sym typeface="Arial"/>
            </a:endParaRPr>
          </a:p>
        </p:txBody>
      </p:sp>
      <p:cxnSp>
        <p:nvCxnSpPr>
          <p:cNvPr id="295" name="Google Shape;295;ge7130de1d3_0_1"/>
          <p:cNvCxnSpPr>
            <a:stCxn id="294" idx="0"/>
            <a:endCxn id="293" idx="4"/>
          </p:cNvCxnSpPr>
          <p:nvPr/>
        </p:nvCxnSpPr>
        <p:spPr>
          <a:xfrm rot="10800000">
            <a:off x="10096828" y="2185376"/>
            <a:ext cx="973500" cy="781200"/>
          </a:xfrm>
          <a:prstGeom prst="straightConnector1">
            <a:avLst/>
          </a:prstGeom>
          <a:noFill/>
          <a:ln w="9525" cap="flat" cmpd="sng">
            <a:solidFill>
              <a:schemeClr val="dk1"/>
            </a:solidFill>
            <a:prstDash val="dash"/>
            <a:round/>
            <a:headEnd type="none" w="sm" len="sm"/>
            <a:tailEnd type="stealth" w="med" len="med"/>
          </a:ln>
        </p:spPr>
      </p:cxnSp>
      <p:sp>
        <p:nvSpPr>
          <p:cNvPr id="296" name="Google Shape;296;ge7130de1d3_0_1"/>
          <p:cNvSpPr txBox="1"/>
          <p:nvPr/>
        </p:nvSpPr>
        <p:spPr>
          <a:xfrm>
            <a:off x="10708107" y="2248837"/>
            <a:ext cx="1085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&lt;&lt;include&gt;&gt;</a:t>
            </a:r>
            <a:endParaRPr sz="1400" b="0" i="0" u="none" strike="noStrike" cap="none">
              <a:solidFill>
                <a:srgbClr val="000000"/>
              </a:solidFill>
              <a:latin typeface="Arial"/>
              <a:ea typeface="Arial"/>
              <a:cs typeface="Arial"/>
              <a:sym typeface="Arial"/>
            </a:endParaRPr>
          </a:p>
        </p:txBody>
      </p:sp>
      <p:sp>
        <p:nvSpPr>
          <p:cNvPr id="297" name="Google Shape;297;ge7130de1d3_0_1"/>
          <p:cNvSpPr/>
          <p:nvPr/>
        </p:nvSpPr>
        <p:spPr>
          <a:xfrm>
            <a:off x="9551287" y="4453644"/>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Finish the ride</a:t>
            </a:r>
            <a:endParaRPr sz="1400" b="0" i="0" u="none" strike="noStrike" cap="none">
              <a:solidFill>
                <a:srgbClr val="000000"/>
              </a:solidFill>
              <a:latin typeface="Arial"/>
              <a:ea typeface="Arial"/>
              <a:cs typeface="Arial"/>
              <a:sym typeface="Arial"/>
            </a:endParaRPr>
          </a:p>
        </p:txBody>
      </p:sp>
      <p:sp>
        <p:nvSpPr>
          <p:cNvPr id="298" name="Google Shape;298;ge7130de1d3_0_1"/>
          <p:cNvSpPr/>
          <p:nvPr/>
        </p:nvSpPr>
        <p:spPr>
          <a:xfrm>
            <a:off x="10156905" y="5559600"/>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Give review</a:t>
            </a:r>
            <a:endParaRPr sz="1400" b="0" i="0" u="none" strike="noStrike" cap="none">
              <a:solidFill>
                <a:srgbClr val="000000"/>
              </a:solidFill>
              <a:latin typeface="Arial"/>
              <a:ea typeface="Arial"/>
              <a:cs typeface="Arial"/>
              <a:sym typeface="Arial"/>
            </a:endParaRPr>
          </a:p>
        </p:txBody>
      </p:sp>
      <p:cxnSp>
        <p:nvCxnSpPr>
          <p:cNvPr id="299" name="Google Shape;299;ge7130de1d3_0_1"/>
          <p:cNvCxnSpPr>
            <a:stCxn id="298" idx="0"/>
            <a:endCxn id="297" idx="4"/>
          </p:cNvCxnSpPr>
          <p:nvPr/>
        </p:nvCxnSpPr>
        <p:spPr>
          <a:xfrm rot="10800000">
            <a:off x="10284855" y="4953900"/>
            <a:ext cx="605700" cy="605700"/>
          </a:xfrm>
          <a:prstGeom prst="straightConnector1">
            <a:avLst/>
          </a:prstGeom>
          <a:noFill/>
          <a:ln w="9525" cap="flat" cmpd="sng">
            <a:solidFill>
              <a:schemeClr val="dk1"/>
            </a:solidFill>
            <a:prstDash val="dash"/>
            <a:round/>
            <a:headEnd type="none" w="sm" len="sm"/>
            <a:tailEnd type="stealth" w="med" len="med"/>
          </a:ln>
        </p:spPr>
      </p:cxnSp>
      <p:sp>
        <p:nvSpPr>
          <p:cNvPr id="300" name="Google Shape;300;ge7130de1d3_0_1"/>
          <p:cNvSpPr txBox="1"/>
          <p:nvPr/>
        </p:nvSpPr>
        <p:spPr>
          <a:xfrm>
            <a:off x="10500659" y="5091236"/>
            <a:ext cx="1064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&lt;&lt;extend&gt;&gt;</a:t>
            </a:r>
            <a:endParaRPr sz="1400" b="0" i="0" u="none" strike="noStrike" cap="none">
              <a:solidFill>
                <a:srgbClr val="000000"/>
              </a:solidFill>
              <a:latin typeface="Arial"/>
              <a:ea typeface="Arial"/>
              <a:cs typeface="Arial"/>
              <a:sym typeface="Arial"/>
            </a:endParaRPr>
          </a:p>
        </p:txBody>
      </p:sp>
      <p:sp>
        <p:nvSpPr>
          <p:cNvPr id="301" name="Google Shape;301;ge7130de1d3_0_1"/>
          <p:cNvSpPr txBox="1"/>
          <p:nvPr/>
        </p:nvSpPr>
        <p:spPr>
          <a:xfrm>
            <a:off x="9597572" y="3631383"/>
            <a:ext cx="2552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Include relation</a:t>
            </a:r>
            <a:endParaRPr sz="1400" b="0" i="0" u="none" strike="noStrike" cap="none">
              <a:solidFill>
                <a:srgbClr val="000000"/>
              </a:solidFill>
              <a:latin typeface="Arial"/>
              <a:ea typeface="Arial"/>
              <a:cs typeface="Arial"/>
              <a:sym typeface="Arial"/>
            </a:endParaRPr>
          </a:p>
        </p:txBody>
      </p:sp>
      <p:sp>
        <p:nvSpPr>
          <p:cNvPr id="302" name="Google Shape;302;ge7130de1d3_0_1"/>
          <p:cNvSpPr txBox="1"/>
          <p:nvPr/>
        </p:nvSpPr>
        <p:spPr>
          <a:xfrm>
            <a:off x="9847151" y="6076737"/>
            <a:ext cx="2552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extend relation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6"/>
          <p:cNvSpPr txBox="1">
            <a:spLocks noGrp="1"/>
          </p:cNvSpPr>
          <p:nvPr>
            <p:ph type="title"/>
          </p:nvPr>
        </p:nvSpPr>
        <p:spPr>
          <a:xfrm>
            <a:off x="1309512" y="221677"/>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Dependency</a:t>
            </a:r>
            <a:endParaRPr/>
          </a:p>
        </p:txBody>
      </p:sp>
      <p:sp>
        <p:nvSpPr>
          <p:cNvPr id="308" name="Google Shape;308;p16"/>
          <p:cNvSpPr txBox="1">
            <a:spLocks noGrp="1"/>
          </p:cNvSpPr>
          <p:nvPr>
            <p:ph type="body" idx="1"/>
          </p:nvPr>
        </p:nvSpPr>
        <p:spPr>
          <a:xfrm>
            <a:off x="1309500" y="1221088"/>
            <a:ext cx="7901100" cy="5058300"/>
          </a:xfrm>
          <a:prstGeom prst="rect">
            <a:avLst/>
          </a:prstGeom>
          <a:noFill/>
          <a:ln>
            <a:noFill/>
          </a:ln>
        </p:spPr>
        <p:txBody>
          <a:bodyPr spcFirstLastPara="1" wrap="square" lIns="0" tIns="0" rIns="0" bIns="0" anchor="t" anchorCtr="0">
            <a:noAutofit/>
          </a:bodyPr>
          <a:lstStyle/>
          <a:p>
            <a:pPr marL="285750" lvl="0" indent="0" algn="l" rtl="0">
              <a:lnSpc>
                <a:spcPct val="100000"/>
              </a:lnSpc>
              <a:spcBef>
                <a:spcPts val="360"/>
              </a:spcBef>
              <a:spcAft>
                <a:spcPts val="0"/>
              </a:spcAft>
              <a:buSzPts val="2610"/>
              <a:buNone/>
            </a:pPr>
            <a:r>
              <a:rPr lang="en-US" sz="2380" b="1"/>
              <a:t>Arrow Position</a:t>
            </a:r>
            <a:endParaRPr sz="2380" b="1"/>
          </a:p>
          <a:p>
            <a:pPr marL="285750" lvl="0" indent="0" algn="l" rtl="0">
              <a:lnSpc>
                <a:spcPct val="100000"/>
              </a:lnSpc>
              <a:spcBef>
                <a:spcPts val="600"/>
              </a:spcBef>
              <a:spcAft>
                <a:spcPts val="0"/>
              </a:spcAft>
              <a:buSzPts val="2610"/>
              <a:buNone/>
            </a:pPr>
            <a:endParaRPr sz="2380" b="1"/>
          </a:p>
          <a:p>
            <a:pPr marL="285750" lvl="0" indent="-274129" algn="l" rtl="0">
              <a:lnSpc>
                <a:spcPct val="100000"/>
              </a:lnSpc>
              <a:spcBef>
                <a:spcPts val="600"/>
              </a:spcBef>
              <a:spcAft>
                <a:spcPts val="0"/>
              </a:spcAft>
              <a:buSzPts val="2427"/>
              <a:buChar char="•"/>
            </a:pPr>
            <a:r>
              <a:rPr lang="en-US" sz="2280"/>
              <a:t>The arrow should be placed with the use case which execute first.</a:t>
            </a:r>
            <a:endParaRPr sz="2280"/>
          </a:p>
          <a:p>
            <a:pPr marL="742950" lvl="1" indent="-274129" algn="l" rtl="0">
              <a:lnSpc>
                <a:spcPct val="100000"/>
              </a:lnSpc>
              <a:spcBef>
                <a:spcPts val="600"/>
              </a:spcBef>
              <a:spcAft>
                <a:spcPts val="0"/>
              </a:spcAft>
              <a:buSzPts val="2427"/>
              <a:buChar char="•"/>
            </a:pPr>
            <a:r>
              <a:rPr lang="en-US"/>
              <a:t>In first example, You need to book a ride first then you can confirm. So the arrow is with book a ride.</a:t>
            </a:r>
            <a:endParaRPr/>
          </a:p>
          <a:p>
            <a:pPr marL="742950" lvl="1" indent="-274129" algn="l" rtl="0">
              <a:lnSpc>
                <a:spcPct val="100000"/>
              </a:lnSpc>
              <a:spcBef>
                <a:spcPts val="600"/>
              </a:spcBef>
              <a:spcAft>
                <a:spcPts val="600"/>
              </a:spcAft>
              <a:buSzPts val="2427"/>
              <a:buChar char="•"/>
            </a:pPr>
            <a:r>
              <a:rPr lang="en-US"/>
              <a:t>in second example, You need to finish the ride first then you can give review or not. So arrow is with Finish the ride.</a:t>
            </a:r>
            <a:endParaRPr/>
          </a:p>
        </p:txBody>
      </p:sp>
      <p:sp>
        <p:nvSpPr>
          <p:cNvPr id="309" name="Google Shape;309;p16"/>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310" name="Google Shape;310;p16"/>
          <p:cNvSpPr/>
          <p:nvPr/>
        </p:nvSpPr>
        <p:spPr>
          <a:xfrm>
            <a:off x="9363085" y="1685070"/>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Book a ride</a:t>
            </a:r>
            <a:endParaRPr sz="1400" b="0" i="0" u="none" strike="noStrike" cap="none">
              <a:solidFill>
                <a:srgbClr val="000000"/>
              </a:solidFill>
              <a:latin typeface="Arial"/>
              <a:ea typeface="Arial"/>
              <a:cs typeface="Arial"/>
              <a:sym typeface="Arial"/>
            </a:endParaRPr>
          </a:p>
        </p:txBody>
      </p:sp>
      <p:sp>
        <p:nvSpPr>
          <p:cNvPr id="311" name="Google Shape;311;p16"/>
          <p:cNvSpPr/>
          <p:nvPr/>
        </p:nvSpPr>
        <p:spPr>
          <a:xfrm>
            <a:off x="10336678" y="2966576"/>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Confirm the ride</a:t>
            </a:r>
            <a:endParaRPr sz="1400" b="0" i="0" u="none" strike="noStrike" cap="none">
              <a:solidFill>
                <a:srgbClr val="000000"/>
              </a:solidFill>
              <a:latin typeface="Arial"/>
              <a:ea typeface="Arial"/>
              <a:cs typeface="Arial"/>
              <a:sym typeface="Arial"/>
            </a:endParaRPr>
          </a:p>
        </p:txBody>
      </p:sp>
      <p:cxnSp>
        <p:nvCxnSpPr>
          <p:cNvPr id="312" name="Google Shape;312;p16"/>
          <p:cNvCxnSpPr>
            <a:stCxn id="311" idx="0"/>
            <a:endCxn id="310" idx="4"/>
          </p:cNvCxnSpPr>
          <p:nvPr/>
        </p:nvCxnSpPr>
        <p:spPr>
          <a:xfrm rot="10800000">
            <a:off x="10096828" y="2185376"/>
            <a:ext cx="973500" cy="781200"/>
          </a:xfrm>
          <a:prstGeom prst="straightConnector1">
            <a:avLst/>
          </a:prstGeom>
          <a:noFill/>
          <a:ln w="9525" cap="flat" cmpd="sng">
            <a:solidFill>
              <a:schemeClr val="dk1"/>
            </a:solidFill>
            <a:prstDash val="dash"/>
            <a:round/>
            <a:headEnd type="none" w="sm" len="sm"/>
            <a:tailEnd type="stealth" w="med" len="med"/>
          </a:ln>
        </p:spPr>
      </p:cxnSp>
      <p:sp>
        <p:nvSpPr>
          <p:cNvPr id="313" name="Google Shape;313;p16"/>
          <p:cNvSpPr txBox="1"/>
          <p:nvPr/>
        </p:nvSpPr>
        <p:spPr>
          <a:xfrm>
            <a:off x="10708107" y="2248837"/>
            <a:ext cx="1085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&lt;&lt;include&gt;&gt;</a:t>
            </a:r>
            <a:endParaRPr sz="1400" b="0" i="0" u="none" strike="noStrike" cap="none">
              <a:solidFill>
                <a:srgbClr val="000000"/>
              </a:solidFill>
              <a:latin typeface="Arial"/>
              <a:ea typeface="Arial"/>
              <a:cs typeface="Arial"/>
              <a:sym typeface="Arial"/>
            </a:endParaRPr>
          </a:p>
        </p:txBody>
      </p:sp>
      <p:sp>
        <p:nvSpPr>
          <p:cNvPr id="314" name="Google Shape;314;p16"/>
          <p:cNvSpPr/>
          <p:nvPr/>
        </p:nvSpPr>
        <p:spPr>
          <a:xfrm>
            <a:off x="9551287" y="4453644"/>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Finish the ride</a:t>
            </a:r>
            <a:endParaRPr sz="1400" b="0" i="0" u="none" strike="noStrike" cap="none">
              <a:solidFill>
                <a:srgbClr val="000000"/>
              </a:solidFill>
              <a:latin typeface="Arial"/>
              <a:ea typeface="Arial"/>
              <a:cs typeface="Arial"/>
              <a:sym typeface="Arial"/>
            </a:endParaRPr>
          </a:p>
        </p:txBody>
      </p:sp>
      <p:sp>
        <p:nvSpPr>
          <p:cNvPr id="315" name="Google Shape;315;p16"/>
          <p:cNvSpPr/>
          <p:nvPr/>
        </p:nvSpPr>
        <p:spPr>
          <a:xfrm>
            <a:off x="10156905" y="5559600"/>
            <a:ext cx="1467300" cy="5004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Give review</a:t>
            </a:r>
            <a:endParaRPr sz="1400" b="0" i="0" u="none" strike="noStrike" cap="none">
              <a:solidFill>
                <a:srgbClr val="000000"/>
              </a:solidFill>
              <a:latin typeface="Arial"/>
              <a:ea typeface="Arial"/>
              <a:cs typeface="Arial"/>
              <a:sym typeface="Arial"/>
            </a:endParaRPr>
          </a:p>
        </p:txBody>
      </p:sp>
      <p:cxnSp>
        <p:nvCxnSpPr>
          <p:cNvPr id="316" name="Google Shape;316;p16"/>
          <p:cNvCxnSpPr>
            <a:stCxn id="315" idx="0"/>
            <a:endCxn id="314" idx="4"/>
          </p:cNvCxnSpPr>
          <p:nvPr/>
        </p:nvCxnSpPr>
        <p:spPr>
          <a:xfrm rot="10800000">
            <a:off x="10284855" y="4953900"/>
            <a:ext cx="605700" cy="605700"/>
          </a:xfrm>
          <a:prstGeom prst="straightConnector1">
            <a:avLst/>
          </a:prstGeom>
          <a:noFill/>
          <a:ln w="9525" cap="flat" cmpd="sng">
            <a:solidFill>
              <a:schemeClr val="dk1"/>
            </a:solidFill>
            <a:prstDash val="dash"/>
            <a:round/>
            <a:headEnd type="none" w="sm" len="sm"/>
            <a:tailEnd type="stealth" w="med" len="med"/>
          </a:ln>
        </p:spPr>
      </p:cxnSp>
      <p:sp>
        <p:nvSpPr>
          <p:cNvPr id="317" name="Google Shape;317;p16"/>
          <p:cNvSpPr txBox="1"/>
          <p:nvPr/>
        </p:nvSpPr>
        <p:spPr>
          <a:xfrm>
            <a:off x="10500659" y="5091236"/>
            <a:ext cx="1064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bel"/>
                <a:ea typeface="Corbel"/>
                <a:cs typeface="Corbel"/>
                <a:sym typeface="Corbel"/>
              </a:rPr>
              <a:t>&lt;&lt;extend&gt;&gt;</a:t>
            </a:r>
            <a:endParaRPr sz="1400" b="0" i="0" u="none" strike="noStrike" cap="none">
              <a:solidFill>
                <a:srgbClr val="000000"/>
              </a:solidFill>
              <a:latin typeface="Arial"/>
              <a:ea typeface="Arial"/>
              <a:cs typeface="Arial"/>
              <a:sym typeface="Arial"/>
            </a:endParaRPr>
          </a:p>
        </p:txBody>
      </p:sp>
      <p:sp>
        <p:nvSpPr>
          <p:cNvPr id="318" name="Google Shape;318;p16"/>
          <p:cNvSpPr txBox="1"/>
          <p:nvPr/>
        </p:nvSpPr>
        <p:spPr>
          <a:xfrm>
            <a:off x="9597572" y="3631383"/>
            <a:ext cx="2552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Include relation</a:t>
            </a:r>
            <a:endParaRPr sz="1400" b="0" i="0" u="none" strike="noStrike" cap="none">
              <a:solidFill>
                <a:srgbClr val="000000"/>
              </a:solidFill>
              <a:latin typeface="Arial"/>
              <a:ea typeface="Arial"/>
              <a:cs typeface="Arial"/>
              <a:sym typeface="Arial"/>
            </a:endParaRPr>
          </a:p>
        </p:txBody>
      </p:sp>
      <p:sp>
        <p:nvSpPr>
          <p:cNvPr id="319" name="Google Shape;319;p16"/>
          <p:cNvSpPr txBox="1"/>
          <p:nvPr/>
        </p:nvSpPr>
        <p:spPr>
          <a:xfrm>
            <a:off x="9847151" y="6076737"/>
            <a:ext cx="25521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extend relation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7"/>
          <p:cNvSpPr txBox="1">
            <a:spLocks noGrp="1"/>
          </p:cNvSpPr>
          <p:nvPr>
            <p:ph type="title"/>
          </p:nvPr>
        </p:nvSpPr>
        <p:spPr>
          <a:xfrm>
            <a:off x="1309513" y="180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0000"/>
              </a:buClr>
              <a:buSzPts val="4000"/>
              <a:buFont typeface="Calibri"/>
              <a:buNone/>
            </a:pPr>
            <a:r>
              <a:rPr lang="en-US" sz="4000" b="0" i="0" u="none" strike="noStrike" cap="none" dirty="0">
                <a:solidFill>
                  <a:srgbClr val="000000"/>
                </a:solidFill>
                <a:latin typeface="Calibri"/>
                <a:ea typeface="Calibri"/>
                <a:cs typeface="Calibri"/>
                <a:sym typeface="Calibri"/>
              </a:rPr>
              <a:t>Use case Description</a:t>
            </a:r>
            <a:endParaRPr dirty="0"/>
          </a:p>
        </p:txBody>
      </p:sp>
      <p:sp>
        <p:nvSpPr>
          <p:cNvPr id="325" name="Google Shape;325;p17"/>
          <p:cNvSpPr txBox="1">
            <a:spLocks noGrp="1"/>
          </p:cNvSpPr>
          <p:nvPr>
            <p:ph type="body" idx="1"/>
          </p:nvPr>
        </p:nvSpPr>
        <p:spPr>
          <a:xfrm>
            <a:off x="1309513" y="1600200"/>
            <a:ext cx="10444522" cy="2696591"/>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l" rtl="0">
              <a:lnSpc>
                <a:spcPct val="100000"/>
              </a:lnSpc>
              <a:spcBef>
                <a:spcPts val="0"/>
              </a:spcBef>
              <a:spcAft>
                <a:spcPts val="0"/>
              </a:spcAft>
              <a:buSzPct val="145000"/>
              <a:buChar char="•"/>
            </a:pPr>
            <a:r>
              <a:rPr lang="en-US" dirty="0"/>
              <a:t>Every use case diagram must have its description </a:t>
            </a:r>
            <a:endParaRPr dirty="0"/>
          </a:p>
          <a:p>
            <a:pPr marL="285750" lvl="0" indent="-285750" algn="l" rtl="0">
              <a:lnSpc>
                <a:spcPct val="100000"/>
              </a:lnSpc>
              <a:spcBef>
                <a:spcPts val="1044"/>
              </a:spcBef>
              <a:spcAft>
                <a:spcPts val="0"/>
              </a:spcAft>
              <a:buSzPct val="145000"/>
              <a:buChar char="•"/>
            </a:pPr>
            <a:r>
              <a:rPr lang="en-US" dirty="0"/>
              <a:t>Usually description is presented in tabular form</a:t>
            </a:r>
            <a:endParaRPr dirty="0"/>
          </a:p>
          <a:p>
            <a:pPr marL="285750" lvl="0" indent="-285750" algn="l" rtl="0">
              <a:lnSpc>
                <a:spcPct val="100000"/>
              </a:lnSpc>
              <a:spcBef>
                <a:spcPts val="1044"/>
              </a:spcBef>
              <a:spcAft>
                <a:spcPts val="0"/>
              </a:spcAft>
              <a:buSzPct val="145000"/>
              <a:buChar char="•"/>
            </a:pPr>
            <a:r>
              <a:rPr lang="en-US" dirty="0"/>
              <a:t>The diagram should have a unique id </a:t>
            </a:r>
            <a:endParaRPr dirty="0"/>
          </a:p>
          <a:p>
            <a:pPr marL="285750" lvl="0" indent="-285750" algn="l" rtl="0">
              <a:lnSpc>
                <a:spcPct val="100000"/>
              </a:lnSpc>
              <a:spcBef>
                <a:spcPts val="1044"/>
              </a:spcBef>
              <a:spcAft>
                <a:spcPts val="0"/>
              </a:spcAft>
              <a:buSzPct val="145000"/>
              <a:buChar char="•"/>
            </a:pPr>
            <a:r>
              <a:rPr lang="en-US" dirty="0"/>
              <a:t>Typically the description form include the fields – </a:t>
            </a:r>
            <a:endParaRPr dirty="0"/>
          </a:p>
          <a:p>
            <a:pPr marL="0" lvl="0" indent="0" algn="l" rtl="0">
              <a:lnSpc>
                <a:spcPct val="100000"/>
              </a:lnSpc>
              <a:spcBef>
                <a:spcPts val="1044"/>
              </a:spcBef>
              <a:spcAft>
                <a:spcPts val="0"/>
              </a:spcAft>
              <a:buSzPct val="145000"/>
              <a:buNone/>
            </a:pPr>
            <a:r>
              <a:rPr lang="en-US" dirty="0" smtClean="0"/>
              <a:t>Use </a:t>
            </a:r>
            <a:r>
              <a:rPr lang="en-US" dirty="0"/>
              <a:t>case Name,  Id, Actor(s), Description, Precondition, </a:t>
            </a:r>
            <a:r>
              <a:rPr lang="en-US" dirty="0" err="1"/>
              <a:t>Postcondition</a:t>
            </a:r>
            <a:r>
              <a:rPr lang="en-US" dirty="0"/>
              <a:t>, Action Flow, Exceptions, etc. </a:t>
            </a:r>
            <a:endParaRPr dirty="0"/>
          </a:p>
          <a:p>
            <a:pPr marL="285750" lvl="0" indent="-285750" algn="l" rtl="0">
              <a:lnSpc>
                <a:spcPct val="100000"/>
              </a:lnSpc>
              <a:spcBef>
                <a:spcPts val="1044"/>
              </a:spcBef>
              <a:spcAft>
                <a:spcPts val="0"/>
              </a:spcAft>
              <a:buSzPct val="145000"/>
              <a:buChar char="•"/>
            </a:pPr>
            <a:r>
              <a:rPr lang="en-US" dirty="0"/>
              <a:t>All the fields might not be available for all the diagrams. </a:t>
            </a:r>
            <a:endParaRPr dirty="0"/>
          </a:p>
        </p:txBody>
      </p:sp>
      <p:sp>
        <p:nvSpPr>
          <p:cNvPr id="326" name="Google Shape;326;p17"/>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pic>
        <p:nvPicPr>
          <p:cNvPr id="327" name="Google Shape;327;p17"/>
          <p:cNvPicPr preferRelativeResize="0"/>
          <p:nvPr/>
        </p:nvPicPr>
        <p:blipFill rotWithShape="1">
          <a:blip r:embed="rId3">
            <a:alphaModFix/>
          </a:blip>
          <a:srcRect/>
          <a:stretch/>
        </p:blipFill>
        <p:spPr>
          <a:xfrm>
            <a:off x="4324000" y="4571998"/>
            <a:ext cx="7805855" cy="1828800"/>
          </a:xfrm>
          <a:prstGeom prst="rect">
            <a:avLst/>
          </a:prstGeom>
          <a:noFill/>
          <a:ln>
            <a:noFill/>
          </a:ln>
        </p:spPr>
      </p:pic>
      <p:sp>
        <p:nvSpPr>
          <p:cNvPr id="328" name="Google Shape;328;p17"/>
          <p:cNvSpPr txBox="1"/>
          <p:nvPr/>
        </p:nvSpPr>
        <p:spPr>
          <a:xfrm>
            <a:off x="6882750" y="6400798"/>
            <a:ext cx="332656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An Use case description table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727" t="9524" r="6647" b="3239"/>
          <a:stretch/>
        </p:blipFill>
        <p:spPr>
          <a:xfrm>
            <a:off x="3108960" y="5187"/>
            <a:ext cx="5538651" cy="6868327"/>
          </a:xfrm>
          <a:prstGeom prst="rect">
            <a:avLst/>
          </a:prstGeom>
        </p:spPr>
      </p:pic>
    </p:spTree>
    <p:extLst>
      <p:ext uri="{BB962C8B-B14F-4D97-AF65-F5344CB8AC3E}">
        <p14:creationId xmlns:p14="http://schemas.microsoft.com/office/powerpoint/2010/main" val="2724351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
          <p:cNvSpPr txBox="1">
            <a:spLocks noGrp="1"/>
          </p:cNvSpPr>
          <p:nvPr>
            <p:ph type="title"/>
          </p:nvPr>
        </p:nvSpPr>
        <p:spPr>
          <a:xfrm>
            <a:off x="2506664" y="457200"/>
            <a:ext cx="6561137"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Key Ideas</a:t>
            </a:r>
            <a:endParaRPr/>
          </a:p>
        </p:txBody>
      </p:sp>
      <p:sp>
        <p:nvSpPr>
          <p:cNvPr id="156" name="Google Shape;156;p2" descr="Rectangle: Click to edit Master text styles&#10;Second level&#10;Third level&#10;Fourth level&#10;Fifth level"/>
          <p:cNvSpPr txBox="1">
            <a:spLocks noGrp="1"/>
          </p:cNvSpPr>
          <p:nvPr>
            <p:ph type="body" idx="1"/>
          </p:nvPr>
        </p:nvSpPr>
        <p:spPr>
          <a:xfrm>
            <a:off x="1792739" y="1866530"/>
            <a:ext cx="8008937" cy="2199443"/>
          </a:xfrm>
          <a:prstGeom prst="rect">
            <a:avLst/>
          </a:prstGeom>
          <a:noFill/>
          <a:ln>
            <a:noFill/>
          </a:ln>
        </p:spPr>
        <p:txBody>
          <a:bodyPr spcFirstLastPara="1" wrap="square" lIns="91425" tIns="45700" rIns="91425" bIns="45700" anchor="t" anchorCtr="0">
            <a:normAutofit/>
          </a:bodyPr>
          <a:lstStyle/>
          <a:p>
            <a:pPr marL="742950" lvl="1" indent="-285750" algn="just" rtl="0">
              <a:lnSpc>
                <a:spcPct val="100000"/>
              </a:lnSpc>
              <a:spcBef>
                <a:spcPts val="0"/>
              </a:spcBef>
              <a:spcAft>
                <a:spcPts val="0"/>
              </a:spcAft>
              <a:buSzPts val="2610"/>
              <a:buChar char="•"/>
            </a:pPr>
            <a:r>
              <a:rPr lang="en-US" sz="1800"/>
              <a:t>Introduction to UML diagrams</a:t>
            </a:r>
            <a:endParaRPr/>
          </a:p>
          <a:p>
            <a:pPr marL="742950" lvl="1" indent="-285750" algn="just" rtl="0">
              <a:lnSpc>
                <a:spcPct val="100000"/>
              </a:lnSpc>
              <a:spcBef>
                <a:spcPts val="960"/>
              </a:spcBef>
              <a:spcAft>
                <a:spcPts val="0"/>
              </a:spcAft>
              <a:buSzPts val="2610"/>
              <a:buChar char="•"/>
            </a:pPr>
            <a:r>
              <a:rPr lang="en-US" sz="1800"/>
              <a:t>Use case diagram</a:t>
            </a:r>
            <a:endParaRPr/>
          </a:p>
          <a:p>
            <a:pPr marL="742950" lvl="1" indent="-285750" algn="just" rtl="0">
              <a:lnSpc>
                <a:spcPct val="100000"/>
              </a:lnSpc>
              <a:spcBef>
                <a:spcPts val="960"/>
              </a:spcBef>
              <a:spcAft>
                <a:spcPts val="0"/>
              </a:spcAft>
              <a:buSzPts val="2610"/>
              <a:buChar char="•"/>
            </a:pPr>
            <a:r>
              <a:rPr lang="en-US" sz="1800"/>
              <a:t>Sequence diagram</a:t>
            </a:r>
            <a:endParaRPr/>
          </a:p>
          <a:p>
            <a:pPr marL="742950" lvl="1" indent="-285750" algn="just" rtl="0">
              <a:lnSpc>
                <a:spcPct val="100000"/>
              </a:lnSpc>
              <a:spcBef>
                <a:spcPts val="960"/>
              </a:spcBef>
              <a:spcAft>
                <a:spcPts val="0"/>
              </a:spcAft>
              <a:buSzPts val="2610"/>
              <a:buChar char="•"/>
            </a:pPr>
            <a:r>
              <a:rPr lang="en-US" sz="1800"/>
              <a:t>Class diagram </a:t>
            </a:r>
            <a:endParaRPr/>
          </a:p>
          <a:p>
            <a:pPr marL="742950" lvl="1" indent="-285750" algn="just" rtl="0">
              <a:lnSpc>
                <a:spcPct val="100000"/>
              </a:lnSpc>
              <a:spcBef>
                <a:spcPts val="960"/>
              </a:spcBef>
              <a:spcAft>
                <a:spcPts val="0"/>
              </a:spcAft>
              <a:buSzPts val="2610"/>
              <a:buChar char="•"/>
            </a:pPr>
            <a:r>
              <a:rPr lang="en-US" sz="1800"/>
              <a:t>&amp; Activity diagram</a:t>
            </a:r>
            <a:endParaRPr/>
          </a:p>
          <a:p>
            <a:pPr marL="457200" lvl="1" indent="0" algn="just" rtl="0">
              <a:lnSpc>
                <a:spcPct val="100000"/>
              </a:lnSpc>
              <a:spcBef>
                <a:spcPts val="960"/>
              </a:spcBef>
              <a:spcAft>
                <a:spcPts val="0"/>
              </a:spcAft>
              <a:buSzPts val="2610"/>
              <a:buNone/>
            </a:pPr>
            <a:endParaRPr sz="1800"/>
          </a:p>
          <a:p>
            <a:pPr marL="742950" lvl="1" indent="-120015" algn="just" rtl="0">
              <a:lnSpc>
                <a:spcPct val="100000"/>
              </a:lnSpc>
              <a:spcBef>
                <a:spcPts val="960"/>
              </a:spcBef>
              <a:spcAft>
                <a:spcPts val="0"/>
              </a:spcAft>
              <a:buSzPts val="2610"/>
              <a:buNone/>
            </a:pPr>
            <a:endParaRPr sz="1800"/>
          </a:p>
        </p:txBody>
      </p:sp>
      <p:sp>
        <p:nvSpPr>
          <p:cNvPr id="157" name="Google Shape;157;p2"/>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Tahoma"/>
                <a:ea typeface="Tahoma"/>
                <a:cs typeface="Tahoma"/>
                <a:sym typeface="Tahoma"/>
              </a:rPr>
              <a:t>Slide </a:t>
            </a:r>
            <a:fld id="{00000000-1234-1234-1234-123412341234}" type="slidenum">
              <a:rPr lang="en-US" sz="1000" b="0" i="0" u="none" strike="noStrike" cap="none">
                <a:solidFill>
                  <a:schemeClr val="dk1"/>
                </a:solidFill>
                <a:latin typeface="Tahoma"/>
                <a:ea typeface="Tahoma"/>
                <a:cs typeface="Tahoma"/>
                <a:sym typeface="Tahoma"/>
              </a:rPr>
              <a:t>2</a:t>
            </a:fld>
            <a:endParaRPr sz="10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Arial"/>
              <a:buNone/>
            </a:pPr>
            <a:endParaRPr sz="1000" b="0" i="0" u="none" strike="noStrike" cap="non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a:ea typeface="Calibri"/>
                <a:cs typeface="Calibri"/>
                <a:sym typeface="Calibri"/>
              </a:rPr>
              <a:t>Use case </a:t>
            </a:r>
            <a:r>
              <a:rPr lang="en-US" dirty="0" smtClean="0">
                <a:solidFill>
                  <a:srgbClr val="000000"/>
                </a:solidFill>
                <a:latin typeface="Calibri"/>
                <a:ea typeface="Calibri"/>
                <a:cs typeface="Calibri"/>
                <a:sym typeface="Calibri"/>
              </a:rPr>
              <a:t>Description (cont.)</a:t>
            </a:r>
            <a:endParaRPr lang="en-US" dirty="0"/>
          </a:p>
        </p:txBody>
      </p:sp>
      <p:sp>
        <p:nvSpPr>
          <p:cNvPr id="3" name="Text Placeholder 2"/>
          <p:cNvSpPr>
            <a:spLocks noGrp="1"/>
          </p:cNvSpPr>
          <p:nvPr>
            <p:ph type="body" idx="1"/>
          </p:nvPr>
        </p:nvSpPr>
        <p:spPr/>
        <p:txBody>
          <a:bodyPr/>
          <a:lstStyle/>
          <a:p>
            <a:pPr algn="just">
              <a:spcAft>
                <a:spcPts val="600"/>
              </a:spcAft>
            </a:pPr>
            <a:r>
              <a:rPr lang="en-US" dirty="0"/>
              <a:t>Each </a:t>
            </a:r>
            <a:r>
              <a:rPr lang="en-US" b="1" dirty="0"/>
              <a:t>use case</a:t>
            </a:r>
            <a:r>
              <a:rPr lang="en-US" dirty="0"/>
              <a:t> has a </a:t>
            </a:r>
            <a:r>
              <a:rPr lang="en-US" b="1" i="1" dirty="0"/>
              <a:t>name</a:t>
            </a:r>
            <a:r>
              <a:rPr lang="en-US" dirty="0"/>
              <a:t> and </a:t>
            </a:r>
            <a:r>
              <a:rPr lang="en-US" b="1" i="1" dirty="0" smtClean="0"/>
              <a:t>number</a:t>
            </a:r>
          </a:p>
          <a:p>
            <a:pPr algn="just">
              <a:spcAft>
                <a:spcPts val="600"/>
              </a:spcAft>
            </a:pPr>
            <a:r>
              <a:rPr lang="en-US" dirty="0" smtClean="0"/>
              <a:t>The </a:t>
            </a:r>
            <a:r>
              <a:rPr lang="en-US" b="1" i="1" dirty="0"/>
              <a:t>priority</a:t>
            </a:r>
            <a:r>
              <a:rPr lang="en-US" i="1" dirty="0"/>
              <a:t> </a:t>
            </a:r>
            <a:r>
              <a:rPr lang="en-US" dirty="0"/>
              <a:t>may be assigned to indicate the relative significance of the </a:t>
            </a:r>
            <a:r>
              <a:rPr lang="en-US" dirty="0" smtClean="0"/>
              <a:t>use case </a:t>
            </a:r>
            <a:r>
              <a:rPr lang="en-US" dirty="0"/>
              <a:t>in the overall system</a:t>
            </a:r>
            <a:r>
              <a:rPr lang="en-US" dirty="0" smtClean="0"/>
              <a:t>.</a:t>
            </a:r>
          </a:p>
          <a:p>
            <a:pPr algn="just">
              <a:spcAft>
                <a:spcPts val="600"/>
              </a:spcAft>
            </a:pPr>
            <a:r>
              <a:rPr lang="en-US" dirty="0"/>
              <a:t>The </a:t>
            </a:r>
            <a:r>
              <a:rPr lang="en-US" b="1" i="1" dirty="0"/>
              <a:t>actor</a:t>
            </a:r>
            <a:r>
              <a:rPr lang="en-US" i="1" dirty="0"/>
              <a:t> </a:t>
            </a:r>
            <a:r>
              <a:rPr lang="en-US" dirty="0"/>
              <a:t>refers a person, another software system, or a hardware device </a:t>
            </a:r>
            <a:r>
              <a:rPr lang="en-US" dirty="0" smtClean="0"/>
              <a:t>that interacts </a:t>
            </a:r>
            <a:r>
              <a:rPr lang="en-US" dirty="0"/>
              <a:t>with the system to achieve a useful goal</a:t>
            </a:r>
            <a:r>
              <a:rPr lang="en-US" dirty="0" smtClean="0"/>
              <a:t>.</a:t>
            </a:r>
          </a:p>
          <a:p>
            <a:pPr algn="just">
              <a:spcAft>
                <a:spcPts val="600"/>
              </a:spcAft>
            </a:pPr>
            <a:r>
              <a:rPr lang="en-US" b="1" i="1" dirty="0" smtClean="0"/>
              <a:t>Trigger</a:t>
            </a:r>
            <a:r>
              <a:rPr lang="en-US" dirty="0" smtClean="0"/>
              <a:t> - the event </a:t>
            </a:r>
            <a:r>
              <a:rPr lang="en-US" dirty="0"/>
              <a:t>that causes the use case to begin. A trigger can be an </a:t>
            </a:r>
            <a:r>
              <a:rPr lang="en-US" i="1" dirty="0"/>
              <a:t>external trigger</a:t>
            </a:r>
            <a:r>
              <a:rPr lang="en-US" dirty="0"/>
              <a:t>, such </a:t>
            </a:r>
            <a:r>
              <a:rPr lang="en-US" dirty="0" smtClean="0"/>
              <a:t>as a </a:t>
            </a:r>
            <a:r>
              <a:rPr lang="en-US" dirty="0"/>
              <a:t>customer placing an </a:t>
            </a:r>
            <a:r>
              <a:rPr lang="en-US" dirty="0" smtClean="0"/>
              <a:t>order, and </a:t>
            </a:r>
            <a:r>
              <a:rPr lang="en-US" i="1" dirty="0" smtClean="0"/>
              <a:t>temporal </a:t>
            </a:r>
            <a:r>
              <a:rPr lang="en-US" i="1" dirty="0"/>
              <a:t>trigger</a:t>
            </a:r>
            <a:r>
              <a:rPr lang="en-US" dirty="0"/>
              <a:t>, such as </a:t>
            </a:r>
            <a:r>
              <a:rPr lang="en-US" dirty="0" smtClean="0"/>
              <a:t>a DVD </a:t>
            </a:r>
            <a:r>
              <a:rPr lang="en-US" dirty="0"/>
              <a:t>becoming overdue at the video store or time to pay the rent</a:t>
            </a:r>
            <a:r>
              <a:rPr lang="en-US" dirty="0" smtClean="0"/>
              <a:t>.</a:t>
            </a:r>
          </a:p>
          <a:p>
            <a:pPr algn="just">
              <a:spcAft>
                <a:spcPts val="600"/>
              </a:spcAft>
            </a:pPr>
            <a:r>
              <a:rPr lang="en-US" b="1" i="1" dirty="0" smtClean="0"/>
              <a:t>Preconditions</a:t>
            </a:r>
            <a:r>
              <a:rPr lang="en-US" i="1" dirty="0" smtClean="0"/>
              <a:t> </a:t>
            </a:r>
            <a:r>
              <a:rPr lang="en-US" dirty="0" smtClean="0"/>
              <a:t>define the </a:t>
            </a:r>
            <a:r>
              <a:rPr lang="en-US" dirty="0"/>
              <a:t>state the system must be in before the use case commences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33573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a:ea typeface="Calibri"/>
                <a:cs typeface="Calibri"/>
                <a:sym typeface="Calibri"/>
              </a:rPr>
              <a:t>Use case Description (cont.)</a:t>
            </a:r>
            <a:endParaRPr lang="en-US" dirty="0"/>
          </a:p>
        </p:txBody>
      </p:sp>
      <p:sp>
        <p:nvSpPr>
          <p:cNvPr id="3" name="Text Placeholder 2"/>
          <p:cNvSpPr>
            <a:spLocks noGrp="1"/>
          </p:cNvSpPr>
          <p:nvPr>
            <p:ph type="body" idx="1"/>
          </p:nvPr>
        </p:nvSpPr>
        <p:spPr/>
        <p:txBody>
          <a:bodyPr>
            <a:normAutofit fontScale="92500" lnSpcReduction="10000"/>
          </a:bodyPr>
          <a:lstStyle/>
          <a:p>
            <a:r>
              <a:rPr lang="en-US" b="1" dirty="0"/>
              <a:t>Normal </a:t>
            </a:r>
            <a:r>
              <a:rPr lang="en-US" b="1" dirty="0" smtClean="0"/>
              <a:t>Course</a:t>
            </a:r>
          </a:p>
          <a:p>
            <a:pPr lvl="1"/>
            <a:r>
              <a:rPr lang="en-US" dirty="0"/>
              <a:t>d</a:t>
            </a:r>
            <a:r>
              <a:rPr lang="en-US" dirty="0" smtClean="0"/>
              <a:t>escription </a:t>
            </a:r>
            <a:r>
              <a:rPr lang="en-US" dirty="0"/>
              <a:t>of the </a:t>
            </a:r>
            <a:r>
              <a:rPr lang="en-US" dirty="0" smtClean="0"/>
              <a:t>major steps </a:t>
            </a:r>
            <a:r>
              <a:rPr lang="en-US" dirty="0"/>
              <a:t>that are performed to execute the response to the </a:t>
            </a:r>
            <a:r>
              <a:rPr lang="en-US" dirty="0" smtClean="0"/>
              <a:t>event</a:t>
            </a:r>
          </a:p>
          <a:p>
            <a:pPr lvl="1"/>
            <a:r>
              <a:rPr lang="en-US" dirty="0" smtClean="0"/>
              <a:t>the </a:t>
            </a:r>
            <a:r>
              <a:rPr lang="en-US" dirty="0"/>
              <a:t>inputs used for </a:t>
            </a:r>
            <a:r>
              <a:rPr lang="en-US" dirty="0" smtClean="0"/>
              <a:t>the steps</a:t>
            </a:r>
          </a:p>
          <a:p>
            <a:pPr lvl="1"/>
            <a:r>
              <a:rPr lang="en-US" dirty="0" smtClean="0"/>
              <a:t>the </a:t>
            </a:r>
            <a:r>
              <a:rPr lang="en-US" dirty="0"/>
              <a:t>outputs produced by the </a:t>
            </a:r>
            <a:r>
              <a:rPr lang="en-US" dirty="0" smtClean="0"/>
              <a:t>steps.</a:t>
            </a:r>
          </a:p>
          <a:p>
            <a:pPr lvl="1"/>
            <a:r>
              <a:rPr lang="en-US" dirty="0" smtClean="0"/>
              <a:t>The </a:t>
            </a:r>
            <a:r>
              <a:rPr lang="en-US" dirty="0"/>
              <a:t>normal course lists the steps </a:t>
            </a:r>
            <a:r>
              <a:rPr lang="en-US" dirty="0" smtClean="0"/>
              <a:t>that are </a:t>
            </a:r>
            <a:r>
              <a:rPr lang="en-US" dirty="0"/>
              <a:t>performed when everything flows smoothly in the </a:t>
            </a:r>
            <a:r>
              <a:rPr lang="en-US" dirty="0" smtClean="0"/>
              <a:t>system.</a:t>
            </a:r>
          </a:p>
          <a:p>
            <a:pPr lvl="1"/>
            <a:r>
              <a:rPr lang="en-US" dirty="0" smtClean="0"/>
              <a:t>This </a:t>
            </a:r>
            <a:r>
              <a:rPr lang="en-US" dirty="0"/>
              <a:t>is </a:t>
            </a:r>
            <a:r>
              <a:rPr lang="en-US" dirty="0" smtClean="0"/>
              <a:t>sometimes called </a:t>
            </a:r>
            <a:r>
              <a:rPr lang="en-US" dirty="0"/>
              <a:t>the “</a:t>
            </a:r>
            <a:r>
              <a:rPr lang="en-US" i="1" dirty="0"/>
              <a:t>happy path</a:t>
            </a:r>
            <a:r>
              <a:rPr lang="en-US" dirty="0"/>
              <a:t>” </a:t>
            </a:r>
            <a:r>
              <a:rPr lang="en-US" dirty="0"/>
              <a:t>b</a:t>
            </a:r>
            <a:r>
              <a:rPr lang="en-US" dirty="0" smtClean="0"/>
              <a:t>ecause </a:t>
            </a:r>
            <a:r>
              <a:rPr lang="en-US" dirty="0"/>
              <a:t>there are no problems or issues that arise when </a:t>
            </a:r>
            <a:r>
              <a:rPr lang="en-US" dirty="0" smtClean="0"/>
              <a:t>the steps </a:t>
            </a:r>
            <a:r>
              <a:rPr lang="en-US" dirty="0"/>
              <a:t>are able to be followed normally</a:t>
            </a:r>
            <a:r>
              <a:rPr lang="en-US" dirty="0" smtClean="0"/>
              <a:t>.</a:t>
            </a:r>
          </a:p>
          <a:p>
            <a:r>
              <a:rPr lang="en-US" b="1" dirty="0"/>
              <a:t>Alternative </a:t>
            </a:r>
            <a:r>
              <a:rPr lang="en-US" b="1" dirty="0" smtClean="0"/>
              <a:t>Courses</a:t>
            </a:r>
          </a:p>
          <a:p>
            <a:pPr lvl="1"/>
            <a:r>
              <a:rPr lang="en-US" dirty="0" smtClean="0"/>
              <a:t>The </a:t>
            </a:r>
            <a:r>
              <a:rPr lang="en-US" dirty="0"/>
              <a:t>steps followed for alternative paths through </a:t>
            </a:r>
            <a:r>
              <a:rPr lang="en-US" dirty="0" smtClean="0"/>
              <a:t>the use </a:t>
            </a:r>
            <a:r>
              <a:rPr lang="en-US" dirty="0"/>
              <a:t>case are </a:t>
            </a:r>
            <a:r>
              <a:rPr lang="en-US" dirty="0" smtClean="0"/>
              <a:t>outlined.</a:t>
            </a:r>
          </a:p>
          <a:p>
            <a:pPr lvl="1"/>
            <a:r>
              <a:rPr lang="en-US" dirty="0" smtClean="0"/>
              <a:t>Alternative </a:t>
            </a:r>
            <a:r>
              <a:rPr lang="en-US" dirty="0"/>
              <a:t>courses are included to depict branches in logic </a:t>
            </a:r>
            <a:r>
              <a:rPr lang="en-US" dirty="0" smtClean="0"/>
              <a:t>that also </a:t>
            </a:r>
            <a:r>
              <a:rPr lang="en-US" dirty="0"/>
              <a:t>will lead to a successful conclusion of the use </a:t>
            </a:r>
            <a:r>
              <a:rPr lang="en-US" dirty="0" smtClean="0"/>
              <a:t>case.</a:t>
            </a:r>
          </a:p>
          <a:p>
            <a:pPr lvl="1"/>
            <a:r>
              <a:rPr lang="en-US" dirty="0" smtClean="0"/>
              <a:t>Notice </a:t>
            </a:r>
            <a:r>
              <a:rPr lang="en-US" dirty="0"/>
              <a:t>that the location </a:t>
            </a:r>
            <a:r>
              <a:rPr lang="en-US" dirty="0" smtClean="0"/>
              <a:t>where the </a:t>
            </a:r>
            <a:r>
              <a:rPr lang="en-US" dirty="0"/>
              <a:t>branch in logic from the normal course occurred is clearly stated.</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223628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a:ea typeface="Calibri"/>
                <a:cs typeface="Calibri"/>
                <a:sym typeface="Calibri"/>
              </a:rPr>
              <a:t>Use case Description (cont.)</a:t>
            </a:r>
            <a:endParaRPr lang="en-US" dirty="0"/>
          </a:p>
        </p:txBody>
      </p:sp>
      <p:sp>
        <p:nvSpPr>
          <p:cNvPr id="3" name="Text Placeholder 2"/>
          <p:cNvSpPr>
            <a:spLocks noGrp="1"/>
          </p:cNvSpPr>
          <p:nvPr>
            <p:ph type="body" idx="1"/>
          </p:nvPr>
        </p:nvSpPr>
        <p:spPr/>
        <p:txBody>
          <a:bodyPr>
            <a:normAutofit lnSpcReduction="10000"/>
          </a:bodyPr>
          <a:lstStyle/>
          <a:p>
            <a:r>
              <a:rPr lang="en-US" b="1" i="1" dirty="0" err="1" smtClean="0"/>
              <a:t>Postconditions</a:t>
            </a:r>
            <a:endParaRPr lang="en-US" b="1" i="1" dirty="0" smtClean="0"/>
          </a:p>
          <a:p>
            <a:pPr lvl="1"/>
            <a:r>
              <a:rPr lang="en-US" dirty="0"/>
              <a:t>final products of this use case</a:t>
            </a:r>
            <a:r>
              <a:rPr lang="en-US" dirty="0" smtClean="0"/>
              <a:t>.</a:t>
            </a:r>
          </a:p>
          <a:p>
            <a:pPr lvl="1"/>
            <a:r>
              <a:rPr lang="en-US" dirty="0"/>
              <a:t>also serve to define the </a:t>
            </a:r>
            <a:r>
              <a:rPr lang="en-US" dirty="0" smtClean="0"/>
              <a:t>preconditions for </a:t>
            </a:r>
            <a:r>
              <a:rPr lang="en-US" dirty="0"/>
              <a:t>the next use case in the series</a:t>
            </a:r>
            <a:r>
              <a:rPr lang="en-US" dirty="0" smtClean="0"/>
              <a:t>.</a:t>
            </a:r>
          </a:p>
          <a:p>
            <a:r>
              <a:rPr lang="en-US" b="1" dirty="0" smtClean="0"/>
              <a:t>Exceptions</a:t>
            </a:r>
          </a:p>
          <a:p>
            <a:pPr lvl="1"/>
            <a:r>
              <a:rPr lang="en-US" dirty="0" smtClean="0"/>
              <a:t>a </a:t>
            </a:r>
            <a:r>
              <a:rPr lang="en-US" dirty="0"/>
              <a:t>use case should describe any error conditions </a:t>
            </a:r>
            <a:r>
              <a:rPr lang="en-US" dirty="0" smtClean="0"/>
              <a:t>or exceptions </a:t>
            </a:r>
            <a:r>
              <a:rPr lang="en-US" dirty="0"/>
              <a:t>that may occur as the use case steps are </a:t>
            </a:r>
            <a:r>
              <a:rPr lang="en-US" dirty="0" smtClean="0"/>
              <a:t>performed.</a:t>
            </a:r>
          </a:p>
          <a:p>
            <a:pPr lvl="1"/>
            <a:r>
              <a:rPr lang="en-US" dirty="0" smtClean="0"/>
              <a:t>These </a:t>
            </a:r>
            <a:r>
              <a:rPr lang="en-US" dirty="0"/>
              <a:t>are not </a:t>
            </a:r>
            <a:r>
              <a:rPr lang="en-US" dirty="0" smtClean="0"/>
              <a:t>normal branches </a:t>
            </a:r>
            <a:r>
              <a:rPr lang="en-US" dirty="0"/>
              <a:t>in decision logic, but are unusual occurrences or errors that could </a:t>
            </a:r>
            <a:r>
              <a:rPr lang="en-US" dirty="0" smtClean="0"/>
              <a:t>potentially be </a:t>
            </a:r>
            <a:r>
              <a:rPr lang="en-US" dirty="0"/>
              <a:t>encountered and will lead to an unsuccessful result</a:t>
            </a:r>
            <a:r>
              <a:rPr lang="en-US" dirty="0" smtClean="0"/>
              <a:t>.</a:t>
            </a:r>
          </a:p>
          <a:p>
            <a:r>
              <a:rPr lang="en-US" b="1" dirty="0"/>
              <a:t>Summary Inputs and </a:t>
            </a:r>
            <a:r>
              <a:rPr lang="en-US" b="1" dirty="0" smtClean="0"/>
              <a:t>Outputs</a:t>
            </a:r>
          </a:p>
          <a:p>
            <a:pPr lvl="1"/>
            <a:r>
              <a:rPr lang="en-US" dirty="0" smtClean="0"/>
              <a:t>The </a:t>
            </a:r>
            <a:r>
              <a:rPr lang="en-US" dirty="0"/>
              <a:t>final section of the use case summarizes the set </a:t>
            </a:r>
            <a:r>
              <a:rPr lang="en-US" dirty="0" smtClean="0"/>
              <a:t>of major </a:t>
            </a:r>
            <a:r>
              <a:rPr lang="en-US" i="1" dirty="0"/>
              <a:t>inputs </a:t>
            </a:r>
            <a:r>
              <a:rPr lang="en-US" dirty="0"/>
              <a:t>and </a:t>
            </a:r>
            <a:r>
              <a:rPr lang="en-US" i="1" dirty="0"/>
              <a:t>outputs </a:t>
            </a:r>
            <a:r>
              <a:rPr lang="en-US" dirty="0"/>
              <a:t>to the steps of the use </a:t>
            </a:r>
            <a:r>
              <a:rPr lang="en-US" dirty="0" smtClean="0"/>
              <a:t>case.</a:t>
            </a:r>
          </a:p>
          <a:p>
            <a:pPr lvl="1"/>
            <a:r>
              <a:rPr lang="en-US" dirty="0" smtClean="0"/>
              <a:t>Each </a:t>
            </a:r>
            <a:r>
              <a:rPr lang="en-US" dirty="0"/>
              <a:t>of the major inputs and </a:t>
            </a:r>
            <a:r>
              <a:rPr lang="en-US" dirty="0" smtClean="0"/>
              <a:t>outputs to </a:t>
            </a:r>
            <a:r>
              <a:rPr lang="en-US" dirty="0"/>
              <a:t>the use case are listed, along with its source or destination</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158774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35" y="-22338"/>
            <a:ext cx="9739397" cy="6880338"/>
          </a:xfrm>
          <a:prstGeom prst="rect">
            <a:avLst/>
          </a:prstGeom>
        </p:spPr>
      </p:pic>
    </p:spTree>
    <p:extLst>
      <p:ext uri="{BB962C8B-B14F-4D97-AF65-F5344CB8AC3E}">
        <p14:creationId xmlns:p14="http://schemas.microsoft.com/office/powerpoint/2010/main" val="254555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8"/>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Use case example 1 : Purchasing an item</a:t>
            </a:r>
            <a:endParaRPr/>
          </a:p>
        </p:txBody>
      </p:sp>
      <p:sp>
        <p:nvSpPr>
          <p:cNvPr id="334" name="Google Shape;334;p18"/>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24</a:t>
            </a:fld>
            <a:endParaRPr/>
          </a:p>
        </p:txBody>
      </p:sp>
      <p:pic>
        <p:nvPicPr>
          <p:cNvPr id="335" name="Google Shape;335;p18"/>
          <p:cNvPicPr preferRelativeResize="0"/>
          <p:nvPr/>
        </p:nvPicPr>
        <p:blipFill rotWithShape="1">
          <a:blip r:embed="rId3">
            <a:alphaModFix/>
          </a:blip>
          <a:srcRect/>
          <a:stretch/>
        </p:blipFill>
        <p:spPr>
          <a:xfrm>
            <a:off x="3062795" y="1404855"/>
            <a:ext cx="6221691" cy="5078027"/>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9"/>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41" name="Google Shape;341;p19"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3480"/>
              <a:buFont typeface="Verdana"/>
              <a:buAutoNum type="arabicPeriod"/>
            </a:pPr>
            <a:r>
              <a:rPr lang="en-US" b="1"/>
              <a:t>Identifying Actors</a:t>
            </a:r>
            <a:endParaRPr/>
          </a:p>
          <a:p>
            <a:pPr marL="457200" lvl="0" indent="-457200" algn="l" rtl="0">
              <a:lnSpc>
                <a:spcPct val="100000"/>
              </a:lnSpc>
              <a:spcBef>
                <a:spcPts val="1800"/>
              </a:spcBef>
              <a:spcAft>
                <a:spcPts val="0"/>
              </a:spcAft>
              <a:buSzPts val="3480"/>
              <a:buFont typeface="Verdana"/>
              <a:buAutoNum type="arabicPeriod"/>
            </a:pPr>
            <a:r>
              <a:rPr lang="en-US" b="1"/>
              <a:t>Identifying Use Cases</a:t>
            </a:r>
            <a:endParaRPr/>
          </a:p>
          <a:p>
            <a:pPr marL="457200" lvl="0" indent="-457200" algn="l" rtl="0">
              <a:lnSpc>
                <a:spcPct val="100000"/>
              </a:lnSpc>
              <a:spcBef>
                <a:spcPts val="1800"/>
              </a:spcBef>
              <a:spcAft>
                <a:spcPts val="0"/>
              </a:spcAft>
              <a:buSzPts val="3480"/>
              <a:buFont typeface="Verdana"/>
              <a:buAutoNum type="arabicPeriod"/>
            </a:pPr>
            <a:r>
              <a:rPr lang="en-US" b="1"/>
              <a:t>Look for Common Functionality to use Include</a:t>
            </a:r>
            <a:endParaRPr/>
          </a:p>
          <a:p>
            <a:pPr marL="457200" lvl="0" indent="-457200" algn="l" rtl="0">
              <a:lnSpc>
                <a:spcPct val="100000"/>
              </a:lnSpc>
              <a:spcBef>
                <a:spcPts val="1800"/>
              </a:spcBef>
              <a:spcAft>
                <a:spcPts val="0"/>
              </a:spcAft>
              <a:buSzPts val="3480"/>
              <a:buFont typeface="Verdana"/>
              <a:buAutoNum type="arabicPeriod"/>
            </a:pPr>
            <a:r>
              <a:rPr lang="en-US" b="1"/>
              <a:t>Is it Possible to Generalize Actors and Use Cases</a:t>
            </a:r>
            <a:endParaRPr/>
          </a:p>
          <a:p>
            <a:pPr marL="457200" lvl="0" indent="-457200" algn="l" rtl="0">
              <a:lnSpc>
                <a:spcPct val="100000"/>
              </a:lnSpc>
              <a:spcBef>
                <a:spcPts val="1800"/>
              </a:spcBef>
              <a:spcAft>
                <a:spcPts val="0"/>
              </a:spcAft>
              <a:buSzPts val="3480"/>
              <a:buFont typeface="Verdana"/>
              <a:buAutoNum type="arabicPeriod"/>
            </a:pPr>
            <a:r>
              <a:rPr lang="en-US" b="1"/>
              <a:t>Optional Functions or Additional Functions</a:t>
            </a:r>
            <a:endParaRPr/>
          </a:p>
        </p:txBody>
      </p:sp>
      <p:sp>
        <p:nvSpPr>
          <p:cNvPr id="342" name="Google Shape;342;p19"/>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25</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48" name="Google Shape;348;p20"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480"/>
              <a:buNone/>
            </a:pPr>
            <a:r>
              <a:rPr lang="en-US" b="1"/>
              <a:t>Identifying Actors</a:t>
            </a:r>
            <a:endParaRPr/>
          </a:p>
          <a:p>
            <a:pPr marL="457200" lvl="0" indent="-236220" algn="l" rtl="0">
              <a:lnSpc>
                <a:spcPct val="100000"/>
              </a:lnSpc>
              <a:spcBef>
                <a:spcPts val="1800"/>
              </a:spcBef>
              <a:spcAft>
                <a:spcPts val="0"/>
              </a:spcAft>
              <a:buSzPts val="3480"/>
              <a:buFont typeface="Corbel"/>
              <a:buNone/>
            </a:pPr>
            <a:endParaRPr b="1"/>
          </a:p>
          <a:p>
            <a:pPr marL="0" lvl="0" indent="0" algn="l" rtl="0">
              <a:lnSpc>
                <a:spcPct val="100000"/>
              </a:lnSpc>
              <a:spcBef>
                <a:spcPts val="1800"/>
              </a:spcBef>
              <a:spcAft>
                <a:spcPts val="0"/>
              </a:spcAft>
              <a:buSzPts val="3480"/>
              <a:buNone/>
            </a:pPr>
            <a:r>
              <a:rPr lang="en-US"/>
              <a:t>Customer</a:t>
            </a:r>
            <a:endParaRPr/>
          </a:p>
          <a:p>
            <a:pPr marL="0" lvl="0" indent="0" algn="l" rtl="0">
              <a:lnSpc>
                <a:spcPct val="100000"/>
              </a:lnSpc>
              <a:spcBef>
                <a:spcPts val="1800"/>
              </a:spcBef>
              <a:spcAft>
                <a:spcPts val="0"/>
              </a:spcAft>
              <a:buSzPts val="3480"/>
              <a:buNone/>
            </a:pPr>
            <a:r>
              <a:rPr lang="en-US"/>
              <a:t>Bank employee</a:t>
            </a:r>
            <a:endParaRPr/>
          </a:p>
          <a:p>
            <a:pPr marL="0" lvl="0" indent="0" algn="l" rtl="0">
              <a:lnSpc>
                <a:spcPct val="100000"/>
              </a:lnSpc>
              <a:spcBef>
                <a:spcPts val="1800"/>
              </a:spcBef>
              <a:spcAft>
                <a:spcPts val="0"/>
              </a:spcAft>
              <a:buSzPts val="3480"/>
              <a:buNone/>
            </a:pPr>
            <a:r>
              <a:rPr lang="en-US"/>
              <a:t>NFRC Customer</a:t>
            </a:r>
            <a:endParaRPr/>
          </a:p>
        </p:txBody>
      </p:sp>
      <p:sp>
        <p:nvSpPr>
          <p:cNvPr id="349" name="Google Shape;349;p20"/>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26</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350" name="Google Shape;350;p20"/>
          <p:cNvPicPr preferRelativeResize="0"/>
          <p:nvPr/>
        </p:nvPicPr>
        <p:blipFill rotWithShape="1">
          <a:blip r:embed="rId3">
            <a:alphaModFix/>
          </a:blip>
          <a:srcRect b="16375"/>
          <a:stretch/>
        </p:blipFill>
        <p:spPr>
          <a:xfrm>
            <a:off x="6629401" y="2209800"/>
            <a:ext cx="879475" cy="1143000"/>
          </a:xfrm>
          <a:prstGeom prst="rect">
            <a:avLst/>
          </a:prstGeom>
          <a:noFill/>
          <a:ln>
            <a:noFill/>
          </a:ln>
        </p:spPr>
      </p:pic>
      <p:pic>
        <p:nvPicPr>
          <p:cNvPr id="351" name="Google Shape;351;p20"/>
          <p:cNvPicPr preferRelativeResize="0"/>
          <p:nvPr/>
        </p:nvPicPr>
        <p:blipFill rotWithShape="1">
          <a:blip r:embed="rId3">
            <a:alphaModFix/>
          </a:blip>
          <a:srcRect b="16375"/>
          <a:stretch/>
        </p:blipFill>
        <p:spPr>
          <a:xfrm>
            <a:off x="6629401" y="4156075"/>
            <a:ext cx="879475" cy="1143000"/>
          </a:xfrm>
          <a:prstGeom prst="rect">
            <a:avLst/>
          </a:prstGeom>
          <a:noFill/>
          <a:ln>
            <a:noFill/>
          </a:ln>
        </p:spPr>
      </p:pic>
      <p:pic>
        <p:nvPicPr>
          <p:cNvPr id="352" name="Google Shape;352;p20"/>
          <p:cNvPicPr preferRelativeResize="0"/>
          <p:nvPr/>
        </p:nvPicPr>
        <p:blipFill rotWithShape="1">
          <a:blip r:embed="rId3">
            <a:alphaModFix/>
          </a:blip>
          <a:srcRect b="16375"/>
          <a:stretch/>
        </p:blipFill>
        <p:spPr>
          <a:xfrm>
            <a:off x="9428164" y="3200400"/>
            <a:ext cx="879475" cy="1143000"/>
          </a:xfrm>
          <a:prstGeom prst="rect">
            <a:avLst/>
          </a:prstGeom>
          <a:noFill/>
          <a:ln>
            <a:noFill/>
          </a:ln>
        </p:spPr>
      </p:pic>
      <p:sp>
        <p:nvSpPr>
          <p:cNvPr id="353" name="Google Shape;353;p20"/>
          <p:cNvSpPr txBox="1"/>
          <p:nvPr/>
        </p:nvSpPr>
        <p:spPr>
          <a:xfrm>
            <a:off x="6507163" y="3286125"/>
            <a:ext cx="1122362"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sp>
        <p:nvSpPr>
          <p:cNvPr id="354" name="Google Shape;354;p20"/>
          <p:cNvSpPr txBox="1"/>
          <p:nvPr/>
        </p:nvSpPr>
        <p:spPr>
          <a:xfrm>
            <a:off x="6194426" y="5265739"/>
            <a:ext cx="17494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NFRC customer</a:t>
            </a:r>
            <a:endParaRPr sz="1400" b="0" i="0" u="none" strike="noStrike" cap="none">
              <a:solidFill>
                <a:srgbClr val="000000"/>
              </a:solidFill>
              <a:latin typeface="Arial"/>
              <a:ea typeface="Arial"/>
              <a:cs typeface="Arial"/>
              <a:sym typeface="Arial"/>
            </a:endParaRPr>
          </a:p>
        </p:txBody>
      </p:sp>
      <p:sp>
        <p:nvSpPr>
          <p:cNvPr id="355" name="Google Shape;355;p20"/>
          <p:cNvSpPr txBox="1"/>
          <p:nvPr/>
        </p:nvSpPr>
        <p:spPr>
          <a:xfrm>
            <a:off x="8921750" y="4357689"/>
            <a:ext cx="17462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Bank Employee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61" name="Google Shape;361;p21"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900"/>
              <a:buNone/>
            </a:pPr>
            <a:r>
              <a:rPr lang="en-US" sz="2000" b="1"/>
              <a:t>Identifying Use Cases</a:t>
            </a:r>
            <a:endParaRPr/>
          </a:p>
          <a:p>
            <a:pPr marL="285750" lvl="0" indent="-285750" algn="l" rtl="0">
              <a:lnSpc>
                <a:spcPct val="100000"/>
              </a:lnSpc>
              <a:spcBef>
                <a:spcPts val="1800"/>
              </a:spcBef>
              <a:spcAft>
                <a:spcPts val="0"/>
              </a:spcAft>
              <a:buSzPts val="2900"/>
              <a:buFont typeface="Arial"/>
              <a:buChar char="•"/>
            </a:pPr>
            <a:r>
              <a:rPr lang="en-US" sz="2000"/>
              <a:t>A good way to do this is to identify what the actors need from the system</a:t>
            </a:r>
            <a:endParaRPr/>
          </a:p>
          <a:p>
            <a:pPr marL="285750" lvl="0" indent="-285750" algn="l" rtl="0">
              <a:lnSpc>
                <a:spcPct val="100000"/>
              </a:lnSpc>
              <a:spcBef>
                <a:spcPts val="1800"/>
              </a:spcBef>
              <a:spcAft>
                <a:spcPts val="0"/>
              </a:spcAft>
              <a:buSzPts val="2900"/>
              <a:buFont typeface="Arial"/>
              <a:buChar char="•"/>
            </a:pPr>
            <a:r>
              <a:rPr lang="en-US" sz="2000"/>
              <a:t>A customer will need to</a:t>
            </a:r>
            <a:endParaRPr/>
          </a:p>
          <a:p>
            <a:pPr marL="857250" lvl="1" indent="-457200" algn="l" rtl="0">
              <a:lnSpc>
                <a:spcPct val="100000"/>
              </a:lnSpc>
              <a:spcBef>
                <a:spcPts val="1800"/>
              </a:spcBef>
              <a:spcAft>
                <a:spcPts val="0"/>
              </a:spcAft>
              <a:buSzPts val="2610"/>
              <a:buFont typeface="Corbel"/>
              <a:buAutoNum type="arabicPeriod"/>
            </a:pPr>
            <a:r>
              <a:rPr lang="en-US" sz="1800"/>
              <a:t>open accounts</a:t>
            </a:r>
            <a:endParaRPr/>
          </a:p>
          <a:p>
            <a:pPr marL="857250" lvl="1" indent="-457200" algn="l" rtl="0">
              <a:lnSpc>
                <a:spcPct val="100000"/>
              </a:lnSpc>
              <a:spcBef>
                <a:spcPts val="1800"/>
              </a:spcBef>
              <a:spcAft>
                <a:spcPts val="0"/>
              </a:spcAft>
              <a:buSzPts val="2610"/>
              <a:buFont typeface="Corbel"/>
              <a:buAutoNum type="arabicPeriod"/>
            </a:pPr>
            <a:r>
              <a:rPr lang="en-US" sz="1800"/>
              <a:t>Deposit funds</a:t>
            </a:r>
            <a:endParaRPr/>
          </a:p>
          <a:p>
            <a:pPr marL="857250" lvl="1" indent="-457200" algn="l" rtl="0">
              <a:lnSpc>
                <a:spcPct val="100000"/>
              </a:lnSpc>
              <a:spcBef>
                <a:spcPts val="1800"/>
              </a:spcBef>
              <a:spcAft>
                <a:spcPts val="0"/>
              </a:spcAft>
              <a:buSzPts val="2610"/>
              <a:buFont typeface="Corbel"/>
              <a:buAutoNum type="arabicPeriod"/>
            </a:pPr>
            <a:r>
              <a:rPr lang="en-US" sz="1800"/>
              <a:t>withdraw funds</a:t>
            </a:r>
            <a:endParaRPr/>
          </a:p>
          <a:p>
            <a:pPr marL="857250" lvl="1" indent="-457200" algn="l" rtl="0">
              <a:lnSpc>
                <a:spcPct val="100000"/>
              </a:lnSpc>
              <a:spcBef>
                <a:spcPts val="1800"/>
              </a:spcBef>
              <a:spcAft>
                <a:spcPts val="0"/>
              </a:spcAft>
              <a:buSzPts val="2610"/>
              <a:buFont typeface="Corbel"/>
              <a:buAutoNum type="arabicPeriod"/>
            </a:pPr>
            <a:r>
              <a:rPr lang="en-US" sz="1800"/>
              <a:t>request check books</a:t>
            </a:r>
            <a:endParaRPr sz="1800" b="1"/>
          </a:p>
        </p:txBody>
      </p:sp>
      <p:sp>
        <p:nvSpPr>
          <p:cNvPr id="362" name="Google Shape;362;p21"/>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27</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68" name="Google Shape;368;p22"/>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28</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369" name="Google Shape;369;p22"/>
          <p:cNvPicPr preferRelativeResize="0"/>
          <p:nvPr/>
        </p:nvPicPr>
        <p:blipFill rotWithShape="1">
          <a:blip r:embed="rId3">
            <a:alphaModFix/>
          </a:blip>
          <a:srcRect b="16375"/>
          <a:stretch/>
        </p:blipFill>
        <p:spPr>
          <a:xfrm>
            <a:off x="1835882" y="2541588"/>
            <a:ext cx="877888" cy="1143000"/>
          </a:xfrm>
          <a:prstGeom prst="rect">
            <a:avLst/>
          </a:prstGeom>
          <a:noFill/>
          <a:ln>
            <a:noFill/>
          </a:ln>
        </p:spPr>
      </p:pic>
      <p:sp>
        <p:nvSpPr>
          <p:cNvPr id="370" name="Google Shape;370;p22"/>
          <p:cNvSpPr txBox="1"/>
          <p:nvPr/>
        </p:nvSpPr>
        <p:spPr>
          <a:xfrm>
            <a:off x="1776283" y="3684588"/>
            <a:ext cx="112236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dirty="0">
                <a:solidFill>
                  <a:schemeClr val="dk1"/>
                </a:solidFill>
                <a:latin typeface="Tahoma"/>
                <a:ea typeface="Tahoma"/>
                <a:cs typeface="Tahoma"/>
                <a:sym typeface="Tahoma"/>
              </a:rPr>
              <a:t>customer</a:t>
            </a:r>
            <a:endParaRPr sz="1400" b="0" i="0" u="none" strike="noStrike" cap="none" dirty="0">
              <a:solidFill>
                <a:srgbClr val="000000"/>
              </a:solidFill>
              <a:latin typeface="Arial"/>
              <a:ea typeface="Arial"/>
              <a:cs typeface="Arial"/>
              <a:sym typeface="Arial"/>
            </a:endParaRPr>
          </a:p>
        </p:txBody>
      </p:sp>
      <p:sp>
        <p:nvSpPr>
          <p:cNvPr id="371" name="Google Shape;371;p22"/>
          <p:cNvSpPr/>
          <p:nvPr/>
        </p:nvSpPr>
        <p:spPr>
          <a:xfrm>
            <a:off x="3875089" y="1931988"/>
            <a:ext cx="2595562" cy="6096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dirty="0">
                <a:solidFill>
                  <a:schemeClr val="dk1"/>
                </a:solidFill>
                <a:latin typeface="Tahoma"/>
                <a:ea typeface="Tahoma"/>
                <a:cs typeface="Tahoma"/>
                <a:sym typeface="Tahoma"/>
              </a:rPr>
              <a:t>Open account</a:t>
            </a:r>
            <a:endParaRPr sz="1400" b="0" i="0" u="none" strike="noStrike" cap="none" dirty="0">
              <a:solidFill>
                <a:srgbClr val="000000"/>
              </a:solidFill>
              <a:latin typeface="Arial"/>
              <a:ea typeface="Arial"/>
              <a:cs typeface="Arial"/>
              <a:sym typeface="Arial"/>
            </a:endParaRPr>
          </a:p>
        </p:txBody>
      </p:sp>
      <p:sp>
        <p:nvSpPr>
          <p:cNvPr id="372" name="Google Shape;372;p22"/>
          <p:cNvSpPr/>
          <p:nvPr/>
        </p:nvSpPr>
        <p:spPr>
          <a:xfrm>
            <a:off x="3976689" y="2922588"/>
            <a:ext cx="2493962" cy="6096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Deposit funds</a:t>
            </a:r>
            <a:endParaRPr sz="1400" b="0" i="0" u="none" strike="noStrike" cap="none">
              <a:solidFill>
                <a:srgbClr val="000000"/>
              </a:solidFill>
              <a:latin typeface="Arial"/>
              <a:ea typeface="Arial"/>
              <a:cs typeface="Arial"/>
              <a:sym typeface="Arial"/>
            </a:endParaRPr>
          </a:p>
        </p:txBody>
      </p:sp>
      <p:sp>
        <p:nvSpPr>
          <p:cNvPr id="373" name="Google Shape;373;p22"/>
          <p:cNvSpPr/>
          <p:nvPr/>
        </p:nvSpPr>
        <p:spPr>
          <a:xfrm>
            <a:off x="3962400" y="3886200"/>
            <a:ext cx="2851150" cy="6096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Withdraw funds</a:t>
            </a:r>
            <a:endParaRPr sz="1400" b="0" i="0" u="none" strike="noStrike" cap="none">
              <a:solidFill>
                <a:srgbClr val="000000"/>
              </a:solidFill>
              <a:latin typeface="Arial"/>
              <a:ea typeface="Arial"/>
              <a:cs typeface="Arial"/>
              <a:sym typeface="Arial"/>
            </a:endParaRPr>
          </a:p>
        </p:txBody>
      </p:sp>
      <p:cxnSp>
        <p:nvCxnSpPr>
          <p:cNvPr id="374" name="Google Shape;374;p22"/>
          <p:cNvCxnSpPr>
            <a:stCxn id="369" idx="3"/>
            <a:endCxn id="371" idx="2"/>
          </p:cNvCxnSpPr>
          <p:nvPr/>
        </p:nvCxnSpPr>
        <p:spPr>
          <a:xfrm flipV="1">
            <a:off x="2713770" y="2236788"/>
            <a:ext cx="1161319" cy="876300"/>
          </a:xfrm>
          <a:prstGeom prst="straightConnector1">
            <a:avLst/>
          </a:prstGeom>
          <a:noFill/>
          <a:ln w="12700" cap="flat" cmpd="sng">
            <a:solidFill>
              <a:schemeClr val="dk1"/>
            </a:solidFill>
            <a:prstDash val="solid"/>
            <a:round/>
            <a:headEnd type="none" w="sm" len="sm"/>
            <a:tailEnd type="none" w="sm" len="sm"/>
          </a:ln>
        </p:spPr>
      </p:cxnSp>
      <p:cxnSp>
        <p:nvCxnSpPr>
          <p:cNvPr id="375" name="Google Shape;375;p22"/>
          <p:cNvCxnSpPr>
            <a:stCxn id="372" idx="2"/>
            <a:endCxn id="369" idx="3"/>
          </p:cNvCxnSpPr>
          <p:nvPr/>
        </p:nvCxnSpPr>
        <p:spPr>
          <a:xfrm flipH="1" flipV="1">
            <a:off x="2713770" y="3113088"/>
            <a:ext cx="1262919" cy="114300"/>
          </a:xfrm>
          <a:prstGeom prst="straightConnector1">
            <a:avLst/>
          </a:prstGeom>
          <a:noFill/>
          <a:ln w="12700" cap="flat" cmpd="sng">
            <a:solidFill>
              <a:schemeClr val="dk1"/>
            </a:solidFill>
            <a:prstDash val="solid"/>
            <a:round/>
            <a:headEnd type="none" w="sm" len="sm"/>
            <a:tailEnd type="none" w="sm" len="sm"/>
          </a:ln>
        </p:spPr>
      </p:cxnSp>
      <p:cxnSp>
        <p:nvCxnSpPr>
          <p:cNvPr id="376" name="Google Shape;376;p22"/>
          <p:cNvCxnSpPr>
            <a:stCxn id="373" idx="2"/>
            <a:endCxn id="369" idx="3"/>
          </p:cNvCxnSpPr>
          <p:nvPr/>
        </p:nvCxnSpPr>
        <p:spPr>
          <a:xfrm flipH="1" flipV="1">
            <a:off x="2713770" y="3113088"/>
            <a:ext cx="1248630" cy="1077912"/>
          </a:xfrm>
          <a:prstGeom prst="straightConnector1">
            <a:avLst/>
          </a:prstGeom>
          <a:noFill/>
          <a:ln w="12700" cap="flat" cmpd="sng">
            <a:solidFill>
              <a:schemeClr val="dk1"/>
            </a:solidFill>
            <a:prstDash val="solid"/>
            <a:round/>
            <a:headEnd type="none" w="sm" len="sm"/>
            <a:tailEnd type="none" w="sm" len="sm"/>
          </a:ln>
        </p:spPr>
      </p:cxnSp>
      <p:pic>
        <p:nvPicPr>
          <p:cNvPr id="377" name="Google Shape;377;p22"/>
          <p:cNvPicPr preferRelativeResize="0"/>
          <p:nvPr/>
        </p:nvPicPr>
        <p:blipFill rotWithShape="1">
          <a:blip r:embed="rId3">
            <a:alphaModFix/>
          </a:blip>
          <a:srcRect b="16375"/>
          <a:stretch/>
        </p:blipFill>
        <p:spPr>
          <a:xfrm>
            <a:off x="6892926" y="2384425"/>
            <a:ext cx="879475" cy="1143000"/>
          </a:xfrm>
          <a:prstGeom prst="rect">
            <a:avLst/>
          </a:prstGeom>
          <a:noFill/>
          <a:ln>
            <a:noFill/>
          </a:ln>
        </p:spPr>
      </p:pic>
      <p:sp>
        <p:nvSpPr>
          <p:cNvPr id="378" name="Google Shape;378;p22"/>
          <p:cNvSpPr txBox="1"/>
          <p:nvPr/>
        </p:nvSpPr>
        <p:spPr>
          <a:xfrm>
            <a:off x="6550026" y="3460750"/>
            <a:ext cx="17494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NFRC customer</a:t>
            </a:r>
            <a:endParaRPr sz="1400" b="0" i="0" u="none" strike="noStrike" cap="none">
              <a:solidFill>
                <a:srgbClr val="000000"/>
              </a:solidFill>
              <a:latin typeface="Arial"/>
              <a:ea typeface="Arial"/>
              <a:cs typeface="Arial"/>
              <a:sym typeface="Arial"/>
            </a:endParaRPr>
          </a:p>
        </p:txBody>
      </p:sp>
      <p:sp>
        <p:nvSpPr>
          <p:cNvPr id="379" name="Google Shape;379;p22"/>
          <p:cNvSpPr/>
          <p:nvPr/>
        </p:nvSpPr>
        <p:spPr>
          <a:xfrm>
            <a:off x="8299451" y="2651125"/>
            <a:ext cx="3012983" cy="6096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Convert currency</a:t>
            </a:r>
            <a:endParaRPr sz="1400" b="0" i="0" u="none" strike="noStrike" cap="none">
              <a:solidFill>
                <a:srgbClr val="000000"/>
              </a:solidFill>
              <a:latin typeface="Arial"/>
              <a:ea typeface="Arial"/>
              <a:cs typeface="Arial"/>
              <a:sym typeface="Arial"/>
            </a:endParaRPr>
          </a:p>
        </p:txBody>
      </p:sp>
      <p:cxnSp>
        <p:nvCxnSpPr>
          <p:cNvPr id="380" name="Google Shape;380;p22"/>
          <p:cNvCxnSpPr>
            <a:stCxn id="379" idx="2"/>
            <a:endCxn id="377" idx="3"/>
          </p:cNvCxnSpPr>
          <p:nvPr/>
        </p:nvCxnSpPr>
        <p:spPr>
          <a:xfrm flipH="1">
            <a:off x="7772401" y="2955925"/>
            <a:ext cx="527050" cy="0"/>
          </a:xfrm>
          <a:prstGeom prst="straightConnector1">
            <a:avLst/>
          </a:prstGeom>
          <a:noFill/>
          <a:ln w="12700" cap="flat" cmpd="sng">
            <a:solidFill>
              <a:schemeClr val="dk1"/>
            </a:solidFill>
            <a:prstDash val="solid"/>
            <a:round/>
            <a:headEnd type="none" w="sm" len="sm"/>
            <a:tailEnd type="none" w="sm" len="sm"/>
          </a:ln>
        </p:spPr>
      </p:cxnSp>
      <p:pic>
        <p:nvPicPr>
          <p:cNvPr id="381" name="Google Shape;381;p22"/>
          <p:cNvPicPr preferRelativeResize="0"/>
          <p:nvPr/>
        </p:nvPicPr>
        <p:blipFill rotWithShape="1">
          <a:blip r:embed="rId3">
            <a:alphaModFix/>
          </a:blip>
          <a:srcRect b="16375"/>
          <a:stretch/>
        </p:blipFill>
        <p:spPr>
          <a:xfrm>
            <a:off x="6813550" y="4470400"/>
            <a:ext cx="877888" cy="1143000"/>
          </a:xfrm>
          <a:prstGeom prst="rect">
            <a:avLst/>
          </a:prstGeom>
          <a:noFill/>
          <a:ln>
            <a:noFill/>
          </a:ln>
        </p:spPr>
      </p:pic>
      <p:sp>
        <p:nvSpPr>
          <p:cNvPr id="382" name="Google Shape;382;p22"/>
          <p:cNvSpPr txBox="1"/>
          <p:nvPr/>
        </p:nvSpPr>
        <p:spPr>
          <a:xfrm>
            <a:off x="6470651" y="5546725"/>
            <a:ext cx="17367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Bank employee</a:t>
            </a: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a:off x="8220074" y="4737100"/>
            <a:ext cx="2752725" cy="6096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Open account</a:t>
            </a:r>
            <a:endParaRPr sz="1400" b="0" i="0" u="none" strike="noStrike" cap="none">
              <a:solidFill>
                <a:srgbClr val="000000"/>
              </a:solidFill>
              <a:latin typeface="Arial"/>
              <a:ea typeface="Arial"/>
              <a:cs typeface="Arial"/>
              <a:sym typeface="Arial"/>
            </a:endParaRPr>
          </a:p>
        </p:txBody>
      </p:sp>
      <p:cxnSp>
        <p:nvCxnSpPr>
          <p:cNvPr id="384" name="Google Shape;384;p22"/>
          <p:cNvCxnSpPr>
            <a:stCxn id="383" idx="2"/>
            <a:endCxn id="381" idx="3"/>
          </p:cNvCxnSpPr>
          <p:nvPr/>
        </p:nvCxnSpPr>
        <p:spPr>
          <a:xfrm flipH="1">
            <a:off x="7691438" y="5041900"/>
            <a:ext cx="528636"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3"/>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390" name="Google Shape;390;p23"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Font typeface="Arial"/>
              <a:buChar char="•"/>
            </a:pPr>
            <a:r>
              <a:rPr lang="en-US" b="1"/>
              <a:t>Look for Common Functionality to use Include</a:t>
            </a:r>
            <a:endParaRPr/>
          </a:p>
          <a:p>
            <a:pPr marL="742950" lvl="1" indent="-285750" algn="l" rtl="0">
              <a:lnSpc>
                <a:spcPct val="100000"/>
              </a:lnSpc>
              <a:spcBef>
                <a:spcPts val="1800"/>
              </a:spcBef>
              <a:spcAft>
                <a:spcPts val="0"/>
              </a:spcAft>
              <a:buSzPts val="2900"/>
              <a:buFont typeface="Arial"/>
              <a:buChar char="•"/>
            </a:pPr>
            <a:r>
              <a:rPr lang="en-US"/>
              <a:t>find two or more use cases that share common functionality </a:t>
            </a:r>
            <a:endParaRPr b="1"/>
          </a:p>
        </p:txBody>
      </p:sp>
      <p:sp>
        <p:nvSpPr>
          <p:cNvPr id="391" name="Google Shape;391;p23"/>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29</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392" name="Google Shape;392;p23"/>
          <p:cNvPicPr preferRelativeResize="0"/>
          <p:nvPr/>
        </p:nvPicPr>
        <p:blipFill rotWithShape="1">
          <a:blip r:embed="rId3">
            <a:alphaModFix/>
          </a:blip>
          <a:srcRect b="16375"/>
          <a:stretch/>
        </p:blipFill>
        <p:spPr>
          <a:xfrm>
            <a:off x="2663826" y="4551363"/>
            <a:ext cx="879475" cy="1143000"/>
          </a:xfrm>
          <a:prstGeom prst="rect">
            <a:avLst/>
          </a:prstGeom>
          <a:noFill/>
          <a:ln>
            <a:noFill/>
          </a:ln>
        </p:spPr>
      </p:pic>
      <p:sp>
        <p:nvSpPr>
          <p:cNvPr id="393" name="Google Shape;393;p23"/>
          <p:cNvSpPr/>
          <p:nvPr/>
        </p:nvSpPr>
        <p:spPr>
          <a:xfrm>
            <a:off x="4186250" y="3956858"/>
            <a:ext cx="2122500" cy="10041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Withdraw funds</a:t>
            </a:r>
            <a:endParaRPr sz="1400" b="0" i="0" u="none" strike="noStrike" cap="none">
              <a:solidFill>
                <a:srgbClr val="000000"/>
              </a:solidFill>
              <a:latin typeface="Arial"/>
              <a:ea typeface="Arial"/>
              <a:cs typeface="Arial"/>
              <a:sym typeface="Arial"/>
            </a:endParaRPr>
          </a:p>
        </p:txBody>
      </p:sp>
      <p:sp>
        <p:nvSpPr>
          <p:cNvPr id="394" name="Google Shape;394;p23"/>
          <p:cNvSpPr/>
          <p:nvPr/>
        </p:nvSpPr>
        <p:spPr>
          <a:xfrm>
            <a:off x="4286250" y="5341957"/>
            <a:ext cx="2124000" cy="10041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Deposit funds</a:t>
            </a:r>
            <a:endParaRPr sz="1400" b="0" i="0" u="none" strike="noStrike" cap="none">
              <a:solidFill>
                <a:srgbClr val="000000"/>
              </a:solidFill>
              <a:latin typeface="Arial"/>
              <a:ea typeface="Arial"/>
              <a:cs typeface="Arial"/>
              <a:sym typeface="Arial"/>
            </a:endParaRPr>
          </a:p>
        </p:txBody>
      </p:sp>
      <p:cxnSp>
        <p:nvCxnSpPr>
          <p:cNvPr id="395" name="Google Shape;395;p23"/>
          <p:cNvCxnSpPr>
            <a:stCxn id="392" idx="1"/>
            <a:endCxn id="393" idx="2"/>
          </p:cNvCxnSpPr>
          <p:nvPr/>
        </p:nvCxnSpPr>
        <p:spPr>
          <a:xfrm rot="10800000" flipH="1">
            <a:off x="2663826" y="4458963"/>
            <a:ext cx="1522500" cy="663900"/>
          </a:xfrm>
          <a:prstGeom prst="straightConnector1">
            <a:avLst/>
          </a:prstGeom>
          <a:noFill/>
          <a:ln w="12700" cap="flat" cmpd="sng">
            <a:solidFill>
              <a:schemeClr val="dk1"/>
            </a:solidFill>
            <a:prstDash val="solid"/>
            <a:round/>
            <a:headEnd type="none" w="sm" len="sm"/>
            <a:tailEnd type="none" w="sm" len="sm"/>
          </a:ln>
        </p:spPr>
      </p:cxnSp>
      <p:cxnSp>
        <p:nvCxnSpPr>
          <p:cNvPr id="396" name="Google Shape;396;p23"/>
          <p:cNvCxnSpPr>
            <a:stCxn id="394" idx="2"/>
            <a:endCxn id="392" idx="1"/>
          </p:cNvCxnSpPr>
          <p:nvPr/>
        </p:nvCxnSpPr>
        <p:spPr>
          <a:xfrm rot="10800000">
            <a:off x="2663850" y="5122807"/>
            <a:ext cx="1622400" cy="721200"/>
          </a:xfrm>
          <a:prstGeom prst="straightConnector1">
            <a:avLst/>
          </a:prstGeom>
          <a:noFill/>
          <a:ln w="12700" cap="flat" cmpd="sng">
            <a:solidFill>
              <a:schemeClr val="dk1"/>
            </a:solidFill>
            <a:prstDash val="solid"/>
            <a:round/>
            <a:headEnd type="none" w="sm" len="sm"/>
            <a:tailEnd type="none" w="sm" len="sm"/>
          </a:ln>
        </p:spPr>
      </p:cxnSp>
      <p:sp>
        <p:nvSpPr>
          <p:cNvPr id="397" name="Google Shape;397;p23"/>
          <p:cNvSpPr/>
          <p:nvPr/>
        </p:nvSpPr>
        <p:spPr>
          <a:xfrm>
            <a:off x="7315200" y="4800600"/>
            <a:ext cx="2325600" cy="8937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Update balance</a:t>
            </a:r>
            <a:endParaRPr sz="1400" b="0" i="0" u="none" strike="noStrike" cap="none">
              <a:solidFill>
                <a:srgbClr val="000000"/>
              </a:solidFill>
              <a:latin typeface="Arial"/>
              <a:ea typeface="Arial"/>
              <a:cs typeface="Arial"/>
              <a:sym typeface="Arial"/>
            </a:endParaRPr>
          </a:p>
        </p:txBody>
      </p:sp>
      <p:cxnSp>
        <p:nvCxnSpPr>
          <p:cNvPr id="398" name="Google Shape;398;p23"/>
          <p:cNvCxnSpPr>
            <a:stCxn id="393" idx="6"/>
            <a:endCxn id="397" idx="2"/>
          </p:cNvCxnSpPr>
          <p:nvPr/>
        </p:nvCxnSpPr>
        <p:spPr>
          <a:xfrm>
            <a:off x="6308750" y="4458908"/>
            <a:ext cx="1006500" cy="788400"/>
          </a:xfrm>
          <a:prstGeom prst="straightConnector1">
            <a:avLst/>
          </a:prstGeom>
          <a:noFill/>
          <a:ln w="12700" cap="flat" cmpd="sng">
            <a:solidFill>
              <a:schemeClr val="dk1"/>
            </a:solidFill>
            <a:prstDash val="dash"/>
            <a:round/>
            <a:headEnd type="none" w="sm" len="sm"/>
            <a:tailEnd type="triangle" w="med" len="med"/>
          </a:ln>
        </p:spPr>
      </p:cxnSp>
      <p:cxnSp>
        <p:nvCxnSpPr>
          <p:cNvPr id="399" name="Google Shape;399;p23"/>
          <p:cNvCxnSpPr>
            <a:stCxn id="394" idx="6"/>
          </p:cNvCxnSpPr>
          <p:nvPr/>
        </p:nvCxnSpPr>
        <p:spPr>
          <a:xfrm rot="10800000" flipH="1">
            <a:off x="6410250" y="5305807"/>
            <a:ext cx="904800" cy="538200"/>
          </a:xfrm>
          <a:prstGeom prst="straightConnector1">
            <a:avLst/>
          </a:prstGeom>
          <a:noFill/>
          <a:ln w="12700" cap="flat" cmpd="sng">
            <a:solidFill>
              <a:schemeClr val="dk1"/>
            </a:solidFill>
            <a:prstDash val="dash"/>
            <a:round/>
            <a:headEnd type="none" w="sm" len="sm"/>
            <a:tailEnd type="triangle" w="med" len="med"/>
          </a:ln>
        </p:spPr>
      </p:cxnSp>
      <p:sp>
        <p:nvSpPr>
          <p:cNvPr id="400" name="Google Shape;400;p23"/>
          <p:cNvSpPr txBox="1"/>
          <p:nvPr/>
        </p:nvSpPr>
        <p:spPr>
          <a:xfrm>
            <a:off x="6410325" y="4511675"/>
            <a:ext cx="1417638"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&lt;&lt;include&gt;&gt;</a:t>
            </a:r>
            <a:endParaRPr sz="1400" b="0" i="0" u="none" strike="noStrike" cap="none">
              <a:solidFill>
                <a:srgbClr val="000000"/>
              </a:solidFill>
              <a:latin typeface="Arial"/>
              <a:ea typeface="Arial"/>
              <a:cs typeface="Arial"/>
              <a:sym typeface="Arial"/>
            </a:endParaRPr>
          </a:p>
        </p:txBody>
      </p:sp>
      <p:sp>
        <p:nvSpPr>
          <p:cNvPr id="401" name="Google Shape;401;p23"/>
          <p:cNvSpPr txBox="1"/>
          <p:nvPr/>
        </p:nvSpPr>
        <p:spPr>
          <a:xfrm>
            <a:off x="6335713" y="5410200"/>
            <a:ext cx="1416050"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&lt;&lt;include&gt;&gt;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UML diagram</a:t>
            </a:r>
            <a:endParaRPr/>
          </a:p>
        </p:txBody>
      </p:sp>
      <p:sp>
        <p:nvSpPr>
          <p:cNvPr id="163" name="Google Shape;163;p3"/>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Stands for Unified Modeling Language </a:t>
            </a:r>
            <a:endParaRPr/>
          </a:p>
          <a:p>
            <a:pPr marL="742950" lvl="1" indent="-285750" algn="l" rtl="0">
              <a:lnSpc>
                <a:spcPct val="100000"/>
              </a:lnSpc>
              <a:spcBef>
                <a:spcPts val="1000"/>
              </a:spcBef>
              <a:spcAft>
                <a:spcPts val="0"/>
              </a:spcAft>
              <a:buSzPts val="2900"/>
              <a:buChar char="•"/>
            </a:pPr>
            <a:r>
              <a:rPr lang="en-US"/>
              <a:t>A </a:t>
            </a:r>
            <a:r>
              <a:rPr lang="en-US" i="1" u="sng"/>
              <a:t>language</a:t>
            </a:r>
            <a:r>
              <a:rPr lang="en-US"/>
              <a:t>  with notion which can be </a:t>
            </a:r>
            <a:r>
              <a:rPr lang="en-US" i="1" u="sng"/>
              <a:t>understand</a:t>
            </a:r>
            <a:r>
              <a:rPr lang="en-US"/>
              <a:t> by all the parties involved with software </a:t>
            </a:r>
            <a:endParaRPr/>
          </a:p>
          <a:p>
            <a:pPr marL="285750" lvl="0" indent="-285750" algn="l" rtl="0">
              <a:lnSpc>
                <a:spcPct val="100000"/>
              </a:lnSpc>
              <a:spcBef>
                <a:spcPts val="1080"/>
              </a:spcBef>
              <a:spcAft>
                <a:spcPts val="0"/>
              </a:spcAft>
              <a:buSzPts val="3480"/>
              <a:buChar char="•"/>
            </a:pPr>
            <a:r>
              <a:rPr lang="en-US"/>
              <a:t>Initiated by Rational Software in 1994-95</a:t>
            </a:r>
            <a:endParaRPr/>
          </a:p>
          <a:p>
            <a:pPr marL="285750" lvl="0" indent="-285750" algn="l" rtl="0">
              <a:lnSpc>
                <a:spcPct val="100000"/>
              </a:lnSpc>
              <a:spcBef>
                <a:spcPts val="1080"/>
              </a:spcBef>
              <a:spcAft>
                <a:spcPts val="0"/>
              </a:spcAft>
              <a:buSzPts val="3480"/>
              <a:buChar char="•"/>
            </a:pPr>
            <a:r>
              <a:rPr lang="en-US"/>
              <a:t>Popular tools –</a:t>
            </a:r>
            <a:endParaRPr/>
          </a:p>
          <a:p>
            <a:pPr marL="742950" lvl="1" indent="-285750" algn="l" rtl="0">
              <a:lnSpc>
                <a:spcPct val="100000"/>
              </a:lnSpc>
              <a:spcBef>
                <a:spcPts val="1000"/>
              </a:spcBef>
              <a:spcAft>
                <a:spcPts val="0"/>
              </a:spcAft>
              <a:buSzPts val="2900"/>
              <a:buChar char="•"/>
            </a:pPr>
            <a:r>
              <a:rPr lang="en-US"/>
              <a:t>Rational Rose</a:t>
            </a:r>
            <a:endParaRPr/>
          </a:p>
          <a:p>
            <a:pPr marL="742950" lvl="1" indent="-285750" algn="l" rtl="0">
              <a:lnSpc>
                <a:spcPct val="100000"/>
              </a:lnSpc>
              <a:spcBef>
                <a:spcPts val="1000"/>
              </a:spcBef>
              <a:spcAft>
                <a:spcPts val="0"/>
              </a:spcAft>
              <a:buSzPts val="2900"/>
              <a:buChar char="•"/>
            </a:pPr>
            <a:r>
              <a:rPr lang="en-US"/>
              <a:t>Microsoft Visio</a:t>
            </a:r>
            <a:endParaRPr/>
          </a:p>
          <a:p>
            <a:pPr marL="742950" lvl="1" indent="-285750" algn="l" rtl="0">
              <a:lnSpc>
                <a:spcPct val="100000"/>
              </a:lnSpc>
              <a:spcBef>
                <a:spcPts val="1000"/>
              </a:spcBef>
              <a:spcAft>
                <a:spcPts val="0"/>
              </a:spcAft>
              <a:buSzPts val="2900"/>
              <a:buChar char="•"/>
            </a:pPr>
            <a:r>
              <a:rPr lang="en-US"/>
              <a:t>Draw.io </a:t>
            </a:r>
            <a:endParaRPr/>
          </a:p>
          <a:p>
            <a:pPr marL="285750" lvl="0" indent="-64770" algn="l" rtl="0">
              <a:lnSpc>
                <a:spcPct val="100000"/>
              </a:lnSpc>
              <a:spcBef>
                <a:spcPts val="1080"/>
              </a:spcBef>
              <a:spcAft>
                <a:spcPts val="0"/>
              </a:spcAft>
              <a:buSzPts val="3480"/>
              <a:buNone/>
            </a:pPr>
            <a:endParaRPr/>
          </a:p>
          <a:p>
            <a:pPr marL="285750" lvl="0" indent="-64770" algn="l" rtl="0">
              <a:lnSpc>
                <a:spcPct val="100000"/>
              </a:lnSpc>
              <a:spcBef>
                <a:spcPts val="1080"/>
              </a:spcBef>
              <a:spcAft>
                <a:spcPts val="0"/>
              </a:spcAft>
              <a:buSzPts val="3480"/>
              <a:buNone/>
            </a:pPr>
            <a:endParaRPr/>
          </a:p>
          <a:p>
            <a:pPr marL="285750" lvl="0" indent="-64770" algn="l" rtl="0">
              <a:lnSpc>
                <a:spcPct val="100000"/>
              </a:lnSpc>
              <a:spcBef>
                <a:spcPts val="1080"/>
              </a:spcBef>
              <a:spcAft>
                <a:spcPts val="0"/>
              </a:spcAft>
              <a:buSzPts val="3480"/>
              <a:buNone/>
            </a:pPr>
            <a:endParaRPr/>
          </a:p>
        </p:txBody>
      </p:sp>
      <p:sp>
        <p:nvSpPr>
          <p:cNvPr id="164" name="Google Shape;164;p3"/>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4"/>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407" name="Google Shape;407;p24"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Font typeface="Arial"/>
              <a:buChar char="•"/>
            </a:pPr>
            <a:r>
              <a:rPr lang="en-US" b="1"/>
              <a:t>Is it Possible to Generalize Actors ?</a:t>
            </a:r>
            <a:endParaRPr/>
          </a:p>
        </p:txBody>
      </p:sp>
      <p:sp>
        <p:nvSpPr>
          <p:cNvPr id="408" name="Google Shape;408;p24"/>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30</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409" name="Google Shape;409;p24"/>
          <p:cNvPicPr preferRelativeResize="0"/>
          <p:nvPr/>
        </p:nvPicPr>
        <p:blipFill rotWithShape="1">
          <a:blip r:embed="rId3">
            <a:alphaModFix/>
          </a:blip>
          <a:srcRect b="16375"/>
          <a:stretch/>
        </p:blipFill>
        <p:spPr>
          <a:xfrm>
            <a:off x="5408613" y="3195639"/>
            <a:ext cx="577850" cy="752475"/>
          </a:xfrm>
          <a:prstGeom prst="rect">
            <a:avLst/>
          </a:prstGeom>
          <a:noFill/>
          <a:ln>
            <a:noFill/>
          </a:ln>
        </p:spPr>
      </p:pic>
      <p:sp>
        <p:nvSpPr>
          <p:cNvPr id="410" name="Google Shape;410;p24"/>
          <p:cNvSpPr txBox="1"/>
          <p:nvPr/>
        </p:nvSpPr>
        <p:spPr>
          <a:xfrm>
            <a:off x="5135563" y="3895725"/>
            <a:ext cx="1122362"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pic>
        <p:nvPicPr>
          <p:cNvPr id="411" name="Google Shape;411;p24"/>
          <p:cNvPicPr preferRelativeResize="0"/>
          <p:nvPr/>
        </p:nvPicPr>
        <p:blipFill rotWithShape="1">
          <a:blip r:embed="rId4">
            <a:alphaModFix/>
          </a:blip>
          <a:srcRect b="16375"/>
          <a:stretch/>
        </p:blipFill>
        <p:spPr>
          <a:xfrm>
            <a:off x="5408613" y="4965701"/>
            <a:ext cx="609600" cy="792163"/>
          </a:xfrm>
          <a:prstGeom prst="rect">
            <a:avLst/>
          </a:prstGeom>
          <a:noFill/>
          <a:ln>
            <a:noFill/>
          </a:ln>
        </p:spPr>
      </p:pic>
      <p:sp>
        <p:nvSpPr>
          <p:cNvPr id="412" name="Google Shape;412;p24"/>
          <p:cNvSpPr txBox="1"/>
          <p:nvPr/>
        </p:nvSpPr>
        <p:spPr>
          <a:xfrm>
            <a:off x="4822826" y="5776914"/>
            <a:ext cx="17494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Tahoma"/>
                <a:ea typeface="Tahoma"/>
                <a:cs typeface="Tahoma"/>
                <a:sym typeface="Tahoma"/>
              </a:rPr>
              <a:t>NFRC customer</a:t>
            </a:r>
            <a:endParaRPr sz="1400" b="0" i="0" u="none" strike="noStrike" cap="none">
              <a:solidFill>
                <a:srgbClr val="000000"/>
              </a:solidFill>
              <a:latin typeface="Arial"/>
              <a:ea typeface="Arial"/>
              <a:cs typeface="Arial"/>
              <a:sym typeface="Arial"/>
            </a:endParaRPr>
          </a:p>
        </p:txBody>
      </p:sp>
      <p:cxnSp>
        <p:nvCxnSpPr>
          <p:cNvPr id="413" name="Google Shape;413;p24"/>
          <p:cNvCxnSpPr>
            <a:stCxn id="411" idx="0"/>
            <a:endCxn id="410" idx="2"/>
          </p:cNvCxnSpPr>
          <p:nvPr/>
        </p:nvCxnSpPr>
        <p:spPr>
          <a:xfrm rot="10800000">
            <a:off x="5696613" y="4265501"/>
            <a:ext cx="16800" cy="700200"/>
          </a:xfrm>
          <a:prstGeom prst="straightConnector1">
            <a:avLst/>
          </a:prstGeom>
          <a:noFill/>
          <a:ln w="12700" cap="flat" cmpd="sng">
            <a:solidFill>
              <a:schemeClr val="dk1"/>
            </a:solidFill>
            <a:prstDash val="solid"/>
            <a:round/>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5"/>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419" name="Google Shape;419;p25" descr="Rectangle: Click to edit Master text styles&#10;Second level&#10;Third level&#10;Fourth level&#10;Fifth level"/>
          <p:cNvSpPr txBox="1">
            <a:spLocks noGrp="1"/>
          </p:cNvSpPr>
          <p:nvPr>
            <p:ph type="body" idx="1"/>
          </p:nvPr>
        </p:nvSpPr>
        <p:spPr>
          <a:xfrm>
            <a:off x="2032000" y="1697038"/>
            <a:ext cx="8001000" cy="449580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Font typeface="Arial"/>
              <a:buChar char="•"/>
            </a:pPr>
            <a:r>
              <a:rPr lang="en-US" b="1"/>
              <a:t>Optional Functions or Additional Functions</a:t>
            </a:r>
            <a:endParaRPr/>
          </a:p>
          <a:p>
            <a:pPr marL="742950" lvl="1" indent="-285750" algn="l" rtl="0">
              <a:lnSpc>
                <a:spcPct val="100000"/>
              </a:lnSpc>
              <a:spcBef>
                <a:spcPts val="1800"/>
              </a:spcBef>
              <a:spcAft>
                <a:spcPts val="0"/>
              </a:spcAft>
              <a:buSzPts val="2900"/>
              <a:buFont typeface="Arial"/>
              <a:buChar char="•"/>
            </a:pPr>
            <a:r>
              <a:rPr lang="en-US"/>
              <a:t>There are some functions that are triggered optionally</a:t>
            </a:r>
            <a:endParaRPr b="1"/>
          </a:p>
        </p:txBody>
      </p:sp>
      <p:sp>
        <p:nvSpPr>
          <p:cNvPr id="420" name="Google Shape;420;p25"/>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31</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
        <p:nvSpPr>
          <p:cNvPr id="421" name="Google Shape;421;p25"/>
          <p:cNvSpPr/>
          <p:nvPr/>
        </p:nvSpPr>
        <p:spPr>
          <a:xfrm>
            <a:off x="2612571" y="4419600"/>
            <a:ext cx="2559505" cy="6096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dirty="0">
                <a:solidFill>
                  <a:schemeClr val="dk1"/>
                </a:solidFill>
                <a:latin typeface="Tahoma"/>
                <a:ea typeface="Tahoma"/>
                <a:cs typeface="Tahoma"/>
                <a:sym typeface="Tahoma"/>
              </a:rPr>
              <a:t>Deposit funds</a:t>
            </a:r>
            <a:endParaRPr sz="1400" b="0" i="0" u="none" strike="noStrike" cap="none" dirty="0">
              <a:solidFill>
                <a:srgbClr val="000000"/>
              </a:solidFill>
              <a:latin typeface="Arial"/>
              <a:ea typeface="Arial"/>
              <a:cs typeface="Arial"/>
              <a:sym typeface="Arial"/>
            </a:endParaRPr>
          </a:p>
        </p:txBody>
      </p:sp>
      <p:sp>
        <p:nvSpPr>
          <p:cNvPr id="422" name="Google Shape;422;p25"/>
          <p:cNvSpPr/>
          <p:nvPr/>
        </p:nvSpPr>
        <p:spPr>
          <a:xfrm>
            <a:off x="6657974" y="4419600"/>
            <a:ext cx="2816951" cy="6096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Noto Sans Symbols"/>
              <a:buNone/>
            </a:pPr>
            <a:r>
              <a:rPr lang="en-US" sz="2000" b="0" i="0" u="none" strike="noStrike" cap="none" dirty="0">
                <a:solidFill>
                  <a:schemeClr val="dk1"/>
                </a:solidFill>
                <a:latin typeface="Tahoma"/>
                <a:ea typeface="Tahoma"/>
                <a:cs typeface="Tahoma"/>
                <a:sym typeface="Tahoma"/>
              </a:rPr>
              <a:t>Calculate bonus</a:t>
            </a:r>
            <a:endParaRPr sz="1400" b="0" i="0" u="none" strike="noStrike" cap="none" dirty="0">
              <a:solidFill>
                <a:srgbClr val="000000"/>
              </a:solidFill>
              <a:latin typeface="Arial"/>
              <a:ea typeface="Arial"/>
              <a:cs typeface="Arial"/>
              <a:sym typeface="Arial"/>
            </a:endParaRPr>
          </a:p>
        </p:txBody>
      </p:sp>
      <p:cxnSp>
        <p:nvCxnSpPr>
          <p:cNvPr id="423" name="Google Shape;423;p25"/>
          <p:cNvCxnSpPr>
            <a:stCxn id="421" idx="6"/>
            <a:endCxn id="422" idx="2"/>
          </p:cNvCxnSpPr>
          <p:nvPr/>
        </p:nvCxnSpPr>
        <p:spPr>
          <a:xfrm>
            <a:off x="5172076" y="4724400"/>
            <a:ext cx="1485898" cy="0"/>
          </a:xfrm>
          <a:prstGeom prst="straightConnector1">
            <a:avLst/>
          </a:prstGeom>
          <a:noFill/>
          <a:ln w="12700" cap="flat" cmpd="sng">
            <a:solidFill>
              <a:schemeClr val="dk1"/>
            </a:solidFill>
            <a:prstDash val="dash"/>
            <a:round/>
            <a:headEnd type="triangle" w="sm" len="sm"/>
            <a:tailEnd type="none" w="sm" len="sm"/>
          </a:ln>
        </p:spPr>
      </p:cxnSp>
      <p:sp>
        <p:nvSpPr>
          <p:cNvPr id="424" name="Google Shape;424;p25"/>
          <p:cNvSpPr txBox="1"/>
          <p:nvPr/>
        </p:nvSpPr>
        <p:spPr>
          <a:xfrm>
            <a:off x="5273675" y="4310064"/>
            <a:ext cx="1392238"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&lt;&lt;extend&gt;&gt;</a:t>
            </a:r>
            <a:endParaRPr sz="1400" b="0" i="0" u="none" strike="noStrike" cap="none">
              <a:solidFill>
                <a:srgbClr val="000000"/>
              </a:solidFill>
              <a:latin typeface="Arial"/>
              <a:ea typeface="Arial"/>
              <a:cs typeface="Arial"/>
              <a:sym typeface="Arial"/>
            </a:endParaRPr>
          </a:p>
        </p:txBody>
      </p:sp>
      <p:sp>
        <p:nvSpPr>
          <p:cNvPr id="425" name="Google Shape;425;p25"/>
          <p:cNvSpPr txBox="1"/>
          <p:nvPr/>
        </p:nvSpPr>
        <p:spPr>
          <a:xfrm>
            <a:off x="4857750" y="3263900"/>
            <a:ext cx="2222500" cy="585788"/>
          </a:xfrm>
          <a:prstGeom prst="rect">
            <a:avLst/>
          </a:prstGeom>
          <a:noFill/>
          <a:ln w="9525" cap="flat" cmpd="sng">
            <a:solidFill>
              <a:schemeClr val="dk1"/>
            </a:solidFill>
            <a:prstDash val="dash"/>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Amount over 50000 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Tahoma"/>
                <a:ea typeface="Tahoma"/>
                <a:cs typeface="Tahoma"/>
                <a:sym typeface="Tahoma"/>
              </a:rPr>
              <a:t>Age over 55</a:t>
            </a:r>
            <a:endParaRPr sz="1400" b="0" i="0" u="none" strike="noStrike" cap="none">
              <a:solidFill>
                <a:srgbClr val="000000"/>
              </a:solidFill>
              <a:latin typeface="Arial"/>
              <a:ea typeface="Arial"/>
              <a:cs typeface="Arial"/>
              <a:sym typeface="Arial"/>
            </a:endParaRPr>
          </a:p>
        </p:txBody>
      </p:sp>
      <p:cxnSp>
        <p:nvCxnSpPr>
          <p:cNvPr id="426" name="Google Shape;426;p25"/>
          <p:cNvCxnSpPr>
            <a:stCxn id="425" idx="2"/>
            <a:endCxn id="424" idx="0"/>
          </p:cNvCxnSpPr>
          <p:nvPr/>
        </p:nvCxnSpPr>
        <p:spPr>
          <a:xfrm>
            <a:off x="5969000" y="3849688"/>
            <a:ext cx="900" cy="460500"/>
          </a:xfrm>
          <a:prstGeom prst="straightConnector1">
            <a:avLst/>
          </a:prstGeom>
          <a:noFill/>
          <a:ln w="12700" cap="flat" cmpd="sng">
            <a:solidFill>
              <a:schemeClr val="dk1"/>
            </a:solidFill>
            <a:prstDash val="dash"/>
            <a:round/>
            <a:headEnd type="none" w="sm" len="sm"/>
            <a:tailEnd type="none" w="sm" len="sm"/>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26" descr="Screen Clipping"/>
          <p:cNvPicPr preferRelativeResize="0"/>
          <p:nvPr/>
        </p:nvPicPr>
        <p:blipFill rotWithShape="1">
          <a:blip r:embed="rId3">
            <a:alphaModFix/>
          </a:blip>
          <a:srcRect/>
          <a:stretch/>
        </p:blipFill>
        <p:spPr>
          <a:xfrm>
            <a:off x="1524001" y="0"/>
            <a:ext cx="8315325"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7" descr="Rectangle: Click to edit Master text styles&#10;Second level&#10;Third level&#10;Fourth level&#10;Fifth level"/>
          <p:cNvSpPr txBox="1">
            <a:spLocks noGrp="1"/>
          </p:cNvSpPr>
          <p:nvPr>
            <p:ph type="body" idx="1"/>
          </p:nvPr>
        </p:nvSpPr>
        <p:spPr>
          <a:xfrm>
            <a:off x="2209800" y="1524000"/>
            <a:ext cx="8001000" cy="47244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SzPts val="2755"/>
              <a:buChar char="•"/>
            </a:pPr>
            <a:r>
              <a:rPr lang="en-US" sz="1900"/>
              <a:t>Hospital Management System is a large system including several subsystems or modules providing variety of functions. UML use case diagram example below shows actor and use cases for a hospital's reception.</a:t>
            </a:r>
            <a:endParaRPr/>
          </a:p>
          <a:p>
            <a:pPr marL="285750" lvl="0" indent="-285750" algn="just" rtl="0">
              <a:lnSpc>
                <a:spcPct val="100000"/>
              </a:lnSpc>
              <a:spcBef>
                <a:spcPts val="980"/>
              </a:spcBef>
              <a:spcAft>
                <a:spcPts val="0"/>
              </a:spcAft>
              <a:buSzPts val="2755"/>
              <a:buChar char="•"/>
            </a:pPr>
            <a:r>
              <a:rPr lang="en-US" sz="1900"/>
              <a:t>Purpose: Describe major services (functionality) provided by a hospital's reception.</a:t>
            </a:r>
            <a:endParaRPr/>
          </a:p>
          <a:p>
            <a:pPr marL="285750" lvl="0" indent="-285750" algn="just" rtl="0">
              <a:lnSpc>
                <a:spcPct val="100000"/>
              </a:lnSpc>
              <a:spcBef>
                <a:spcPts val="980"/>
              </a:spcBef>
              <a:spcAft>
                <a:spcPts val="0"/>
              </a:spcAft>
              <a:buSzPts val="2755"/>
              <a:buChar char="•"/>
            </a:pPr>
            <a:r>
              <a:rPr lang="en-US" sz="1900"/>
              <a:t>Hospital Reception subsystem or module supports some of the many job duties of hospital receptionist. Receptionist schedules patient's appointments and admission to the hospital, collects information from patient upon patient's arrival and/or by phone. For the patient that will stay in the hospital ("inpatient") she or he should have a bed allotted in a ward. Receptionists might also receive patient's payments, record them in a database and provide receipts, file insurance claims and medical reports.</a:t>
            </a:r>
            <a:endParaRPr/>
          </a:p>
        </p:txBody>
      </p:sp>
      <p:sp>
        <p:nvSpPr>
          <p:cNvPr id="437" name="Google Shape;437;p27"/>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33</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
        <p:nvSpPr>
          <p:cNvPr id="438" name="Google Shape;438;p27"/>
          <p:cNvSpPr txBox="1">
            <a:spLocks noGrp="1"/>
          </p:cNvSpPr>
          <p:nvPr>
            <p:ph type="title"/>
          </p:nvPr>
        </p:nvSpPr>
        <p:spPr>
          <a:xfrm>
            <a:off x="2095500" y="304800"/>
            <a:ext cx="77724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Corbel"/>
              <a:buNone/>
            </a:pPr>
            <a:r>
              <a:rPr lang="en-US" sz="2800"/>
              <a:t>Practice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8"/>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34</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pic>
        <p:nvPicPr>
          <p:cNvPr id="444" name="Google Shape;444;p28" descr="Screen Clipping"/>
          <p:cNvPicPr preferRelativeResize="0"/>
          <p:nvPr/>
        </p:nvPicPr>
        <p:blipFill rotWithShape="1">
          <a:blip r:embed="rId3">
            <a:alphaModFix/>
          </a:blip>
          <a:srcRect/>
          <a:stretch/>
        </p:blipFill>
        <p:spPr>
          <a:xfrm>
            <a:off x="1600201" y="123826"/>
            <a:ext cx="8951913" cy="6581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1"/>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p>
        </p:txBody>
      </p:sp>
      <p:sp>
        <p:nvSpPr>
          <p:cNvPr id="450" name="Google Shape;450;p31" descr="Rectangle: Click to edit Master text styles&#10;Second level&#10;Third level&#10;Fourth level&#10;Fifth level"/>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Bank customer has to provide pin for login, verified by bank, there could be mistake while entering the pin, customer can do transactions like (fund transfer, withdraw, change pin, balance check, deposit) etc., ATM Machine will provide a print out if customer wants to get a receipt of their transaction considering some charges, charges will also apply for each transaction. There is system administrator who monitors users’ transaction and report if any suspicious activities is noticed. Also maintains ATM machine money loading and maintenance.</a:t>
            </a:r>
            <a:endParaRPr/>
          </a:p>
        </p:txBody>
      </p:sp>
      <p:sp>
        <p:nvSpPr>
          <p:cNvPr id="451" name="Google Shape;451;p31"/>
          <p:cNvSpPr txBox="1">
            <a:spLocks noGrp="1"/>
          </p:cNvSpPr>
          <p:nvPr>
            <p:ph type="sldNum" idx="12"/>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Noto Sans Symbols"/>
              <a:buNone/>
            </a:pPr>
            <a:r>
              <a:rPr lang="en-US" sz="1000" b="0" i="0">
                <a:solidFill>
                  <a:schemeClr val="dk1"/>
                </a:solidFill>
                <a:latin typeface="Tahoma"/>
                <a:ea typeface="Tahoma"/>
                <a:cs typeface="Tahoma"/>
                <a:sym typeface="Tahoma"/>
              </a:rPr>
              <a:t>Slide </a:t>
            </a:r>
            <a:fld id="{00000000-1234-1234-1234-123412341234}" type="slidenum">
              <a:rPr lang="en-US" sz="1000" b="0" i="0">
                <a:solidFill>
                  <a:schemeClr val="dk1"/>
                </a:solidFill>
                <a:latin typeface="Tahoma"/>
                <a:ea typeface="Tahoma"/>
                <a:cs typeface="Tahoma"/>
                <a:sym typeface="Tahoma"/>
              </a:rPr>
              <a:t>35</a:t>
            </a:fld>
            <a:endParaRPr sz="1000" b="0" i="0">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000"/>
              <a:buFont typeface="Noto Sans Symbols"/>
              <a:buNone/>
            </a:pPr>
            <a:endParaRPr sz="1000" b="0" i="0">
              <a:solidFill>
                <a:schemeClr val="dk1"/>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2"/>
          <p:cNvSpPr txBox="1">
            <a:spLocks noGrp="1"/>
          </p:cNvSpPr>
          <p:nvPr>
            <p:ph type="title" idx="4294967295"/>
          </p:nvPr>
        </p:nvSpPr>
        <p:spPr>
          <a:xfrm>
            <a:off x="2675709" y="1703812"/>
            <a:ext cx="6840582" cy="3190689"/>
          </a:xfrm>
          <a:prstGeom prst="rect">
            <a:avLst/>
          </a:prstGeom>
          <a:solidFill>
            <a:srgbClr val="2E75B6"/>
          </a:solidFill>
          <a:ln>
            <a:noFill/>
          </a:ln>
        </p:spPr>
        <p:txBody>
          <a:bodyPr spcFirstLastPara="1" wrap="square" lIns="91425" tIns="45700" rIns="91425" bIns="45700" anchor="b" anchorCtr="0">
            <a:normAutofit/>
          </a:bodyPr>
          <a:lstStyle/>
          <a:p>
            <a:pPr marL="0" marR="0" lvl="0" indent="0" algn="r" rtl="0">
              <a:lnSpc>
                <a:spcPct val="100000"/>
              </a:lnSpc>
              <a:spcBef>
                <a:spcPts val="0"/>
              </a:spcBef>
              <a:spcAft>
                <a:spcPts val="0"/>
              </a:spcAft>
              <a:buClr>
                <a:srgbClr val="FFFFFF"/>
              </a:buClr>
              <a:buSzPts val="5387"/>
              <a:buFont typeface="Calibri"/>
              <a:buNone/>
            </a:pPr>
            <a:r>
              <a:rPr lang="en-US" sz="5387" b="0" i="0" u="none" strike="noStrike" cap="none">
                <a:solidFill>
                  <a:srgbClr val="FFFFFF"/>
                </a:solidFill>
                <a:latin typeface="Calibri"/>
                <a:ea typeface="Calibri"/>
                <a:cs typeface="Calibri"/>
                <a:sym typeface="Calibri"/>
              </a:rPr>
              <a:t>UML Activity Diagrams</a:t>
            </a:r>
            <a:br>
              <a:rPr lang="en-US" sz="5387" b="0" i="0" u="none" strike="noStrike" cap="none">
                <a:solidFill>
                  <a:srgbClr val="FFFFFF"/>
                </a:solidFill>
                <a:latin typeface="Calibri"/>
                <a:ea typeface="Calibri"/>
                <a:cs typeface="Calibri"/>
                <a:sym typeface="Calibri"/>
              </a:rPr>
            </a:br>
            <a:endParaRPr sz="1596" b="0" i="0" u="none" strike="noStrike" cap="non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3"/>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73634" lvl="0" indent="-273634" algn="l" rtl="0">
              <a:lnSpc>
                <a:spcPct val="100000"/>
              </a:lnSpc>
              <a:spcBef>
                <a:spcPts val="0"/>
              </a:spcBef>
              <a:spcAft>
                <a:spcPts val="0"/>
              </a:spcAft>
              <a:buSzPts val="3480"/>
              <a:buFont typeface="Arial"/>
              <a:buChar char="•"/>
            </a:pPr>
            <a:r>
              <a:rPr lang="en-US">
                <a:latin typeface="Calibri"/>
                <a:ea typeface="Calibri"/>
                <a:cs typeface="Calibri"/>
                <a:sym typeface="Calibri"/>
              </a:rPr>
              <a:t>Introduction</a:t>
            </a:r>
            <a:endParaRPr/>
          </a:p>
          <a:p>
            <a:pPr marL="273634" lvl="0" indent="-273634" algn="l" rtl="0">
              <a:lnSpc>
                <a:spcPct val="100000"/>
              </a:lnSpc>
              <a:spcBef>
                <a:spcPts val="1080"/>
              </a:spcBef>
              <a:spcAft>
                <a:spcPts val="0"/>
              </a:spcAft>
              <a:buSzPts val="3480"/>
              <a:buFont typeface="Arial"/>
              <a:buChar char="•"/>
            </a:pPr>
            <a:r>
              <a:rPr lang="en-US">
                <a:latin typeface="Calibri"/>
                <a:ea typeface="Calibri"/>
                <a:cs typeface="Calibri"/>
                <a:sym typeface="Calibri"/>
              </a:rPr>
              <a:t>Activity Diagrams - notation</a:t>
            </a:r>
            <a:endParaRPr/>
          </a:p>
          <a:p>
            <a:pPr marL="273634" lvl="0" indent="-273634" algn="l" rtl="0">
              <a:lnSpc>
                <a:spcPct val="100000"/>
              </a:lnSpc>
              <a:spcBef>
                <a:spcPts val="1080"/>
              </a:spcBef>
              <a:spcAft>
                <a:spcPts val="0"/>
              </a:spcAft>
              <a:buSzPts val="3480"/>
              <a:buFont typeface="Arial"/>
              <a:buChar char="•"/>
            </a:pPr>
            <a:r>
              <a:rPr lang="en-US">
                <a:latin typeface="Calibri"/>
                <a:ea typeface="Calibri"/>
                <a:cs typeface="Calibri"/>
                <a:sym typeface="Calibri"/>
              </a:rPr>
              <a:t>How to apply activity diagrams</a:t>
            </a:r>
            <a:endParaRPr/>
          </a:p>
          <a:p>
            <a:pPr marL="273634" lvl="0" indent="-273634" algn="l" rtl="0">
              <a:lnSpc>
                <a:spcPct val="100000"/>
              </a:lnSpc>
              <a:spcBef>
                <a:spcPts val="1080"/>
              </a:spcBef>
              <a:spcAft>
                <a:spcPts val="0"/>
              </a:spcAft>
              <a:buSzPts val="3480"/>
              <a:buFont typeface="Arial"/>
              <a:buChar char="•"/>
            </a:pPr>
            <a:r>
              <a:rPr lang="en-US">
                <a:latin typeface="Calibri"/>
                <a:ea typeface="Calibri"/>
                <a:cs typeface="Calibri"/>
                <a:sym typeface="Calibri"/>
              </a:rPr>
              <a:t>Guidelines</a:t>
            </a:r>
            <a:endParaRPr/>
          </a:p>
          <a:p>
            <a:pPr marL="273634" lvl="0" indent="-273634" algn="l" rtl="0">
              <a:lnSpc>
                <a:spcPct val="100000"/>
              </a:lnSpc>
              <a:spcBef>
                <a:spcPts val="1080"/>
              </a:spcBef>
              <a:spcAft>
                <a:spcPts val="0"/>
              </a:spcAft>
              <a:buSzPts val="3480"/>
              <a:buFont typeface="Arial"/>
              <a:buChar char="•"/>
            </a:pPr>
            <a:r>
              <a:rPr lang="en-US">
                <a:latin typeface="Calibri"/>
                <a:ea typeface="Calibri"/>
                <a:cs typeface="Calibri"/>
                <a:sym typeface="Calibri"/>
              </a:rPr>
              <a:t>Examples</a:t>
            </a:r>
            <a:endParaRPr/>
          </a:p>
        </p:txBody>
      </p:sp>
      <p:sp>
        <p:nvSpPr>
          <p:cNvPr id="462" name="Google Shape;462;p33"/>
          <p:cNvSpPr txBox="1">
            <a:spLocks noGrp="1"/>
          </p:cNvSpPr>
          <p:nvPr>
            <p:ph type="title"/>
          </p:nvPr>
        </p:nvSpPr>
        <p:spPr>
          <a:xfrm>
            <a:off x="1309512" y="457202"/>
            <a:ext cx="8748889" cy="1142999"/>
          </a:xfrm>
          <a:prstGeom prst="rect">
            <a:avLst/>
          </a:prstGeom>
          <a:solidFill>
            <a:srgbClr val="2E75B6"/>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OUTLINE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4"/>
          <p:cNvSpPr txBox="1">
            <a:spLocks noGrp="1"/>
          </p:cNvSpPr>
          <p:nvPr>
            <p:ph type="body" idx="1"/>
          </p:nvPr>
        </p:nvSpPr>
        <p:spPr>
          <a:xfrm>
            <a:off x="1698710" y="1851075"/>
            <a:ext cx="8712241" cy="4900833"/>
          </a:xfrm>
          <a:prstGeom prst="rect">
            <a:avLst/>
          </a:prstGeom>
          <a:noFill/>
          <a:ln>
            <a:noFill/>
          </a:ln>
        </p:spPr>
        <p:txBody>
          <a:bodyPr spcFirstLastPara="1" wrap="square" lIns="410425" tIns="45700" rIns="91425" bIns="45700" anchor="t" anchorCtr="0">
            <a:normAutofit lnSpcReduction="10000"/>
          </a:bodyPr>
          <a:lstStyle/>
          <a:p>
            <a:pPr marL="273634" marR="0" lvl="0" indent="-273050" algn="just" rtl="0">
              <a:lnSpc>
                <a:spcPct val="100000"/>
              </a:lnSpc>
              <a:spcBef>
                <a:spcPts val="0"/>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An Activity Diagram is one of the Behavior diagrams. </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Activity modelling is the sequence and conditions for coordinating lower-level behaviors, rather than which  classifiers own those behaviors.</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These are commonly called control flow and object flow models.</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The behaviors coordinated by these models can be initiated because other behaviors finish executing, because objects and data become available, or because events occur external to the flow.</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A UML Activity Diagram shows sequential and parallel activities in a process.</a:t>
            </a:r>
            <a:endParaRPr/>
          </a:p>
          <a:p>
            <a:pPr marL="273634" marR="0" lvl="0"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Useful for modelling: </a:t>
            </a:r>
            <a:endParaRPr/>
          </a:p>
          <a:p>
            <a:pPr marL="547268" marR="0" lvl="1"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Business processes</a:t>
            </a:r>
            <a:endParaRPr/>
          </a:p>
          <a:p>
            <a:pPr marL="547268" marR="0" lvl="1"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Workflows</a:t>
            </a:r>
            <a:endParaRPr/>
          </a:p>
          <a:p>
            <a:pPr marL="547268" marR="0" lvl="1"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Data flows</a:t>
            </a:r>
            <a:endParaRPr/>
          </a:p>
          <a:p>
            <a:pPr marL="547268" marR="0" lvl="1" indent="-273050" algn="just" rtl="0">
              <a:lnSpc>
                <a:spcPct val="100000"/>
              </a:lnSpc>
              <a:spcBef>
                <a:spcPts val="999"/>
              </a:spcBef>
              <a:spcAft>
                <a:spcPts val="0"/>
              </a:spcAft>
              <a:buClr>
                <a:srgbClr val="366092"/>
              </a:buClr>
              <a:buSzPts val="1700"/>
              <a:buFont typeface="Arial"/>
              <a:buChar char="•"/>
            </a:pPr>
            <a:r>
              <a:rPr lang="en-US" sz="1995" b="0" i="0" u="none" strike="noStrike" cap="none">
                <a:solidFill>
                  <a:srgbClr val="000000"/>
                </a:solidFill>
                <a:latin typeface="Calibri"/>
                <a:ea typeface="Calibri"/>
                <a:cs typeface="Calibri"/>
                <a:sym typeface="Calibri"/>
              </a:rPr>
              <a:t>Complex algorithms</a:t>
            </a:r>
            <a:endParaRPr/>
          </a:p>
        </p:txBody>
      </p:sp>
      <p:sp>
        <p:nvSpPr>
          <p:cNvPr id="468" name="Google Shape;468;p34"/>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What is an Activity Diagram?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5"/>
          <p:cNvSpPr txBox="1">
            <a:spLocks noGrp="1"/>
          </p:cNvSpPr>
          <p:nvPr>
            <p:ph type="body" idx="1"/>
          </p:nvPr>
        </p:nvSpPr>
        <p:spPr>
          <a:xfrm>
            <a:off x="2162666" y="1917581"/>
            <a:ext cx="7866669" cy="4085347"/>
          </a:xfrm>
          <a:prstGeom prst="rect">
            <a:avLst/>
          </a:prstGeom>
          <a:noFill/>
          <a:ln>
            <a:noFill/>
          </a:ln>
        </p:spPr>
        <p:txBody>
          <a:bodyPr spcFirstLastPara="1" wrap="square" lIns="410425" tIns="45700" rIns="91425" bIns="45700" anchor="t" anchorCtr="0">
            <a:normAutofit fontScale="92500" lnSpcReduction="10000"/>
          </a:bodyPr>
          <a:lstStyle/>
          <a:p>
            <a:pPr marL="285750" lvl="0" indent="-272367" algn="l" rtl="0">
              <a:lnSpc>
                <a:spcPct val="100000"/>
              </a:lnSpc>
              <a:spcBef>
                <a:spcPts val="0"/>
              </a:spcBef>
              <a:spcAft>
                <a:spcPts val="0"/>
              </a:spcAft>
              <a:buSzPct val="76576"/>
              <a:buChar char="•"/>
            </a:pPr>
            <a:r>
              <a:rPr lang="en-US"/>
              <a:t>Initial Node:</a:t>
            </a:r>
            <a:endParaRPr/>
          </a:p>
          <a:p>
            <a:pPr marL="742950" lvl="1" indent="-272367" algn="l" rtl="0">
              <a:lnSpc>
                <a:spcPct val="100000"/>
              </a:lnSpc>
              <a:spcBef>
                <a:spcPts val="970"/>
              </a:spcBef>
              <a:spcAft>
                <a:spcPts val="0"/>
              </a:spcAft>
              <a:buSzPct val="81081"/>
              <a:buChar char="•"/>
            </a:pPr>
            <a:r>
              <a:rPr lang="en-US"/>
              <a:t>An initial node is a control node at which flow starts when the activity is invoked.</a:t>
            </a:r>
            <a:endParaRPr/>
          </a:p>
          <a:p>
            <a:pPr marL="742950" lvl="1" indent="-272367" algn="l" rtl="0">
              <a:lnSpc>
                <a:spcPct val="100000"/>
              </a:lnSpc>
              <a:spcBef>
                <a:spcPts val="970"/>
              </a:spcBef>
              <a:spcAft>
                <a:spcPts val="0"/>
              </a:spcAft>
              <a:buSzPct val="81081"/>
              <a:buChar char="•"/>
            </a:pPr>
            <a:r>
              <a:rPr lang="en-US"/>
              <a:t>An activity may have more than one initial node.</a:t>
            </a:r>
            <a:endParaRPr/>
          </a:p>
          <a:p>
            <a:pPr marL="742950" lvl="1" indent="-272367" algn="l" rtl="0">
              <a:lnSpc>
                <a:spcPct val="100000"/>
              </a:lnSpc>
              <a:spcBef>
                <a:spcPts val="895"/>
              </a:spcBef>
              <a:spcAft>
                <a:spcPts val="0"/>
              </a:spcAft>
              <a:buSzPct val="145000"/>
              <a:buNone/>
            </a:pPr>
            <a:endParaRPr sz="1596"/>
          </a:p>
          <a:p>
            <a:pPr marL="285750" lvl="0" indent="-164417" algn="l" rtl="0">
              <a:lnSpc>
                <a:spcPct val="100000"/>
              </a:lnSpc>
              <a:spcBef>
                <a:spcPts val="1044"/>
              </a:spcBef>
              <a:spcAft>
                <a:spcPts val="0"/>
              </a:spcAft>
              <a:buSzPct val="76576"/>
              <a:buNone/>
            </a:pPr>
            <a:endParaRPr/>
          </a:p>
          <a:p>
            <a:pPr marL="285750" lvl="0" indent="-164417" algn="l" rtl="0">
              <a:lnSpc>
                <a:spcPct val="100000"/>
              </a:lnSpc>
              <a:spcBef>
                <a:spcPts val="1044"/>
              </a:spcBef>
              <a:spcAft>
                <a:spcPts val="0"/>
              </a:spcAft>
              <a:buSzPct val="76576"/>
              <a:buNone/>
            </a:pPr>
            <a:endParaRPr/>
          </a:p>
          <a:p>
            <a:pPr marL="285750" lvl="0" indent="-272367" algn="l" rtl="0">
              <a:lnSpc>
                <a:spcPct val="100000"/>
              </a:lnSpc>
              <a:spcBef>
                <a:spcPts val="1044"/>
              </a:spcBef>
              <a:spcAft>
                <a:spcPts val="0"/>
              </a:spcAft>
              <a:buSzPct val="76576"/>
              <a:buChar char="•"/>
            </a:pPr>
            <a:r>
              <a:rPr lang="en-US"/>
              <a:t>Final Node:</a:t>
            </a:r>
            <a:endParaRPr/>
          </a:p>
          <a:p>
            <a:pPr marL="742950" lvl="1" indent="-272367" algn="l" rtl="0">
              <a:lnSpc>
                <a:spcPct val="100000"/>
              </a:lnSpc>
              <a:spcBef>
                <a:spcPts val="970"/>
              </a:spcBef>
              <a:spcAft>
                <a:spcPts val="0"/>
              </a:spcAft>
              <a:buSzPct val="81081"/>
              <a:buChar char="•"/>
            </a:pPr>
            <a:r>
              <a:rPr lang="en-US"/>
              <a:t>An activity may have more than one activity final node; </a:t>
            </a:r>
            <a:endParaRPr/>
          </a:p>
          <a:p>
            <a:pPr marL="742950" lvl="1" indent="-272367" algn="l" rtl="0">
              <a:lnSpc>
                <a:spcPct val="100000"/>
              </a:lnSpc>
              <a:spcBef>
                <a:spcPts val="970"/>
              </a:spcBef>
              <a:spcAft>
                <a:spcPts val="0"/>
              </a:spcAft>
              <a:buSzPct val="145000"/>
              <a:buNone/>
            </a:pPr>
            <a:r>
              <a:rPr lang="en-US"/>
              <a:t>       the first one reached stops all flows in the activity.</a:t>
            </a:r>
            <a:endParaRPr/>
          </a:p>
          <a:p>
            <a:pPr marL="742950" lvl="1" indent="-272367" algn="l" rtl="0">
              <a:lnSpc>
                <a:spcPct val="100000"/>
              </a:lnSpc>
              <a:spcBef>
                <a:spcPts val="969"/>
              </a:spcBef>
              <a:spcAft>
                <a:spcPts val="0"/>
              </a:spcAft>
              <a:buSzPct val="145000"/>
              <a:buNone/>
            </a:pPr>
            <a:endParaRPr sz="1995"/>
          </a:p>
        </p:txBody>
      </p:sp>
      <p:sp>
        <p:nvSpPr>
          <p:cNvPr id="475" name="Google Shape;475;p35"/>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Initial and Final Nodes</a:t>
            </a:r>
            <a:endParaRPr/>
          </a:p>
        </p:txBody>
      </p:sp>
      <p:pic>
        <p:nvPicPr>
          <p:cNvPr id="476" name="Google Shape;476;p35"/>
          <p:cNvPicPr preferRelativeResize="0"/>
          <p:nvPr/>
        </p:nvPicPr>
        <p:blipFill rotWithShape="1">
          <a:blip r:embed="rId3">
            <a:alphaModFix/>
          </a:blip>
          <a:srcRect/>
          <a:stretch/>
        </p:blipFill>
        <p:spPr>
          <a:xfrm>
            <a:off x="5874314" y="3721942"/>
            <a:ext cx="443371" cy="476623"/>
          </a:xfrm>
          <a:prstGeom prst="rect">
            <a:avLst/>
          </a:prstGeom>
          <a:noFill/>
          <a:ln>
            <a:noFill/>
          </a:ln>
        </p:spPr>
      </p:pic>
      <p:pic>
        <p:nvPicPr>
          <p:cNvPr id="477" name="Google Shape;477;p35"/>
          <p:cNvPicPr preferRelativeResize="0"/>
          <p:nvPr/>
        </p:nvPicPr>
        <p:blipFill rotWithShape="1">
          <a:blip r:embed="rId4">
            <a:alphaModFix/>
          </a:blip>
          <a:srcRect/>
          <a:stretch/>
        </p:blipFill>
        <p:spPr>
          <a:xfrm>
            <a:off x="5817309" y="6002926"/>
            <a:ext cx="500376" cy="4987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Different Types of UML</a:t>
            </a:r>
            <a:endParaRPr/>
          </a:p>
        </p:txBody>
      </p:sp>
      <p:pic>
        <p:nvPicPr>
          <p:cNvPr id="170" name="Google Shape;170;p4" descr="Hierarchy of UML 2.2 Diagrams, shown as a class diagram"/>
          <p:cNvPicPr preferRelativeResize="0"/>
          <p:nvPr/>
        </p:nvPicPr>
        <p:blipFill rotWithShape="1">
          <a:blip r:embed="rId3">
            <a:alphaModFix/>
          </a:blip>
          <a:srcRect/>
          <a:stretch/>
        </p:blipFill>
        <p:spPr>
          <a:xfrm>
            <a:off x="1533645" y="1600201"/>
            <a:ext cx="8300622" cy="4363522"/>
          </a:xfrm>
          <a:prstGeom prst="rect">
            <a:avLst/>
          </a:prstGeom>
          <a:noFill/>
          <a:ln>
            <a:noFill/>
          </a:ln>
        </p:spPr>
      </p:pic>
      <p:sp>
        <p:nvSpPr>
          <p:cNvPr id="171" name="Google Shape;171;p4"/>
          <p:cNvSpPr/>
          <p:nvPr/>
        </p:nvSpPr>
        <p:spPr>
          <a:xfrm>
            <a:off x="1892424" y="3488999"/>
            <a:ext cx="1109709" cy="585926"/>
          </a:xfrm>
          <a:prstGeom prst="rect">
            <a:avLst/>
          </a:prstGeom>
          <a:solidFill>
            <a:srgbClr val="4F81BD">
              <a:alpha val="20000"/>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2" name="Google Shape;172;p4"/>
          <p:cNvSpPr/>
          <p:nvPr/>
        </p:nvSpPr>
        <p:spPr>
          <a:xfrm>
            <a:off x="4042299" y="5141725"/>
            <a:ext cx="1109709" cy="585926"/>
          </a:xfrm>
          <a:prstGeom prst="rect">
            <a:avLst/>
          </a:prstGeom>
          <a:solidFill>
            <a:srgbClr val="4F81BD">
              <a:alpha val="20000"/>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3" name="Google Shape;173;p4"/>
          <p:cNvSpPr/>
          <p:nvPr/>
        </p:nvSpPr>
        <p:spPr>
          <a:xfrm>
            <a:off x="3722704" y="4227327"/>
            <a:ext cx="1109709" cy="585926"/>
          </a:xfrm>
          <a:prstGeom prst="rect">
            <a:avLst/>
          </a:prstGeom>
          <a:solidFill>
            <a:srgbClr val="4F81BD">
              <a:alpha val="20000"/>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4" name="Google Shape;174;p4"/>
          <p:cNvSpPr/>
          <p:nvPr/>
        </p:nvSpPr>
        <p:spPr>
          <a:xfrm>
            <a:off x="5859262" y="3500841"/>
            <a:ext cx="994299" cy="585926"/>
          </a:xfrm>
          <a:prstGeom prst="rect">
            <a:avLst/>
          </a:prstGeom>
          <a:solidFill>
            <a:srgbClr val="4F81BD">
              <a:alpha val="20000"/>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5" name="Google Shape;175;p4"/>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6"/>
          <p:cNvSpPr txBox="1">
            <a:spLocks noGrp="1"/>
          </p:cNvSpPr>
          <p:nvPr>
            <p:ph type="body" idx="1"/>
          </p:nvPr>
        </p:nvSpPr>
        <p:spPr>
          <a:xfrm>
            <a:off x="1712961" y="1721231"/>
            <a:ext cx="8766079" cy="3676813"/>
          </a:xfrm>
          <a:prstGeom prst="rect">
            <a:avLst/>
          </a:prstGeom>
          <a:noFill/>
          <a:ln>
            <a:noFill/>
          </a:ln>
        </p:spPr>
        <p:txBody>
          <a:bodyPr spcFirstLastPara="1" wrap="square" lIns="410425" tIns="45700" rIns="91425" bIns="45700" anchor="t" anchorCtr="0">
            <a:normAutofit fontScale="92500" lnSpcReduction="10000"/>
          </a:bodyPr>
          <a:lstStyle/>
          <a:p>
            <a:pPr marL="273634" marR="0" lvl="0" indent="-273086" algn="l" rtl="0">
              <a:lnSpc>
                <a:spcPct val="100000"/>
              </a:lnSpc>
              <a:spcBef>
                <a:spcPts val="0"/>
              </a:spcBef>
              <a:spcAft>
                <a:spcPts val="0"/>
              </a:spcAft>
              <a:buClr>
                <a:srgbClr val="366092"/>
              </a:buClr>
              <a:buSzPct val="84294"/>
              <a:buFont typeface="Arial"/>
              <a:buChar char="•"/>
            </a:pPr>
            <a:r>
              <a:rPr lang="en-US" sz="3591" b="0" i="0" u="none" strike="noStrike" cap="none">
                <a:solidFill>
                  <a:srgbClr val="000000"/>
                </a:solidFill>
                <a:latin typeface="Calibri"/>
                <a:ea typeface="Calibri"/>
                <a:cs typeface="Calibri"/>
                <a:sym typeface="Calibri"/>
              </a:rPr>
              <a:t>Action: </a:t>
            </a:r>
            <a:endParaRPr/>
          </a:p>
          <a:p>
            <a:pPr marL="547268" marR="0" lvl="1" indent="-273071"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action represents a single step within an activity that is not further decomposed within the activity.</a:t>
            </a:r>
            <a:endParaRPr/>
          </a:p>
          <a:p>
            <a:pPr marL="547268" marR="0" lvl="1" indent="-273071"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activity represents a behavior that is composed of individual elements that are actions.</a:t>
            </a:r>
            <a:endParaRPr/>
          </a:p>
          <a:p>
            <a:pPr marL="547268" marR="0" lvl="1" indent="-273071"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action is simple from the point of view of the activity containing it, but may be complex in its effect and not be atomic.</a:t>
            </a:r>
            <a:endParaRPr/>
          </a:p>
          <a:p>
            <a:pPr marL="547268" marR="0" lvl="1" indent="-273071"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activity can be reused in many places, whereas an instance of an action is only used once at a particular</a:t>
            </a:r>
            <a:endParaRPr/>
          </a:p>
          <a:p>
            <a:pPr marL="547268" marR="0" lvl="1" indent="-273071" algn="just" rtl="0">
              <a:lnSpc>
                <a:spcPct val="100000"/>
              </a:lnSpc>
              <a:spcBef>
                <a:spcPts val="969"/>
              </a:spcBef>
              <a:spcAft>
                <a:spcPts val="0"/>
              </a:spcAft>
              <a:buClr>
                <a:srgbClr val="366092"/>
              </a:buClr>
              <a:buSzPct val="92122"/>
              <a:buFont typeface="Arial"/>
              <a:buChar char="•"/>
            </a:pPr>
            <a:r>
              <a:rPr lang="en-US" sz="1995" b="0" i="0" u="none" strike="noStrike" cap="none">
                <a:solidFill>
                  <a:srgbClr val="000000"/>
                </a:solidFill>
                <a:latin typeface="Calibri"/>
                <a:ea typeface="Calibri"/>
                <a:cs typeface="Calibri"/>
                <a:sym typeface="Calibri"/>
              </a:rPr>
              <a:t>An action will not begin execution until all of its input conditions are satisfied.</a:t>
            </a:r>
            <a:endParaRPr/>
          </a:p>
        </p:txBody>
      </p:sp>
      <p:sp>
        <p:nvSpPr>
          <p:cNvPr id="483" name="Google Shape;483;p36"/>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Action</a:t>
            </a:r>
            <a:endParaRPr/>
          </a:p>
        </p:txBody>
      </p:sp>
      <p:pic>
        <p:nvPicPr>
          <p:cNvPr id="484" name="Google Shape;484;p36"/>
          <p:cNvPicPr preferRelativeResize="0"/>
          <p:nvPr/>
        </p:nvPicPr>
        <p:blipFill rotWithShape="1">
          <a:blip r:embed="rId3">
            <a:alphaModFix/>
          </a:blip>
          <a:srcRect/>
          <a:stretch/>
        </p:blipFill>
        <p:spPr>
          <a:xfrm>
            <a:off x="5369189" y="5398044"/>
            <a:ext cx="1197102" cy="81231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7"/>
          <p:cNvSpPr txBox="1">
            <a:spLocks noGrp="1"/>
          </p:cNvSpPr>
          <p:nvPr>
            <p:ph type="body" idx="1"/>
          </p:nvPr>
        </p:nvSpPr>
        <p:spPr>
          <a:xfrm>
            <a:off x="3400938" y="1892245"/>
            <a:ext cx="7255450" cy="4965756"/>
          </a:xfrm>
          <a:prstGeom prst="rect">
            <a:avLst/>
          </a:prstGeom>
          <a:noFill/>
          <a:ln>
            <a:noFill/>
          </a:ln>
        </p:spPr>
        <p:txBody>
          <a:bodyPr spcFirstLastPara="1" wrap="square" lIns="410425" tIns="45700" rIns="91425" bIns="45700" anchor="t" anchorCtr="0">
            <a:normAutofit/>
          </a:bodyPr>
          <a:lstStyle/>
          <a:p>
            <a:pPr marL="285750" lvl="0" indent="-272367" algn="just" rtl="0">
              <a:lnSpc>
                <a:spcPct val="100000"/>
              </a:lnSpc>
              <a:spcBef>
                <a:spcPts val="0"/>
              </a:spcBef>
              <a:spcAft>
                <a:spcPts val="0"/>
              </a:spcAft>
              <a:buSzPts val="1800"/>
              <a:buChar char="•"/>
            </a:pPr>
            <a:r>
              <a:rPr lang="en-US"/>
              <a:t>Merge Node:</a:t>
            </a:r>
            <a:endParaRPr sz="3990"/>
          </a:p>
          <a:p>
            <a:pPr marL="742950" lvl="1" indent="-272367" algn="just" rtl="0">
              <a:lnSpc>
                <a:spcPct val="100000"/>
              </a:lnSpc>
              <a:spcBef>
                <a:spcPts val="999"/>
              </a:spcBef>
              <a:spcAft>
                <a:spcPts val="0"/>
              </a:spcAft>
              <a:buSzPts val="1500"/>
              <a:buChar char="•"/>
            </a:pPr>
            <a:r>
              <a:rPr lang="en-US" sz="1995"/>
              <a:t>A merge node is a control node that brings together multiple alternate flows.</a:t>
            </a:r>
            <a:endParaRPr/>
          </a:p>
          <a:p>
            <a:pPr marL="742950" lvl="1" indent="-272367" algn="just" rtl="0">
              <a:lnSpc>
                <a:spcPct val="100000"/>
              </a:lnSpc>
              <a:spcBef>
                <a:spcPts val="999"/>
              </a:spcBef>
              <a:spcAft>
                <a:spcPts val="0"/>
              </a:spcAft>
              <a:buSzPts val="1500"/>
              <a:buChar char="•"/>
            </a:pPr>
            <a:r>
              <a:rPr lang="en-US" sz="1995"/>
              <a:t>It is not used to synchronize concurrent flows but to accept one among several alternate flows.</a:t>
            </a:r>
            <a:endParaRPr/>
          </a:p>
          <a:p>
            <a:pPr marL="742950" lvl="1" indent="-272367" algn="just" rtl="0">
              <a:lnSpc>
                <a:spcPct val="100000"/>
              </a:lnSpc>
              <a:spcBef>
                <a:spcPts val="999"/>
              </a:spcBef>
              <a:spcAft>
                <a:spcPts val="0"/>
              </a:spcAft>
              <a:buSzPts val="1500"/>
              <a:buChar char="•"/>
            </a:pPr>
            <a:r>
              <a:rPr lang="en-US" sz="1995"/>
              <a:t>A merge node has multiple incoming edges and a single outgoing edge.</a:t>
            </a:r>
            <a:endParaRPr/>
          </a:p>
          <a:p>
            <a:pPr marL="742950" lvl="1" indent="-272367" algn="just" rtl="0">
              <a:lnSpc>
                <a:spcPct val="100000"/>
              </a:lnSpc>
              <a:spcBef>
                <a:spcPts val="819"/>
              </a:spcBef>
              <a:spcAft>
                <a:spcPts val="0"/>
              </a:spcAft>
              <a:buSzPts val="1591"/>
              <a:buNone/>
            </a:pPr>
            <a:endParaRPr sz="1097"/>
          </a:p>
          <a:p>
            <a:pPr marL="285750" lvl="0" indent="-272367" algn="just" rtl="0">
              <a:lnSpc>
                <a:spcPct val="100000"/>
              </a:lnSpc>
              <a:spcBef>
                <a:spcPts val="1080"/>
              </a:spcBef>
              <a:spcAft>
                <a:spcPts val="0"/>
              </a:spcAft>
              <a:buSzPts val="1800"/>
              <a:buChar char="•"/>
            </a:pPr>
            <a:r>
              <a:rPr lang="en-US"/>
              <a:t>Decision Node:</a:t>
            </a:r>
            <a:endParaRPr sz="2394"/>
          </a:p>
          <a:p>
            <a:pPr marL="742950" lvl="1" indent="-272367" algn="just" rtl="0">
              <a:lnSpc>
                <a:spcPct val="100000"/>
              </a:lnSpc>
              <a:spcBef>
                <a:spcPts val="999"/>
              </a:spcBef>
              <a:spcAft>
                <a:spcPts val="0"/>
              </a:spcAft>
              <a:buSzPts val="1500"/>
              <a:buChar char="•"/>
            </a:pPr>
            <a:r>
              <a:rPr lang="en-US" sz="1995"/>
              <a:t>A decision node accepts tokens on an incoming edge and presents them to multiple outgoing edges.</a:t>
            </a:r>
            <a:endParaRPr/>
          </a:p>
          <a:p>
            <a:pPr marL="742950" lvl="1" indent="-272367" algn="just" rtl="0">
              <a:lnSpc>
                <a:spcPct val="100000"/>
              </a:lnSpc>
              <a:spcBef>
                <a:spcPts val="999"/>
              </a:spcBef>
              <a:spcAft>
                <a:spcPts val="0"/>
              </a:spcAft>
              <a:buSzPts val="1500"/>
              <a:buChar char="•"/>
            </a:pPr>
            <a:r>
              <a:rPr lang="en-US" sz="1995"/>
              <a:t>Which of the edges is actually traversed depends on the evaluation of the guards on the outgoing edges.</a:t>
            </a:r>
            <a:endParaRPr/>
          </a:p>
        </p:txBody>
      </p:sp>
      <p:sp>
        <p:nvSpPr>
          <p:cNvPr id="490" name="Google Shape;490;p37"/>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Merge and Decision Nodes</a:t>
            </a:r>
            <a:endParaRPr/>
          </a:p>
        </p:txBody>
      </p:sp>
      <p:pic>
        <p:nvPicPr>
          <p:cNvPr id="491" name="Google Shape;491;p37"/>
          <p:cNvPicPr preferRelativeResize="0"/>
          <p:nvPr/>
        </p:nvPicPr>
        <p:blipFill rotWithShape="1">
          <a:blip r:embed="rId3">
            <a:alphaModFix/>
          </a:blip>
          <a:srcRect/>
          <a:stretch/>
        </p:blipFill>
        <p:spPr>
          <a:xfrm>
            <a:off x="1535613" y="5595976"/>
            <a:ext cx="2607972" cy="842405"/>
          </a:xfrm>
          <a:prstGeom prst="rect">
            <a:avLst/>
          </a:prstGeom>
          <a:noFill/>
          <a:ln>
            <a:noFill/>
          </a:ln>
        </p:spPr>
      </p:pic>
      <p:pic>
        <p:nvPicPr>
          <p:cNvPr id="492" name="Google Shape;492;p37"/>
          <p:cNvPicPr preferRelativeResize="0"/>
          <p:nvPr/>
        </p:nvPicPr>
        <p:blipFill rotWithShape="1">
          <a:blip r:embed="rId4">
            <a:alphaModFix/>
          </a:blip>
          <a:srcRect/>
          <a:stretch/>
        </p:blipFill>
        <p:spPr>
          <a:xfrm>
            <a:off x="1535612" y="2748901"/>
            <a:ext cx="2345117" cy="89466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body" idx="1"/>
          </p:nvPr>
        </p:nvSpPr>
        <p:spPr>
          <a:xfrm>
            <a:off x="2162666" y="1833657"/>
            <a:ext cx="7866669" cy="3678397"/>
          </a:xfrm>
          <a:prstGeom prst="rect">
            <a:avLst/>
          </a:prstGeom>
          <a:noFill/>
          <a:ln>
            <a:noFill/>
          </a:ln>
        </p:spPr>
        <p:txBody>
          <a:bodyPr spcFirstLastPara="1" wrap="square" lIns="410425" tIns="45700" rIns="91425" bIns="45700" anchor="t" anchorCtr="0">
            <a:normAutofit lnSpcReduction="10000"/>
          </a:bodyPr>
          <a:lstStyle/>
          <a:p>
            <a:pPr marL="285750" lvl="0" indent="-272367" algn="l" rtl="0">
              <a:lnSpc>
                <a:spcPct val="100000"/>
              </a:lnSpc>
              <a:spcBef>
                <a:spcPts val="0"/>
              </a:spcBef>
              <a:spcAft>
                <a:spcPts val="0"/>
              </a:spcAft>
              <a:buSzPts val="2800"/>
              <a:buChar char="•"/>
            </a:pPr>
            <a:r>
              <a:rPr lang="en-US"/>
              <a:t>Join Node:</a:t>
            </a:r>
            <a:endParaRPr/>
          </a:p>
          <a:p>
            <a:pPr marL="742950" lvl="1" indent="-272367" algn="l" rtl="0">
              <a:lnSpc>
                <a:spcPct val="100000"/>
              </a:lnSpc>
              <a:spcBef>
                <a:spcPts val="999"/>
              </a:spcBef>
              <a:spcAft>
                <a:spcPts val="0"/>
              </a:spcAft>
              <a:buSzPts val="1500"/>
              <a:buChar char="•"/>
            </a:pPr>
            <a:r>
              <a:rPr lang="en-US" sz="1995"/>
              <a:t>A join node is a control node that synchronizes multiple flows.</a:t>
            </a:r>
            <a:endParaRPr/>
          </a:p>
          <a:p>
            <a:pPr marL="742950" lvl="1" indent="-272367" algn="l" rtl="0">
              <a:lnSpc>
                <a:spcPct val="100000"/>
              </a:lnSpc>
              <a:spcBef>
                <a:spcPts val="999"/>
              </a:spcBef>
              <a:spcAft>
                <a:spcPts val="0"/>
              </a:spcAft>
              <a:buSzPts val="1500"/>
              <a:buChar char="•"/>
            </a:pPr>
            <a:r>
              <a:rPr lang="en-US" sz="1995"/>
              <a:t>A join node has multiple incoming edges and one outgoing edge. </a:t>
            </a:r>
            <a:endParaRPr/>
          </a:p>
          <a:p>
            <a:pPr marL="742950" lvl="1" indent="-272367" algn="l" rtl="0">
              <a:lnSpc>
                <a:spcPct val="100000"/>
              </a:lnSpc>
              <a:spcBef>
                <a:spcPts val="819"/>
              </a:spcBef>
              <a:spcAft>
                <a:spcPts val="0"/>
              </a:spcAft>
              <a:buSzPts val="1591"/>
              <a:buNone/>
            </a:pPr>
            <a:endParaRPr sz="1097"/>
          </a:p>
          <a:p>
            <a:pPr marL="285750" lvl="0" indent="-272367" algn="l" rtl="0">
              <a:lnSpc>
                <a:spcPct val="100000"/>
              </a:lnSpc>
              <a:spcBef>
                <a:spcPts val="1080"/>
              </a:spcBef>
              <a:spcAft>
                <a:spcPts val="0"/>
              </a:spcAft>
              <a:buSzPts val="2000"/>
              <a:buChar char="•"/>
            </a:pPr>
            <a:r>
              <a:rPr lang="en-US"/>
              <a:t>Fork Node:</a:t>
            </a:r>
            <a:endParaRPr/>
          </a:p>
          <a:p>
            <a:pPr marL="742950" lvl="1" indent="-272367" algn="l" rtl="0">
              <a:lnSpc>
                <a:spcPct val="100000"/>
              </a:lnSpc>
              <a:spcBef>
                <a:spcPts val="999"/>
              </a:spcBef>
              <a:spcAft>
                <a:spcPts val="0"/>
              </a:spcAft>
              <a:buSzPts val="1500"/>
              <a:buChar char="•"/>
            </a:pPr>
            <a:r>
              <a:rPr lang="en-US" sz="1995"/>
              <a:t>A fork node is a control node that splits a flow into multiple concurrent flows.</a:t>
            </a:r>
            <a:endParaRPr/>
          </a:p>
          <a:p>
            <a:pPr marL="742950" lvl="1" indent="-272367" algn="l" rtl="0">
              <a:lnSpc>
                <a:spcPct val="100000"/>
              </a:lnSpc>
              <a:spcBef>
                <a:spcPts val="999"/>
              </a:spcBef>
              <a:spcAft>
                <a:spcPts val="0"/>
              </a:spcAft>
              <a:buSzPts val="1500"/>
              <a:buChar char="•"/>
            </a:pPr>
            <a:r>
              <a:rPr lang="en-US" sz="1995"/>
              <a:t>A fork node has one incoming edge and multiple outgoing edges.</a:t>
            </a:r>
            <a:endParaRPr/>
          </a:p>
        </p:txBody>
      </p:sp>
      <p:sp>
        <p:nvSpPr>
          <p:cNvPr id="498" name="Google Shape;498;p38"/>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Join and Fork Nodes</a:t>
            </a:r>
            <a:endParaRPr/>
          </a:p>
        </p:txBody>
      </p:sp>
      <p:pic>
        <p:nvPicPr>
          <p:cNvPr id="499" name="Google Shape;499;p38"/>
          <p:cNvPicPr preferRelativeResize="0"/>
          <p:nvPr/>
        </p:nvPicPr>
        <p:blipFill rotWithShape="1">
          <a:blip r:embed="rId3">
            <a:alphaModFix/>
          </a:blip>
          <a:srcRect/>
          <a:stretch/>
        </p:blipFill>
        <p:spPr>
          <a:xfrm>
            <a:off x="2715297" y="5127270"/>
            <a:ext cx="2687145" cy="1352282"/>
          </a:xfrm>
          <a:prstGeom prst="rect">
            <a:avLst/>
          </a:prstGeom>
          <a:noFill/>
          <a:ln>
            <a:noFill/>
          </a:ln>
        </p:spPr>
      </p:pic>
      <p:pic>
        <p:nvPicPr>
          <p:cNvPr id="500" name="Google Shape;500;p38"/>
          <p:cNvPicPr preferRelativeResize="0"/>
          <p:nvPr/>
        </p:nvPicPr>
        <p:blipFill rotWithShape="1">
          <a:blip r:embed="rId4">
            <a:alphaModFix/>
          </a:blip>
          <a:srcRect/>
          <a:stretch/>
        </p:blipFill>
        <p:spPr>
          <a:xfrm>
            <a:off x="7031830" y="5277700"/>
            <a:ext cx="2585803" cy="1081508"/>
          </a:xfrm>
          <a:prstGeom prst="rect">
            <a:avLst/>
          </a:prstGeom>
          <a:noFill/>
          <a:ln>
            <a:noFill/>
          </a:ln>
        </p:spPr>
      </p:pic>
      <p:sp>
        <p:nvSpPr>
          <p:cNvPr id="501" name="Google Shape;501;p38"/>
          <p:cNvSpPr/>
          <p:nvPr/>
        </p:nvSpPr>
        <p:spPr>
          <a:xfrm>
            <a:off x="9096672" y="6112187"/>
            <a:ext cx="1113178" cy="367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95"/>
              <a:buFont typeface="Arial"/>
              <a:buNone/>
            </a:pPr>
            <a:r>
              <a:rPr lang="en-US" sz="1795" b="0" i="0" u="none" strike="noStrike" cap="none">
                <a:solidFill>
                  <a:srgbClr val="000000"/>
                </a:solidFill>
                <a:latin typeface="Calibri"/>
                <a:ea typeface="Calibri"/>
                <a:cs typeface="Calibri"/>
                <a:sym typeface="Calibri"/>
              </a:rPr>
              <a:t>Join Node</a:t>
            </a:r>
            <a:endParaRPr sz="1400" b="0" i="0" u="none" strike="noStrike" cap="none">
              <a:solidFill>
                <a:srgbClr val="000000"/>
              </a:solidFill>
              <a:latin typeface="Arial"/>
              <a:ea typeface="Arial"/>
              <a:cs typeface="Arial"/>
              <a:sym typeface="Arial"/>
            </a:endParaRPr>
          </a:p>
        </p:txBody>
      </p:sp>
      <p:sp>
        <p:nvSpPr>
          <p:cNvPr id="502" name="Google Shape;502;p38"/>
          <p:cNvSpPr/>
          <p:nvPr/>
        </p:nvSpPr>
        <p:spPr>
          <a:xfrm>
            <a:off x="1538779" y="5382209"/>
            <a:ext cx="1152765" cy="3689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95"/>
              <a:buFont typeface="Arial"/>
              <a:buNone/>
            </a:pPr>
            <a:r>
              <a:rPr lang="en-US" sz="1795" b="0" i="0" u="none" strike="noStrike" cap="none">
                <a:solidFill>
                  <a:srgbClr val="000000"/>
                </a:solidFill>
                <a:latin typeface="Calibri"/>
                <a:ea typeface="Calibri"/>
                <a:cs typeface="Calibri"/>
                <a:sym typeface="Calibri"/>
              </a:rPr>
              <a:t>Fork Node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9"/>
          <p:cNvSpPr txBox="1">
            <a:spLocks noGrp="1"/>
          </p:cNvSpPr>
          <p:nvPr>
            <p:ph type="body" idx="1"/>
          </p:nvPr>
        </p:nvSpPr>
        <p:spPr>
          <a:xfrm>
            <a:off x="2162666" y="1941917"/>
            <a:ext cx="7866669" cy="3678397"/>
          </a:xfrm>
          <a:prstGeom prst="rect">
            <a:avLst/>
          </a:prstGeom>
          <a:noFill/>
          <a:ln>
            <a:noFill/>
          </a:ln>
        </p:spPr>
        <p:txBody>
          <a:bodyPr spcFirstLastPara="1" wrap="square" lIns="410425" tIns="45700" rIns="91425" bIns="45700" anchor="t" anchorCtr="0">
            <a:normAutofit/>
          </a:bodyPr>
          <a:lstStyle/>
          <a:p>
            <a:pPr marL="273634" marR="0" lvl="0" indent="-273050" algn="l" rtl="0">
              <a:lnSpc>
                <a:spcPct val="100000"/>
              </a:lnSpc>
              <a:spcBef>
                <a:spcPts val="0"/>
              </a:spcBef>
              <a:spcAft>
                <a:spcPts val="0"/>
              </a:spcAft>
              <a:buClr>
                <a:srgbClr val="366092"/>
              </a:buClr>
              <a:buSzPts val="2800"/>
              <a:buFont typeface="Arial"/>
              <a:buChar char="•"/>
            </a:pPr>
            <a:r>
              <a:rPr lang="en-US" sz="2800" b="0" i="0" u="none" strike="noStrike" cap="none">
                <a:solidFill>
                  <a:srgbClr val="000000"/>
                </a:solidFill>
                <a:latin typeface="Calibri"/>
                <a:ea typeface="Calibri"/>
                <a:cs typeface="Calibri"/>
                <a:sym typeface="Calibri"/>
              </a:rPr>
              <a:t>Object Node:</a:t>
            </a:r>
            <a:endParaRPr/>
          </a:p>
          <a:p>
            <a:pPr marL="547268" marR="0" lvl="1" indent="-273050" algn="just" rtl="0">
              <a:lnSpc>
                <a:spcPct val="100000"/>
              </a:lnSpc>
              <a:spcBef>
                <a:spcPts val="1080"/>
              </a:spcBef>
              <a:spcAft>
                <a:spcPts val="0"/>
              </a:spcAft>
              <a:buClr>
                <a:srgbClr val="366092"/>
              </a:buClr>
              <a:buSzPts val="1700"/>
              <a:buFont typeface="Arial"/>
              <a:buChar char="•"/>
            </a:pPr>
            <a:r>
              <a:rPr lang="en-US" sz="2400" b="0" i="0" u="none" strike="noStrike" cap="none">
                <a:solidFill>
                  <a:srgbClr val="000000"/>
                </a:solidFill>
                <a:latin typeface="Calibri"/>
                <a:ea typeface="Calibri"/>
                <a:cs typeface="Calibri"/>
                <a:sym typeface="Calibri"/>
              </a:rPr>
              <a:t>An object node is an activity node that indicates an instance of a particular classifier, possibly in a particular state, may be available at a particular point in the activity.</a:t>
            </a:r>
            <a:endParaRPr/>
          </a:p>
          <a:p>
            <a:pPr marL="547268" marR="0" lvl="1" indent="-273050" algn="just" rtl="0">
              <a:lnSpc>
                <a:spcPct val="100000"/>
              </a:lnSpc>
              <a:spcBef>
                <a:spcPts val="1080"/>
              </a:spcBef>
              <a:spcAft>
                <a:spcPts val="0"/>
              </a:spcAft>
              <a:buClr>
                <a:srgbClr val="366092"/>
              </a:buClr>
              <a:buSzPts val="1700"/>
              <a:buFont typeface="Arial"/>
              <a:buChar char="•"/>
            </a:pPr>
            <a:r>
              <a:rPr lang="en-US" sz="2400" b="0" i="0" u="none" strike="noStrike" cap="none">
                <a:solidFill>
                  <a:srgbClr val="000000"/>
                </a:solidFill>
                <a:latin typeface="Calibri"/>
                <a:ea typeface="Calibri"/>
                <a:cs typeface="Calibri"/>
                <a:sym typeface="Calibri"/>
              </a:rPr>
              <a:t>Object nodes can be used in a variety of ways, depending on where objects are flowing from and to.</a:t>
            </a:r>
            <a:endParaRPr/>
          </a:p>
        </p:txBody>
      </p:sp>
      <p:sp>
        <p:nvSpPr>
          <p:cNvPr id="508" name="Google Shape;508;p39"/>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Object Node</a:t>
            </a:r>
            <a:endParaRPr/>
          </a:p>
        </p:txBody>
      </p:sp>
      <p:pic>
        <p:nvPicPr>
          <p:cNvPr id="509" name="Google Shape;509;p39"/>
          <p:cNvPicPr preferRelativeResize="0"/>
          <p:nvPr/>
        </p:nvPicPr>
        <p:blipFill rotWithShape="1">
          <a:blip r:embed="rId3">
            <a:alphaModFix/>
          </a:blip>
          <a:srcRect/>
          <a:stretch/>
        </p:blipFill>
        <p:spPr>
          <a:xfrm>
            <a:off x="5343852" y="5409263"/>
            <a:ext cx="1504295" cy="84715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0"/>
          <p:cNvSpPr txBox="1">
            <a:spLocks noGrp="1"/>
          </p:cNvSpPr>
          <p:nvPr>
            <p:ph type="body" idx="1"/>
          </p:nvPr>
        </p:nvSpPr>
        <p:spPr>
          <a:xfrm>
            <a:off x="2162666" y="2242191"/>
            <a:ext cx="7866669" cy="3678397"/>
          </a:xfrm>
          <a:prstGeom prst="rect">
            <a:avLst/>
          </a:prstGeom>
          <a:noFill/>
          <a:ln>
            <a:noFill/>
          </a:ln>
        </p:spPr>
        <p:txBody>
          <a:bodyPr spcFirstLastPara="1" wrap="square" lIns="410425" tIns="45700" rIns="91425" bIns="45700" anchor="t" anchorCtr="0">
            <a:normAutofit/>
          </a:bodyPr>
          <a:lstStyle/>
          <a:p>
            <a:pPr marL="285750" lvl="0" indent="-272367" algn="l" rtl="0">
              <a:lnSpc>
                <a:spcPct val="100000"/>
              </a:lnSpc>
              <a:spcBef>
                <a:spcPts val="0"/>
              </a:spcBef>
              <a:spcAft>
                <a:spcPts val="0"/>
              </a:spcAft>
              <a:buSzPts val="2800"/>
              <a:buChar char="•"/>
            </a:pPr>
            <a:r>
              <a:rPr lang="en-US"/>
              <a:t>Note:</a:t>
            </a:r>
            <a:endParaRPr/>
          </a:p>
          <a:p>
            <a:pPr marL="742950" lvl="1" indent="-272367" algn="just" rtl="0">
              <a:lnSpc>
                <a:spcPct val="100000"/>
              </a:lnSpc>
              <a:spcBef>
                <a:spcPts val="1000"/>
              </a:spcBef>
              <a:spcAft>
                <a:spcPts val="0"/>
              </a:spcAft>
              <a:buSzPts val="2400"/>
              <a:buChar char="•"/>
            </a:pPr>
            <a:r>
              <a:rPr lang="en-US"/>
              <a:t>A note (comment) gives the ability to attach various remarks to elements.</a:t>
            </a:r>
            <a:endParaRPr/>
          </a:p>
          <a:p>
            <a:pPr marL="742950" lvl="1" indent="-272367" algn="just" rtl="0">
              <a:lnSpc>
                <a:spcPct val="100000"/>
              </a:lnSpc>
              <a:spcBef>
                <a:spcPts val="1000"/>
              </a:spcBef>
              <a:spcAft>
                <a:spcPts val="0"/>
              </a:spcAft>
              <a:buSzPts val="2400"/>
              <a:buChar char="•"/>
            </a:pPr>
            <a:r>
              <a:rPr lang="en-US"/>
              <a:t>A comment carries no semantic force, but may contain information that is useful to a modeler.</a:t>
            </a:r>
            <a:endParaRPr sz="1297"/>
          </a:p>
        </p:txBody>
      </p:sp>
      <p:sp>
        <p:nvSpPr>
          <p:cNvPr id="515" name="Google Shape;515;p40"/>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NOTE</a:t>
            </a:r>
            <a:endParaRPr/>
          </a:p>
        </p:txBody>
      </p:sp>
      <p:pic>
        <p:nvPicPr>
          <p:cNvPr id="516" name="Google Shape;516;p40"/>
          <p:cNvPicPr preferRelativeResize="0"/>
          <p:nvPr/>
        </p:nvPicPr>
        <p:blipFill rotWithShape="1">
          <a:blip r:embed="rId3">
            <a:alphaModFix/>
          </a:blip>
          <a:srcRect/>
          <a:stretch/>
        </p:blipFill>
        <p:spPr>
          <a:xfrm>
            <a:off x="5318517" y="4527155"/>
            <a:ext cx="1554966" cy="87565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1"/>
          <p:cNvSpPr txBox="1">
            <a:spLocks noGrp="1"/>
          </p:cNvSpPr>
          <p:nvPr>
            <p:ph type="body" idx="1"/>
          </p:nvPr>
        </p:nvSpPr>
        <p:spPr>
          <a:xfrm>
            <a:off x="2162666" y="2106013"/>
            <a:ext cx="7866669" cy="3678397"/>
          </a:xfrm>
          <a:prstGeom prst="rect">
            <a:avLst/>
          </a:prstGeom>
          <a:noFill/>
          <a:ln>
            <a:noFill/>
          </a:ln>
        </p:spPr>
        <p:txBody>
          <a:bodyPr spcFirstLastPara="1" wrap="square" lIns="410425" tIns="45700" rIns="91425" bIns="45700" anchor="t" anchorCtr="0">
            <a:normAutofit/>
          </a:bodyPr>
          <a:lstStyle/>
          <a:p>
            <a:pPr marL="285750" lvl="0" indent="-285750" algn="l" rtl="0">
              <a:lnSpc>
                <a:spcPct val="100000"/>
              </a:lnSpc>
              <a:spcBef>
                <a:spcPts val="0"/>
              </a:spcBef>
              <a:spcAft>
                <a:spcPts val="0"/>
              </a:spcAft>
              <a:buSzPts val="2800"/>
              <a:buChar char="•"/>
            </a:pPr>
            <a:r>
              <a:rPr lang="en-US"/>
              <a:t>Example: Parcel shipping</a:t>
            </a:r>
            <a:endParaRPr/>
          </a:p>
          <a:p>
            <a:pPr marL="285750" lvl="0" indent="-285750" algn="l" rtl="0">
              <a:lnSpc>
                <a:spcPct val="100000"/>
              </a:lnSpc>
              <a:spcBef>
                <a:spcPts val="740"/>
              </a:spcBef>
              <a:spcAft>
                <a:spcPts val="0"/>
              </a:spcAft>
              <a:buSzPts val="1012"/>
              <a:buFont typeface="Arial"/>
              <a:buNone/>
            </a:pPr>
            <a:endParaRPr sz="698"/>
          </a:p>
          <a:p>
            <a:pPr marL="742950" lvl="1" indent="-272367" algn="just" rtl="0">
              <a:lnSpc>
                <a:spcPct val="100000"/>
              </a:lnSpc>
              <a:spcBef>
                <a:spcPts val="999"/>
              </a:spcBef>
              <a:spcAft>
                <a:spcPts val="0"/>
              </a:spcAft>
              <a:buSzPts val="1700"/>
              <a:buChar char="•"/>
            </a:pPr>
            <a:r>
              <a:rPr lang="en-US" sz="1995"/>
              <a:t>The process of shipping a parcel is non-trivial; there are many parties involved (customer, driver,. . . ) and many steps.</a:t>
            </a:r>
            <a:endParaRPr/>
          </a:p>
          <a:p>
            <a:pPr marL="742950" lvl="1" indent="-272367" algn="just" rtl="0">
              <a:lnSpc>
                <a:spcPct val="100000"/>
              </a:lnSpc>
              <a:spcBef>
                <a:spcPts val="720"/>
              </a:spcBef>
              <a:spcAft>
                <a:spcPts val="0"/>
              </a:spcAft>
              <a:buSzPts val="869"/>
              <a:buNone/>
            </a:pPr>
            <a:endParaRPr sz="599"/>
          </a:p>
          <a:p>
            <a:pPr marL="742950" lvl="1" indent="-272367" algn="just" rtl="0">
              <a:lnSpc>
                <a:spcPct val="100000"/>
              </a:lnSpc>
              <a:spcBef>
                <a:spcPts val="999"/>
              </a:spcBef>
              <a:spcAft>
                <a:spcPts val="0"/>
              </a:spcAft>
              <a:buSzPts val="1700"/>
              <a:buChar char="•"/>
            </a:pPr>
            <a:r>
              <a:rPr lang="en-US" sz="1995"/>
              <a:t>The process can be captured by a Use Case diagram, but activity diagrams are great example of “a picture being worth a thousand words”.</a:t>
            </a:r>
            <a:endParaRPr/>
          </a:p>
          <a:p>
            <a:pPr marL="742950" lvl="1" indent="-272367" algn="just" rtl="0">
              <a:lnSpc>
                <a:spcPct val="100000"/>
              </a:lnSpc>
              <a:spcBef>
                <a:spcPts val="720"/>
              </a:spcBef>
              <a:spcAft>
                <a:spcPts val="0"/>
              </a:spcAft>
              <a:buSzPts val="869"/>
              <a:buNone/>
            </a:pPr>
            <a:endParaRPr sz="599"/>
          </a:p>
          <a:p>
            <a:pPr marL="742950" lvl="1" indent="-272367" algn="just" rtl="0">
              <a:lnSpc>
                <a:spcPct val="100000"/>
              </a:lnSpc>
              <a:spcBef>
                <a:spcPts val="999"/>
              </a:spcBef>
              <a:spcAft>
                <a:spcPts val="0"/>
              </a:spcAft>
              <a:buSzPts val="1700"/>
              <a:buChar char="•"/>
            </a:pPr>
            <a:r>
              <a:rPr lang="en-US" sz="1995"/>
              <a:t>Object nodes are useful for illustrating what is moving around.</a:t>
            </a:r>
            <a:endParaRPr/>
          </a:p>
          <a:p>
            <a:pPr marL="742950" lvl="1" indent="-272367" algn="just" rtl="0">
              <a:lnSpc>
                <a:spcPct val="100000"/>
              </a:lnSpc>
              <a:spcBef>
                <a:spcPts val="1000"/>
              </a:spcBef>
              <a:spcAft>
                <a:spcPts val="0"/>
              </a:spcAft>
              <a:buSzPts val="2900"/>
              <a:buNone/>
            </a:pPr>
            <a:endParaRPr/>
          </a:p>
        </p:txBody>
      </p:sp>
      <p:sp>
        <p:nvSpPr>
          <p:cNvPr id="522" name="Google Shape;522;p41"/>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Business Process Modelling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7" name="Google Shape;527;p42"/>
          <p:cNvPicPr preferRelativeResize="0">
            <a:picLocks noGrp="1"/>
          </p:cNvPicPr>
          <p:nvPr>
            <p:ph type="body" idx="1"/>
          </p:nvPr>
        </p:nvPicPr>
        <p:blipFill rotWithShape="1">
          <a:blip r:embed="rId3">
            <a:alphaModFix/>
          </a:blip>
          <a:srcRect/>
          <a:stretch/>
        </p:blipFill>
        <p:spPr>
          <a:xfrm>
            <a:off x="3554535" y="1719647"/>
            <a:ext cx="5108268" cy="4406792"/>
          </a:xfrm>
          <a:prstGeom prst="rect">
            <a:avLst/>
          </a:prstGeom>
          <a:noFill/>
          <a:ln>
            <a:noFill/>
          </a:ln>
        </p:spPr>
      </p:pic>
      <p:sp>
        <p:nvSpPr>
          <p:cNvPr id="528" name="Google Shape;528;p42"/>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Activity Diagram Parcel shipping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43"/>
          <p:cNvPicPr preferRelativeResize="0">
            <a:picLocks noGrp="1"/>
          </p:cNvPicPr>
          <p:nvPr>
            <p:ph type="body" idx="1"/>
          </p:nvPr>
        </p:nvPicPr>
        <p:blipFill rotWithShape="1">
          <a:blip r:embed="rId3">
            <a:alphaModFix/>
          </a:blip>
          <a:srcRect/>
          <a:stretch/>
        </p:blipFill>
        <p:spPr>
          <a:xfrm>
            <a:off x="2715291" y="1816705"/>
            <a:ext cx="6375700" cy="4675513"/>
          </a:xfrm>
          <a:prstGeom prst="rect">
            <a:avLst/>
          </a:prstGeom>
          <a:noFill/>
          <a:ln>
            <a:noFill/>
          </a:ln>
        </p:spPr>
      </p:pic>
      <p:sp>
        <p:nvSpPr>
          <p:cNvPr id="534" name="Google Shape;534;p43"/>
          <p:cNvSpPr txBox="1">
            <a:spLocks noGrp="1"/>
          </p:cNvSpPr>
          <p:nvPr>
            <p:ph type="title"/>
          </p:nvPr>
        </p:nvSpPr>
        <p:spPr>
          <a:xfrm>
            <a:off x="1781051" y="365782"/>
            <a:ext cx="8697989" cy="1325362"/>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3591"/>
              <a:buFont typeface="Calibri"/>
              <a:buNone/>
            </a:pPr>
            <a:r>
              <a:rPr lang="en-US" sz="3591">
                <a:solidFill>
                  <a:srgbClr val="FFFFFF"/>
                </a:solidFill>
                <a:latin typeface="Calibri"/>
                <a:ea typeface="Calibri"/>
                <a:cs typeface="Calibri"/>
                <a:sym typeface="Calibri"/>
              </a:rPr>
              <a:t>Activity Diagram of order management system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4"/>
          <p:cNvSpPr txBox="1">
            <a:spLocks noGrp="1"/>
          </p:cNvSpPr>
          <p:nvPr>
            <p:ph type="body" idx="1"/>
          </p:nvPr>
        </p:nvSpPr>
        <p:spPr>
          <a:xfrm>
            <a:off x="2366933" y="2229524"/>
            <a:ext cx="7662401" cy="4386206"/>
          </a:xfrm>
          <a:prstGeom prst="rect">
            <a:avLst/>
          </a:prstGeom>
          <a:noFill/>
          <a:ln>
            <a:noFill/>
          </a:ln>
        </p:spPr>
        <p:txBody>
          <a:bodyPr spcFirstLastPara="1" wrap="square" lIns="91425" tIns="45700" rIns="91425" bIns="45700" anchor="t" anchorCtr="0">
            <a:normAutofit/>
          </a:bodyPr>
          <a:lstStyle/>
          <a:p>
            <a:pPr marL="273634" lvl="0" indent="-273634" algn="just" rtl="0">
              <a:lnSpc>
                <a:spcPct val="100000"/>
              </a:lnSpc>
              <a:spcBef>
                <a:spcPts val="0"/>
              </a:spcBef>
              <a:spcAft>
                <a:spcPts val="0"/>
              </a:spcAft>
              <a:buSzPts val="1800"/>
              <a:buChar char="•"/>
            </a:pPr>
            <a:r>
              <a:rPr lang="en-US" sz="2394"/>
              <a:t>The technique proves most valuable for very complex processes, usually involving many parties.</a:t>
            </a:r>
            <a:endParaRPr/>
          </a:p>
          <a:p>
            <a:pPr marL="273634" lvl="0" indent="-273634" algn="just" rtl="0">
              <a:lnSpc>
                <a:spcPct val="100000"/>
              </a:lnSpc>
              <a:spcBef>
                <a:spcPts val="479"/>
              </a:spcBef>
              <a:spcAft>
                <a:spcPts val="0"/>
              </a:spcAft>
              <a:buSzPts val="1800"/>
              <a:buChar char="•"/>
            </a:pPr>
            <a:r>
              <a:rPr lang="en-US" sz="2394"/>
              <a:t>On a first overview “level 0” diagram, keep all the actions at a very high level of abstraction, so that the diagram is short. Then expand details in sub-diagrams at the “level 1” level,. . . etc.</a:t>
            </a:r>
            <a:endParaRPr/>
          </a:p>
          <a:p>
            <a:pPr marL="273634" lvl="0" indent="-273634" algn="just" rtl="0">
              <a:lnSpc>
                <a:spcPct val="100000"/>
              </a:lnSpc>
              <a:spcBef>
                <a:spcPts val="479"/>
              </a:spcBef>
              <a:spcAft>
                <a:spcPts val="0"/>
              </a:spcAft>
              <a:buSzPts val="1800"/>
              <a:buChar char="•"/>
            </a:pPr>
            <a:r>
              <a:rPr lang="en-US" sz="2394"/>
              <a:t>Try to make the level of abstraction of action nodes roughly equal within a diagram (Very different levels of abstraction might be a node labelled “Deliver Order” and a node labelled “Calculate Tax”).</a:t>
            </a:r>
            <a:endParaRPr/>
          </a:p>
          <a:p>
            <a:pPr marL="273634" lvl="0" indent="0" algn="l" rtl="0">
              <a:lnSpc>
                <a:spcPct val="100000"/>
              </a:lnSpc>
              <a:spcBef>
                <a:spcPts val="718"/>
              </a:spcBef>
              <a:spcAft>
                <a:spcPts val="0"/>
              </a:spcAft>
              <a:buSzPts val="5207"/>
              <a:buNone/>
            </a:pPr>
            <a:endParaRPr sz="3591"/>
          </a:p>
        </p:txBody>
      </p:sp>
      <p:sp>
        <p:nvSpPr>
          <p:cNvPr id="540" name="Google Shape;540;p44"/>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Guideline for Activity Modelling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pic>
        <p:nvPicPr>
          <p:cNvPr id="545" name="Google Shape;545;p45"/>
          <p:cNvPicPr preferRelativeResize="0">
            <a:picLocks noGrp="1"/>
          </p:cNvPicPr>
          <p:nvPr>
            <p:ph type="body" idx="1"/>
          </p:nvPr>
        </p:nvPicPr>
        <p:blipFill rotWithShape="1">
          <a:blip r:embed="rId3">
            <a:alphaModFix/>
          </a:blip>
          <a:srcRect/>
          <a:stretch/>
        </p:blipFill>
        <p:spPr>
          <a:xfrm>
            <a:off x="3003640" y="1600201"/>
            <a:ext cx="6184720" cy="5074315"/>
          </a:xfrm>
          <a:prstGeom prst="rect">
            <a:avLst/>
          </a:prstGeom>
          <a:noFill/>
          <a:ln>
            <a:noFill/>
          </a:ln>
        </p:spPr>
      </p:pic>
      <p:sp>
        <p:nvSpPr>
          <p:cNvPr id="546" name="Google Shape;546;p45"/>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FFFFFF"/>
              </a:buClr>
              <a:buSzPct val="100000"/>
              <a:buFont typeface="Calibri"/>
              <a:buNone/>
            </a:pPr>
            <a:r>
              <a:rPr lang="en-US">
                <a:solidFill>
                  <a:srgbClr val="FFFFFF"/>
                </a:solidFill>
                <a:latin typeface="Calibri"/>
                <a:ea typeface="Calibri"/>
                <a:cs typeface="Calibri"/>
                <a:sym typeface="Calibri"/>
              </a:rPr>
              <a:t>More Examples: Recycling Activity Diagrams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
          <p:cNvSpPr txBox="1">
            <a:spLocks noGrp="1"/>
          </p:cNvSpPr>
          <p:nvPr>
            <p:ph type="ctrTitle"/>
          </p:nvPr>
        </p:nvSpPr>
        <p:spPr>
          <a:xfrm>
            <a:off x="3263900" y="2590800"/>
            <a:ext cx="6946900" cy="1201738"/>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dk1"/>
              </a:buClr>
              <a:buSzPts val="3600"/>
              <a:buFont typeface="Corbel"/>
              <a:buNone/>
            </a:pPr>
            <a:r>
              <a:rPr lang="en-US" sz="3600"/>
              <a:t>Use case diagram</a:t>
            </a:r>
            <a:endParaRPr/>
          </a:p>
        </p:txBody>
      </p:sp>
      <p:sp>
        <p:nvSpPr>
          <p:cNvPr id="181" name="Google Shape;181;p5" descr="Rectangle: Click to edit Master text styles&#10;Second level&#10;Third level&#10;Fourth level&#10;Fifth level"/>
          <p:cNvSpPr txBox="1">
            <a:spLocks noGrp="1"/>
          </p:cNvSpPr>
          <p:nvPr>
            <p:ph type="subTitle" idx="1"/>
          </p:nvPr>
        </p:nvSpPr>
        <p:spPr>
          <a:xfrm>
            <a:off x="4448176" y="4402138"/>
            <a:ext cx="5762625" cy="136525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2610"/>
              <a:buNone/>
            </a:pPr>
            <a:r>
              <a:rPr lang="en-US"/>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6"/>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Swimlanes</a:t>
            </a:r>
            <a:endParaRPr/>
          </a:p>
        </p:txBody>
      </p:sp>
      <p:sp>
        <p:nvSpPr>
          <p:cNvPr id="552" name="Google Shape;552;p46"/>
          <p:cNvSpPr txBox="1"/>
          <p:nvPr/>
        </p:nvSpPr>
        <p:spPr>
          <a:xfrm>
            <a:off x="2366933" y="2229523"/>
            <a:ext cx="7662401" cy="3255610"/>
          </a:xfrm>
          <a:prstGeom prst="rect">
            <a:avLst/>
          </a:prstGeom>
          <a:noFill/>
          <a:ln>
            <a:noFill/>
          </a:ln>
        </p:spPr>
        <p:txBody>
          <a:bodyPr spcFirstLastPara="1" wrap="square" lIns="68400" tIns="34200" rIns="68400" bIns="34200" anchor="t" anchorCtr="0">
            <a:normAutofit/>
          </a:bodyPr>
          <a:lstStyle/>
          <a:p>
            <a:pPr marL="228029" marR="0" lvl="0" indent="-228029" algn="just" rtl="0">
              <a:lnSpc>
                <a:spcPct val="90000"/>
              </a:lnSpc>
              <a:spcBef>
                <a:spcPts val="0"/>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Swimlanes (or activity partitions) indicate where activities take place. </a:t>
            </a:r>
            <a:endParaRPr sz="1400" b="0" i="0" u="none" strike="noStrike" cap="none">
              <a:solidFill>
                <a:srgbClr val="000000"/>
              </a:solidFill>
              <a:latin typeface="Arial"/>
              <a:ea typeface="Arial"/>
              <a:cs typeface="Arial"/>
              <a:sym typeface="Arial"/>
            </a:endParaRPr>
          </a:p>
          <a:p>
            <a:pPr marL="228029" marR="0" lvl="0" indent="-228029" algn="just" rtl="0">
              <a:lnSpc>
                <a:spcPct val="90000"/>
              </a:lnSpc>
              <a:spcBef>
                <a:spcPts val="998"/>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Swimlanes can also be used to identify areas at the technology level where activities are carried out </a:t>
            </a:r>
            <a:endParaRPr sz="1400" b="0" i="0" u="none" strike="noStrike" cap="none">
              <a:solidFill>
                <a:srgbClr val="000000"/>
              </a:solidFill>
              <a:latin typeface="Arial"/>
              <a:ea typeface="Arial"/>
              <a:cs typeface="Arial"/>
              <a:sym typeface="Arial"/>
            </a:endParaRPr>
          </a:p>
          <a:p>
            <a:pPr marL="228029" marR="0" lvl="0" indent="-228029" algn="just" rtl="0">
              <a:lnSpc>
                <a:spcPct val="90000"/>
              </a:lnSpc>
              <a:spcBef>
                <a:spcPts val="998"/>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Swimlanes allow the partition an activity diagram so that parts of it appear in the swimlane relevant to that element in the partition</a:t>
            </a:r>
            <a:endParaRPr sz="1400" b="0" i="0" u="none" strike="noStrike" cap="none">
              <a:solidFill>
                <a:srgbClr val="000000"/>
              </a:solidFill>
              <a:latin typeface="Arial"/>
              <a:ea typeface="Arial"/>
              <a:cs typeface="Arial"/>
              <a:sym typeface="Arial"/>
            </a:endParaRPr>
          </a:p>
          <a:p>
            <a:pPr marL="228029" marR="0" lvl="0" indent="-50673" algn="l" rtl="0">
              <a:lnSpc>
                <a:spcPct val="90000"/>
              </a:lnSpc>
              <a:spcBef>
                <a:spcPts val="998"/>
              </a:spcBef>
              <a:spcAft>
                <a:spcPts val="0"/>
              </a:spcAft>
              <a:buClr>
                <a:srgbClr val="000000"/>
              </a:buClr>
              <a:buSzPts val="2793"/>
              <a:buFont typeface="Arial"/>
              <a:buNone/>
            </a:pPr>
            <a:endParaRPr sz="2793" b="0" i="0" u="none" strike="noStrike" cap="non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7"/>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Swimlanes</a:t>
            </a:r>
            <a:endParaRPr/>
          </a:p>
        </p:txBody>
      </p:sp>
      <p:sp>
        <p:nvSpPr>
          <p:cNvPr id="558" name="Google Shape;558;p47"/>
          <p:cNvSpPr txBox="1"/>
          <p:nvPr/>
        </p:nvSpPr>
        <p:spPr>
          <a:xfrm>
            <a:off x="2366933" y="2229523"/>
            <a:ext cx="7662401" cy="3255610"/>
          </a:xfrm>
          <a:prstGeom prst="rect">
            <a:avLst/>
          </a:prstGeom>
          <a:noFill/>
          <a:ln>
            <a:noFill/>
          </a:ln>
        </p:spPr>
        <p:txBody>
          <a:bodyPr spcFirstLastPara="1" wrap="square" lIns="68400" tIns="34200" rIns="68400" bIns="34200" anchor="t" anchorCtr="0">
            <a:normAutofit/>
          </a:bodyPr>
          <a:lstStyle/>
          <a:p>
            <a:pPr marL="228029" marR="0" lvl="0" indent="-228029" algn="just" rtl="0">
              <a:lnSpc>
                <a:spcPct val="90000"/>
              </a:lnSpc>
              <a:spcBef>
                <a:spcPts val="0"/>
              </a:spcBef>
              <a:spcAft>
                <a:spcPts val="0"/>
              </a:spcAft>
              <a:buClr>
                <a:srgbClr val="000000"/>
              </a:buClr>
              <a:buSzPts val="2100"/>
              <a:buFont typeface="Calibri"/>
              <a:buChar char="•"/>
            </a:pPr>
            <a:r>
              <a:rPr lang="en-US" sz="2793" b="0" i="0" u="none" strike="noStrike" cap="none">
                <a:solidFill>
                  <a:srgbClr val="000000"/>
                </a:solidFill>
                <a:latin typeface="Calibri"/>
                <a:ea typeface="Calibri"/>
                <a:cs typeface="Calibri"/>
                <a:sym typeface="Calibri"/>
              </a:rPr>
              <a:t>Partitions may be constructed on the basis of:</a:t>
            </a:r>
            <a:endParaRPr sz="1400" b="0" i="0" u="none" strike="noStrike" cap="none">
              <a:solidFill>
                <a:srgbClr val="000000"/>
              </a:solidFill>
              <a:latin typeface="Arial"/>
              <a:ea typeface="Arial"/>
              <a:cs typeface="Arial"/>
              <a:sym typeface="Arial"/>
            </a:endParaRPr>
          </a:p>
          <a:p>
            <a:pPr marL="0" marR="0" lvl="0" indent="0" algn="just" rtl="0">
              <a:lnSpc>
                <a:spcPct val="90000"/>
              </a:lnSpc>
              <a:spcBef>
                <a:spcPts val="998"/>
              </a:spcBef>
              <a:spcAft>
                <a:spcPts val="0"/>
              </a:spcAft>
              <a:buClr>
                <a:srgbClr val="000000"/>
              </a:buClr>
              <a:buSzPts val="599"/>
              <a:buFont typeface="Arial"/>
              <a:buNone/>
            </a:pPr>
            <a:endParaRPr sz="599" b="0" i="0" u="none" strike="noStrike" cap="none">
              <a:solidFill>
                <a:srgbClr val="000000"/>
              </a:solidFill>
              <a:latin typeface="Calibri"/>
              <a:ea typeface="Calibri"/>
              <a:cs typeface="Calibri"/>
              <a:sym typeface="Calibri"/>
            </a:endParaRPr>
          </a:p>
          <a:p>
            <a:pPr marL="684086" marR="0" lvl="1" indent="-273634" algn="just" rtl="0">
              <a:lnSpc>
                <a:spcPct val="90000"/>
              </a:lnSpc>
              <a:spcBef>
                <a:spcPts val="499"/>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the class and actor doing the activity</a:t>
            </a:r>
            <a:endParaRPr sz="1400" b="0" i="0" u="none" strike="noStrike" cap="none">
              <a:solidFill>
                <a:srgbClr val="000000"/>
              </a:solidFill>
              <a:latin typeface="Arial"/>
              <a:ea typeface="Arial"/>
              <a:cs typeface="Arial"/>
              <a:sym typeface="Arial"/>
            </a:endParaRPr>
          </a:p>
          <a:p>
            <a:pPr marL="684086" marR="0" lvl="1" indent="-273634" algn="just" rtl="0">
              <a:lnSpc>
                <a:spcPct val="90000"/>
              </a:lnSpc>
              <a:spcBef>
                <a:spcPts val="499"/>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Partitioning by class and actor can help to identify new associations that have not been documented in the class model</a:t>
            </a:r>
            <a:endParaRPr sz="1400" b="0" i="0" u="none" strike="noStrike" cap="none">
              <a:solidFill>
                <a:srgbClr val="000000"/>
              </a:solidFill>
              <a:latin typeface="Arial"/>
              <a:ea typeface="Arial"/>
              <a:cs typeface="Arial"/>
              <a:sym typeface="Arial"/>
            </a:endParaRPr>
          </a:p>
          <a:p>
            <a:pPr marL="684086" marR="0" lvl="1" indent="-273634" algn="just" rtl="0">
              <a:lnSpc>
                <a:spcPct val="90000"/>
              </a:lnSpc>
              <a:spcBef>
                <a:spcPts val="499"/>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the use case the activity belongs to</a:t>
            </a:r>
            <a:endParaRPr sz="1400" b="0" i="0" u="none" strike="noStrike" cap="none">
              <a:solidFill>
                <a:srgbClr val="000000"/>
              </a:solidFill>
              <a:latin typeface="Arial"/>
              <a:ea typeface="Arial"/>
              <a:cs typeface="Arial"/>
              <a:sym typeface="Arial"/>
            </a:endParaRPr>
          </a:p>
          <a:p>
            <a:pPr marL="684086" marR="0" lvl="1" indent="-273634" algn="just" rtl="0">
              <a:lnSpc>
                <a:spcPct val="90000"/>
              </a:lnSpc>
              <a:spcBef>
                <a:spcPts val="499"/>
              </a:spcBef>
              <a:spcAft>
                <a:spcPts val="0"/>
              </a:spcAft>
              <a:buClr>
                <a:srgbClr val="000000"/>
              </a:buClr>
              <a:buSzPts val="1800"/>
              <a:buFont typeface="Calibri"/>
              <a:buChar char="•"/>
            </a:pPr>
            <a:r>
              <a:rPr lang="en-US" sz="2394" b="0" i="0" u="none" strike="noStrike" cap="none">
                <a:solidFill>
                  <a:srgbClr val="000000"/>
                </a:solidFill>
                <a:latin typeface="Calibri"/>
                <a:ea typeface="Calibri"/>
                <a:cs typeface="Calibri"/>
                <a:sym typeface="Calibri"/>
              </a:rPr>
              <a:t>Partitioning by use cases can help document how use cases interact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b815c2ce27_0_9"/>
          <p:cNvSpPr txBox="1">
            <a:spLocks noGrp="1"/>
          </p:cNvSpPr>
          <p:nvPr>
            <p:ph type="title"/>
          </p:nvPr>
        </p:nvSpPr>
        <p:spPr>
          <a:xfrm>
            <a:off x="1309512" y="457202"/>
            <a:ext cx="8748900" cy="1143000"/>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Example Activity</a:t>
            </a:r>
            <a:endParaRPr/>
          </a:p>
        </p:txBody>
      </p:sp>
      <p:sp>
        <p:nvSpPr>
          <p:cNvPr id="564" name="Google Shape;564;gb815c2ce27_0_9"/>
          <p:cNvSpPr txBox="1"/>
          <p:nvPr/>
        </p:nvSpPr>
        <p:spPr>
          <a:xfrm>
            <a:off x="2366933" y="2229523"/>
            <a:ext cx="7662300" cy="3255600"/>
          </a:xfrm>
          <a:prstGeom prst="rect">
            <a:avLst/>
          </a:prstGeom>
          <a:noFill/>
          <a:ln>
            <a:noFill/>
          </a:ln>
        </p:spPr>
        <p:txBody>
          <a:bodyPr spcFirstLastPara="1" wrap="square" lIns="68400" tIns="34200" rIns="68400" bIns="34200" anchor="t" anchorCtr="0">
            <a:noAutofit/>
          </a:bodyPr>
          <a:lstStyle/>
          <a:p>
            <a:pPr marL="228600" marR="0" lvl="0" indent="-95250" algn="just" rtl="0">
              <a:lnSpc>
                <a:spcPct val="90000"/>
              </a:lnSpc>
              <a:spcBef>
                <a:spcPts val="0"/>
              </a:spcBef>
              <a:spcAft>
                <a:spcPts val="0"/>
              </a:spcAft>
              <a:buClr>
                <a:schemeClr val="dk1"/>
              </a:buClr>
              <a:buSzPts val="2100"/>
              <a:buFont typeface="Calibri"/>
              <a:buNone/>
            </a:pPr>
            <a:endParaRPr sz="2095" b="0" i="0" u="none" strike="noStrike" cap="none">
              <a:solidFill>
                <a:srgbClr val="000000"/>
              </a:solidFill>
              <a:latin typeface="Calibri"/>
              <a:ea typeface="Calibri"/>
              <a:cs typeface="Calibri"/>
              <a:sym typeface="Calibri"/>
            </a:endParaRPr>
          </a:p>
        </p:txBody>
      </p:sp>
      <p:pic>
        <p:nvPicPr>
          <p:cNvPr id="565" name="Google Shape;565;gb815c2ce27_0_9"/>
          <p:cNvPicPr preferRelativeResize="0"/>
          <p:nvPr/>
        </p:nvPicPr>
        <p:blipFill rotWithShape="1">
          <a:blip r:embed="rId3">
            <a:alphaModFix/>
          </a:blip>
          <a:srcRect/>
          <a:stretch/>
        </p:blipFill>
        <p:spPr>
          <a:xfrm>
            <a:off x="5883815" y="1851075"/>
            <a:ext cx="4617392" cy="5006926"/>
          </a:xfrm>
          <a:prstGeom prst="rect">
            <a:avLst/>
          </a:prstGeom>
          <a:noFill/>
          <a:ln>
            <a:noFill/>
          </a:ln>
        </p:spPr>
      </p:pic>
      <p:sp>
        <p:nvSpPr>
          <p:cNvPr id="566" name="Google Shape;566;gb815c2ce27_0_9"/>
          <p:cNvSpPr/>
          <p:nvPr/>
        </p:nvSpPr>
        <p:spPr>
          <a:xfrm>
            <a:off x="1665457" y="1691144"/>
            <a:ext cx="4090200" cy="50043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995"/>
              <a:buFont typeface="Arial"/>
              <a:buNone/>
            </a:pPr>
            <a:r>
              <a:rPr lang="en-US" sz="1995" b="1" i="0" u="none" strike="noStrike" cap="none">
                <a:solidFill>
                  <a:srgbClr val="000000"/>
                </a:solidFill>
                <a:latin typeface="Calibri"/>
                <a:ea typeface="Calibri"/>
                <a:cs typeface="Calibri"/>
                <a:sym typeface="Calibri"/>
              </a:rPr>
              <a:t>Process Order - Problem Description</a:t>
            </a:r>
            <a:endParaRPr sz="1995"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995"/>
              <a:buFont typeface="Arial"/>
              <a:buNone/>
            </a:pPr>
            <a:r>
              <a:rPr lang="en-US" sz="1995" b="0" i="0" u="none" strike="noStrike" cap="none">
                <a:solidFill>
                  <a:srgbClr val="000000"/>
                </a:solidFill>
                <a:latin typeface="Calibri"/>
                <a:ea typeface="Calibri"/>
                <a:cs typeface="Calibri"/>
                <a:sym typeface="Calibri"/>
              </a:rPr>
              <a:t>Once the order is received, the activities split into two parallel sets of activities. One side fills and sends the order while the other handles the billing.</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995"/>
              <a:buFont typeface="Arial"/>
              <a:buNone/>
            </a:pPr>
            <a:endParaRPr sz="1995"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995"/>
              <a:buFont typeface="Arial"/>
              <a:buNone/>
            </a:pPr>
            <a:r>
              <a:rPr lang="en-US" sz="1995" b="0" i="0" u="none" strike="noStrike" cap="none">
                <a:solidFill>
                  <a:srgbClr val="000000"/>
                </a:solidFill>
                <a:latin typeface="Calibri"/>
                <a:ea typeface="Calibri"/>
                <a:cs typeface="Calibri"/>
                <a:sym typeface="Calibri"/>
              </a:rPr>
              <a:t>On the Fill Order side, the method of delivery is decided conditionally. Depending on the condition either the Overnight Delivery activity or the Regular Delivery activity is performed.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995"/>
              <a:buFont typeface="Arial"/>
              <a:buNone/>
            </a:pPr>
            <a:endParaRPr sz="1995"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995"/>
              <a:buFont typeface="Arial"/>
              <a:buNone/>
            </a:pPr>
            <a:r>
              <a:rPr lang="en-US" sz="1995" b="0" i="0" u="none" strike="noStrike" cap="none">
                <a:solidFill>
                  <a:srgbClr val="000000"/>
                </a:solidFill>
                <a:latin typeface="Calibri"/>
                <a:ea typeface="Calibri"/>
                <a:cs typeface="Calibri"/>
                <a:sym typeface="Calibri"/>
              </a:rPr>
              <a:t>Finally the parallel activities combine to close the order.</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500"/>
                                        <p:tgtEl>
                                          <p:spTgt spid="5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9"/>
          <p:cNvSpPr txBox="1">
            <a:spLocks noGrp="1"/>
          </p:cNvSpPr>
          <p:nvPr>
            <p:ph type="title"/>
          </p:nvPr>
        </p:nvSpPr>
        <p:spPr>
          <a:xfrm>
            <a:off x="1309512" y="457202"/>
            <a:ext cx="8748889" cy="1142999"/>
          </a:xfrm>
          <a:prstGeom prst="rect">
            <a:avLst/>
          </a:prstGeom>
          <a:solidFill>
            <a:srgbClr val="2E75B6"/>
          </a:solidFill>
          <a:ln w="9525" cap="flat" cmpd="sng">
            <a:solidFill>
              <a:srgbClr val="2E75B6"/>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Example Swimlanes</a:t>
            </a:r>
            <a:endParaRPr/>
          </a:p>
        </p:txBody>
      </p:sp>
      <p:sp>
        <p:nvSpPr>
          <p:cNvPr id="572" name="Google Shape;572;p49"/>
          <p:cNvSpPr txBox="1"/>
          <p:nvPr/>
        </p:nvSpPr>
        <p:spPr>
          <a:xfrm>
            <a:off x="2366933" y="2229523"/>
            <a:ext cx="7662401" cy="3255610"/>
          </a:xfrm>
          <a:prstGeom prst="rect">
            <a:avLst/>
          </a:prstGeom>
          <a:noFill/>
          <a:ln>
            <a:noFill/>
          </a:ln>
        </p:spPr>
        <p:txBody>
          <a:bodyPr spcFirstLastPara="1" wrap="square" lIns="68400" tIns="34200" rIns="68400" bIns="34200" anchor="t" anchorCtr="0">
            <a:noAutofit/>
          </a:bodyPr>
          <a:lstStyle/>
          <a:p>
            <a:pPr marL="228600" marR="0" lvl="0" indent="-95250" algn="just" rtl="0">
              <a:lnSpc>
                <a:spcPct val="90000"/>
              </a:lnSpc>
              <a:spcBef>
                <a:spcPts val="0"/>
              </a:spcBef>
              <a:spcAft>
                <a:spcPts val="0"/>
              </a:spcAft>
              <a:buClr>
                <a:schemeClr val="dk1"/>
              </a:buClr>
              <a:buSzPts val="2100"/>
              <a:buFont typeface="Calibri"/>
              <a:buNone/>
            </a:pPr>
            <a:endParaRPr sz="2095" b="0" i="0" u="none" strike="noStrike" cap="none">
              <a:solidFill>
                <a:srgbClr val="000000"/>
              </a:solidFill>
              <a:latin typeface="Calibri"/>
              <a:ea typeface="Calibri"/>
              <a:cs typeface="Calibri"/>
              <a:sym typeface="Calibri"/>
            </a:endParaRPr>
          </a:p>
        </p:txBody>
      </p:sp>
      <p:pic>
        <p:nvPicPr>
          <p:cNvPr id="573" name="Google Shape;573;p49"/>
          <p:cNvPicPr preferRelativeResize="0"/>
          <p:nvPr/>
        </p:nvPicPr>
        <p:blipFill rotWithShape="1">
          <a:blip r:embed="rId3">
            <a:alphaModFix/>
          </a:blip>
          <a:srcRect/>
          <a:stretch/>
        </p:blipFill>
        <p:spPr>
          <a:xfrm>
            <a:off x="1670208" y="1835240"/>
            <a:ext cx="8851586" cy="462847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78" name="Google Shape;578;p50"/>
          <p:cNvPicPr preferRelativeResize="0">
            <a:picLocks noGrp="1"/>
          </p:cNvPicPr>
          <p:nvPr>
            <p:ph type="body" idx="1"/>
          </p:nvPr>
        </p:nvPicPr>
        <p:blipFill rotWithShape="1">
          <a:blip r:embed="rId3">
            <a:alphaModFix/>
          </a:blip>
          <a:srcRect/>
          <a:stretch/>
        </p:blipFill>
        <p:spPr>
          <a:xfrm>
            <a:off x="3359767" y="278691"/>
            <a:ext cx="5214361" cy="6579310"/>
          </a:xfrm>
          <a:prstGeom prst="rect">
            <a:avLst/>
          </a:prstGeom>
          <a:noFill/>
          <a:ln>
            <a:noFill/>
          </a:ln>
        </p:spPr>
      </p:pic>
      <p:sp>
        <p:nvSpPr>
          <p:cNvPr id="579" name="Google Shape;579;p50"/>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pic>
        <p:nvPicPr>
          <p:cNvPr id="584" name="Google Shape;584;p51"/>
          <p:cNvPicPr preferRelativeResize="0">
            <a:picLocks noGrp="1"/>
          </p:cNvPicPr>
          <p:nvPr>
            <p:ph type="body" idx="1"/>
          </p:nvPr>
        </p:nvPicPr>
        <p:blipFill rotWithShape="1">
          <a:blip r:embed="rId3">
            <a:alphaModFix/>
          </a:blip>
          <a:srcRect/>
          <a:stretch/>
        </p:blipFill>
        <p:spPr>
          <a:xfrm>
            <a:off x="2951233" y="-4750"/>
            <a:ext cx="6235697" cy="6862751"/>
          </a:xfrm>
          <a:prstGeom prst="rect">
            <a:avLst/>
          </a:prstGeom>
          <a:noFill/>
          <a:ln>
            <a:noFill/>
          </a:ln>
        </p:spPr>
      </p:pic>
      <p:sp>
        <p:nvSpPr>
          <p:cNvPr id="585" name="Google Shape;585;p51"/>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pic>
        <p:nvPicPr>
          <p:cNvPr id="590" name="Google Shape;590;p52"/>
          <p:cNvPicPr preferRelativeResize="0">
            <a:picLocks noGrp="1"/>
          </p:cNvPicPr>
          <p:nvPr>
            <p:ph type="body" idx="1"/>
          </p:nvPr>
        </p:nvPicPr>
        <p:blipFill rotWithShape="1">
          <a:blip r:embed="rId3">
            <a:alphaModFix/>
          </a:blip>
          <a:srcRect/>
          <a:stretch/>
        </p:blipFill>
        <p:spPr>
          <a:xfrm>
            <a:off x="3467443" y="-3166"/>
            <a:ext cx="5257114" cy="6861167"/>
          </a:xfrm>
          <a:prstGeom prst="rect">
            <a:avLst/>
          </a:prstGeom>
          <a:noFill/>
          <a:ln>
            <a:noFill/>
          </a:ln>
        </p:spPr>
      </p:pic>
      <p:sp>
        <p:nvSpPr>
          <p:cNvPr id="591" name="Google Shape;591;p52"/>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3"/>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73634" lvl="0" indent="-273634" algn="l" rtl="0">
              <a:lnSpc>
                <a:spcPct val="100000"/>
              </a:lnSpc>
              <a:spcBef>
                <a:spcPts val="0"/>
              </a:spcBef>
              <a:spcAft>
                <a:spcPts val="0"/>
              </a:spcAft>
              <a:buSzPts val="3480"/>
              <a:buFont typeface="Arial"/>
              <a:buChar char="•"/>
            </a:pPr>
            <a:r>
              <a:rPr lang="en-US">
                <a:latin typeface="Calibri"/>
                <a:ea typeface="Calibri"/>
                <a:cs typeface="Calibri"/>
                <a:sym typeface="Calibri"/>
              </a:rPr>
              <a:t>ATM system of BRAC bank</a:t>
            </a:r>
            <a:endParaRPr/>
          </a:p>
          <a:p>
            <a:pPr marL="547268" lvl="1" indent="-184150" algn="l" rtl="0">
              <a:lnSpc>
                <a:spcPct val="100000"/>
              </a:lnSpc>
              <a:spcBef>
                <a:spcPts val="1000"/>
              </a:spcBef>
              <a:spcAft>
                <a:spcPts val="0"/>
              </a:spcAft>
              <a:buSzPts val="2900"/>
              <a:buFont typeface="Arial"/>
              <a:buChar char="•"/>
            </a:pPr>
            <a:r>
              <a:rPr lang="en-US">
                <a:latin typeface="Calibri"/>
                <a:ea typeface="Calibri"/>
                <a:cs typeface="Calibri"/>
                <a:sym typeface="Calibri"/>
              </a:rPr>
              <a:t>Customer</a:t>
            </a:r>
            <a:endParaRPr/>
          </a:p>
          <a:p>
            <a:pPr marL="547268" lvl="1" indent="-184150" algn="l" rtl="0">
              <a:lnSpc>
                <a:spcPct val="100000"/>
              </a:lnSpc>
              <a:spcBef>
                <a:spcPts val="1000"/>
              </a:spcBef>
              <a:spcAft>
                <a:spcPts val="0"/>
              </a:spcAft>
              <a:buSzPts val="2900"/>
              <a:buFont typeface="Arial"/>
              <a:buChar char="•"/>
            </a:pPr>
            <a:r>
              <a:rPr lang="en-US">
                <a:latin typeface="Calibri"/>
                <a:ea typeface="Calibri"/>
                <a:cs typeface="Calibri"/>
                <a:sym typeface="Calibri"/>
              </a:rPr>
              <a:t>ATM</a:t>
            </a:r>
            <a:endParaRPr/>
          </a:p>
          <a:p>
            <a:pPr marL="547268" lvl="1" indent="-184150" algn="l" rtl="0">
              <a:lnSpc>
                <a:spcPct val="100000"/>
              </a:lnSpc>
              <a:spcBef>
                <a:spcPts val="1000"/>
              </a:spcBef>
              <a:spcAft>
                <a:spcPts val="0"/>
              </a:spcAft>
              <a:buSzPts val="2900"/>
              <a:buFont typeface="Arial"/>
              <a:buChar char="•"/>
            </a:pPr>
            <a:r>
              <a:rPr lang="en-US">
                <a:latin typeface="Calibri"/>
                <a:ea typeface="Calibri"/>
                <a:cs typeface="Calibri"/>
                <a:sym typeface="Calibri"/>
              </a:rPr>
              <a:t>Bank server</a:t>
            </a:r>
            <a:endParaRPr/>
          </a:p>
          <a:p>
            <a:pPr marL="273634" lvl="0" indent="-52654" algn="l" rtl="0">
              <a:lnSpc>
                <a:spcPct val="100000"/>
              </a:lnSpc>
              <a:spcBef>
                <a:spcPts val="1080"/>
              </a:spcBef>
              <a:spcAft>
                <a:spcPts val="0"/>
              </a:spcAft>
              <a:buSzPts val="3480"/>
              <a:buFont typeface="Arial"/>
              <a:buNone/>
            </a:pPr>
            <a:endParaRPr>
              <a:latin typeface="Calibri"/>
              <a:ea typeface="Calibri"/>
              <a:cs typeface="Calibri"/>
              <a:sym typeface="Calibri"/>
            </a:endParaRPr>
          </a:p>
        </p:txBody>
      </p:sp>
      <p:sp>
        <p:nvSpPr>
          <p:cNvPr id="597" name="Google Shape;597;p53"/>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Class work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Google Shape;602;p54"/>
          <p:cNvPicPr preferRelativeResize="0">
            <a:picLocks noGrp="1"/>
          </p:cNvPicPr>
          <p:nvPr>
            <p:ph type="body" idx="1"/>
          </p:nvPr>
        </p:nvPicPr>
        <p:blipFill rotWithShape="1">
          <a:blip r:embed="rId3">
            <a:alphaModFix/>
          </a:blip>
          <a:srcRect b="12011"/>
          <a:stretch/>
        </p:blipFill>
        <p:spPr>
          <a:xfrm>
            <a:off x="2720046" y="-7918"/>
            <a:ext cx="6506471" cy="6799413"/>
          </a:xfrm>
          <a:prstGeom prst="rect">
            <a:avLst/>
          </a:prstGeom>
          <a:noFill/>
          <a:ln>
            <a:noFill/>
          </a:ln>
        </p:spPr>
      </p:pic>
      <p:sp>
        <p:nvSpPr>
          <p:cNvPr id="603" name="Google Shape;603;p54"/>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6"/>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What is Use Case ?</a:t>
            </a:r>
            <a:endParaRPr/>
          </a:p>
        </p:txBody>
      </p:sp>
      <p:sp>
        <p:nvSpPr>
          <p:cNvPr id="187" name="Google Shape;187;p6"/>
          <p:cNvSpPr txBox="1">
            <a:spLocks noGrp="1"/>
          </p:cNvSpPr>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Use case diagrams considers mostly as a requirement analysis tools</a:t>
            </a:r>
            <a:endParaRPr/>
          </a:p>
          <a:p>
            <a:pPr marL="285750" lvl="0" indent="-285750" algn="l" rtl="0">
              <a:lnSpc>
                <a:spcPct val="100000"/>
              </a:lnSpc>
              <a:spcBef>
                <a:spcPts val="1080"/>
              </a:spcBef>
              <a:spcAft>
                <a:spcPts val="0"/>
              </a:spcAft>
              <a:buSzPts val="3480"/>
              <a:buChar char="•"/>
            </a:pPr>
            <a:r>
              <a:rPr lang="en-US"/>
              <a:t>It identifies the </a:t>
            </a:r>
            <a:r>
              <a:rPr lang="en-US" i="1" u="sng"/>
              <a:t>uses </a:t>
            </a:r>
            <a:r>
              <a:rPr lang="en-US"/>
              <a:t>of the system based on a </a:t>
            </a:r>
            <a:r>
              <a:rPr lang="en-US" i="1" u="sng"/>
              <a:t>case</a:t>
            </a:r>
            <a:endParaRPr/>
          </a:p>
          <a:p>
            <a:pPr marL="742950" lvl="1" indent="-285750" algn="l" rtl="0">
              <a:lnSpc>
                <a:spcPct val="100000"/>
              </a:lnSpc>
              <a:spcBef>
                <a:spcPts val="1000"/>
              </a:spcBef>
              <a:spcAft>
                <a:spcPts val="0"/>
              </a:spcAft>
              <a:buSzPts val="2900"/>
              <a:buChar char="•"/>
            </a:pPr>
            <a:r>
              <a:rPr lang="en-US"/>
              <a:t>Use indicates the actions</a:t>
            </a:r>
            <a:endParaRPr/>
          </a:p>
          <a:p>
            <a:pPr marL="742950" lvl="1" indent="-285750" algn="l" rtl="0">
              <a:lnSpc>
                <a:spcPct val="100000"/>
              </a:lnSpc>
              <a:spcBef>
                <a:spcPts val="1000"/>
              </a:spcBef>
              <a:spcAft>
                <a:spcPts val="0"/>
              </a:spcAft>
              <a:buSzPts val="2900"/>
              <a:buChar char="•"/>
            </a:pPr>
            <a:r>
              <a:rPr lang="en-US"/>
              <a:t>Case indicates the action linked with </a:t>
            </a:r>
            <a:r>
              <a:rPr lang="en-US" i="1" u="sng"/>
              <a:t>actor</a:t>
            </a:r>
            <a:r>
              <a:rPr lang="en-US"/>
              <a:t> (who performs the action)</a:t>
            </a:r>
            <a:endParaRPr/>
          </a:p>
          <a:p>
            <a:pPr marL="742950" lvl="1" indent="-285750" algn="l" rtl="0">
              <a:lnSpc>
                <a:spcPct val="100000"/>
              </a:lnSpc>
              <a:spcBef>
                <a:spcPts val="1000"/>
              </a:spcBef>
              <a:spcAft>
                <a:spcPts val="0"/>
              </a:spcAft>
              <a:buSzPts val="2900"/>
              <a:buChar char="•"/>
            </a:pPr>
            <a:r>
              <a:rPr lang="en-US"/>
              <a:t>All the action verbs mentioned in requirement specification is an use case in this diagram</a:t>
            </a:r>
            <a:endParaRPr/>
          </a:p>
          <a:p>
            <a:pPr marL="285750" lvl="0" indent="-285750" algn="l" rtl="0">
              <a:lnSpc>
                <a:spcPct val="100000"/>
              </a:lnSpc>
              <a:spcBef>
                <a:spcPts val="1080"/>
              </a:spcBef>
              <a:spcAft>
                <a:spcPts val="0"/>
              </a:spcAft>
              <a:buSzPts val="3480"/>
              <a:buChar char="•"/>
            </a:pPr>
            <a:r>
              <a:rPr lang="en-US"/>
              <a:t>To draw the use case diagram, one need to</a:t>
            </a:r>
            <a:endParaRPr/>
          </a:p>
          <a:p>
            <a:pPr marL="742950" lvl="1" indent="-285750" algn="l" rtl="0">
              <a:lnSpc>
                <a:spcPct val="100000"/>
              </a:lnSpc>
              <a:spcBef>
                <a:spcPts val="1000"/>
              </a:spcBef>
              <a:spcAft>
                <a:spcPts val="0"/>
              </a:spcAft>
              <a:buSzPts val="2900"/>
              <a:buChar char="•"/>
            </a:pPr>
            <a:r>
              <a:rPr lang="en-US"/>
              <a:t>Identify all the entity who will performs action</a:t>
            </a:r>
            <a:endParaRPr/>
          </a:p>
          <a:p>
            <a:pPr marL="742950" lvl="1" indent="-285750" algn="l" rtl="0">
              <a:lnSpc>
                <a:spcPct val="100000"/>
              </a:lnSpc>
              <a:spcBef>
                <a:spcPts val="1000"/>
              </a:spcBef>
              <a:spcAft>
                <a:spcPts val="0"/>
              </a:spcAft>
              <a:buSzPts val="2900"/>
              <a:buChar char="•"/>
            </a:pPr>
            <a:r>
              <a:rPr lang="en-US"/>
              <a:t>And all the actions needed to support by the system</a:t>
            </a:r>
            <a:endParaRPr/>
          </a:p>
          <a:p>
            <a:pPr marL="0" lvl="0" indent="0" algn="l" rtl="0">
              <a:lnSpc>
                <a:spcPct val="100000"/>
              </a:lnSpc>
              <a:spcBef>
                <a:spcPts val="1080"/>
              </a:spcBef>
              <a:spcAft>
                <a:spcPts val="0"/>
              </a:spcAft>
              <a:buSzPts val="3480"/>
              <a:buNone/>
            </a:pPr>
            <a:endParaRPr/>
          </a:p>
        </p:txBody>
      </p:sp>
      <p:sp>
        <p:nvSpPr>
          <p:cNvPr id="188" name="Google Shape;188;p6"/>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7"/>
          <p:cNvPicPr preferRelativeResize="0"/>
          <p:nvPr/>
        </p:nvPicPr>
        <p:blipFill rotWithShape="1">
          <a:blip r:embed="rId3">
            <a:alphaModFix/>
          </a:blip>
          <a:srcRect/>
          <a:stretch/>
        </p:blipFill>
        <p:spPr>
          <a:xfrm>
            <a:off x="6209241" y="2113889"/>
            <a:ext cx="4514850" cy="3857625"/>
          </a:xfrm>
          <a:prstGeom prst="rect">
            <a:avLst/>
          </a:prstGeom>
          <a:noFill/>
          <a:ln>
            <a:noFill/>
          </a:ln>
        </p:spPr>
      </p:pic>
      <p:sp>
        <p:nvSpPr>
          <p:cNvPr id="194" name="Google Shape;194;p7"/>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Components of Use Case diagram</a:t>
            </a:r>
            <a:endParaRPr/>
          </a:p>
        </p:txBody>
      </p:sp>
      <p:sp>
        <p:nvSpPr>
          <p:cNvPr id="195" name="Google Shape;195;p7"/>
          <p:cNvSpPr txBox="1"/>
          <p:nvPr/>
        </p:nvSpPr>
        <p:spPr>
          <a:xfrm>
            <a:off x="2583402" y="2059619"/>
            <a:ext cx="30095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96" name="Google Shape;196;p7"/>
          <p:cNvSpPr txBox="1">
            <a:spLocks noGrp="1"/>
          </p:cNvSpPr>
          <p:nvPr>
            <p:ph type="body" idx="1"/>
          </p:nvPr>
        </p:nvSpPr>
        <p:spPr>
          <a:xfrm>
            <a:off x="1309513" y="1600200"/>
            <a:ext cx="7133152" cy="2234953"/>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Use case diagram is composed of </a:t>
            </a:r>
            <a:r>
              <a:rPr lang="en-US" b="1" i="1" u="sng"/>
              <a:t>four </a:t>
            </a:r>
            <a:r>
              <a:rPr lang="en-US"/>
              <a:t>components </a:t>
            </a:r>
            <a:endParaRPr/>
          </a:p>
          <a:p>
            <a:pPr marL="742950" lvl="1" indent="-285750" algn="l" rtl="0">
              <a:lnSpc>
                <a:spcPct val="100000"/>
              </a:lnSpc>
              <a:spcBef>
                <a:spcPts val="1000"/>
              </a:spcBef>
              <a:spcAft>
                <a:spcPts val="0"/>
              </a:spcAft>
              <a:buSzPts val="2900"/>
              <a:buChar char="•"/>
            </a:pPr>
            <a:r>
              <a:rPr lang="en-US"/>
              <a:t>Actor</a:t>
            </a:r>
            <a:endParaRPr/>
          </a:p>
          <a:p>
            <a:pPr marL="742950" lvl="1" indent="-285750" algn="l" rtl="0">
              <a:lnSpc>
                <a:spcPct val="100000"/>
              </a:lnSpc>
              <a:spcBef>
                <a:spcPts val="1000"/>
              </a:spcBef>
              <a:spcAft>
                <a:spcPts val="0"/>
              </a:spcAft>
              <a:buSzPts val="2900"/>
              <a:buChar char="•"/>
            </a:pPr>
            <a:r>
              <a:rPr lang="en-US"/>
              <a:t>Use case</a:t>
            </a:r>
            <a:endParaRPr/>
          </a:p>
          <a:p>
            <a:pPr marL="742950" lvl="1" indent="-285750" algn="l" rtl="0">
              <a:lnSpc>
                <a:spcPct val="100000"/>
              </a:lnSpc>
              <a:spcBef>
                <a:spcPts val="1000"/>
              </a:spcBef>
              <a:spcAft>
                <a:spcPts val="0"/>
              </a:spcAft>
              <a:buSzPts val="2900"/>
              <a:buChar char="•"/>
            </a:pPr>
            <a:r>
              <a:rPr lang="en-US"/>
              <a:t>System boundary</a:t>
            </a:r>
            <a:endParaRPr/>
          </a:p>
          <a:p>
            <a:pPr marL="742950" lvl="1" indent="-285750" algn="l" rtl="0">
              <a:lnSpc>
                <a:spcPct val="100000"/>
              </a:lnSpc>
              <a:spcBef>
                <a:spcPts val="1000"/>
              </a:spcBef>
              <a:spcAft>
                <a:spcPts val="0"/>
              </a:spcAft>
              <a:buSzPts val="2900"/>
              <a:buChar char="•"/>
            </a:pPr>
            <a:r>
              <a:rPr lang="en-US"/>
              <a:t>Relations</a:t>
            </a:r>
            <a:endParaRPr/>
          </a:p>
          <a:p>
            <a:pPr marL="0" lvl="0" indent="0" algn="l" rtl="0">
              <a:lnSpc>
                <a:spcPct val="100000"/>
              </a:lnSpc>
              <a:spcBef>
                <a:spcPts val="1080"/>
              </a:spcBef>
              <a:spcAft>
                <a:spcPts val="0"/>
              </a:spcAft>
              <a:buSzPts val="3480"/>
              <a:buNone/>
            </a:pPr>
            <a:endParaRPr/>
          </a:p>
        </p:txBody>
      </p:sp>
      <p:cxnSp>
        <p:nvCxnSpPr>
          <p:cNvPr id="197" name="Google Shape;197;p7"/>
          <p:cNvCxnSpPr/>
          <p:nvPr/>
        </p:nvCxnSpPr>
        <p:spPr>
          <a:xfrm>
            <a:off x="2707689" y="2244285"/>
            <a:ext cx="3950495" cy="1264841"/>
          </a:xfrm>
          <a:prstGeom prst="straightConnector1">
            <a:avLst/>
          </a:prstGeom>
          <a:noFill/>
          <a:ln w="38100" cap="flat" cmpd="sng">
            <a:solidFill>
              <a:srgbClr val="BD4B48"/>
            </a:solidFill>
            <a:prstDash val="solid"/>
            <a:round/>
            <a:headEnd type="none" w="sm" len="sm"/>
            <a:tailEnd type="triangle" w="med" len="med"/>
          </a:ln>
        </p:spPr>
      </p:cxnSp>
      <p:cxnSp>
        <p:nvCxnSpPr>
          <p:cNvPr id="198" name="Google Shape;198;p7"/>
          <p:cNvCxnSpPr/>
          <p:nvPr/>
        </p:nvCxnSpPr>
        <p:spPr>
          <a:xfrm>
            <a:off x="3098307" y="2717676"/>
            <a:ext cx="5344358" cy="531551"/>
          </a:xfrm>
          <a:prstGeom prst="straightConnector1">
            <a:avLst/>
          </a:prstGeom>
          <a:noFill/>
          <a:ln w="38100" cap="flat" cmpd="sng">
            <a:solidFill>
              <a:srgbClr val="BD4B48"/>
            </a:solidFill>
            <a:prstDash val="solid"/>
            <a:round/>
            <a:headEnd type="none" w="sm" len="sm"/>
            <a:tailEnd type="triangle" w="med" len="med"/>
          </a:ln>
        </p:spPr>
      </p:cxnSp>
      <p:cxnSp>
        <p:nvCxnSpPr>
          <p:cNvPr id="199" name="Google Shape;199;p7"/>
          <p:cNvCxnSpPr/>
          <p:nvPr/>
        </p:nvCxnSpPr>
        <p:spPr>
          <a:xfrm>
            <a:off x="3994951" y="3073035"/>
            <a:ext cx="4051967" cy="1617837"/>
          </a:xfrm>
          <a:prstGeom prst="straightConnector1">
            <a:avLst/>
          </a:prstGeom>
          <a:noFill/>
          <a:ln w="38100" cap="flat" cmpd="sng">
            <a:solidFill>
              <a:srgbClr val="BD4B48"/>
            </a:solidFill>
            <a:prstDash val="solid"/>
            <a:round/>
            <a:headEnd type="none" w="sm" len="sm"/>
            <a:tailEnd type="triangle" w="med" len="med"/>
          </a:ln>
        </p:spPr>
      </p:cxnSp>
      <p:cxnSp>
        <p:nvCxnSpPr>
          <p:cNvPr id="200" name="Google Shape;200;p7"/>
          <p:cNvCxnSpPr/>
          <p:nvPr/>
        </p:nvCxnSpPr>
        <p:spPr>
          <a:xfrm>
            <a:off x="3178206" y="3509126"/>
            <a:ext cx="4252403" cy="352202"/>
          </a:xfrm>
          <a:prstGeom prst="straightConnector1">
            <a:avLst/>
          </a:prstGeom>
          <a:noFill/>
          <a:ln w="38100" cap="flat" cmpd="sng">
            <a:solidFill>
              <a:srgbClr val="BD4B48"/>
            </a:solidFill>
            <a:prstDash val="solid"/>
            <a:round/>
            <a:headEnd type="none" w="sm" len="sm"/>
            <a:tailEnd type="triangle" w="med" len="med"/>
          </a:ln>
        </p:spPr>
      </p:cxnSp>
      <p:sp>
        <p:nvSpPr>
          <p:cNvPr id="201" name="Google Shape;201;p7"/>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Actor</a:t>
            </a:r>
            <a:endParaRPr/>
          </a:p>
        </p:txBody>
      </p:sp>
      <p:sp>
        <p:nvSpPr>
          <p:cNvPr id="207" name="Google Shape;207;p8"/>
          <p:cNvSpPr txBox="1">
            <a:spLocks noGrp="1"/>
          </p:cNvSpPr>
          <p:nvPr>
            <p:ph type="body" idx="1"/>
          </p:nvPr>
        </p:nvSpPr>
        <p:spPr>
          <a:xfrm>
            <a:off x="1309513" y="1600200"/>
            <a:ext cx="8218536" cy="4800599"/>
          </a:xfrm>
          <a:prstGeom prst="rect">
            <a:avLst/>
          </a:prstGeom>
          <a:noFill/>
          <a:ln>
            <a:noFill/>
          </a:ln>
        </p:spPr>
        <p:txBody>
          <a:bodyPr spcFirstLastPara="1" wrap="square" lIns="91425" tIns="45700" rIns="91425" bIns="45700" anchor="t" anchorCtr="0">
            <a:normAutofit/>
          </a:bodyPr>
          <a:lstStyle/>
          <a:p>
            <a:pPr marL="285750" lvl="0" indent="-236029" algn="l" rtl="0">
              <a:lnSpc>
                <a:spcPct val="100000"/>
              </a:lnSpc>
              <a:spcBef>
                <a:spcPts val="0"/>
              </a:spcBef>
              <a:spcAft>
                <a:spcPts val="0"/>
              </a:spcAft>
              <a:buSzPct val="145000"/>
              <a:buChar char="•"/>
            </a:pPr>
            <a:r>
              <a:rPr lang="en-US"/>
              <a:t>The entity which </a:t>
            </a:r>
            <a:r>
              <a:rPr lang="en-US" i="1" u="sng"/>
              <a:t>performs the actions </a:t>
            </a:r>
            <a:r>
              <a:rPr lang="en-US"/>
              <a:t>or roles in the system</a:t>
            </a:r>
            <a:endParaRPr/>
          </a:p>
          <a:p>
            <a:pPr marL="285750" lvl="0" indent="-236029" algn="l" rtl="0">
              <a:lnSpc>
                <a:spcPct val="100000"/>
              </a:lnSpc>
              <a:spcBef>
                <a:spcPts val="1080"/>
              </a:spcBef>
              <a:spcAft>
                <a:spcPts val="0"/>
              </a:spcAft>
              <a:buSzPct val="145000"/>
              <a:buChar char="•"/>
            </a:pPr>
            <a:r>
              <a:rPr lang="en-US"/>
              <a:t>Actor is responsible for </a:t>
            </a:r>
            <a:r>
              <a:rPr lang="en-US" i="1" u="sng"/>
              <a:t>giving input</a:t>
            </a:r>
            <a:r>
              <a:rPr lang="en-US"/>
              <a:t> to the system</a:t>
            </a:r>
            <a:endParaRPr/>
          </a:p>
          <a:p>
            <a:pPr marL="285750" lvl="0" indent="-236029" algn="l" rtl="0">
              <a:lnSpc>
                <a:spcPct val="100000"/>
              </a:lnSpc>
              <a:spcBef>
                <a:spcPts val="1080"/>
              </a:spcBef>
              <a:spcAft>
                <a:spcPts val="0"/>
              </a:spcAft>
              <a:buSzPct val="145000"/>
              <a:buChar char="•"/>
            </a:pPr>
            <a:r>
              <a:rPr lang="en-US"/>
              <a:t>Responsible to </a:t>
            </a:r>
            <a:r>
              <a:rPr lang="en-US" i="1" u="sng"/>
              <a:t>use processed output</a:t>
            </a:r>
            <a:r>
              <a:rPr lang="en-US" i="1"/>
              <a:t> </a:t>
            </a:r>
            <a:r>
              <a:rPr lang="en-US"/>
              <a:t>for performing particular action</a:t>
            </a:r>
            <a:endParaRPr/>
          </a:p>
          <a:p>
            <a:pPr marL="285750" lvl="0" indent="-236029" algn="l" rtl="0">
              <a:lnSpc>
                <a:spcPct val="100000"/>
              </a:lnSpc>
              <a:spcBef>
                <a:spcPts val="1080"/>
              </a:spcBef>
              <a:spcAft>
                <a:spcPts val="0"/>
              </a:spcAft>
              <a:buSzPct val="145000"/>
              <a:buChar char="•"/>
            </a:pPr>
            <a:r>
              <a:rPr lang="en-US"/>
              <a:t>Actor must be connected with at least one use case</a:t>
            </a:r>
            <a:endParaRPr/>
          </a:p>
          <a:p>
            <a:pPr marL="285750" lvl="0" indent="-236029" algn="l" rtl="0">
              <a:lnSpc>
                <a:spcPct val="100000"/>
              </a:lnSpc>
              <a:spcBef>
                <a:spcPts val="1080"/>
              </a:spcBef>
              <a:spcAft>
                <a:spcPts val="0"/>
              </a:spcAft>
              <a:buSzPct val="145000"/>
              <a:buChar char="•"/>
            </a:pPr>
            <a:endParaRPr/>
          </a:p>
          <a:p>
            <a:pPr marL="742950" lvl="1" indent="-244316" algn="l" rtl="0">
              <a:lnSpc>
                <a:spcPct val="100000"/>
              </a:lnSpc>
              <a:spcBef>
                <a:spcPts val="1000"/>
              </a:spcBef>
              <a:spcAft>
                <a:spcPts val="0"/>
              </a:spcAft>
              <a:buSzPct val="145000"/>
              <a:buChar char="•"/>
            </a:pPr>
            <a:r>
              <a:rPr lang="en-US"/>
              <a:t>Primary actor</a:t>
            </a:r>
            <a:endParaRPr/>
          </a:p>
          <a:p>
            <a:pPr marL="742950" lvl="1" indent="-244316" algn="l" rtl="0">
              <a:lnSpc>
                <a:spcPct val="100000"/>
              </a:lnSpc>
              <a:spcBef>
                <a:spcPts val="1000"/>
              </a:spcBef>
              <a:spcAft>
                <a:spcPts val="0"/>
              </a:spcAft>
              <a:buSzPct val="145000"/>
              <a:buChar char="•"/>
            </a:pPr>
            <a:r>
              <a:rPr lang="en-US"/>
              <a:t>Secondary actor</a:t>
            </a:r>
            <a:endParaRPr/>
          </a:p>
          <a:p>
            <a:pPr marL="742950" lvl="1" indent="-244316" algn="l" rtl="0">
              <a:lnSpc>
                <a:spcPct val="100000"/>
              </a:lnSpc>
              <a:spcBef>
                <a:spcPts val="1000"/>
              </a:spcBef>
              <a:spcAft>
                <a:spcPts val="0"/>
              </a:spcAft>
              <a:buSzPct val="145000"/>
              <a:buChar char="•"/>
            </a:pPr>
            <a:r>
              <a:rPr lang="en-US"/>
              <a:t>External hardware </a:t>
            </a:r>
            <a:endParaRPr/>
          </a:p>
          <a:p>
            <a:pPr marL="742950" lvl="1" indent="-244316" algn="l" rtl="0">
              <a:lnSpc>
                <a:spcPct val="100000"/>
              </a:lnSpc>
              <a:spcBef>
                <a:spcPts val="1000"/>
              </a:spcBef>
              <a:spcAft>
                <a:spcPts val="0"/>
              </a:spcAft>
              <a:buSzPct val="145000"/>
              <a:buChar char="•"/>
            </a:pPr>
            <a:r>
              <a:rPr lang="en-US"/>
              <a:t>Other System</a:t>
            </a:r>
            <a:endParaRPr/>
          </a:p>
          <a:p>
            <a:pPr marL="0" lvl="0" indent="0" algn="l" rtl="0">
              <a:lnSpc>
                <a:spcPct val="100000"/>
              </a:lnSpc>
              <a:spcBef>
                <a:spcPts val="1080"/>
              </a:spcBef>
              <a:spcAft>
                <a:spcPts val="0"/>
              </a:spcAft>
              <a:buSzPct val="145000"/>
              <a:buNone/>
            </a:pPr>
            <a:endParaRPr/>
          </a:p>
          <a:p>
            <a:pPr marL="742950" lvl="1" indent="-101600" algn="l" rtl="0">
              <a:lnSpc>
                <a:spcPct val="100000"/>
              </a:lnSpc>
              <a:spcBef>
                <a:spcPts val="1000"/>
              </a:spcBef>
              <a:spcAft>
                <a:spcPts val="0"/>
              </a:spcAft>
              <a:buSzPct val="145000"/>
              <a:buNone/>
            </a:pPr>
            <a:endParaRPr/>
          </a:p>
        </p:txBody>
      </p:sp>
      <p:pic>
        <p:nvPicPr>
          <p:cNvPr id="208" name="Google Shape;208;p8" descr="Angle,Monochrome Photography,Symbol PNG Clipart - Royalty Free SVG ..."/>
          <p:cNvPicPr preferRelativeResize="0"/>
          <p:nvPr/>
        </p:nvPicPr>
        <p:blipFill rotWithShape="1">
          <a:blip r:embed="rId3">
            <a:alphaModFix/>
          </a:blip>
          <a:srcRect/>
          <a:stretch/>
        </p:blipFill>
        <p:spPr>
          <a:xfrm flipH="1">
            <a:off x="10192402" y="2402686"/>
            <a:ext cx="1100437" cy="2052628"/>
          </a:xfrm>
          <a:prstGeom prst="rect">
            <a:avLst/>
          </a:prstGeom>
          <a:noFill/>
          <a:ln>
            <a:noFill/>
          </a:ln>
        </p:spPr>
      </p:pic>
      <p:sp>
        <p:nvSpPr>
          <p:cNvPr id="209" name="Google Shape;209;p8"/>
          <p:cNvSpPr txBox="1"/>
          <p:nvPr/>
        </p:nvSpPr>
        <p:spPr>
          <a:xfrm>
            <a:off x="9860006" y="4736592"/>
            <a:ext cx="176522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orbel"/>
                <a:ea typeface="Corbel"/>
                <a:cs typeface="Corbel"/>
                <a:sym typeface="Corbel"/>
              </a:rPr>
              <a:t>Figure: Actor in Usecase</a:t>
            </a:r>
            <a:endParaRPr sz="1400" b="0" i="0" u="none" strike="noStrike" cap="none">
              <a:solidFill>
                <a:srgbClr val="000000"/>
              </a:solidFill>
              <a:latin typeface="Arial"/>
              <a:ea typeface="Arial"/>
              <a:cs typeface="Arial"/>
              <a:sym typeface="Arial"/>
            </a:endParaRPr>
          </a:p>
        </p:txBody>
      </p:sp>
      <p:sp>
        <p:nvSpPr>
          <p:cNvPr id="210" name="Google Shape;210;p8"/>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a:spLocks noGrp="1"/>
          </p:cNvSpPr>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Types of Actor </a:t>
            </a:r>
            <a:endParaRPr/>
          </a:p>
        </p:txBody>
      </p:sp>
      <p:sp>
        <p:nvSpPr>
          <p:cNvPr id="216" name="Google Shape;216;p9"/>
          <p:cNvSpPr txBox="1">
            <a:spLocks noGrp="1"/>
          </p:cNvSpPr>
          <p:nvPr>
            <p:ph type="body" idx="1"/>
          </p:nvPr>
        </p:nvSpPr>
        <p:spPr>
          <a:xfrm>
            <a:off x="1188720" y="1600200"/>
            <a:ext cx="11003280" cy="499262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480"/>
              <a:buNone/>
            </a:pPr>
            <a:endParaRPr b="1"/>
          </a:p>
          <a:p>
            <a:pPr marL="0" lvl="0" indent="0" algn="l" rtl="0">
              <a:lnSpc>
                <a:spcPct val="100000"/>
              </a:lnSpc>
              <a:spcBef>
                <a:spcPts val="1080"/>
              </a:spcBef>
              <a:spcAft>
                <a:spcPts val="0"/>
              </a:spcAft>
              <a:buSzPts val="3480"/>
              <a:buNone/>
            </a:pPr>
            <a:r>
              <a:rPr lang="en-US" b="1"/>
              <a:t>Primary actor</a:t>
            </a:r>
            <a:endParaRPr/>
          </a:p>
          <a:p>
            <a:pPr marL="742950" lvl="1" indent="-285750" algn="l" rtl="0">
              <a:lnSpc>
                <a:spcPct val="100000"/>
              </a:lnSpc>
              <a:spcBef>
                <a:spcPts val="1000"/>
              </a:spcBef>
              <a:spcAft>
                <a:spcPts val="0"/>
              </a:spcAft>
              <a:buSzPts val="2900"/>
              <a:buChar char="•"/>
            </a:pPr>
            <a:r>
              <a:rPr lang="en-US"/>
              <a:t>People who performs the </a:t>
            </a:r>
            <a:r>
              <a:rPr lang="en-US" b="1" u="sng"/>
              <a:t>main system functions</a:t>
            </a:r>
            <a:r>
              <a:rPr lang="en-US"/>
              <a:t>. </a:t>
            </a:r>
            <a:endParaRPr/>
          </a:p>
          <a:p>
            <a:pPr marL="742950" lvl="1" indent="-285750" algn="l" rtl="0">
              <a:lnSpc>
                <a:spcPct val="100000"/>
              </a:lnSpc>
              <a:spcBef>
                <a:spcPts val="1000"/>
              </a:spcBef>
              <a:spcAft>
                <a:spcPts val="0"/>
              </a:spcAft>
              <a:buSzPts val="2900"/>
              <a:buChar char="•"/>
            </a:pPr>
            <a:r>
              <a:rPr lang="en-US"/>
              <a:t>For example </a:t>
            </a:r>
            <a:r>
              <a:rPr lang="en-US" b="1"/>
              <a:t>rider</a:t>
            </a:r>
            <a:r>
              <a:rPr lang="en-US"/>
              <a:t> of a </a:t>
            </a:r>
            <a:r>
              <a:rPr lang="en-US" u="sng"/>
              <a:t>ride sharing system</a:t>
            </a:r>
            <a:r>
              <a:rPr lang="en-US"/>
              <a:t>. As s/he is requesting for ride, or paying the money using the system. </a:t>
            </a:r>
            <a:endParaRPr/>
          </a:p>
          <a:p>
            <a:pPr marL="457200" lvl="1" indent="0" algn="l" rtl="0">
              <a:lnSpc>
                <a:spcPct val="100000"/>
              </a:lnSpc>
              <a:spcBef>
                <a:spcPts val="1000"/>
              </a:spcBef>
              <a:spcAft>
                <a:spcPts val="0"/>
              </a:spcAft>
              <a:buSzPts val="2900"/>
              <a:buNone/>
            </a:pPr>
            <a:r>
              <a:rPr lang="en-US"/>
              <a:t> </a:t>
            </a:r>
            <a:endParaRPr/>
          </a:p>
          <a:p>
            <a:pPr marL="0" lvl="0" indent="0" algn="l" rtl="0">
              <a:lnSpc>
                <a:spcPct val="100000"/>
              </a:lnSpc>
              <a:spcBef>
                <a:spcPts val="1080"/>
              </a:spcBef>
              <a:spcAft>
                <a:spcPts val="0"/>
              </a:spcAft>
              <a:buSzPts val="3480"/>
              <a:buNone/>
            </a:pPr>
            <a:r>
              <a:rPr lang="en-US" b="1"/>
              <a:t>Secondary actor</a:t>
            </a:r>
            <a:endParaRPr/>
          </a:p>
          <a:p>
            <a:pPr marL="742950" lvl="1" indent="-285750" algn="l" rtl="0">
              <a:lnSpc>
                <a:spcPct val="100000"/>
              </a:lnSpc>
              <a:spcBef>
                <a:spcPts val="1000"/>
              </a:spcBef>
              <a:spcAft>
                <a:spcPts val="0"/>
              </a:spcAft>
              <a:buSzPts val="2900"/>
              <a:buChar char="•"/>
            </a:pPr>
            <a:r>
              <a:rPr lang="en-US"/>
              <a:t>People who performs the </a:t>
            </a:r>
            <a:r>
              <a:rPr lang="en-US" b="1" u="sng"/>
              <a:t>administrative functions</a:t>
            </a:r>
            <a:r>
              <a:rPr lang="en-US"/>
              <a:t>. </a:t>
            </a:r>
            <a:endParaRPr/>
          </a:p>
          <a:p>
            <a:pPr marL="742950" lvl="1" indent="-285750" algn="l" rtl="0">
              <a:lnSpc>
                <a:spcPct val="100000"/>
              </a:lnSpc>
              <a:spcBef>
                <a:spcPts val="1000"/>
              </a:spcBef>
              <a:spcAft>
                <a:spcPts val="0"/>
              </a:spcAft>
              <a:buSzPts val="2900"/>
              <a:buChar char="•"/>
            </a:pPr>
            <a:r>
              <a:rPr lang="en-US"/>
              <a:t>For the aforementioned system a </a:t>
            </a:r>
            <a:r>
              <a:rPr lang="en-US" b="1"/>
              <a:t>manager</a:t>
            </a:r>
            <a:r>
              <a:rPr lang="en-US"/>
              <a:t> who sets the discounts is an example of Secondary actor.  </a:t>
            </a:r>
            <a:endParaRPr/>
          </a:p>
        </p:txBody>
      </p:sp>
      <p:sp>
        <p:nvSpPr>
          <p:cNvPr id="217" name="Google Shape;217;p9"/>
          <p:cNvSpPr txBox="1">
            <a:spLocks noGrp="1"/>
          </p:cNvSpPr>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2626</Words>
  <Application>Microsoft Office PowerPoint</Application>
  <PresentationFormat>Widescreen</PresentationFormat>
  <Paragraphs>368</Paragraphs>
  <Slides>58</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Tahoma</vt:lpstr>
      <vt:lpstr>Calibri</vt:lpstr>
      <vt:lpstr>Verdana</vt:lpstr>
      <vt:lpstr>Corbel</vt:lpstr>
      <vt:lpstr>Noto Sans Symbols</vt:lpstr>
      <vt:lpstr>1_BracU Theme</vt:lpstr>
      <vt:lpstr>UML Diagrams Ref: Whitten et all, Systems Analysis and Design Methods 7e. McGraw-Hill Higher Education</vt:lpstr>
      <vt:lpstr>Key Ideas</vt:lpstr>
      <vt:lpstr>UML diagram</vt:lpstr>
      <vt:lpstr>Different Types of UML</vt:lpstr>
      <vt:lpstr>Use case diagram</vt:lpstr>
      <vt:lpstr>What is Use Case ?</vt:lpstr>
      <vt:lpstr>Components of Use Case diagram</vt:lpstr>
      <vt:lpstr>Actor</vt:lpstr>
      <vt:lpstr>Types of Actor </vt:lpstr>
      <vt:lpstr>Types of Actor (cont.) </vt:lpstr>
      <vt:lpstr>Use Cases</vt:lpstr>
      <vt:lpstr>System Boundary</vt:lpstr>
      <vt:lpstr>Relation</vt:lpstr>
      <vt:lpstr>Association</vt:lpstr>
      <vt:lpstr>Generalization</vt:lpstr>
      <vt:lpstr>Dependency</vt:lpstr>
      <vt:lpstr>Dependency</vt:lpstr>
      <vt:lpstr>Use case Description</vt:lpstr>
      <vt:lpstr>PowerPoint Presentation</vt:lpstr>
      <vt:lpstr>Use case Description (cont.)</vt:lpstr>
      <vt:lpstr>Use case Description (cont.)</vt:lpstr>
      <vt:lpstr>Use case Description (cont.)</vt:lpstr>
      <vt:lpstr>PowerPoint Presentation</vt:lpstr>
      <vt:lpstr>Use case example 1 : Purchasing an item</vt:lpstr>
      <vt:lpstr>How to Create a Use Case Diagram</vt:lpstr>
      <vt:lpstr>How to Create a Use Case Diagram</vt:lpstr>
      <vt:lpstr>How to Create a Use Case Diagram</vt:lpstr>
      <vt:lpstr>How to Create a Use Case Diagram</vt:lpstr>
      <vt:lpstr>How to Create a Use Case Diagram</vt:lpstr>
      <vt:lpstr>How to Create a Use Case Diagram</vt:lpstr>
      <vt:lpstr>How to Create a Use Case Diagram</vt:lpstr>
      <vt:lpstr>PowerPoint Presentation</vt:lpstr>
      <vt:lpstr>Practice</vt:lpstr>
      <vt:lpstr>PowerPoint Presentation</vt:lpstr>
      <vt:lpstr>PowerPoint Presentation</vt:lpstr>
      <vt:lpstr>UML Activity Diagrams </vt:lpstr>
      <vt:lpstr>OUTLINE</vt:lpstr>
      <vt:lpstr>What is an Activity Diagram?</vt:lpstr>
      <vt:lpstr>Initial and Final Nodes</vt:lpstr>
      <vt:lpstr>Action</vt:lpstr>
      <vt:lpstr>Merge and Decision Nodes</vt:lpstr>
      <vt:lpstr>Join and Fork Nodes</vt:lpstr>
      <vt:lpstr>Object Node</vt:lpstr>
      <vt:lpstr>NOTE</vt:lpstr>
      <vt:lpstr>Business Process Modelling</vt:lpstr>
      <vt:lpstr>Activity Diagram Parcel shipping</vt:lpstr>
      <vt:lpstr>Activity Diagram of order management system</vt:lpstr>
      <vt:lpstr>Guideline for Activity Modelling</vt:lpstr>
      <vt:lpstr>More Examples: Recycling Activity Diagrams</vt:lpstr>
      <vt:lpstr>Swimlanes</vt:lpstr>
      <vt:lpstr>Swimlanes</vt:lpstr>
      <vt:lpstr>Example Activity</vt:lpstr>
      <vt:lpstr>Example Swimlanes</vt:lpstr>
      <vt:lpstr>PowerPoint Presentation</vt:lpstr>
      <vt:lpstr>PowerPoint Presentation</vt:lpstr>
      <vt:lpstr>PowerPoint Presentation</vt:lpstr>
      <vt:lpstr>Class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Diagrams Ref: Whitten et all, Systems Analysis and Design Methods 7e. McGraw-Hill Higher Education</dc:title>
  <dc:creator>Windows User</dc:creator>
  <cp:lastModifiedBy>Muhammad Iqbal Hossain</cp:lastModifiedBy>
  <cp:revision>6</cp:revision>
  <dcterms:created xsi:type="dcterms:W3CDTF">2020-07-05T13:11:47Z</dcterms:created>
  <dcterms:modified xsi:type="dcterms:W3CDTF">2024-02-07T05:04:41Z</dcterms:modified>
</cp:coreProperties>
</file>