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jLTlX2T8LxB4KN3fN914fi7rrM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DA3CEA-51ED-46A6-8394-ED23E8A05B0F}">
  <a:tblStyle styleId="{ADDA3CEA-51ED-46A6-8394-ED23E8A05B0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5b7793c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5b7793c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5b7793c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5b7793c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4f125a9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4f125a9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4f125a9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4f125a9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4f125a9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4f125a9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8"/>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827700" y="1539694"/>
            <a:ext cx="6711600" cy="3146700"/>
          </a:xfrm>
          <a:prstGeom prst="rect">
            <a:avLst/>
          </a:prstGeom>
          <a:noFill/>
          <a:ln>
            <a:noFill/>
          </a:ln>
        </p:spPr>
        <p:txBody>
          <a:bodyPr anchorCtr="0" anchor="t" bIns="45700" lIns="91425" spcFirstLastPara="1" rIns="91425" wrap="square" tIns="45700">
            <a:noAutofit/>
          </a:bodyPr>
          <a:lstStyle>
            <a:lvl1pPr indent="-320040" lvl="0" marL="457200" algn="l">
              <a:lnSpc>
                <a:spcPct val="115000"/>
              </a:lnSpc>
              <a:spcBef>
                <a:spcPts val="1000"/>
              </a:spcBef>
              <a:spcAft>
                <a:spcPts val="0"/>
              </a:spcAft>
              <a:buSzPts val="1440"/>
              <a:buChar char="●"/>
              <a:defRPr/>
            </a:lvl1pPr>
            <a:lvl2pPr indent="-320040" lvl="1" marL="914400" algn="l">
              <a:lnSpc>
                <a:spcPct val="115000"/>
              </a:lnSpc>
              <a:spcBef>
                <a:spcPts val="1000"/>
              </a:spcBef>
              <a:spcAft>
                <a:spcPts val="0"/>
              </a:spcAft>
              <a:buSzPts val="1440"/>
              <a:buChar char="○"/>
              <a:defRPr/>
            </a:lvl2pPr>
            <a:lvl3pPr indent="-320039" lvl="2" marL="1371600" algn="l">
              <a:lnSpc>
                <a:spcPct val="115000"/>
              </a:lnSpc>
              <a:spcBef>
                <a:spcPts val="1000"/>
              </a:spcBef>
              <a:spcAft>
                <a:spcPts val="0"/>
              </a:spcAft>
              <a:buSzPts val="1440"/>
              <a:buChar char="■"/>
              <a:defRPr/>
            </a:lvl3pPr>
            <a:lvl4pPr indent="-320039" lvl="3" marL="1828800" algn="l">
              <a:lnSpc>
                <a:spcPct val="115000"/>
              </a:lnSpc>
              <a:spcBef>
                <a:spcPts val="1000"/>
              </a:spcBef>
              <a:spcAft>
                <a:spcPts val="0"/>
              </a:spcAft>
              <a:buSzPts val="1440"/>
              <a:buChar char="●"/>
              <a:defRPr/>
            </a:lvl4pPr>
            <a:lvl5pPr indent="-320039" lvl="4" marL="2286000" algn="l">
              <a:lnSpc>
                <a:spcPct val="115000"/>
              </a:lnSpc>
              <a:spcBef>
                <a:spcPts val="1000"/>
              </a:spcBef>
              <a:spcAft>
                <a:spcPts val="0"/>
              </a:spcAft>
              <a:buSzPts val="1440"/>
              <a:buChar char="○"/>
              <a:defRPr/>
            </a:lvl5pPr>
            <a:lvl6pPr indent="-320039" lvl="5" marL="2743200" algn="l">
              <a:lnSpc>
                <a:spcPct val="115000"/>
              </a:lnSpc>
              <a:spcBef>
                <a:spcPts val="1000"/>
              </a:spcBef>
              <a:spcAft>
                <a:spcPts val="0"/>
              </a:spcAft>
              <a:buSzPts val="1440"/>
              <a:buChar char="■"/>
              <a:defRPr/>
            </a:lvl6pPr>
            <a:lvl7pPr indent="-320039" lvl="6" marL="3200400" algn="l">
              <a:lnSpc>
                <a:spcPct val="115000"/>
              </a:lnSpc>
              <a:spcBef>
                <a:spcPts val="1000"/>
              </a:spcBef>
              <a:spcAft>
                <a:spcPts val="0"/>
              </a:spcAft>
              <a:buSzPts val="1440"/>
              <a:buChar char="●"/>
              <a:defRPr/>
            </a:lvl7pPr>
            <a:lvl8pPr indent="-320040" lvl="7" marL="3657600" algn="l">
              <a:lnSpc>
                <a:spcPct val="115000"/>
              </a:lnSpc>
              <a:spcBef>
                <a:spcPts val="1000"/>
              </a:spcBef>
              <a:spcAft>
                <a:spcPts val="0"/>
              </a:spcAft>
              <a:buSzPts val="1440"/>
              <a:buChar char="○"/>
              <a:defRPr/>
            </a:lvl8pPr>
            <a:lvl9pPr indent="-320040" lvl="8" marL="4114800" algn="l">
              <a:lnSpc>
                <a:spcPct val="115000"/>
              </a:lnSpc>
              <a:spcBef>
                <a:spcPts val="1000"/>
              </a:spcBef>
              <a:spcAft>
                <a:spcPts val="0"/>
              </a:spcAft>
              <a:buSzPts val="1440"/>
              <a:buChar char="■"/>
              <a:defRPr/>
            </a:lvl9pPr>
          </a:lstStyle>
          <a:p/>
        </p:txBody>
      </p:sp>
      <p:sp>
        <p:nvSpPr>
          <p:cNvPr id="16" name="Google Shape;16;p18"/>
          <p:cNvSpPr txBox="1"/>
          <p:nvPr>
            <p:ph idx="10" type="dt"/>
          </p:nvPr>
        </p:nvSpPr>
        <p:spPr>
          <a:xfrm rot="5400000">
            <a:off x="7618918" y="1342951"/>
            <a:ext cx="742800" cy="22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18"/>
          <p:cNvSpPr txBox="1"/>
          <p:nvPr>
            <p:ph idx="11" type="ftr"/>
          </p:nvPr>
        </p:nvSpPr>
        <p:spPr>
          <a:xfrm rot="5400000">
            <a:off x="6715913" y="2418903"/>
            <a:ext cx="2894700" cy="2286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1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Design Pattern</a:t>
            </a:r>
            <a:endParaRPr/>
          </a:p>
        </p:txBody>
      </p:sp>
      <p:sp>
        <p:nvSpPr>
          <p:cNvPr id="61" name="Google Shape;6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355600" lvl="0" marL="457200" rtl="0" algn="l">
              <a:lnSpc>
                <a:spcPct val="115000"/>
              </a:lnSpc>
              <a:spcBef>
                <a:spcPts val="1600"/>
              </a:spcBef>
              <a:spcAft>
                <a:spcPts val="0"/>
              </a:spcAft>
              <a:buClr>
                <a:schemeClr val="dk1"/>
              </a:buClr>
              <a:buSzPts val="2000"/>
              <a:buChar char="●"/>
            </a:pPr>
            <a:r>
              <a:rPr lang="en" sz="2000">
                <a:solidFill>
                  <a:schemeClr val="dk1"/>
                </a:solidFill>
                <a:highlight>
                  <a:srgbClr val="FFFFFF"/>
                </a:highlight>
              </a:rPr>
              <a:t>Design patterns represent the best practices used by experienced object-oriented software developers. </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highlight>
                  <a:srgbClr val="FFFFFF"/>
                </a:highlight>
              </a:rPr>
              <a:t>Design patterns are solutions to general problems that software developers faced during software development. </a:t>
            </a: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highlight>
                  <a:srgbClr val="FFFFFF"/>
                </a:highlight>
              </a:rPr>
              <a:t>These solutions were obtained by trial and error by numerous software developers over quite a substantial period of time.</a:t>
            </a:r>
            <a:endParaRPr sz="2000">
              <a:solidFill>
                <a:schemeClr val="dk1"/>
              </a:solidFill>
              <a:highlight>
                <a:srgbClr val="FFFFFF"/>
              </a:highlight>
            </a:endParaRPr>
          </a:p>
          <a:p>
            <a:pPr indent="0" lvl="0" marL="457200" rtl="0" algn="l">
              <a:lnSpc>
                <a:spcPct val="115000"/>
              </a:lnSpc>
              <a:spcBef>
                <a:spcPts val="1600"/>
              </a:spcBef>
              <a:spcAft>
                <a:spcPts val="1600"/>
              </a:spcAft>
              <a:buSzPts val="1800"/>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200">
                <a:solidFill>
                  <a:srgbClr val="000000"/>
                </a:solidFill>
              </a:rPr>
              <a:t>Observer Pattern</a:t>
            </a:r>
            <a:endParaRPr>
              <a:solidFill>
                <a:srgbClr val="000000"/>
              </a:solidFill>
            </a:endParaRPr>
          </a:p>
        </p:txBody>
      </p:sp>
      <p:sp>
        <p:nvSpPr>
          <p:cNvPr id="115" name="Google Shape;11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rPr>
              <a:t>Intent: </a:t>
            </a:r>
            <a:r>
              <a:rPr lang="en" sz="1700">
                <a:solidFill>
                  <a:srgbClr val="000000"/>
                </a:solidFill>
              </a:rPr>
              <a:t>Define a one-to-many dependency between objects so that when oneobjectchange state, all its dependents are notified and updated automatically.</a:t>
            </a:r>
            <a:endParaRPr sz="1700">
              <a:solidFill>
                <a:srgbClr val="000000"/>
              </a:solidFill>
            </a:endParaRPr>
          </a:p>
          <a:p>
            <a:pPr indent="0" lvl="0" marL="0" rtl="0" algn="l">
              <a:lnSpc>
                <a:spcPct val="115000"/>
              </a:lnSpc>
              <a:spcBef>
                <a:spcPts val="0"/>
              </a:spcBef>
              <a:spcAft>
                <a:spcPts val="1600"/>
              </a:spcAft>
              <a:buSzPts val="1800"/>
              <a:buNone/>
            </a:pPr>
            <a:r>
              <a:t/>
            </a:r>
            <a:endParaRPr/>
          </a:p>
        </p:txBody>
      </p:sp>
      <p:pic>
        <p:nvPicPr>
          <p:cNvPr id="116" name="Google Shape;116;p7"/>
          <p:cNvPicPr preferRelativeResize="0"/>
          <p:nvPr/>
        </p:nvPicPr>
        <p:blipFill rotWithShape="1">
          <a:blip r:embed="rId3">
            <a:alphaModFix/>
          </a:blip>
          <a:srcRect b="0" l="0" r="0" t="0"/>
          <a:stretch/>
        </p:blipFill>
        <p:spPr>
          <a:xfrm>
            <a:off x="2094249" y="2096675"/>
            <a:ext cx="4191475" cy="279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c5b7793c60_0_0"/>
          <p:cNvSpPr txBox="1"/>
          <p:nvPr>
            <p:ph type="title"/>
          </p:nvPr>
        </p:nvSpPr>
        <p:spPr>
          <a:xfrm>
            <a:off x="311700" y="6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Student-Teacher Example</a:t>
            </a:r>
            <a:endParaRPr/>
          </a:p>
        </p:txBody>
      </p:sp>
      <p:sp>
        <p:nvSpPr>
          <p:cNvPr id="122" name="Google Shape;122;g2c5b7793c60_0_0"/>
          <p:cNvSpPr txBox="1"/>
          <p:nvPr>
            <p:ph idx="1" type="body"/>
          </p:nvPr>
        </p:nvSpPr>
        <p:spPr>
          <a:xfrm>
            <a:off x="311700" y="760425"/>
            <a:ext cx="8520600" cy="4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Teacher:</a:t>
            </a:r>
            <a:endParaRPr/>
          </a:p>
          <a:p>
            <a:pPr indent="0" lvl="0" marL="0" rtl="0" algn="l">
              <a:spcBef>
                <a:spcPts val="0"/>
              </a:spcBef>
              <a:spcAft>
                <a:spcPts val="0"/>
              </a:spcAft>
              <a:buNone/>
            </a:pPr>
            <a:r>
              <a:rPr lang="en"/>
              <a:t>	</a:t>
            </a:r>
            <a:r>
              <a:rPr lang="en"/>
              <a:t>d</a:t>
            </a:r>
            <a:r>
              <a:rPr lang="en"/>
              <a:t>ef __init__(self):</a:t>
            </a:r>
            <a:endParaRPr/>
          </a:p>
          <a:p>
            <a:pPr indent="0" lvl="0" marL="0" rtl="0" algn="l">
              <a:spcBef>
                <a:spcPts val="0"/>
              </a:spcBef>
              <a:spcAft>
                <a:spcPts val="0"/>
              </a:spcAft>
              <a:buNone/>
            </a:pPr>
            <a:r>
              <a:rPr lang="en"/>
              <a:t>		self.students=[]</a:t>
            </a:r>
            <a:endParaRPr/>
          </a:p>
          <a:p>
            <a:pPr indent="0" lvl="0" marL="0" rtl="0" algn="l">
              <a:spcBef>
                <a:spcPts val="0"/>
              </a:spcBef>
              <a:spcAft>
                <a:spcPts val="0"/>
              </a:spcAft>
              <a:buNone/>
            </a:pPr>
            <a:r>
              <a:rPr lang="en"/>
              <a:t>	</a:t>
            </a:r>
            <a:r>
              <a:rPr lang="en"/>
              <a:t>d</a:t>
            </a:r>
            <a:r>
              <a:rPr lang="en"/>
              <a:t>ef attach_student(self, student):</a:t>
            </a:r>
            <a:endParaRPr/>
          </a:p>
          <a:p>
            <a:pPr indent="0" lvl="0" marL="0" rtl="0" algn="l">
              <a:spcBef>
                <a:spcPts val="0"/>
              </a:spcBef>
              <a:spcAft>
                <a:spcPts val="0"/>
              </a:spcAft>
              <a:buNone/>
            </a:pPr>
            <a:r>
              <a:rPr lang="en"/>
              <a:t>		self.students.append(student)</a:t>
            </a:r>
            <a:endParaRPr/>
          </a:p>
          <a:p>
            <a:pPr indent="0" lvl="0" marL="0" rtl="0" algn="l">
              <a:spcBef>
                <a:spcPts val="0"/>
              </a:spcBef>
              <a:spcAft>
                <a:spcPts val="0"/>
              </a:spcAft>
              <a:buNone/>
            </a:pPr>
            <a:r>
              <a:rPr lang="en"/>
              <a:t>		print(f”{student.name} has been attached to {self.name}”)</a:t>
            </a:r>
            <a:endParaRPr/>
          </a:p>
          <a:p>
            <a:pPr indent="0" lvl="0" marL="0" rtl="0" algn="l">
              <a:spcBef>
                <a:spcPts val="0"/>
              </a:spcBef>
              <a:spcAft>
                <a:spcPts val="0"/>
              </a:spcAft>
              <a:buNone/>
            </a:pPr>
            <a:r>
              <a:rPr lang="en"/>
              <a:t>Class Student:</a:t>
            </a:r>
            <a:endParaRPr/>
          </a:p>
          <a:p>
            <a:pPr indent="0" lvl="0" marL="0" rtl="0" algn="l">
              <a:spcBef>
                <a:spcPts val="0"/>
              </a:spcBef>
              <a:spcAft>
                <a:spcPts val="0"/>
              </a:spcAft>
              <a:buNone/>
            </a:pPr>
            <a:r>
              <a:rPr lang="en"/>
              <a:t>	def__init__(self,name):                             </a:t>
            </a:r>
            <a:endParaRPr/>
          </a:p>
          <a:p>
            <a:pPr indent="0" lvl="0" marL="0" rtl="0" algn="l">
              <a:spcBef>
                <a:spcPts val="0"/>
              </a:spcBef>
              <a:spcAft>
                <a:spcPts val="0"/>
              </a:spcAft>
              <a:buNone/>
            </a:pPr>
            <a:r>
              <a:rPr lang="en"/>
              <a:t>		self.teachers=[]</a:t>
            </a:r>
            <a:endParaRPr/>
          </a:p>
          <a:p>
            <a:pPr indent="0" lvl="0" marL="0" rtl="0" algn="l">
              <a:spcBef>
                <a:spcPts val="0"/>
              </a:spcBef>
              <a:spcAft>
                <a:spcPts val="0"/>
              </a:spcAft>
              <a:buNone/>
            </a:pPr>
            <a:r>
              <a:rPr lang="en"/>
              <a:t>		self.name=name</a:t>
            </a:r>
            <a:endParaRPr/>
          </a:p>
          <a:p>
            <a:pPr indent="0" lvl="0" marL="0" rtl="0" algn="l">
              <a:spcBef>
                <a:spcPts val="0"/>
              </a:spcBef>
              <a:spcAft>
                <a:spcPts val="0"/>
              </a:spcAft>
              <a:buNone/>
            </a:pPr>
            <a:r>
              <a:rPr lang="en"/>
              <a:t>	</a:t>
            </a:r>
            <a:r>
              <a:rPr lang="en"/>
              <a:t>d</a:t>
            </a:r>
            <a:r>
              <a:rPr lang="en"/>
              <a:t>ef add_teachers(self,teacher):</a:t>
            </a:r>
            <a:endParaRPr/>
          </a:p>
          <a:p>
            <a:pPr indent="0" lvl="0" marL="0" rtl="0" algn="l">
              <a:spcBef>
                <a:spcPts val="0"/>
              </a:spcBef>
              <a:spcAft>
                <a:spcPts val="0"/>
              </a:spcAft>
              <a:buNone/>
            </a:pPr>
            <a:r>
              <a:rPr lang="en"/>
              <a:t>		self.teachers.append(teacher)</a:t>
            </a:r>
            <a:endParaRPr/>
          </a:p>
          <a:p>
            <a:pPr indent="0" lvl="0" marL="0" rtl="0" algn="l">
              <a:spcBef>
                <a:spcPts val="0"/>
              </a:spcBef>
              <a:spcAft>
                <a:spcPts val="0"/>
              </a:spcAft>
              <a:buNone/>
            </a:pPr>
            <a:r>
              <a:rPr lang="en"/>
              <a:t>		teacher.</a:t>
            </a:r>
            <a:r>
              <a:rPr lang="en">
                <a:solidFill>
                  <a:srgbClr val="FF0000"/>
                </a:solidFill>
              </a:rPr>
              <a:t>attach_student</a:t>
            </a:r>
            <a:r>
              <a:rPr lang="en"/>
              <a:t>(self)</a:t>
            </a:r>
            <a:endParaRPr/>
          </a:p>
          <a:p>
            <a:pPr indent="0" lvl="0" marL="0" rtl="0" algn="l">
              <a:spcBef>
                <a:spcPts val="0"/>
              </a:spcBef>
              <a:spcAft>
                <a:spcPts val="0"/>
              </a:spcAft>
              <a:buNone/>
            </a:pPr>
            <a:r>
              <a:t/>
            </a:r>
            <a:endParaRPr/>
          </a:p>
        </p:txBody>
      </p:sp>
      <p:pic>
        <p:nvPicPr>
          <p:cNvPr id="123" name="Google Shape;123;g2c5b7793c60_0_0"/>
          <p:cNvPicPr preferRelativeResize="0"/>
          <p:nvPr/>
        </p:nvPicPr>
        <p:blipFill>
          <a:blip r:embed="rId3">
            <a:alphaModFix/>
          </a:blip>
          <a:stretch>
            <a:fillRect/>
          </a:stretch>
        </p:blipFill>
        <p:spPr>
          <a:xfrm>
            <a:off x="4572000" y="2888650"/>
            <a:ext cx="4011025" cy="162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5b7793c60_0_6"/>
          <p:cNvSpPr txBox="1"/>
          <p:nvPr>
            <p:ph type="title"/>
          </p:nvPr>
        </p:nvSpPr>
        <p:spPr>
          <a:xfrm>
            <a:off x="311700" y="3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Fan-Celebrity Example</a:t>
            </a:r>
            <a:endParaRPr/>
          </a:p>
        </p:txBody>
      </p:sp>
      <p:sp>
        <p:nvSpPr>
          <p:cNvPr id="129" name="Google Shape;129;g2c5b7793c60_0_6"/>
          <p:cNvSpPr txBox="1"/>
          <p:nvPr>
            <p:ph idx="1" type="body"/>
          </p:nvPr>
        </p:nvSpPr>
        <p:spPr>
          <a:xfrm>
            <a:off x="0" y="572700"/>
            <a:ext cx="26694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 Subject (Celebrity)</a:t>
            </a:r>
            <a:endParaRPr b="1" sz="1500"/>
          </a:p>
          <a:p>
            <a:pPr indent="0" lvl="0" marL="0" rtl="0" algn="l">
              <a:spcBef>
                <a:spcPts val="0"/>
              </a:spcBef>
              <a:spcAft>
                <a:spcPts val="0"/>
              </a:spcAft>
              <a:buNone/>
            </a:pPr>
            <a:r>
              <a:rPr b="1" lang="en" sz="1500"/>
              <a:t>class Celebrity:</a:t>
            </a:r>
            <a:endParaRPr b="1" sz="1500"/>
          </a:p>
          <a:p>
            <a:pPr indent="0" lvl="0" marL="0" rtl="0" algn="l">
              <a:spcBef>
                <a:spcPts val="0"/>
              </a:spcBef>
              <a:spcAft>
                <a:spcPts val="0"/>
              </a:spcAft>
              <a:buNone/>
            </a:pPr>
            <a:r>
              <a:rPr b="1" lang="en" sz="1500"/>
              <a:t>    def __init__(self):</a:t>
            </a:r>
            <a:endParaRPr b="1" sz="1500"/>
          </a:p>
          <a:p>
            <a:pPr indent="0" lvl="0" marL="0" rtl="0" algn="l">
              <a:spcBef>
                <a:spcPts val="0"/>
              </a:spcBef>
              <a:spcAft>
                <a:spcPts val="0"/>
              </a:spcAft>
              <a:buNone/>
            </a:pPr>
            <a:r>
              <a:rPr b="1" lang="en" sz="1500"/>
              <a:t>        self._fans = []</a:t>
            </a:r>
            <a:endParaRPr b="1" sz="1500"/>
          </a:p>
          <a:p>
            <a:pPr indent="0" lvl="0" marL="0" rtl="0" algn="l">
              <a:spcBef>
                <a:spcPts val="0"/>
              </a:spcBef>
              <a:spcAft>
                <a:spcPts val="0"/>
              </a:spcAft>
              <a:buNone/>
            </a:pPr>
            <a:r>
              <a:rPr b="1" lang="en" sz="1500"/>
              <a:t>        self._state = None</a:t>
            </a:r>
            <a:endParaRPr b="1" sz="1500"/>
          </a:p>
          <a:p>
            <a:pPr indent="0" lvl="0" marL="0" rtl="0" algn="l">
              <a:spcBef>
                <a:spcPts val="0"/>
              </a:spcBef>
              <a:spcAft>
                <a:spcPts val="0"/>
              </a:spcAft>
              <a:buNone/>
            </a:pPr>
            <a:r>
              <a:rPr b="1" lang="en" sz="1500"/>
              <a:t>    def attach(self, fan):</a:t>
            </a:r>
            <a:endParaRPr b="1" sz="1500"/>
          </a:p>
          <a:p>
            <a:pPr indent="0" lvl="0" marL="0" rtl="0" algn="l">
              <a:spcBef>
                <a:spcPts val="0"/>
              </a:spcBef>
              <a:spcAft>
                <a:spcPts val="0"/>
              </a:spcAft>
              <a:buNone/>
            </a:pPr>
            <a:r>
              <a:rPr b="1" lang="en" sz="1500"/>
              <a:t>        self._fans.append(fan)</a:t>
            </a:r>
            <a:endParaRPr b="1" sz="1500"/>
          </a:p>
          <a:p>
            <a:pPr indent="0" lvl="0" marL="0" rtl="0" algn="l">
              <a:spcBef>
                <a:spcPts val="0"/>
              </a:spcBef>
              <a:spcAft>
                <a:spcPts val="0"/>
              </a:spcAft>
              <a:buNone/>
            </a:pPr>
            <a:r>
              <a:rPr b="1" lang="en" sz="1500"/>
              <a:t>    def detach(self, fan):</a:t>
            </a:r>
            <a:endParaRPr b="1" sz="1500"/>
          </a:p>
          <a:p>
            <a:pPr indent="0" lvl="0" marL="0" rtl="0" algn="l">
              <a:spcBef>
                <a:spcPts val="0"/>
              </a:spcBef>
              <a:spcAft>
                <a:spcPts val="0"/>
              </a:spcAft>
              <a:buNone/>
            </a:pPr>
            <a:r>
              <a:rPr b="1" lang="en" sz="1500"/>
              <a:t>        self._fans.remove(fan)</a:t>
            </a:r>
            <a:endParaRPr b="1" sz="1500"/>
          </a:p>
          <a:p>
            <a:pPr indent="0" lvl="0" marL="0" rtl="0" algn="l">
              <a:spcBef>
                <a:spcPts val="0"/>
              </a:spcBef>
              <a:spcAft>
                <a:spcPts val="0"/>
              </a:spcAft>
              <a:buNone/>
            </a:pPr>
            <a:r>
              <a:rPr b="1" lang="en" sz="1500"/>
              <a:t>    def _notify(self):</a:t>
            </a:r>
            <a:endParaRPr b="1" sz="1500"/>
          </a:p>
          <a:p>
            <a:pPr indent="0" lvl="0" marL="0" rtl="0" algn="l">
              <a:spcBef>
                <a:spcPts val="0"/>
              </a:spcBef>
              <a:spcAft>
                <a:spcPts val="0"/>
              </a:spcAft>
              <a:buNone/>
            </a:pPr>
            <a:r>
              <a:rPr b="1" lang="en" sz="1500"/>
              <a:t>        for fan in self._fans:</a:t>
            </a:r>
            <a:endParaRPr b="1" sz="1500"/>
          </a:p>
          <a:p>
            <a:pPr indent="0" lvl="0" marL="0" rtl="0" algn="l">
              <a:spcBef>
                <a:spcPts val="0"/>
              </a:spcBef>
              <a:spcAft>
                <a:spcPts val="0"/>
              </a:spcAft>
              <a:buNone/>
            </a:pPr>
            <a:r>
              <a:rPr b="1" lang="en" sz="1500"/>
              <a:t>            fan.</a:t>
            </a:r>
            <a:r>
              <a:rPr b="1" lang="en" sz="1500">
                <a:solidFill>
                  <a:srgbClr val="F22C3D"/>
                </a:solidFill>
                <a:highlight>
                  <a:schemeClr val="lt1"/>
                </a:highlight>
              </a:rPr>
              <a:t>update</a:t>
            </a:r>
            <a:r>
              <a:rPr b="1" lang="en" sz="1500"/>
              <a:t>(self)</a:t>
            </a:r>
            <a:endParaRPr b="1" sz="1500"/>
          </a:p>
          <a:p>
            <a:pPr indent="0" lvl="0" marL="0" rtl="0" algn="l">
              <a:spcBef>
                <a:spcPts val="0"/>
              </a:spcBef>
              <a:spcAft>
                <a:spcPts val="0"/>
              </a:spcAft>
              <a:buNone/>
            </a:pPr>
            <a:r>
              <a:rPr b="1" lang="en" sz="1500"/>
              <a:t>    def set_state(self, state):</a:t>
            </a:r>
            <a:endParaRPr b="1" sz="1500"/>
          </a:p>
          <a:p>
            <a:pPr indent="0" lvl="0" marL="0" rtl="0" algn="l">
              <a:spcBef>
                <a:spcPts val="0"/>
              </a:spcBef>
              <a:spcAft>
                <a:spcPts val="0"/>
              </a:spcAft>
              <a:buNone/>
            </a:pPr>
            <a:r>
              <a:rPr b="1" lang="en" sz="1500"/>
              <a:t>        self._state = state</a:t>
            </a:r>
            <a:endParaRPr b="1" sz="1500"/>
          </a:p>
          <a:p>
            <a:pPr indent="0" lvl="0" marL="0" rtl="0" algn="l">
              <a:spcBef>
                <a:spcPts val="0"/>
              </a:spcBef>
              <a:spcAft>
                <a:spcPts val="0"/>
              </a:spcAft>
              <a:buNone/>
            </a:pPr>
            <a:r>
              <a:rPr b="1" lang="en" sz="1500"/>
              <a:t>        self._notify()</a:t>
            </a:r>
            <a:endParaRPr b="1" sz="1500"/>
          </a:p>
          <a:p>
            <a:pPr indent="0" lvl="0" marL="0" rtl="0" algn="l">
              <a:spcBef>
                <a:spcPts val="0"/>
              </a:spcBef>
              <a:spcAft>
                <a:spcPts val="0"/>
              </a:spcAft>
              <a:buNone/>
            </a:pPr>
            <a:r>
              <a:rPr b="1" lang="en" sz="1500"/>
              <a:t>    def get_state(self):</a:t>
            </a:r>
            <a:endParaRPr b="1" sz="1500"/>
          </a:p>
          <a:p>
            <a:pPr indent="0" lvl="0" marL="0" rtl="0" algn="l">
              <a:spcBef>
                <a:spcPts val="0"/>
              </a:spcBef>
              <a:spcAft>
                <a:spcPts val="0"/>
              </a:spcAft>
              <a:buNone/>
            </a:pPr>
            <a:r>
              <a:rPr b="1" lang="en" sz="1500"/>
              <a:t>        return self._state</a:t>
            </a:r>
            <a:endParaRPr b="1" sz="1500"/>
          </a:p>
        </p:txBody>
      </p:sp>
      <p:sp>
        <p:nvSpPr>
          <p:cNvPr id="130" name="Google Shape;130;g2c5b7793c60_0_6"/>
          <p:cNvSpPr txBox="1"/>
          <p:nvPr/>
        </p:nvSpPr>
        <p:spPr>
          <a:xfrm>
            <a:off x="2438675" y="609450"/>
            <a:ext cx="4078500" cy="44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 Observer (Fan)</a:t>
            </a:r>
            <a:endParaRPr b="1" sz="1500">
              <a:solidFill>
                <a:schemeClr val="dk2"/>
              </a:solidFill>
            </a:endParaRPr>
          </a:p>
          <a:p>
            <a:pPr indent="0" lvl="0" marL="0" rtl="0" algn="l">
              <a:spcBef>
                <a:spcPts val="0"/>
              </a:spcBef>
              <a:spcAft>
                <a:spcPts val="0"/>
              </a:spcAft>
              <a:buNone/>
            </a:pPr>
            <a:r>
              <a:rPr b="1" lang="en" sz="1500">
                <a:solidFill>
                  <a:schemeClr val="dk2"/>
                </a:solidFill>
              </a:rPr>
              <a:t>class Fan:</a:t>
            </a:r>
            <a:endParaRPr b="1" sz="1500">
              <a:solidFill>
                <a:schemeClr val="dk2"/>
              </a:solidFill>
            </a:endParaRPr>
          </a:p>
          <a:p>
            <a:pPr indent="0" lvl="0" marL="0" rtl="0" algn="l">
              <a:spcBef>
                <a:spcPts val="0"/>
              </a:spcBef>
              <a:spcAft>
                <a:spcPts val="0"/>
              </a:spcAft>
              <a:buNone/>
            </a:pPr>
            <a:r>
              <a:rPr b="1" lang="en" sz="1500">
                <a:solidFill>
                  <a:schemeClr val="dk2"/>
                </a:solidFill>
              </a:rPr>
              <a:t>    def __init__(self):</a:t>
            </a:r>
            <a:endParaRPr b="1" sz="1500">
              <a:solidFill>
                <a:schemeClr val="dk2"/>
              </a:solidFill>
            </a:endParaRPr>
          </a:p>
          <a:p>
            <a:pPr indent="0" lvl="0" marL="0" rtl="0" algn="l">
              <a:spcBef>
                <a:spcPts val="0"/>
              </a:spcBef>
              <a:spcAft>
                <a:spcPts val="0"/>
              </a:spcAft>
              <a:buNone/>
            </a:pPr>
            <a:r>
              <a:rPr b="1" lang="en" sz="1500">
                <a:solidFill>
                  <a:schemeClr val="dk2"/>
                </a:solidFill>
              </a:rPr>
              <a:t>        self._celebrities = []</a:t>
            </a:r>
            <a:endParaRPr b="1" sz="1500">
              <a:solidFill>
                <a:schemeClr val="dk2"/>
              </a:solidFill>
            </a:endParaRPr>
          </a:p>
          <a:p>
            <a:pPr indent="0" lvl="0" marL="0" rtl="0" algn="l">
              <a:spcBef>
                <a:spcPts val="0"/>
              </a:spcBef>
              <a:spcAft>
                <a:spcPts val="0"/>
              </a:spcAft>
              <a:buNone/>
            </a:pPr>
            <a:r>
              <a:rPr b="1" lang="en" sz="1500">
                <a:solidFill>
                  <a:schemeClr val="dk2"/>
                </a:solidFill>
              </a:rPr>
              <a:t>    def update(self, celebrity):</a:t>
            </a:r>
            <a:endParaRPr b="1" sz="1500">
              <a:solidFill>
                <a:schemeClr val="dk2"/>
              </a:solidFill>
            </a:endParaRPr>
          </a:p>
          <a:p>
            <a:pPr indent="0" lvl="0" marL="0" rtl="0" algn="l">
              <a:spcBef>
                <a:spcPts val="0"/>
              </a:spcBef>
              <a:spcAft>
                <a:spcPts val="0"/>
              </a:spcAft>
              <a:buNone/>
            </a:pPr>
            <a:r>
              <a:rPr b="1" lang="en" sz="1500">
                <a:solidFill>
                  <a:schemeClr val="dk2"/>
                </a:solidFill>
              </a:rPr>
              <a:t>        state = celebrity.</a:t>
            </a:r>
            <a:r>
              <a:rPr b="1" lang="en" sz="1500">
                <a:solidFill>
                  <a:srgbClr val="F22C3D"/>
                </a:solidFill>
              </a:rPr>
              <a:t>get_state</a:t>
            </a:r>
            <a:r>
              <a:rPr b="1" lang="en" sz="1500">
                <a:solidFill>
                  <a:schemeClr val="dk2"/>
                </a:solidFill>
              </a:rPr>
              <a:t>()</a:t>
            </a:r>
            <a:endParaRPr b="1" sz="1500">
              <a:solidFill>
                <a:schemeClr val="dk2"/>
              </a:solidFill>
            </a:endParaRPr>
          </a:p>
          <a:p>
            <a:pPr indent="0" lvl="0" marL="0" rtl="0" algn="l">
              <a:spcBef>
                <a:spcPts val="0"/>
              </a:spcBef>
              <a:spcAft>
                <a:spcPts val="0"/>
              </a:spcAft>
              <a:buNone/>
            </a:pPr>
            <a:r>
              <a:rPr b="1" lang="en" sz="1500">
                <a:solidFill>
                  <a:schemeClr val="dk2"/>
                </a:solidFill>
              </a:rPr>
              <a:t>    def add_celebrity(self, celebrity):         </a:t>
            </a:r>
            <a:endParaRPr b="1" sz="1500">
              <a:solidFill>
                <a:schemeClr val="dk2"/>
              </a:solidFill>
            </a:endParaRPr>
          </a:p>
          <a:p>
            <a:pPr indent="0" lvl="0" marL="0" rtl="0" algn="l">
              <a:spcBef>
                <a:spcPts val="0"/>
              </a:spcBef>
              <a:spcAft>
                <a:spcPts val="0"/>
              </a:spcAft>
              <a:buNone/>
            </a:pPr>
            <a:r>
              <a:rPr b="1" lang="en" sz="1500">
                <a:solidFill>
                  <a:schemeClr val="dk2"/>
                </a:solidFill>
              </a:rPr>
              <a:t>        self._celebrities.append(celebrity)</a:t>
            </a:r>
            <a:endParaRPr b="1" sz="1500">
              <a:solidFill>
                <a:schemeClr val="dk2"/>
              </a:solidFill>
            </a:endParaRPr>
          </a:p>
          <a:p>
            <a:pPr indent="0" lvl="0" marL="0" rtl="0" algn="l">
              <a:spcBef>
                <a:spcPts val="0"/>
              </a:spcBef>
              <a:spcAft>
                <a:spcPts val="0"/>
              </a:spcAft>
              <a:buNone/>
            </a:pPr>
            <a:r>
              <a:rPr b="1" lang="en" sz="1500">
                <a:solidFill>
                  <a:schemeClr val="dk2"/>
                </a:solidFill>
              </a:rPr>
              <a:t>        celebrity.attach(self)</a:t>
            </a:r>
            <a:endParaRPr b="1" sz="1500">
              <a:solidFill>
                <a:schemeClr val="dk2"/>
              </a:solidFill>
            </a:endParaRPr>
          </a:p>
          <a:p>
            <a:pPr indent="0" lvl="0" marL="0" rtl="0" algn="l">
              <a:spcBef>
                <a:spcPts val="0"/>
              </a:spcBef>
              <a:spcAft>
                <a:spcPts val="0"/>
              </a:spcAft>
              <a:buNone/>
            </a:pPr>
            <a:r>
              <a:rPr b="1" lang="en" sz="1500">
                <a:solidFill>
                  <a:schemeClr val="dk2"/>
                </a:solidFill>
              </a:rPr>
              <a:t>    def remove_celebrity(self, celebrity):</a:t>
            </a:r>
            <a:endParaRPr b="1" sz="1500">
              <a:solidFill>
                <a:schemeClr val="dk2"/>
              </a:solidFill>
            </a:endParaRPr>
          </a:p>
          <a:p>
            <a:pPr indent="0" lvl="0" marL="0" rtl="0" algn="l">
              <a:spcBef>
                <a:spcPts val="0"/>
              </a:spcBef>
              <a:spcAft>
                <a:spcPts val="0"/>
              </a:spcAft>
              <a:buNone/>
            </a:pPr>
            <a:r>
              <a:rPr b="1" lang="en" sz="1500">
                <a:solidFill>
                  <a:schemeClr val="dk2"/>
                </a:solidFill>
              </a:rPr>
              <a:t>        self._celebrities.remove(celebrity)</a:t>
            </a:r>
            <a:endParaRPr b="1" sz="1500">
              <a:solidFill>
                <a:schemeClr val="dk2"/>
              </a:solidFill>
            </a:endParaRPr>
          </a:p>
          <a:p>
            <a:pPr indent="0" lvl="0" marL="0" rtl="0" algn="l">
              <a:spcBef>
                <a:spcPts val="0"/>
              </a:spcBef>
              <a:spcAft>
                <a:spcPts val="0"/>
              </a:spcAft>
              <a:buNone/>
            </a:pPr>
            <a:r>
              <a:rPr b="1" lang="en" sz="1500">
                <a:solidFill>
                  <a:schemeClr val="dk2"/>
                </a:solidFill>
              </a:rPr>
              <a:t>        celebrity.detach(self)</a:t>
            </a:r>
            <a:endParaRPr b="1" sz="1500">
              <a:solidFill>
                <a:schemeClr val="dk2"/>
              </a:solidFill>
            </a:endParaRPr>
          </a:p>
        </p:txBody>
      </p:sp>
      <p:sp>
        <p:nvSpPr>
          <p:cNvPr id="131" name="Google Shape;131;g2c5b7793c60_0_6"/>
          <p:cNvSpPr txBox="1"/>
          <p:nvPr/>
        </p:nvSpPr>
        <p:spPr>
          <a:xfrm>
            <a:off x="6212825" y="740250"/>
            <a:ext cx="3277800" cy="43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celebrity = Celebrity()</a:t>
            </a:r>
            <a:endParaRPr b="1" sz="1500">
              <a:solidFill>
                <a:schemeClr val="dk2"/>
              </a:solidFill>
            </a:endParaRPr>
          </a:p>
          <a:p>
            <a:pPr indent="0" lvl="0" marL="0" rtl="0" algn="l">
              <a:spcBef>
                <a:spcPts val="0"/>
              </a:spcBef>
              <a:spcAft>
                <a:spcPts val="0"/>
              </a:spcAft>
              <a:buNone/>
            </a:pPr>
            <a:r>
              <a:rPr b="1" lang="en" sz="1500">
                <a:solidFill>
                  <a:schemeClr val="dk2"/>
                </a:solidFill>
              </a:rPr>
              <a:t>fan = Fan()</a:t>
            </a:r>
            <a:endParaRPr b="1" sz="1500">
              <a:solidFill>
                <a:schemeClr val="dk2"/>
              </a:solidFill>
            </a:endParaRPr>
          </a:p>
          <a:p>
            <a:pPr indent="0" lvl="0" marL="0" rtl="0" algn="l">
              <a:spcBef>
                <a:spcPts val="0"/>
              </a:spcBef>
              <a:spcAft>
                <a:spcPts val="0"/>
              </a:spcAft>
              <a:buNone/>
            </a:pPr>
            <a:r>
              <a:rPr b="1" lang="en" sz="1500">
                <a:solidFill>
                  <a:schemeClr val="dk2"/>
                </a:solidFill>
              </a:rPr>
              <a:t>#fan starts following…</a:t>
            </a:r>
            <a:endParaRPr b="1" sz="1500">
              <a:solidFill>
                <a:schemeClr val="dk2"/>
              </a:solidFill>
            </a:endParaRPr>
          </a:p>
          <a:p>
            <a:pPr indent="0" lvl="0" marL="0" rtl="0" algn="l">
              <a:spcBef>
                <a:spcPts val="0"/>
              </a:spcBef>
              <a:spcAft>
                <a:spcPts val="0"/>
              </a:spcAft>
              <a:buNone/>
            </a:pPr>
            <a:r>
              <a:rPr b="1" lang="en" sz="1500">
                <a:solidFill>
                  <a:schemeClr val="dk2"/>
                </a:solidFill>
              </a:rPr>
              <a:t>fan.add_celebrity(celebrity)</a:t>
            </a:r>
            <a:endParaRPr b="1" sz="1500">
              <a:solidFill>
                <a:schemeClr val="dk2"/>
              </a:solidFill>
            </a:endParaRPr>
          </a:p>
          <a:p>
            <a:pPr indent="0" lvl="0" marL="0" rtl="0" algn="l">
              <a:spcBef>
                <a:spcPts val="0"/>
              </a:spcBef>
              <a:spcAft>
                <a:spcPts val="0"/>
              </a:spcAft>
              <a:buNone/>
            </a:pPr>
            <a:r>
              <a:rPr b="1" lang="en" sz="1500">
                <a:solidFill>
                  <a:schemeClr val="dk2"/>
                </a:solidFill>
              </a:rPr>
              <a:t>#celeb changes status and #notification is received by fan.</a:t>
            </a:r>
            <a:endParaRPr b="1" sz="1500">
              <a:solidFill>
                <a:schemeClr val="dk2"/>
              </a:solidFill>
            </a:endParaRPr>
          </a:p>
          <a:p>
            <a:pPr indent="0" lvl="0" marL="0" rtl="0" algn="l">
              <a:spcBef>
                <a:spcPts val="0"/>
              </a:spcBef>
              <a:spcAft>
                <a:spcPts val="0"/>
              </a:spcAft>
              <a:buNone/>
            </a:pPr>
            <a:r>
              <a:rPr b="1" lang="en" sz="1500">
                <a:solidFill>
                  <a:schemeClr val="dk2"/>
                </a:solidFill>
              </a:rPr>
              <a:t>celebrity.set_state('New state')</a:t>
            </a:r>
            <a:endParaRPr b="1" sz="1500">
              <a:solidFill>
                <a:schemeClr val="dk2"/>
              </a:solidFill>
            </a:endParaRPr>
          </a:p>
          <a:p>
            <a:pPr indent="0" lvl="0" marL="0" rtl="0" algn="l">
              <a:spcBef>
                <a:spcPts val="0"/>
              </a:spcBef>
              <a:spcAft>
                <a:spcPts val="0"/>
              </a:spcAft>
              <a:buNone/>
            </a:pPr>
            <a:r>
              <a:rPr b="1" lang="en" sz="1500">
                <a:solidFill>
                  <a:schemeClr val="dk2"/>
                </a:solidFill>
              </a:rPr>
              <a:t>#fan can stop following…</a:t>
            </a:r>
            <a:endParaRPr b="1" sz="1500">
              <a:solidFill>
                <a:schemeClr val="dk2"/>
              </a:solidFill>
            </a:endParaRPr>
          </a:p>
          <a:p>
            <a:pPr indent="0" lvl="0" marL="0" rtl="0" algn="l">
              <a:spcBef>
                <a:spcPts val="0"/>
              </a:spcBef>
              <a:spcAft>
                <a:spcPts val="0"/>
              </a:spcAft>
              <a:buNone/>
            </a:pPr>
            <a:r>
              <a:rPr b="1" lang="en" sz="1500">
                <a:solidFill>
                  <a:schemeClr val="dk2"/>
                </a:solidFill>
              </a:rPr>
              <a:t>fan.remove_celebrity(celebrity)</a:t>
            </a:r>
            <a:endParaRPr b="1" sz="15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37" name="Google Shape;137;p8"/>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600"/>
              <a:buNone/>
            </a:pPr>
            <a:r>
              <a:rPr b="1" i="1" lang="en">
                <a:solidFill>
                  <a:srgbClr val="EFD37E"/>
                </a:solidFill>
              </a:rPr>
              <a:t>Celebrity class may look like this.</a:t>
            </a:r>
            <a:endParaRPr/>
          </a:p>
        </p:txBody>
      </p:sp>
      <p:sp>
        <p:nvSpPr>
          <p:cNvPr id="138" name="Google Shape;138;p8"/>
          <p:cNvSpPr txBox="1"/>
          <p:nvPr/>
        </p:nvSpPr>
        <p:spPr>
          <a:xfrm>
            <a:off x="484700" y="864725"/>
            <a:ext cx="4827600" cy="395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public class Celebrity{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private List&lt;Fan&gt; fans =  new         ArrayList&lt;Fan&gt;();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private int 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void attach(Fan 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fans.add(f);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void remove(Fan 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fans.remove(f);</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void notify(){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foreach( Fan f: fans)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f.update(this);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void setState(int newState){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state = newState;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notify();</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int getState(){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return 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p:txBody>
      </p:sp>
      <p:sp>
        <p:nvSpPr>
          <p:cNvPr id="139" name="Google Shape;139;p8"/>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45" name="Google Shape;145;p9"/>
          <p:cNvSpPr txBox="1"/>
          <p:nvPr>
            <p:ph idx="1" type="body"/>
          </p:nvPr>
        </p:nvSpPr>
        <p:spPr>
          <a:xfrm>
            <a:off x="4932040" y="2031690"/>
            <a:ext cx="3782400" cy="75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600"/>
              <a:buNone/>
            </a:pPr>
            <a:r>
              <a:rPr i="1" lang="en"/>
              <a:t>Celebrity class may look like this. </a:t>
            </a:r>
            <a:r>
              <a:rPr b="1" i="1" lang="en">
                <a:solidFill>
                  <a:srgbClr val="EFD37E"/>
                </a:solidFill>
              </a:rPr>
              <a:t>Now add the Fan class</a:t>
            </a:r>
            <a:endParaRPr/>
          </a:p>
        </p:txBody>
      </p:sp>
      <p:sp>
        <p:nvSpPr>
          <p:cNvPr id="146" name="Google Shape;146;p9"/>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public class Celebrity{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private List&lt;Fan&gt; fans =  new         ArrayList&lt;Fan&gt;();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private int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attach(Fan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fans.add(f);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remove(Fan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fans.remove(f);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foreach( Fan f: fans)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f.update(this);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void setState(int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state =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int getState(){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return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a:t>
            </a:r>
            <a:endParaRPr b="0" i="0" sz="1100" u="none" cap="none" strike="noStrike">
              <a:solidFill>
                <a:srgbClr val="000000"/>
              </a:solidFill>
              <a:latin typeface="Arial"/>
              <a:ea typeface="Arial"/>
              <a:cs typeface="Arial"/>
              <a:sym typeface="Arial"/>
            </a:endParaRPr>
          </a:p>
        </p:txBody>
      </p:sp>
      <p:sp>
        <p:nvSpPr>
          <p:cNvPr id="147" name="Google Shape;147;p9"/>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847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53" name="Google Shape;153;p10"/>
          <p:cNvSpPr txBox="1"/>
          <p:nvPr>
            <p:ph idx="1" type="body"/>
          </p:nvPr>
        </p:nvSpPr>
        <p:spPr>
          <a:xfrm>
            <a:off x="457200" y="4191930"/>
            <a:ext cx="8229600" cy="402600"/>
          </a:xfrm>
          <a:prstGeom prst="rect">
            <a:avLst/>
          </a:prstGeom>
          <a:noFill/>
          <a:ln>
            <a:noFill/>
          </a:ln>
        </p:spPr>
        <p:txBody>
          <a:bodyPr anchorCtr="0" anchor="t" bIns="45700" lIns="91425" spcFirstLastPara="1" rIns="91425" wrap="square" tIns="45700">
            <a:noAutofit/>
          </a:bodyPr>
          <a:lstStyle/>
          <a:p>
            <a:pPr indent="-241306" lvl="0" marL="342906" rtl="0" algn="l">
              <a:lnSpc>
                <a:spcPct val="115000"/>
              </a:lnSpc>
              <a:spcBef>
                <a:spcPts val="0"/>
              </a:spcBef>
              <a:spcAft>
                <a:spcPts val="0"/>
              </a:spcAft>
              <a:buSzPts val="1600"/>
              <a:buNone/>
            </a:pPr>
            <a:r>
              <a:t/>
            </a:r>
            <a:endParaRPr/>
          </a:p>
        </p:txBody>
      </p:sp>
      <p:sp>
        <p:nvSpPr>
          <p:cNvPr id="154" name="Google Shape;154;p10"/>
          <p:cNvSpPr txBox="1"/>
          <p:nvPr/>
        </p:nvSpPr>
        <p:spPr>
          <a:xfrm>
            <a:off x="484710" y="864737"/>
            <a:ext cx="4680600" cy="40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public class Celebrity{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private List&lt;Fan&gt; fans =  new         ArrayList&lt;Fan&gt;();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private int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attach(Fan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fans.add(f);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remove(Fan 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fans.remove(f);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foreach( Fan f: fans)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f.update(this);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void setState(int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state = newState;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notify();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int getState(){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return state;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Gothic"/>
                <a:ea typeface="Century Gothic"/>
                <a:cs typeface="Century Gothic"/>
                <a:sym typeface="Century Gothic"/>
              </a:rPr>
              <a:t>}</a:t>
            </a:r>
            <a:endParaRPr b="0" i="0" sz="1100" u="none" cap="none" strike="noStrike">
              <a:solidFill>
                <a:srgbClr val="000000"/>
              </a:solidFill>
              <a:latin typeface="Arial"/>
              <a:ea typeface="Arial"/>
              <a:cs typeface="Arial"/>
              <a:sym typeface="Arial"/>
            </a:endParaRPr>
          </a:p>
        </p:txBody>
      </p:sp>
      <p:sp>
        <p:nvSpPr>
          <p:cNvPr id="155" name="Google Shape;155;p10"/>
          <p:cNvSpPr txBox="1"/>
          <p:nvPr/>
        </p:nvSpPr>
        <p:spPr>
          <a:xfrm>
            <a:off x="4313218" y="1176361"/>
            <a:ext cx="4416300" cy="339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public class Fan{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private List&lt;Celebrity&gt; celebrities=  new ArrayList&lt;Celebrity&gt;();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void update(Celebrity 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c.getState();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void addCelebrity(Celebrity 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celebrities.add(c);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c.attach(this);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void removeCelebrity(Celebrity 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celebrities.remove(c);</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c.remove(this);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a:t>
            </a:r>
            <a:endParaRPr b="0" i="0" sz="1000" u="none" cap="none" strike="noStrike">
              <a:solidFill>
                <a:srgbClr val="000000"/>
              </a:solidFill>
              <a:latin typeface="Arial"/>
              <a:ea typeface="Arial"/>
              <a:cs typeface="Arial"/>
              <a:sym typeface="Arial"/>
            </a:endParaRPr>
          </a:p>
        </p:txBody>
      </p:sp>
      <p:sp>
        <p:nvSpPr>
          <p:cNvPr id="156" name="Google Shape;156;p10"/>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10" y="339539"/>
            <a:ext cx="7055400" cy="105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Observer Pattern</a:t>
            </a:r>
            <a:endParaRPr/>
          </a:p>
        </p:txBody>
      </p:sp>
      <p:sp>
        <p:nvSpPr>
          <p:cNvPr id="162" name="Google Shape;162;p11"/>
          <p:cNvSpPr txBox="1"/>
          <p:nvPr>
            <p:ph idx="1" type="body"/>
          </p:nvPr>
        </p:nvSpPr>
        <p:spPr>
          <a:xfrm>
            <a:off x="457200" y="4407954"/>
            <a:ext cx="8229600" cy="186600"/>
          </a:xfrm>
          <a:prstGeom prst="rect">
            <a:avLst/>
          </a:prstGeom>
          <a:noFill/>
          <a:ln>
            <a:noFill/>
          </a:ln>
        </p:spPr>
        <p:txBody>
          <a:bodyPr anchorCtr="0" anchor="t" bIns="45700" lIns="91425" spcFirstLastPara="1" rIns="91425" wrap="square" tIns="45700">
            <a:noAutofit/>
          </a:bodyPr>
          <a:lstStyle/>
          <a:p>
            <a:pPr indent="-287026" lvl="0" marL="342906" rtl="0" algn="l">
              <a:lnSpc>
                <a:spcPct val="80000"/>
              </a:lnSpc>
              <a:spcBef>
                <a:spcPts val="0"/>
              </a:spcBef>
              <a:spcAft>
                <a:spcPts val="0"/>
              </a:spcAft>
              <a:buSzPts val="880"/>
              <a:buNone/>
            </a:pPr>
            <a:r>
              <a:t/>
            </a:r>
            <a:endParaRPr sz="1100"/>
          </a:p>
        </p:txBody>
      </p:sp>
      <p:sp>
        <p:nvSpPr>
          <p:cNvPr id="163" name="Google Shape;163;p11"/>
          <p:cNvSpPr txBox="1"/>
          <p:nvPr/>
        </p:nvSpPr>
        <p:spPr>
          <a:xfrm>
            <a:off x="1763688" y="1167594"/>
            <a:ext cx="4896600" cy="339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entury Gothic"/>
                <a:ea typeface="Century Gothic"/>
                <a:cs typeface="Century Gothic"/>
                <a:sym typeface="Century Gothic"/>
              </a:rPr>
              <a:t>From main method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Fan f1 = new Fan();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Fan f2 = new Fan();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Celebrity c1 = new Celebrity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Celebrity c2 = new Celebrity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f1.addCelebrity(c1);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f1.addCelebrity(c2);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f2.addCelebrity (c1);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entury Gothic"/>
                <a:ea typeface="Century Gothic"/>
                <a:cs typeface="Century Gothic"/>
                <a:sym typeface="Century Gothic"/>
              </a:rPr>
              <a:t>   c1.setState(5); //new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entury Gothic"/>
                <a:ea typeface="Century Gothic"/>
                <a:cs typeface="Century Gothic"/>
                <a:sym typeface="Century Gothic"/>
              </a:rPr>
              <a:t>   c2.setState(2);  //newState</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64" name="Google Shape;164;p11"/>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Participants</a:t>
            </a:r>
            <a:endParaRPr/>
          </a:p>
        </p:txBody>
      </p:sp>
      <p:sp>
        <p:nvSpPr>
          <p:cNvPr id="170" name="Google Shape;170;p12"/>
          <p:cNvSpPr txBox="1"/>
          <p:nvPr>
            <p:ph idx="1" type="body"/>
          </p:nvPr>
        </p:nvSpPr>
        <p:spPr>
          <a:xfrm>
            <a:off x="395536" y="1113589"/>
            <a:ext cx="8064900" cy="3572700"/>
          </a:xfrm>
          <a:prstGeom prst="rect">
            <a:avLst/>
          </a:prstGeom>
          <a:noFill/>
          <a:ln>
            <a:noFill/>
          </a:ln>
        </p:spPr>
        <p:txBody>
          <a:bodyPr anchorCtr="0" anchor="t" bIns="45700" lIns="91425" spcFirstLastPara="1" rIns="91425" wrap="square" tIns="45700">
            <a:noAutofit/>
          </a:bodyPr>
          <a:lstStyle/>
          <a:p>
            <a:pPr indent="-342906" lvl="0" marL="342906" rtl="0" algn="l">
              <a:lnSpc>
                <a:spcPct val="115000"/>
              </a:lnSpc>
              <a:spcBef>
                <a:spcPts val="0"/>
              </a:spcBef>
              <a:spcAft>
                <a:spcPts val="0"/>
              </a:spcAft>
              <a:buSzPts val="1600"/>
              <a:buChar char="●"/>
            </a:pPr>
            <a:r>
              <a:rPr b="1" lang="en">
                <a:solidFill>
                  <a:srgbClr val="EFD37E"/>
                </a:solidFill>
              </a:rPr>
              <a:t>Subject: </a:t>
            </a:r>
            <a:r>
              <a:rPr lang="en"/>
              <a:t>knows its observers. Any number of Observer objects may observe a subject. It sends a notification to its observers when its state changes. (ex: Celebrity)</a:t>
            </a:r>
            <a:endParaRPr/>
          </a:p>
          <a:p>
            <a:pPr indent="-342906" lvl="0" marL="342906" rtl="0" algn="l">
              <a:lnSpc>
                <a:spcPct val="115000"/>
              </a:lnSpc>
              <a:spcBef>
                <a:spcPts val="1000"/>
              </a:spcBef>
              <a:spcAft>
                <a:spcPts val="0"/>
              </a:spcAft>
              <a:buSzPts val="1600"/>
              <a:buChar char="●"/>
            </a:pPr>
            <a:r>
              <a:rPr b="1" lang="en">
                <a:solidFill>
                  <a:srgbClr val="EFD37E"/>
                </a:solidFill>
              </a:rPr>
              <a:t>Observer: </a:t>
            </a:r>
            <a:r>
              <a:rPr lang="en"/>
              <a:t>defines an updating interface for objects that should be notified changes in a subject. (ex: Fans)</a:t>
            </a:r>
            <a:endParaRPr/>
          </a:p>
          <a:p>
            <a:pPr indent="-342906" lvl="0" marL="342906" rtl="0" algn="l">
              <a:lnSpc>
                <a:spcPct val="115000"/>
              </a:lnSpc>
              <a:spcBef>
                <a:spcPts val="1000"/>
              </a:spcBef>
              <a:spcAft>
                <a:spcPts val="0"/>
              </a:spcAft>
              <a:buSzPts val="1600"/>
              <a:buChar char="●"/>
            </a:pPr>
            <a:r>
              <a:rPr b="1" lang="en">
                <a:solidFill>
                  <a:srgbClr val="EFD37E"/>
                </a:solidFill>
              </a:rPr>
              <a:t>ConcreteSubject: </a:t>
            </a:r>
            <a:r>
              <a:rPr b="1" lang="en"/>
              <a:t>(ex: FilmCelebrity, FashionCelebrity)</a:t>
            </a:r>
            <a:endParaRPr/>
          </a:p>
          <a:p>
            <a:pPr indent="-342906" lvl="0" marL="342906" rtl="0" algn="l">
              <a:lnSpc>
                <a:spcPct val="115000"/>
              </a:lnSpc>
              <a:spcBef>
                <a:spcPts val="1000"/>
              </a:spcBef>
              <a:spcAft>
                <a:spcPts val="0"/>
              </a:spcAft>
              <a:buSzPts val="1600"/>
              <a:buChar char="●"/>
            </a:pPr>
            <a:r>
              <a:rPr b="1" lang="en">
                <a:solidFill>
                  <a:srgbClr val="EFD37E"/>
                </a:solidFill>
              </a:rPr>
              <a:t>ConcreteObserver</a:t>
            </a:r>
            <a:r>
              <a:rPr b="1" lang="en"/>
              <a:t> (ex: FilmFan, FashsionFan)</a:t>
            </a:r>
            <a:endParaRPr/>
          </a:p>
        </p:txBody>
      </p:sp>
      <p:sp>
        <p:nvSpPr>
          <p:cNvPr id="171" name="Google Shape;171;p12"/>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84710" y="339539"/>
            <a:ext cx="7055400" cy="61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
              <a:t>Structure</a:t>
            </a:r>
            <a:endParaRPr/>
          </a:p>
        </p:txBody>
      </p:sp>
      <p:pic>
        <p:nvPicPr>
          <p:cNvPr id="177" name="Google Shape;177;p13"/>
          <p:cNvPicPr preferRelativeResize="0"/>
          <p:nvPr>
            <p:ph idx="1" type="body"/>
          </p:nvPr>
        </p:nvPicPr>
        <p:blipFill rotWithShape="1">
          <a:blip r:embed="rId3">
            <a:alphaModFix/>
          </a:blip>
          <a:srcRect b="0" l="0" r="0" t="0"/>
          <a:stretch/>
        </p:blipFill>
        <p:spPr>
          <a:xfrm>
            <a:off x="899592" y="1377300"/>
            <a:ext cx="7272900" cy="2598600"/>
          </a:xfrm>
          <a:prstGeom prst="rect">
            <a:avLst/>
          </a:prstGeom>
          <a:noFill/>
          <a:ln>
            <a:noFill/>
          </a:ln>
        </p:spPr>
      </p:pic>
      <p:sp>
        <p:nvSpPr>
          <p:cNvPr id="178" name="Google Shape;178;p13"/>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84" name="Google Shape;184;p14"/>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85" name="Google Shape;185;p14"/>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Public FilmCelebrity extends Celebrity{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private int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void setState(int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state =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notify();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int getState(){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return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86" name="Google Shape;186;p14"/>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What is Gang of Four (GOF)?</a:t>
            </a:r>
            <a:endParaRPr sz="1750">
              <a:highlight>
                <a:srgbClr val="FFFFFF"/>
              </a:highlight>
            </a:endParaRPr>
          </a:p>
          <a:p>
            <a:pPr indent="0" lvl="0" marL="0" rtl="0" algn="l">
              <a:lnSpc>
                <a:spcPct val="100000"/>
              </a:lnSpc>
              <a:spcBef>
                <a:spcPts val="400"/>
              </a:spcBef>
              <a:spcAft>
                <a:spcPts val="0"/>
              </a:spcAft>
              <a:buSzPts val="2800"/>
              <a:buNone/>
            </a:pPr>
            <a:r>
              <a:t/>
            </a:r>
            <a:endParaRPr/>
          </a:p>
        </p:txBody>
      </p:sp>
      <p:sp>
        <p:nvSpPr>
          <p:cNvPr id="67" name="Google Shape;6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Clr>
                <a:schemeClr val="dk1"/>
              </a:buClr>
              <a:buSzPts val="1100"/>
              <a:buFont typeface="Arial"/>
              <a:buNone/>
            </a:pPr>
            <a:r>
              <a:rPr lang="en">
                <a:solidFill>
                  <a:schemeClr val="dk1"/>
                </a:solidFill>
                <a:highlight>
                  <a:srgbClr val="FFFFFF"/>
                </a:highlight>
              </a:rPr>
              <a:t>In 1994, four authors Erich Gamma, Richard Helm, Ralph Johnson and John Vlissides published a book titled Design Patterns - Elements of Reusable Object-Oriented Software which initiated the concept of Design Pattern in Software development. </a:t>
            </a:r>
            <a:endParaRPr>
              <a:solidFill>
                <a:schemeClr val="dk1"/>
              </a:solidFill>
              <a:highlight>
                <a:srgbClr val="FFFFFF"/>
              </a:highlight>
            </a:endParaRPr>
          </a:p>
          <a:p>
            <a:pPr indent="0" lvl="0" marL="25400" marR="25400" rtl="0" algn="just">
              <a:lnSpc>
                <a:spcPct val="115000"/>
              </a:lnSpc>
              <a:spcBef>
                <a:spcPts val="700"/>
              </a:spcBef>
              <a:spcAft>
                <a:spcPts val="0"/>
              </a:spcAft>
              <a:buClr>
                <a:schemeClr val="dk1"/>
              </a:buClr>
              <a:buSzPts val="1100"/>
              <a:buFont typeface="Arial"/>
              <a:buNone/>
            </a:pPr>
            <a:r>
              <a:rPr lang="en">
                <a:solidFill>
                  <a:schemeClr val="dk1"/>
                </a:solidFill>
                <a:highlight>
                  <a:srgbClr val="FFFFFF"/>
                </a:highlight>
              </a:rPr>
              <a:t>These authors are collectively known as Gang of Four (GOF). According to these authors design patterns are primarily based on the following principles of object orientated design.</a:t>
            </a:r>
            <a:endParaRPr>
              <a:solidFill>
                <a:schemeClr val="dk1"/>
              </a:solidFill>
              <a:highlight>
                <a:srgbClr val="FFFFFF"/>
              </a:highlight>
            </a:endParaRPr>
          </a:p>
          <a:p>
            <a:pPr indent="-342900" lvl="0" marL="457200" rtl="0" algn="l">
              <a:lnSpc>
                <a:spcPct val="115000"/>
              </a:lnSpc>
              <a:spcBef>
                <a:spcPts val="700"/>
              </a:spcBef>
              <a:spcAft>
                <a:spcPts val="0"/>
              </a:spcAft>
              <a:buClr>
                <a:schemeClr val="dk1"/>
              </a:buClr>
              <a:buSzPts val="1800"/>
              <a:buChar char="●"/>
            </a:pPr>
            <a:r>
              <a:rPr lang="en">
                <a:solidFill>
                  <a:schemeClr val="dk1"/>
                </a:solidFill>
                <a:highlight>
                  <a:srgbClr val="FFFFFF"/>
                </a:highlight>
              </a:rPr>
              <a:t>Program to an interface not an implementation</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rgbClr val="FFFFFF"/>
                </a:highlight>
              </a:rPr>
              <a:t>Favor object composition over inheritance</a:t>
            </a:r>
            <a:endParaRPr>
              <a:solidFill>
                <a:schemeClr val="dk1"/>
              </a:solidFill>
              <a:highlight>
                <a:srgbClr val="FFFFFF"/>
              </a:highlight>
            </a:endParaRPr>
          </a:p>
          <a:p>
            <a:pPr indent="0" lvl="0" marL="0" rtl="0" algn="l">
              <a:lnSpc>
                <a:spcPct val="115000"/>
              </a:lnSpc>
              <a:spcBef>
                <a:spcPts val="4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107504" y="339539"/>
            <a:ext cx="8229600" cy="77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780"/>
              <a:buFont typeface="Century Gothic"/>
              <a:buNone/>
            </a:pPr>
            <a:r>
              <a:rPr lang="en" sz="3780"/>
              <a:t>Advanced Observer with Concrete subjects and observers</a:t>
            </a:r>
            <a:endParaRPr/>
          </a:p>
        </p:txBody>
      </p:sp>
      <p:sp>
        <p:nvSpPr>
          <p:cNvPr id="192" name="Google Shape;192;p15"/>
          <p:cNvSpPr txBox="1"/>
          <p:nvPr>
            <p:ph idx="1" type="body"/>
          </p:nvPr>
        </p:nvSpPr>
        <p:spPr>
          <a:xfrm>
            <a:off x="457200" y="4353948"/>
            <a:ext cx="8229600" cy="240600"/>
          </a:xfrm>
          <a:prstGeom prst="rect">
            <a:avLst/>
          </a:prstGeom>
          <a:noFill/>
          <a:ln>
            <a:noFill/>
          </a:ln>
        </p:spPr>
        <p:txBody>
          <a:bodyPr anchorCtr="0" anchor="t" bIns="45700" lIns="91425" spcFirstLastPara="1" rIns="91425" wrap="square" tIns="45700">
            <a:noAutofit/>
          </a:bodyPr>
          <a:lstStyle/>
          <a:p>
            <a:pPr indent="-256546" lvl="0" marL="342906" rtl="0" algn="l">
              <a:lnSpc>
                <a:spcPct val="80000"/>
              </a:lnSpc>
              <a:spcBef>
                <a:spcPts val="0"/>
              </a:spcBef>
              <a:spcAft>
                <a:spcPts val="0"/>
              </a:spcAft>
              <a:buSzPts val="1360"/>
              <a:buNone/>
            </a:pPr>
            <a:r>
              <a:t/>
            </a:r>
            <a:endParaRPr sz="1700"/>
          </a:p>
        </p:txBody>
      </p:sp>
      <p:sp>
        <p:nvSpPr>
          <p:cNvPr id="193" name="Google Shape;193;p15"/>
          <p:cNvSpPr/>
          <p:nvPr/>
        </p:nvSpPr>
        <p:spPr>
          <a:xfrm>
            <a:off x="107504" y="1383618"/>
            <a:ext cx="4104600" cy="235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Public FilmCelebrity extends Celebrity{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private int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void setState(int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state = newState;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notify();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int getState(){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return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94" name="Google Shape;194;p15"/>
          <p:cNvSpPr txBox="1"/>
          <p:nvPr/>
        </p:nvSpPr>
        <p:spPr>
          <a:xfrm>
            <a:off x="3779912" y="1383618"/>
            <a:ext cx="5364000" cy="401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public class FilmFan extends Fan{</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private List&lt;FilmCelebrity&gt; filmCelebrities=  new ArrayList&lt;FilmCelebrity&gt;();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update(FilmCelebrity 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if(filmCelebrities.contain(fc){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fc.getState();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addCelebrity(FilmCelebrity 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celebrities.add(fc);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fc.attach(this);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void removeCelebrity(FilmCelebrity 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celebrities.remove(fc);</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fc.remove(this);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entury Gothic"/>
                <a:ea typeface="Century Gothic"/>
                <a:cs typeface="Century Gothic"/>
                <a:sym typeface="Century Gothic"/>
              </a:rPr>
              <a: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entury Gothic"/>
              <a:ea typeface="Century Gothic"/>
              <a:cs typeface="Century Gothic"/>
              <a:sym typeface="Century Gothic"/>
            </a:endParaRPr>
          </a:p>
        </p:txBody>
      </p:sp>
      <p:sp>
        <p:nvSpPr>
          <p:cNvPr id="195" name="Google Shape;195;p15"/>
          <p:cNvSpPr txBox="1"/>
          <p:nvPr>
            <p:ph idx="12" type="sldNum"/>
          </p:nvPr>
        </p:nvSpPr>
        <p:spPr>
          <a:xfrm>
            <a:off x="7766431" y="221802"/>
            <a:ext cx="628800" cy="57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750">
                <a:highlight>
                  <a:srgbClr val="FFFFFF"/>
                </a:highlight>
              </a:rPr>
              <a:t>Usage of Design Pattern</a:t>
            </a:r>
            <a:endParaRPr sz="1750">
              <a:highlight>
                <a:srgbClr val="FFFFFF"/>
              </a:highlight>
            </a:endParaRPr>
          </a:p>
          <a:p>
            <a:pPr indent="0" lvl="0" marL="0" rtl="0" algn="l">
              <a:lnSpc>
                <a:spcPct val="100000"/>
              </a:lnSpc>
              <a:spcBef>
                <a:spcPts val="400"/>
              </a:spcBef>
              <a:spcAft>
                <a:spcPts val="0"/>
              </a:spcAft>
              <a:buSzPts val="2800"/>
              <a:buNone/>
            </a:pPr>
            <a:r>
              <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dk1"/>
                </a:solidFill>
                <a:highlight>
                  <a:srgbClr val="FFFFFF"/>
                </a:highlight>
              </a:rPr>
              <a:t>Design Patterns have two main usages in software development.</a:t>
            </a:r>
            <a:endParaRPr sz="15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650">
                <a:solidFill>
                  <a:schemeClr val="dk1"/>
                </a:solidFill>
                <a:highlight>
                  <a:srgbClr val="FFFFFF"/>
                </a:highlight>
              </a:rPr>
              <a:t>Common platform for developers</a:t>
            </a:r>
            <a:endParaRPr sz="1650">
              <a:solidFill>
                <a:schemeClr val="dk1"/>
              </a:solidFill>
              <a:highlight>
                <a:srgbClr val="FFFFFF"/>
              </a:highlight>
            </a:endParaRPr>
          </a:p>
          <a:p>
            <a:pPr indent="0" lvl="0" marL="25400" marR="25400" rtl="0" algn="just">
              <a:lnSpc>
                <a:spcPct val="115000"/>
              </a:lnSpc>
              <a:spcBef>
                <a:spcPts val="600"/>
              </a:spcBef>
              <a:spcAft>
                <a:spcPts val="0"/>
              </a:spcAft>
              <a:buClr>
                <a:schemeClr val="dk1"/>
              </a:buClr>
              <a:buSzPts val="1100"/>
              <a:buFont typeface="Arial"/>
              <a:buNone/>
            </a:pPr>
            <a:r>
              <a:rPr lang="en" sz="1500">
                <a:solidFill>
                  <a:schemeClr val="dk1"/>
                </a:solidFill>
                <a:highlight>
                  <a:srgbClr val="FFFFFF"/>
                </a:highlight>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sz="15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650">
                <a:solidFill>
                  <a:schemeClr val="dk1"/>
                </a:solidFill>
                <a:highlight>
                  <a:srgbClr val="FFFFFF"/>
                </a:highlight>
              </a:rPr>
              <a:t>Best Practices</a:t>
            </a:r>
            <a:endParaRPr sz="1650">
              <a:solidFill>
                <a:schemeClr val="dk1"/>
              </a:solidFill>
              <a:highlight>
                <a:srgbClr val="FFFFFF"/>
              </a:highlight>
            </a:endParaRPr>
          </a:p>
          <a:p>
            <a:pPr indent="0" lvl="0" marL="25400" marR="25400" rtl="0" algn="just">
              <a:lnSpc>
                <a:spcPct val="115000"/>
              </a:lnSpc>
              <a:spcBef>
                <a:spcPts val="600"/>
              </a:spcBef>
              <a:spcAft>
                <a:spcPts val="0"/>
              </a:spcAft>
              <a:buClr>
                <a:schemeClr val="dk1"/>
              </a:buClr>
              <a:buSzPts val="1100"/>
              <a:buFont typeface="Arial"/>
              <a:buNone/>
            </a:pPr>
            <a:r>
              <a:rPr lang="en" sz="1500">
                <a:solidFill>
                  <a:schemeClr val="dk1"/>
                </a:solidFill>
                <a:highlight>
                  <a:srgbClr val="FFFFFF"/>
                </a:highlight>
              </a:rPr>
              <a:t>Design patterns have been evolved over a long period of time and they provide best solutions to certain problems faced during software development. Learning these patterns helps inexperienced developers to learn software design in an easy and faster way.</a:t>
            </a:r>
            <a:endParaRPr sz="1500">
              <a:solidFill>
                <a:schemeClr val="dk1"/>
              </a:solidFill>
              <a:highlight>
                <a:srgbClr val="FFFFFF"/>
              </a:highlight>
            </a:endParaRPr>
          </a:p>
          <a:p>
            <a:pPr indent="0" lvl="0" marL="0" rtl="0" algn="l">
              <a:lnSpc>
                <a:spcPct val="115000"/>
              </a:lnSpc>
              <a:spcBef>
                <a:spcPts val="700"/>
              </a:spcBef>
              <a:spcAft>
                <a:spcPts val="1600"/>
              </a:spcAft>
              <a:buSzPts val="1800"/>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1750">
                <a:highlight>
                  <a:srgbClr val="FFFFFF"/>
                </a:highlight>
              </a:rPr>
              <a:t>Types of Design Patterns</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sz="1750">
              <a:solidFill>
                <a:schemeClr val="dk1"/>
              </a:solidFill>
              <a:highlight>
                <a:srgbClr val="FFFFFF"/>
              </a:highlight>
            </a:endParaRPr>
          </a:p>
          <a:p>
            <a:pPr indent="0" lvl="0" marL="25400" marR="25400" rtl="0" algn="just">
              <a:lnSpc>
                <a:spcPct val="115000"/>
              </a:lnSpc>
              <a:spcBef>
                <a:spcPts val="600"/>
              </a:spcBef>
              <a:spcAft>
                <a:spcPts val="0"/>
              </a:spcAft>
              <a:buSzPts val="1800"/>
              <a:buNone/>
            </a:pPr>
            <a:r>
              <a:rPr lang="en" sz="1600">
                <a:solidFill>
                  <a:schemeClr val="dk1"/>
                </a:solidFill>
                <a:highlight>
                  <a:srgbClr val="FFFFFF"/>
                </a:highlight>
              </a:rPr>
              <a:t>As per the design pattern reference book Design Patterns - </a:t>
            </a:r>
            <a:endParaRPr sz="1600">
              <a:solidFill>
                <a:schemeClr val="dk1"/>
              </a:solidFill>
              <a:highlight>
                <a:srgbClr val="FFFFFF"/>
              </a:highlight>
            </a:endParaRPr>
          </a:p>
          <a:p>
            <a:pPr indent="0" lvl="0" marL="25400" marR="25400" rtl="0" algn="just">
              <a:lnSpc>
                <a:spcPct val="115000"/>
              </a:lnSpc>
              <a:spcBef>
                <a:spcPts val="700"/>
              </a:spcBef>
              <a:spcAft>
                <a:spcPts val="0"/>
              </a:spcAft>
              <a:buSzPts val="1800"/>
              <a:buNone/>
            </a:pPr>
            <a:r>
              <a:rPr lang="en" sz="1600">
                <a:solidFill>
                  <a:schemeClr val="dk1"/>
                </a:solidFill>
                <a:highlight>
                  <a:srgbClr val="FFFFFF"/>
                </a:highlight>
              </a:rPr>
              <a:t>Elements of Reusable Object-Oriented Software , </a:t>
            </a:r>
            <a:endParaRPr sz="1600">
              <a:solidFill>
                <a:schemeClr val="dk1"/>
              </a:solidFill>
              <a:highlight>
                <a:srgbClr val="FFFFFF"/>
              </a:highlight>
            </a:endParaRPr>
          </a:p>
          <a:p>
            <a:pPr indent="0" lvl="0" marL="25400" marR="25400" rtl="0" algn="just">
              <a:lnSpc>
                <a:spcPct val="115000"/>
              </a:lnSpc>
              <a:spcBef>
                <a:spcPts val="700"/>
              </a:spcBef>
              <a:spcAft>
                <a:spcPts val="0"/>
              </a:spcAft>
              <a:buSzPts val="1800"/>
              <a:buNone/>
            </a:pPr>
            <a:r>
              <a:rPr lang="en" sz="1600">
                <a:solidFill>
                  <a:schemeClr val="dk1"/>
                </a:solidFill>
                <a:highlight>
                  <a:srgbClr val="FFFFFF"/>
                </a:highlight>
              </a:rPr>
              <a:t>there are 23 design patterns which can be classified in three categories: Creational, Structural and Behavioral patterns. </a:t>
            </a:r>
            <a:endParaRPr sz="1600">
              <a:solidFill>
                <a:schemeClr val="dk1"/>
              </a:solidFill>
              <a:highlight>
                <a:srgbClr val="FFFFFF"/>
              </a:highlight>
            </a:endParaRPr>
          </a:p>
          <a:p>
            <a:pPr indent="0" lvl="0" marL="25400" marR="25400" rtl="0" algn="just">
              <a:lnSpc>
                <a:spcPct val="115000"/>
              </a:lnSpc>
              <a:spcBef>
                <a:spcPts val="700"/>
              </a:spcBef>
              <a:spcAft>
                <a:spcPts val="0"/>
              </a:spcAft>
              <a:buClr>
                <a:schemeClr val="dk1"/>
              </a:buClr>
              <a:buSzPts val="1100"/>
              <a:buFont typeface="Arial"/>
              <a:buNone/>
            </a:pPr>
            <a:r>
              <a:rPr lang="en" sz="1600">
                <a:solidFill>
                  <a:schemeClr val="dk1"/>
                </a:solidFill>
                <a:highlight>
                  <a:srgbClr val="FFFFFF"/>
                </a:highlight>
              </a:rPr>
              <a:t>We'll also discuss another category of design pattern: J2EE design patterns.</a:t>
            </a:r>
            <a:endParaRPr sz="1600">
              <a:solidFill>
                <a:schemeClr val="dk1"/>
              </a:solidFill>
              <a:highlight>
                <a:srgbClr val="FFFFFF"/>
              </a:highlight>
            </a:endParaRPr>
          </a:p>
          <a:p>
            <a:pPr indent="0" lvl="0" marL="0" rtl="0" algn="l">
              <a:lnSpc>
                <a:spcPct val="115000"/>
              </a:lnSpc>
              <a:spcBef>
                <a:spcPts val="700"/>
              </a:spcBef>
              <a:spcAft>
                <a:spcPts val="1600"/>
              </a:spcAft>
              <a:buSzPts val="18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c4f125a958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5400" marR="25400" rtl="0" algn="just">
              <a:lnSpc>
                <a:spcPct val="115000"/>
              </a:lnSpc>
              <a:spcBef>
                <a:spcPts val="700"/>
              </a:spcBef>
              <a:spcAft>
                <a:spcPts val="0"/>
              </a:spcAft>
              <a:buClr>
                <a:schemeClr val="dk1"/>
              </a:buClr>
              <a:buSzPts val="1800"/>
              <a:buFont typeface="Arial"/>
              <a:buNone/>
            </a:pPr>
            <a:r>
              <a:rPr b="1" lang="en" sz="2200">
                <a:highlight>
                  <a:schemeClr val="lt1"/>
                </a:highlight>
              </a:rPr>
              <a:t>Creational</a:t>
            </a:r>
            <a:endParaRPr b="1" sz="3400"/>
          </a:p>
        </p:txBody>
      </p:sp>
      <p:sp>
        <p:nvSpPr>
          <p:cNvPr id="85" name="Google Shape;85;g2c4f125a958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Talks about object creations.</a:t>
            </a:r>
            <a:endParaRPr/>
          </a:p>
          <a:p>
            <a:pPr indent="-342900" lvl="0" marL="457200" rtl="0" algn="l">
              <a:spcBef>
                <a:spcPts val="0"/>
              </a:spcBef>
              <a:spcAft>
                <a:spcPts val="0"/>
              </a:spcAft>
              <a:buSzPts val="1800"/>
              <a:buChar char="-"/>
            </a:pPr>
            <a:r>
              <a:rPr lang="en"/>
              <a:t>To make design more </a:t>
            </a:r>
            <a:r>
              <a:rPr lang="en"/>
              <a:t>readable</a:t>
            </a:r>
            <a:r>
              <a:rPr lang="en"/>
              <a:t> and less complexity.</a:t>
            </a:r>
            <a:endParaRPr/>
          </a:p>
          <a:p>
            <a:pPr indent="-342900" lvl="0" marL="457200" rtl="0" algn="l">
              <a:spcBef>
                <a:spcPts val="0"/>
              </a:spcBef>
              <a:spcAft>
                <a:spcPts val="0"/>
              </a:spcAft>
              <a:buSzPts val="1800"/>
              <a:buChar char="-"/>
            </a:pPr>
            <a:r>
              <a:rPr lang="en"/>
              <a:t>Talks about efficiently object creation.</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c4f125a958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5400" marR="25400" rtl="0" algn="just">
              <a:lnSpc>
                <a:spcPct val="115000"/>
              </a:lnSpc>
              <a:spcBef>
                <a:spcPts val="700"/>
              </a:spcBef>
              <a:spcAft>
                <a:spcPts val="0"/>
              </a:spcAft>
              <a:buClr>
                <a:schemeClr val="dk1"/>
              </a:buClr>
              <a:buSzPts val="1800"/>
              <a:buFont typeface="Arial"/>
              <a:buNone/>
            </a:pPr>
            <a:r>
              <a:rPr b="1" lang="en" sz="2200">
                <a:highlight>
                  <a:schemeClr val="lt1"/>
                </a:highlight>
              </a:rPr>
              <a:t>Structural </a:t>
            </a:r>
            <a:endParaRPr b="1" sz="2200"/>
          </a:p>
        </p:txBody>
      </p:sp>
      <p:sp>
        <p:nvSpPr>
          <p:cNvPr id="91" name="Google Shape;91;g2c4f125a958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Talks about how classes and objects can be composed.</a:t>
            </a:r>
            <a:endParaRPr/>
          </a:p>
          <a:p>
            <a:pPr indent="-342900" lvl="0" marL="457200" rtl="0" algn="l">
              <a:spcBef>
                <a:spcPts val="0"/>
              </a:spcBef>
              <a:spcAft>
                <a:spcPts val="0"/>
              </a:spcAft>
              <a:buSzPts val="1800"/>
              <a:buChar char="-"/>
            </a:pPr>
            <a:r>
              <a:rPr lang="en"/>
              <a:t>Parents-child relationship like inheritance, extend.</a:t>
            </a:r>
            <a:endParaRPr/>
          </a:p>
          <a:p>
            <a:pPr indent="-342900" lvl="0" marL="457200" rtl="0" algn="l">
              <a:spcBef>
                <a:spcPts val="0"/>
              </a:spcBef>
              <a:spcAft>
                <a:spcPts val="0"/>
              </a:spcAft>
              <a:buSzPts val="1800"/>
              <a:buChar char="-"/>
            </a:pPr>
            <a:r>
              <a:rPr lang="en"/>
              <a:t>Deals with simplicity in identifying relationships.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c4f125a958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5400" marR="25400" rtl="0" algn="just">
              <a:lnSpc>
                <a:spcPct val="115000"/>
              </a:lnSpc>
              <a:spcBef>
                <a:spcPts val="700"/>
              </a:spcBef>
              <a:spcAft>
                <a:spcPts val="0"/>
              </a:spcAft>
              <a:buClr>
                <a:schemeClr val="dk1"/>
              </a:buClr>
              <a:buSzPts val="1800"/>
              <a:buFont typeface="Arial"/>
              <a:buNone/>
            </a:pPr>
            <a:r>
              <a:rPr b="1" lang="en" sz="2200">
                <a:highlight>
                  <a:schemeClr val="lt1"/>
                </a:highlight>
              </a:rPr>
              <a:t>Behavioral</a:t>
            </a:r>
            <a:endParaRPr b="1" sz="2600"/>
          </a:p>
        </p:txBody>
      </p:sp>
      <p:sp>
        <p:nvSpPr>
          <p:cNvPr id="97" name="Google Shape;97;g2c4f125a958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Deals with </a:t>
            </a:r>
            <a:r>
              <a:rPr lang="en"/>
              <a:t>interactions</a:t>
            </a:r>
            <a:r>
              <a:rPr lang="en"/>
              <a:t> and responsibility of objects. </a:t>
            </a:r>
            <a:endParaRPr/>
          </a:p>
          <a:p>
            <a:pPr indent="-342900" lvl="0" marL="457200" rtl="0" algn="l">
              <a:spcBef>
                <a:spcPts val="0"/>
              </a:spcBef>
              <a:spcAft>
                <a:spcPts val="0"/>
              </a:spcAft>
              <a:buSzPts val="1800"/>
              <a:buChar char="-"/>
            </a:pPr>
            <a:r>
              <a:rPr lang="en"/>
              <a:t>Deals with static, </a:t>
            </a:r>
            <a:r>
              <a:rPr lang="en"/>
              <a:t>private</a:t>
            </a:r>
            <a:r>
              <a:rPr lang="en"/>
              <a:t>, protected.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Types of Patterns</a:t>
            </a:r>
            <a:endParaRPr/>
          </a:p>
          <a:p>
            <a:pPr indent="0" lvl="0" marL="0" rtl="0" algn="l">
              <a:lnSpc>
                <a:spcPct val="100000"/>
              </a:lnSpc>
              <a:spcBef>
                <a:spcPts val="0"/>
              </a:spcBef>
              <a:spcAft>
                <a:spcPts val="0"/>
              </a:spcAft>
              <a:buSzPts val="2800"/>
              <a:buNone/>
            </a:pPr>
            <a:r>
              <a:t/>
            </a:r>
            <a:endParaRPr/>
          </a:p>
        </p:txBody>
      </p:sp>
      <p:sp>
        <p:nvSpPr>
          <p:cNvPr id="103" name="Google Shape;10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graphicFrame>
        <p:nvGraphicFramePr>
          <p:cNvPr id="104" name="Google Shape;104;p5"/>
          <p:cNvGraphicFramePr/>
          <p:nvPr/>
        </p:nvGraphicFramePr>
        <p:xfrm>
          <a:off x="396538" y="1115025"/>
          <a:ext cx="3000000" cy="3000000"/>
        </p:xfrm>
        <a:graphic>
          <a:graphicData uri="http://schemas.openxmlformats.org/drawingml/2006/table">
            <a:tbl>
              <a:tblPr>
                <a:solidFill>
                  <a:srgbClr val="FFFFFF"/>
                </a:solidFill>
                <a:tableStyleId>{ADDA3CEA-51ED-46A6-8394-ED23E8A05B0F}</a:tableStyleId>
              </a:tblPr>
              <a:tblGrid>
                <a:gridCol w="8350100"/>
              </a:tblGrid>
              <a:tr h="445025">
                <a:tc>
                  <a:txBody>
                    <a:bodyPr/>
                    <a:lstStyle/>
                    <a:p>
                      <a:pPr indent="0" lvl="0" marL="0" marR="0" rtl="0" algn="ctr">
                        <a:lnSpc>
                          <a:spcPct val="142857"/>
                        </a:lnSpc>
                        <a:spcBef>
                          <a:spcPts val="0"/>
                        </a:spcBef>
                        <a:spcAft>
                          <a:spcPts val="0"/>
                        </a:spcAft>
                        <a:buClr>
                          <a:schemeClr val="dk1"/>
                        </a:buClr>
                        <a:buSzPts val="1100"/>
                        <a:buFont typeface="Arial"/>
                        <a:buNone/>
                      </a:pPr>
                      <a:r>
                        <a:rPr b="1" lang="en" sz="1200" u="none" cap="none" strike="noStrike">
                          <a:solidFill>
                            <a:schemeClr val="dk1"/>
                          </a:solidFill>
                          <a:highlight>
                            <a:srgbClr val="FFFFFF"/>
                          </a:highlight>
                        </a:rPr>
                        <a:t>Pattern &amp; Description</a:t>
                      </a:r>
                      <a:endParaRPr sz="1400" u="none" cap="none" strike="noStrike"/>
                    </a:p>
                  </a:txBody>
                  <a:tcPr marT="91425" marB="91425" marR="91425" marL="91425">
                    <a:lnL cap="flat" cmpd="sng" w="9525">
                      <a:solidFill>
                        <a:srgbClr val="DDDDDD"/>
                      </a:solidFill>
                      <a:prstDash val="solid"/>
                      <a:round/>
                      <a:headEnd len="sm" w="sm" type="none"/>
                      <a:tailEnd len="sm" w="sm" type="none"/>
                    </a:lnL>
                    <a:lnB cap="flat" cmpd="sng" w="9525">
                      <a:solidFill>
                        <a:srgbClr val="DDDDDD"/>
                      </a:solidFill>
                      <a:prstDash val="solid"/>
                      <a:round/>
                      <a:headEnd len="sm" w="sm" type="none"/>
                      <a:tailEnd len="sm" w="sm" type="none"/>
                    </a:lnB>
                  </a:tcPr>
                </a:tc>
              </a:tr>
              <a:tr h="1141625">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rPr>
                        <a:t>Creational Patterns</a:t>
                      </a:r>
                      <a:endParaRPr sz="1200" u="none" cap="none" strike="noStrike">
                        <a:highlight>
                          <a:srgbClr val="FFFFFF"/>
                        </a:highlight>
                      </a:endParaRPr>
                    </a:p>
                    <a:p>
                      <a:pPr indent="0" lvl="0" marL="0" marR="0" rtl="0" algn="l">
                        <a:lnSpc>
                          <a:spcPct val="142857"/>
                        </a:lnSpc>
                        <a:spcBef>
                          <a:spcPts val="1500"/>
                        </a:spcBef>
                        <a:spcAft>
                          <a:spcPts val="0"/>
                        </a:spcAft>
                        <a:buClr>
                          <a:srgbClr val="000000"/>
                        </a:buClr>
                        <a:buSzPts val="1200"/>
                        <a:buFont typeface="Arial"/>
                        <a:buNone/>
                      </a:pPr>
                      <a:r>
                        <a:rPr lang="en" sz="1200" u="none" cap="none" strike="noStrike">
                          <a:highlight>
                            <a:srgbClr val="FFFFFF"/>
                          </a:highlight>
                        </a:rPr>
                        <a:t>These design patterns provide a way to create objects while hiding the creation logic, rather than instantiating objects directly using new operator. This gives program more flexibility in deciding which objects need to be created for a given use case.</a:t>
                      </a:r>
                      <a:endParaRPr sz="1200" u="none" cap="none" strike="noStrike">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01725">
                <a:tc>
                  <a:txBody>
                    <a:bodyPr/>
                    <a:lstStyle/>
                    <a:p>
                      <a:pPr indent="0" lvl="0" marL="0" marR="0" rtl="0" algn="l">
                        <a:lnSpc>
                          <a:spcPct val="142857"/>
                        </a:lnSpc>
                        <a:spcBef>
                          <a:spcPts val="0"/>
                        </a:spcBef>
                        <a:spcAft>
                          <a:spcPts val="0"/>
                        </a:spcAft>
                        <a:buClr>
                          <a:srgbClr val="000000"/>
                        </a:buClr>
                        <a:buSzPts val="1200"/>
                        <a:buFont typeface="Arial"/>
                        <a:buNone/>
                      </a:pPr>
                      <a:r>
                        <a:rPr lang="en" sz="1200" u="none" cap="none" strike="noStrike">
                          <a:highlight>
                            <a:srgbClr val="FFFFFF"/>
                          </a:highlight>
                        </a:rPr>
                        <a:t>Structural Patterns</a:t>
                      </a:r>
                      <a:endParaRPr sz="1200" u="none" cap="none" strike="noStrike">
                        <a:highlight>
                          <a:srgbClr val="FFFFFF"/>
                        </a:highlight>
                      </a:endParaRPr>
                    </a:p>
                    <a:p>
                      <a:pPr indent="0" lvl="0" marL="0" marR="0" rtl="0" algn="l">
                        <a:lnSpc>
                          <a:spcPct val="142857"/>
                        </a:lnSpc>
                        <a:spcBef>
                          <a:spcPts val="1500"/>
                        </a:spcBef>
                        <a:spcAft>
                          <a:spcPts val="0"/>
                        </a:spcAft>
                        <a:buClr>
                          <a:srgbClr val="000000"/>
                        </a:buClr>
                        <a:buSzPts val="1200"/>
                        <a:buFont typeface="Arial"/>
                        <a:buNone/>
                      </a:pPr>
                      <a:r>
                        <a:rPr lang="en" sz="1200" u="none" cap="none" strike="noStrike">
                          <a:highlight>
                            <a:srgbClr val="FFFFFF"/>
                          </a:highlight>
                        </a:rPr>
                        <a:t>These design patterns concern class and object composition. Concept of inheritance is used to compose interfaces and define ways to compose objects to obtain new functionalities.</a:t>
                      </a:r>
                      <a:endParaRPr sz="1200" u="none" cap="none" strike="noStrike">
                        <a:highlight>
                          <a:srgbClr val="FFFFFF"/>
                        </a:highlight>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SzPts val="1800"/>
              <a:buNone/>
            </a:pPr>
            <a:r>
              <a:rPr lang="en" sz="1200">
                <a:solidFill>
                  <a:srgbClr val="000000"/>
                </a:solidFill>
                <a:highlight>
                  <a:srgbClr val="FFFFFF"/>
                </a:highlight>
              </a:rPr>
              <a:t>Behavioral Patterns</a:t>
            </a:r>
            <a:endParaRPr sz="1200">
              <a:solidFill>
                <a:srgbClr val="000000"/>
              </a:solidFill>
              <a:highlight>
                <a:srgbClr val="FFFFFF"/>
              </a:highlight>
            </a:endParaRPr>
          </a:p>
          <a:p>
            <a:pPr indent="0" lvl="0" marL="0" rtl="0" algn="l">
              <a:lnSpc>
                <a:spcPct val="142857"/>
              </a:lnSpc>
              <a:spcBef>
                <a:spcPts val="1500"/>
              </a:spcBef>
              <a:spcAft>
                <a:spcPts val="0"/>
              </a:spcAft>
              <a:buSzPts val="1800"/>
              <a:buNone/>
            </a:pPr>
            <a:r>
              <a:rPr lang="en" sz="1200">
                <a:solidFill>
                  <a:srgbClr val="000000"/>
                </a:solidFill>
                <a:highlight>
                  <a:srgbClr val="FFFFFF"/>
                </a:highlight>
              </a:rPr>
              <a:t>These design patterns are specifically concerned with communication between objects.</a:t>
            </a:r>
            <a:endParaRPr sz="1200">
              <a:solidFill>
                <a:srgbClr val="000000"/>
              </a:solidFill>
              <a:highlight>
                <a:srgbClr val="FFFFFF"/>
              </a:highlight>
            </a:endParaRPr>
          </a:p>
          <a:p>
            <a:pPr indent="0" lvl="0" marL="0" rtl="0" algn="l">
              <a:lnSpc>
                <a:spcPct val="142857"/>
              </a:lnSpc>
              <a:spcBef>
                <a:spcPts val="1500"/>
              </a:spcBef>
              <a:spcAft>
                <a:spcPts val="0"/>
              </a:spcAft>
              <a:buSzPts val="1800"/>
              <a:buNone/>
            </a:pPr>
            <a:r>
              <a:rPr lang="en" sz="1200">
                <a:solidFill>
                  <a:srgbClr val="000000"/>
                </a:solidFill>
                <a:highlight>
                  <a:srgbClr val="FFFFFF"/>
                </a:highlight>
              </a:rPr>
              <a:t>J2EE Patterns</a:t>
            </a:r>
            <a:endParaRPr sz="1200">
              <a:solidFill>
                <a:srgbClr val="000000"/>
              </a:solidFill>
              <a:highlight>
                <a:srgbClr val="FFFFFF"/>
              </a:highlight>
            </a:endParaRPr>
          </a:p>
          <a:p>
            <a:pPr indent="0" lvl="0" marL="0" rtl="0" algn="l">
              <a:lnSpc>
                <a:spcPct val="142857"/>
              </a:lnSpc>
              <a:spcBef>
                <a:spcPts val="1500"/>
              </a:spcBef>
              <a:spcAft>
                <a:spcPts val="0"/>
              </a:spcAft>
              <a:buSzPts val="1800"/>
              <a:buNone/>
            </a:pPr>
            <a:r>
              <a:rPr lang="en" sz="1200">
                <a:solidFill>
                  <a:srgbClr val="000000"/>
                </a:solidFill>
                <a:highlight>
                  <a:srgbClr val="FFFFFF"/>
                </a:highlight>
              </a:rPr>
              <a:t>These design patterns are specifically concerned with the presentation tier. These patterns are identified by Sun Java Center.</a:t>
            </a:r>
            <a:endParaRPr sz="1200">
              <a:solidFill>
                <a:srgbClr val="000000"/>
              </a:solidFill>
              <a:highlight>
                <a:srgbClr val="FFFFFF"/>
              </a:highlight>
            </a:endParaRPr>
          </a:p>
          <a:p>
            <a:pPr indent="0" lvl="0" marL="0" rtl="0" algn="l">
              <a:lnSpc>
                <a:spcPct val="115000"/>
              </a:lnSpc>
              <a:spcBef>
                <a:spcPts val="15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