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4" roundtripDataSignature="AMtx7mhV24Na9DTkdjbUwW/Wptyso1k7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70d46b83b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70d46b83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c70d46b83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70d46b83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70d46b83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c70d46b83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70d46b83b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70d46b83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c70d46b83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70d46b83b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70d46b83b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c70d46b83b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4" name="Google Shape;24;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31"/>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81" name="Google Shape;81;p31"/>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2" name="Google Shape;82;p3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32"/>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3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33"/>
          <p:cNvSpPr txBox="1"/>
          <p:nvPr>
            <p:ph type="title"/>
          </p:nvPr>
        </p:nvSpPr>
        <p:spPr>
          <a:xfrm>
            <a:off x="1181409" y="1447800"/>
            <a:ext cx="6001049"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 type="body"/>
          </p:nvPr>
        </p:nvSpPr>
        <p:spPr>
          <a:xfrm>
            <a:off x="1448177" y="3771174"/>
            <a:ext cx="546115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4" name="Google Shape;94;p33"/>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5" name="Google Shape;95;p3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33"/>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 name="Google Shape;99;p33"/>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34"/>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4"/>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3" name="Google Shape;103;p3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5"/>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35"/>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0" name="Google Shape;110;p35"/>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1" name="Google Shape;111;p35"/>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2" name="Google Shape;112;p35"/>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3" name="Google Shape;113;p35"/>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4" name="Google Shape;114;p35"/>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35"/>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3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6"/>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2" name="Google Shape;122;p36"/>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3" name="Google Shape;123;p36"/>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4" name="Google Shape;124;p36"/>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5" name="Google Shape;125;p36"/>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6" name="Google Shape;126;p36"/>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7" name="Google Shape;127;p36"/>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8" name="Google Shape;128;p36"/>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9" name="Google Shape;129;p36"/>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30" name="Google Shape;130;p36"/>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36"/>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3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7"/>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8" name="Google Shape;138;p3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8"/>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8"/>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4" name="Google Shape;144;p3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0" name="Google Shape;30;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4"/>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6" name="Google Shape;36;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2" name="Google Shape;42;p25"/>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3" name="Google Shape;43;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9" name="Google Shape;49;p26"/>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0" name="Google Shape;50;p26"/>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1" name="Google Shape;51;p26"/>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2" name="Google Shape;52;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9"/>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7" name="Google Shape;67;p29"/>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8" name="Google Shape;68;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0"/>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4" name="Google Shape;74;p30"/>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5" name="Google Shape;75;p3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p:nvPr/>
        </p:nvSpPr>
        <p:spPr>
          <a:xfrm>
            <a:off x="629943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a:off x="5689832" y="-457200"/>
            <a:ext cx="1600200" cy="1600200"/>
          </a:xfrm>
          <a:prstGeom prst="ellipse">
            <a:avLst/>
          </a:prstGeom>
          <a:gradFill>
            <a:gsLst>
              <a:gs pos="0">
                <a:srgbClr val="4CB9C3">
                  <a:alpha val="13333"/>
                </a:srgbClr>
              </a:gs>
              <a:gs pos="36000">
                <a:srgbClr val="4CB9C3">
                  <a:alpha val="6274"/>
                </a:srgbClr>
              </a:gs>
              <a:gs pos="73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6299432" y="6096000"/>
            <a:ext cx="990600" cy="990600"/>
          </a:xfrm>
          <a:prstGeom prst="ellipse">
            <a:avLst/>
          </a:prstGeom>
          <a:gradFill>
            <a:gsLst>
              <a:gs pos="0">
                <a:srgbClr val="4CB9C3">
                  <a:alpha val="8235"/>
                </a:srgbClr>
              </a:gs>
              <a:gs pos="36000">
                <a:srgbClr val="4CB9C3">
                  <a:alpha val="4313"/>
                </a:srgbClr>
              </a:gs>
              <a:gs pos="66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153988" y="2667000"/>
            <a:ext cx="4191000" cy="4191000"/>
          </a:xfrm>
          <a:prstGeom prst="ellipse">
            <a:avLst/>
          </a:prstGeom>
          <a:gradFill>
            <a:gsLst>
              <a:gs pos="0">
                <a:srgbClr val="4CB9C3">
                  <a:alpha val="10588"/>
                </a:srgbClr>
              </a:gs>
              <a:gs pos="36000">
                <a:srgbClr val="4CB9C3">
                  <a:alpha val="9411"/>
                </a:srgbClr>
              </a:gs>
              <a:gs pos="75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839788" y="2895600"/>
            <a:ext cx="2362200" cy="2362200"/>
          </a:xfrm>
          <a:prstGeom prst="ellipse">
            <a:avLst/>
          </a:prstGeom>
          <a:gradFill>
            <a:gsLst>
              <a:gs pos="0">
                <a:srgbClr val="4CB9C3">
                  <a:alpha val="7450"/>
                </a:srgbClr>
              </a:gs>
              <a:gs pos="36000">
                <a:srgbClr val="4CB9C3">
                  <a:alpha val="7450"/>
                </a:srgbClr>
              </a:gs>
              <a:gs pos="72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21"/>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1"/>
              <a:buFont typeface="Arial"/>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51520" y="3501008"/>
            <a:ext cx="8638728" cy="127637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Century Gothic"/>
              <a:buNone/>
            </a:pPr>
            <a:r>
              <a:rPr lang="en-US" sz="4400"/>
              <a:t>CSE470 – Software Engineering</a:t>
            </a:r>
            <a:endParaRPr sz="4400"/>
          </a:p>
        </p:txBody>
      </p:sp>
      <p:sp>
        <p:nvSpPr>
          <p:cNvPr id="152" name="Google Shape;152;p1"/>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a:t>SINGLETON AND ADAPTER PATTERN</a:t>
            </a:r>
            <a:endParaRPr/>
          </a:p>
        </p:txBody>
      </p:sp>
      <p:sp>
        <p:nvSpPr>
          <p:cNvPr id="153" name="Google Shape;153;p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154" name="Google Shape;154;p1"/>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Singleton</a:t>
            </a:r>
            <a:endParaRPr/>
          </a:p>
        </p:txBody>
      </p:sp>
      <p:sp>
        <p:nvSpPr>
          <p:cNvPr id="232" name="Google Shape;232;p6"/>
          <p:cNvSpPr txBox="1"/>
          <p:nvPr>
            <p:ph idx="1" type="body"/>
          </p:nvPr>
        </p:nvSpPr>
        <p:spPr>
          <a:xfrm>
            <a:off x="251520" y="1556792"/>
            <a:ext cx="8660026" cy="41954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t>Participants: </a:t>
            </a:r>
            <a:endParaRPr/>
          </a:p>
          <a:p>
            <a:pPr indent="-342906" lvl="0" marL="342906" rtl="0" algn="l">
              <a:lnSpc>
                <a:spcPct val="100000"/>
              </a:lnSpc>
              <a:spcBef>
                <a:spcPts val="1000"/>
              </a:spcBef>
              <a:spcAft>
                <a:spcPts val="0"/>
              </a:spcAft>
              <a:buSzPts val="1600"/>
              <a:buFont typeface="Noto Sans Symbols"/>
              <a:buChar char="⮚"/>
            </a:pPr>
            <a:r>
              <a:rPr b="1" lang="en-US"/>
              <a:t>Singleton-</a:t>
            </a:r>
            <a:r>
              <a:rPr lang="en-US"/>
              <a:t>defines an Instance operation that lets clients access its unique instance. Instance is a class operation .It may be responsible for creating its own unique instance. (ex: Singleton)</a:t>
            </a:r>
            <a:endParaRPr b="1"/>
          </a:p>
          <a:p>
            <a:pPr indent="0" lvl="0" marL="0" rtl="0" algn="l">
              <a:lnSpc>
                <a:spcPct val="100000"/>
              </a:lnSpc>
              <a:spcBef>
                <a:spcPts val="1000"/>
              </a:spcBef>
              <a:spcAft>
                <a:spcPts val="0"/>
              </a:spcAft>
              <a:buSzPts val="1600"/>
              <a:buNone/>
            </a:pPr>
            <a:r>
              <a:rPr b="1" lang="en-US"/>
              <a:t>Structure:</a:t>
            </a:r>
            <a:endParaRPr/>
          </a:p>
        </p:txBody>
      </p:sp>
      <p:pic>
        <p:nvPicPr>
          <p:cNvPr id="233" name="Google Shape;233;p6"/>
          <p:cNvPicPr preferRelativeResize="0"/>
          <p:nvPr/>
        </p:nvPicPr>
        <p:blipFill rotWithShape="1">
          <a:blip r:embed="rId3">
            <a:alphaModFix/>
          </a:blip>
          <a:srcRect b="0" l="0" r="0" t="0"/>
          <a:stretch/>
        </p:blipFill>
        <p:spPr>
          <a:xfrm>
            <a:off x="1889082" y="3429000"/>
            <a:ext cx="5824652" cy="2592288"/>
          </a:xfrm>
          <a:prstGeom prst="rect">
            <a:avLst/>
          </a:prstGeom>
          <a:noFill/>
          <a:ln>
            <a:noFill/>
          </a:ln>
        </p:spPr>
      </p:pic>
      <p:sp>
        <p:nvSpPr>
          <p:cNvPr id="234" name="Google Shape;234;p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35" name="Google Shape;235;p6"/>
          <p:cNvPicPr preferRelativeResize="0"/>
          <p:nvPr/>
        </p:nvPicPr>
        <p:blipFill rotWithShape="1">
          <a:blip r:embed="rId4">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Singleton</a:t>
            </a:r>
            <a:endParaRPr/>
          </a:p>
        </p:txBody>
      </p:sp>
      <p:sp>
        <p:nvSpPr>
          <p:cNvPr id="241" name="Google Shape;241;p7"/>
          <p:cNvSpPr txBox="1"/>
          <p:nvPr>
            <p:ph idx="1" type="body"/>
          </p:nvPr>
        </p:nvSpPr>
        <p:spPr>
          <a:xfrm>
            <a:off x="827700" y="2052925"/>
            <a:ext cx="7416708" cy="4195481"/>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600"/>
              <a:buNone/>
            </a:pPr>
            <a:r>
              <a:rPr b="1" lang="en-US"/>
              <a:t>Lazy instance</a:t>
            </a:r>
            <a:r>
              <a:rPr lang="en-US"/>
              <a:t>: Singleton make use of lazy initiation of the class. It means that its creation is deferred until it is first used. It helps to improve performance, avoid wasteful computation and reduce program memory requirement.</a:t>
            </a:r>
            <a:endParaRPr/>
          </a:p>
          <a:p>
            <a:pPr indent="0" lvl="0" marL="0" rtl="0" algn="just">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rPr lang="en-US"/>
              <a:t> if(singleInstance == null){</a:t>
            </a:r>
            <a:endParaRPr/>
          </a:p>
          <a:p>
            <a:pPr indent="0" lvl="0" marL="0" rtl="0" algn="l">
              <a:lnSpc>
                <a:spcPct val="100000"/>
              </a:lnSpc>
              <a:spcBef>
                <a:spcPts val="1000"/>
              </a:spcBef>
              <a:spcAft>
                <a:spcPts val="0"/>
              </a:spcAft>
              <a:buSzPts val="1600"/>
              <a:buNone/>
            </a:pPr>
            <a:r>
              <a:rPr lang="en-US"/>
              <a:t>      singleInstance = new Singletong(); </a:t>
            </a:r>
            <a:r>
              <a:rPr lang="en-US">
                <a:solidFill>
                  <a:srgbClr val="92D050"/>
                </a:solidFill>
              </a:rPr>
              <a:t>// Lazy initialization</a:t>
            </a:r>
            <a:endParaRPr>
              <a:solidFill>
                <a:srgbClr val="92D050"/>
              </a:solidFill>
            </a:endParaRPr>
          </a:p>
          <a:p>
            <a:pPr indent="0" lvl="0" marL="0" rtl="0" algn="l">
              <a:lnSpc>
                <a:spcPct val="100000"/>
              </a:lnSpc>
              <a:spcBef>
                <a:spcPts val="1000"/>
              </a:spcBef>
              <a:spcAft>
                <a:spcPts val="0"/>
              </a:spcAft>
              <a:buSzPts val="1600"/>
              <a:buNone/>
            </a:pPr>
            <a:r>
              <a:rPr lang="en-US"/>
              <a:t> }</a:t>
            </a:r>
            <a:endParaRPr/>
          </a:p>
        </p:txBody>
      </p:sp>
      <p:sp>
        <p:nvSpPr>
          <p:cNvPr id="242" name="Google Shape;242;p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43" name="Google Shape;243;p7"/>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Adapter Pattern</a:t>
            </a:r>
            <a:endParaRPr/>
          </a:p>
        </p:txBody>
      </p:sp>
      <p:sp>
        <p:nvSpPr>
          <p:cNvPr id="249" name="Google Shape;249;p8"/>
          <p:cNvSpPr txBox="1"/>
          <p:nvPr>
            <p:ph idx="1" type="body"/>
          </p:nvPr>
        </p:nvSpPr>
        <p:spPr>
          <a:xfrm>
            <a:off x="827700" y="1340769"/>
            <a:ext cx="6711654" cy="4907638"/>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b="1" lang="en-US"/>
              <a:t>In the real world...</a:t>
            </a:r>
            <a:endParaRPr/>
          </a:p>
          <a:p>
            <a:pPr indent="0" lvl="0" marL="0" rtl="0" algn="l">
              <a:lnSpc>
                <a:spcPct val="100000"/>
              </a:lnSpc>
              <a:spcBef>
                <a:spcPts val="1000"/>
              </a:spcBef>
              <a:spcAft>
                <a:spcPts val="0"/>
              </a:spcAft>
              <a:buSzPts val="1600"/>
              <a:buNone/>
            </a:pPr>
            <a:r>
              <a:rPr lang="en-US"/>
              <a:t>we are very familiar with adapters and what they do </a:t>
            </a:r>
            <a:br>
              <a:rPr lang="en-US"/>
            </a:br>
            <a:endParaRPr/>
          </a:p>
        </p:txBody>
      </p:sp>
      <p:sp>
        <p:nvSpPr>
          <p:cNvPr id="250" name="Google Shape;250;p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id="251" name="Google Shape;251;p8"/>
          <p:cNvPicPr preferRelativeResize="0"/>
          <p:nvPr/>
        </p:nvPicPr>
        <p:blipFill rotWithShape="1">
          <a:blip r:embed="rId3">
            <a:alphaModFix/>
          </a:blip>
          <a:srcRect b="0" l="0" r="0" t="0"/>
          <a:stretch/>
        </p:blipFill>
        <p:spPr>
          <a:xfrm>
            <a:off x="1403648" y="2492896"/>
            <a:ext cx="6265168" cy="3833242"/>
          </a:xfrm>
          <a:prstGeom prst="rect">
            <a:avLst/>
          </a:prstGeom>
          <a:noFill/>
          <a:ln>
            <a:noFill/>
          </a:ln>
        </p:spPr>
      </p:pic>
      <p:pic>
        <p:nvPicPr>
          <p:cNvPr descr="brac.png" id="252" name="Google Shape;252;p8"/>
          <p:cNvPicPr preferRelativeResize="0"/>
          <p:nvPr/>
        </p:nvPicPr>
        <p:blipFill rotWithShape="1">
          <a:blip r:embed="rId4">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
          <p:cNvSpPr txBox="1"/>
          <p:nvPr>
            <p:ph type="title"/>
          </p:nvPr>
        </p:nvSpPr>
        <p:spPr>
          <a:xfrm>
            <a:off x="457200" y="274638"/>
            <a:ext cx="8229600" cy="106613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Century Gothic"/>
              <a:buNone/>
            </a:pPr>
            <a:r>
              <a:rPr lang="en-US"/>
              <a:t>What about object oriented adapters? </a:t>
            </a:r>
            <a:br>
              <a:rPr lang="en-US"/>
            </a:br>
            <a:endParaRPr/>
          </a:p>
        </p:txBody>
      </p:sp>
      <p:sp>
        <p:nvSpPr>
          <p:cNvPr id="258" name="Google Shape;258;p9"/>
          <p:cNvSpPr txBox="1"/>
          <p:nvPr>
            <p:ph idx="1" type="body"/>
          </p:nvPr>
        </p:nvSpPr>
        <p:spPr>
          <a:xfrm>
            <a:off x="827700" y="2052925"/>
            <a:ext cx="7704740" cy="41954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solidFill>
                  <a:srgbClr val="EFD37E"/>
                </a:solidFill>
              </a:rPr>
              <a:t>Intent</a:t>
            </a:r>
            <a:r>
              <a:rPr b="1" lang="en-US"/>
              <a:t>:</a:t>
            </a:r>
            <a:br>
              <a:rPr b="1" lang="en-US"/>
            </a:br>
            <a:r>
              <a:rPr lang="en-US"/>
              <a:t>Convert the interface of a class into another interface clients expect. Adapter lets classes work together that couldn't otherwise because of incompatible interfaces.</a:t>
            </a:r>
            <a:br>
              <a:rPr lang="en-US"/>
            </a:br>
            <a:r>
              <a:rPr b="1" lang="en-US">
                <a:solidFill>
                  <a:srgbClr val="EFD37E"/>
                </a:solidFill>
              </a:rPr>
              <a:t>Classified as:</a:t>
            </a:r>
            <a:br>
              <a:rPr b="1" lang="en-US"/>
            </a:br>
            <a:r>
              <a:rPr lang="en-US"/>
              <a:t>A Structural Pattern</a:t>
            </a:r>
            <a:br>
              <a:rPr lang="en-US"/>
            </a:br>
            <a:r>
              <a:rPr lang="en-US"/>
              <a:t>(Structural patterns are concerned with how classes and objects are composed to form larger structures.)</a:t>
            </a:r>
            <a:br>
              <a:rPr lang="en-US"/>
            </a:br>
            <a:r>
              <a:rPr b="1" lang="en-US">
                <a:solidFill>
                  <a:srgbClr val="EFD37E"/>
                </a:solidFill>
              </a:rPr>
              <a:t>Also Known As:</a:t>
            </a:r>
            <a:br>
              <a:rPr b="1" lang="en-US"/>
            </a:br>
            <a:r>
              <a:rPr lang="en-US"/>
              <a:t>Wrapper </a:t>
            </a:r>
            <a:endParaRPr/>
          </a:p>
        </p:txBody>
      </p:sp>
      <p:sp>
        <p:nvSpPr>
          <p:cNvPr id="259" name="Google Shape;259;p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60" name="Google Shape;260;p9"/>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Adapter Pattern</a:t>
            </a:r>
            <a:endParaRPr/>
          </a:p>
        </p:txBody>
      </p:sp>
      <p:sp>
        <p:nvSpPr>
          <p:cNvPr id="266" name="Google Shape;266;p10"/>
          <p:cNvSpPr txBox="1"/>
          <p:nvPr>
            <p:ph idx="1" type="body"/>
          </p:nvPr>
        </p:nvSpPr>
        <p:spPr>
          <a:xfrm>
            <a:off x="483974" y="2052925"/>
            <a:ext cx="8048466" cy="41954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a:t>Adapter pattern can be solved in one of two ways:</a:t>
            </a:r>
            <a:endParaRPr/>
          </a:p>
          <a:p>
            <a:pPr indent="-342906" lvl="0" marL="342906" rtl="0" algn="l">
              <a:lnSpc>
                <a:spcPct val="100000"/>
              </a:lnSpc>
              <a:spcBef>
                <a:spcPts val="1000"/>
              </a:spcBef>
              <a:spcAft>
                <a:spcPts val="0"/>
              </a:spcAft>
              <a:buSzPts val="1600"/>
              <a:buChar char="►"/>
            </a:pPr>
            <a:r>
              <a:rPr b="1" lang="en-US">
                <a:solidFill>
                  <a:srgbClr val="EFD37E"/>
                </a:solidFill>
              </a:rPr>
              <a:t>Class Adapter</a:t>
            </a:r>
            <a:r>
              <a:rPr lang="en-US"/>
              <a:t>: its Inheritance based solution</a:t>
            </a:r>
            <a:endParaRPr/>
          </a:p>
          <a:p>
            <a:pPr indent="-342906" lvl="0" marL="342906" rtl="0" algn="l">
              <a:lnSpc>
                <a:spcPct val="100000"/>
              </a:lnSpc>
              <a:spcBef>
                <a:spcPts val="1000"/>
              </a:spcBef>
              <a:spcAft>
                <a:spcPts val="0"/>
              </a:spcAft>
              <a:buSzPts val="1600"/>
              <a:buChar char="►"/>
            </a:pPr>
            <a:r>
              <a:rPr b="1" lang="en-US">
                <a:solidFill>
                  <a:srgbClr val="EFD37E"/>
                </a:solidFill>
              </a:rPr>
              <a:t>Object Adapter: </a:t>
            </a:r>
            <a:r>
              <a:rPr lang="en-US"/>
              <a:t>its Object creation based solution</a:t>
            </a:r>
            <a:endParaRPr/>
          </a:p>
        </p:txBody>
      </p:sp>
      <p:sp>
        <p:nvSpPr>
          <p:cNvPr id="267" name="Google Shape;267;p1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68" name="Google Shape;268;p10"/>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ph type="title"/>
          </p:nvPr>
        </p:nvSpPr>
        <p:spPr>
          <a:xfrm>
            <a:off x="457200" y="274638"/>
            <a:ext cx="8229600" cy="9221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274" name="Google Shape;274;p11"/>
          <p:cNvSpPr txBox="1"/>
          <p:nvPr>
            <p:ph idx="1" type="body"/>
          </p:nvPr>
        </p:nvSpPr>
        <p:spPr>
          <a:xfrm>
            <a:off x="539552" y="1700807"/>
            <a:ext cx="8147248" cy="4547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t>Scenario: </a:t>
            </a:r>
            <a:r>
              <a:rPr b="1" i="1" lang="en-US">
                <a:solidFill>
                  <a:srgbClr val="EFD37E"/>
                </a:solidFill>
              </a:rPr>
              <a:t>I have a pizza making store that creates different pizzas based on the choices of people of different locations. For example – people of Dhaka like DhakaStylePizza, people of Sylhet like SylhetStylePizza. </a:t>
            </a:r>
            <a:endParaRPr/>
          </a:p>
          <a:p>
            <a:pPr indent="0" lvl="0" marL="0" rtl="0" algn="l">
              <a:lnSpc>
                <a:spcPct val="100000"/>
              </a:lnSpc>
              <a:spcBef>
                <a:spcPts val="1000"/>
              </a:spcBef>
              <a:spcAft>
                <a:spcPts val="0"/>
              </a:spcAft>
              <a:buSzPts val="1600"/>
              <a:buNone/>
            </a:pPr>
            <a:br>
              <a:rPr lang="en-US"/>
            </a:br>
            <a:endParaRPr/>
          </a:p>
        </p:txBody>
      </p:sp>
      <p:sp>
        <p:nvSpPr>
          <p:cNvPr id="275" name="Google Shape;275;p1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id="276" name="Google Shape;276;p11"/>
          <p:cNvPicPr preferRelativeResize="0"/>
          <p:nvPr/>
        </p:nvPicPr>
        <p:blipFill rotWithShape="1">
          <a:blip r:embed="rId3">
            <a:alphaModFix/>
          </a:blip>
          <a:srcRect b="0" l="0" r="0" t="0"/>
          <a:stretch/>
        </p:blipFill>
        <p:spPr>
          <a:xfrm>
            <a:off x="899592" y="3356992"/>
            <a:ext cx="3487176" cy="2993150"/>
          </a:xfrm>
          <a:prstGeom prst="rect">
            <a:avLst/>
          </a:prstGeom>
          <a:noFill/>
          <a:ln>
            <a:noFill/>
          </a:ln>
        </p:spPr>
      </p:pic>
      <p:pic>
        <p:nvPicPr>
          <p:cNvPr id="277" name="Google Shape;277;p11"/>
          <p:cNvPicPr preferRelativeResize="0"/>
          <p:nvPr/>
        </p:nvPicPr>
        <p:blipFill rotWithShape="1">
          <a:blip r:embed="rId4">
            <a:alphaModFix/>
          </a:blip>
          <a:srcRect b="0" l="0" r="0" t="0"/>
          <a:stretch/>
        </p:blipFill>
        <p:spPr>
          <a:xfrm>
            <a:off x="5004048" y="2917750"/>
            <a:ext cx="3508468" cy="3871634"/>
          </a:xfrm>
          <a:prstGeom prst="rect">
            <a:avLst/>
          </a:prstGeom>
          <a:noFill/>
          <a:ln>
            <a:noFill/>
          </a:ln>
        </p:spPr>
      </p:pic>
      <p:pic>
        <p:nvPicPr>
          <p:cNvPr descr="brac.png" id="278" name="Google Shape;278;p11"/>
          <p:cNvPicPr preferRelativeResize="0"/>
          <p:nvPr/>
        </p:nvPicPr>
        <p:blipFill rotWithShape="1">
          <a:blip r:embed="rId5">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457200" y="274638"/>
            <a:ext cx="8229600" cy="9221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284" name="Google Shape;284;p12"/>
          <p:cNvSpPr txBox="1"/>
          <p:nvPr>
            <p:ph idx="1" type="body"/>
          </p:nvPr>
        </p:nvSpPr>
        <p:spPr>
          <a:xfrm>
            <a:off x="539552" y="1700807"/>
            <a:ext cx="8147248" cy="4547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t>Scenario: </a:t>
            </a:r>
            <a:r>
              <a:rPr b="1" i="1" lang="en-US">
                <a:solidFill>
                  <a:srgbClr val="EFD37E"/>
                </a:solidFill>
              </a:rPr>
              <a:t>I have a pizza making store that creates different pizzas based on the choices of people of different locations. For example – people of Dhaka like DhakaStylePizza, people of Sylhet like SylhetStylePizza. </a:t>
            </a:r>
            <a:endParaRPr/>
          </a:p>
          <a:p>
            <a:pPr indent="0" lvl="0" marL="0" rtl="0" algn="l">
              <a:lnSpc>
                <a:spcPct val="100000"/>
              </a:lnSpc>
              <a:spcBef>
                <a:spcPts val="1000"/>
              </a:spcBef>
              <a:spcAft>
                <a:spcPts val="0"/>
              </a:spcAft>
              <a:buSzPts val="1600"/>
              <a:buNone/>
            </a:pPr>
            <a:r>
              <a:rPr b="1" i="1" lang="en-US"/>
              <a:t>Solution: </a:t>
            </a:r>
            <a:r>
              <a:rPr lang="en-US"/>
              <a:t>To meet the scenario, we can declare a Pizza interface and different location people can make their own style pizza by implementing the same interface.</a:t>
            </a:r>
            <a:br>
              <a:rPr lang="en-US"/>
            </a:br>
            <a:endParaRPr/>
          </a:p>
        </p:txBody>
      </p:sp>
      <p:sp>
        <p:nvSpPr>
          <p:cNvPr id="285" name="Google Shape;285;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86" name="Google Shape;286;p12"/>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292" name="Google Shape;292;p13"/>
          <p:cNvSpPr txBox="1"/>
          <p:nvPr>
            <p:ph idx="1" type="body"/>
          </p:nvPr>
        </p:nvSpPr>
        <p:spPr>
          <a:xfrm>
            <a:off x="457200" y="5733256"/>
            <a:ext cx="8229600" cy="39290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600"/>
              <a:buNone/>
            </a:pPr>
            <a:r>
              <a:t/>
            </a:r>
            <a:endParaRPr/>
          </a:p>
        </p:txBody>
      </p:sp>
      <p:sp>
        <p:nvSpPr>
          <p:cNvPr id="293" name="Google Shape;293;p13"/>
          <p:cNvSpPr txBox="1"/>
          <p:nvPr/>
        </p:nvSpPr>
        <p:spPr>
          <a:xfrm>
            <a:off x="323528" y="1474967"/>
            <a:ext cx="403244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Interface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abstract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abstract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294" name="Google Shape;294;p13"/>
          <p:cNvSpPr txBox="1"/>
          <p:nvPr/>
        </p:nvSpPr>
        <p:spPr>
          <a:xfrm>
            <a:off x="3707904" y="1474967"/>
            <a:ext cx="5112568"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DhakaStylePizza implements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print(“Dhaka chesse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print(“Dhaka bread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295" name="Google Shape;295;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96" name="Google Shape;296;p13"/>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302" name="Google Shape;302;p14"/>
          <p:cNvSpPr txBox="1"/>
          <p:nvPr>
            <p:ph idx="1" type="body"/>
          </p:nvPr>
        </p:nvSpPr>
        <p:spPr>
          <a:xfrm>
            <a:off x="179512" y="1600201"/>
            <a:ext cx="8856984" cy="1468760"/>
          </a:xfrm>
          <a:prstGeom prst="rect">
            <a:avLst/>
          </a:prstGeom>
          <a:noFill/>
          <a:ln>
            <a:noFill/>
          </a:ln>
        </p:spPr>
        <p:txBody>
          <a:bodyPr anchorCtr="0" anchor="t" bIns="45700" lIns="91425" spcFirstLastPara="1" rIns="91425" wrap="square" tIns="45700">
            <a:normAutofit fontScale="85000" lnSpcReduction="10000"/>
          </a:bodyPr>
          <a:lstStyle/>
          <a:p>
            <a:pPr indent="-342906" lvl="0" marL="342906" rtl="0" algn="l">
              <a:lnSpc>
                <a:spcPct val="100000"/>
              </a:lnSpc>
              <a:spcBef>
                <a:spcPts val="0"/>
              </a:spcBef>
              <a:spcAft>
                <a:spcPts val="0"/>
              </a:spcAft>
              <a:buSzPct val="80000"/>
              <a:buChar char="►"/>
            </a:pPr>
            <a:r>
              <a:rPr lang="en-US"/>
              <a:t>Now we want to support ChittagongStylePizza.</a:t>
            </a:r>
            <a:endParaRPr/>
          </a:p>
          <a:p>
            <a:pPr indent="-342906" lvl="0" marL="342906" rtl="0" algn="l">
              <a:lnSpc>
                <a:spcPct val="100000"/>
              </a:lnSpc>
              <a:spcBef>
                <a:spcPts val="1000"/>
              </a:spcBef>
              <a:spcAft>
                <a:spcPts val="0"/>
              </a:spcAft>
              <a:buSzPct val="80000"/>
              <a:buChar char="►"/>
            </a:pPr>
            <a:r>
              <a:rPr lang="en-US">
                <a:solidFill>
                  <a:srgbClr val="FFFF00"/>
                </a:solidFill>
              </a:rPr>
              <a:t>The customer of Chittagong are rigid. They want to use the authentic </a:t>
            </a:r>
            <a:r>
              <a:rPr b="1" lang="en-US">
                <a:solidFill>
                  <a:srgbClr val="FFFF00"/>
                </a:solidFill>
              </a:rPr>
              <a:t>existing class, ChittagongPizza</a:t>
            </a:r>
            <a:endParaRPr b="1">
              <a:solidFill>
                <a:srgbClr val="FFFF00"/>
              </a:solidFill>
            </a:endParaRPr>
          </a:p>
          <a:p>
            <a:pPr indent="-342906" lvl="0" marL="342906" rtl="0" algn="l">
              <a:lnSpc>
                <a:spcPct val="100000"/>
              </a:lnSpc>
              <a:spcBef>
                <a:spcPts val="1000"/>
              </a:spcBef>
              <a:spcAft>
                <a:spcPts val="0"/>
              </a:spcAft>
              <a:buSzPct val="80000"/>
              <a:buChar char="►"/>
            </a:pPr>
            <a:r>
              <a:rPr b="1" lang="en-US"/>
              <a:t>But we can not call it directly, </a:t>
            </a:r>
            <a:r>
              <a:rPr lang="en-US"/>
              <a:t>as its not name same as</a:t>
            </a:r>
            <a:r>
              <a:rPr b="1" lang="en-US"/>
              <a:t> our Pizza interface.</a:t>
            </a:r>
            <a:endParaRPr/>
          </a:p>
          <a:p>
            <a:pPr indent="-256546" lvl="0" marL="342906" rtl="0" algn="l">
              <a:lnSpc>
                <a:spcPct val="100000"/>
              </a:lnSpc>
              <a:spcBef>
                <a:spcPts val="1000"/>
              </a:spcBef>
              <a:spcAft>
                <a:spcPts val="0"/>
              </a:spcAft>
              <a:buSzPct val="80000"/>
              <a:buNone/>
            </a:pPr>
            <a:r>
              <a:t/>
            </a:r>
            <a:endParaRPr/>
          </a:p>
        </p:txBody>
      </p:sp>
      <p:sp>
        <p:nvSpPr>
          <p:cNvPr id="303" name="Google Shape;303;p14"/>
          <p:cNvSpPr txBox="1"/>
          <p:nvPr/>
        </p:nvSpPr>
        <p:spPr>
          <a:xfrm>
            <a:off x="683568" y="2996952"/>
            <a:ext cx="4104456"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public class ChittagongPizza{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sausage(){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04" name="Google Shape;304;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305" name="Google Shape;305;p14"/>
          <p:cNvSpPr txBox="1"/>
          <p:nvPr/>
        </p:nvSpPr>
        <p:spPr>
          <a:xfrm>
            <a:off x="4794054" y="3108606"/>
            <a:ext cx="403244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Interface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abstract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abstract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pic>
        <p:nvPicPr>
          <p:cNvPr descr="brac.png" id="306" name="Google Shape;306;p14"/>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312" name="Google Shape;312;p15"/>
          <p:cNvSpPr txBox="1"/>
          <p:nvPr>
            <p:ph idx="1" type="body"/>
          </p:nvPr>
        </p:nvSpPr>
        <p:spPr>
          <a:xfrm>
            <a:off x="0" y="1600200"/>
            <a:ext cx="9144000" cy="1143001"/>
          </a:xfrm>
          <a:prstGeom prst="rect">
            <a:avLst/>
          </a:prstGeom>
          <a:noFill/>
          <a:ln>
            <a:noFill/>
          </a:ln>
        </p:spPr>
        <p:txBody>
          <a:bodyPr anchorCtr="0" anchor="t" bIns="45700" lIns="91425" spcFirstLastPara="1" rIns="91425" wrap="square" tIns="45700">
            <a:normAutofit/>
          </a:bodyPr>
          <a:lstStyle/>
          <a:p>
            <a:pPr indent="-342906" lvl="0" marL="342906" rtl="0" algn="l">
              <a:lnSpc>
                <a:spcPct val="100000"/>
              </a:lnSpc>
              <a:spcBef>
                <a:spcPts val="0"/>
              </a:spcBef>
              <a:spcAft>
                <a:spcPts val="0"/>
              </a:spcAft>
              <a:buSzPts val="1600"/>
              <a:buChar char="►"/>
            </a:pPr>
            <a:r>
              <a:rPr lang="en-US">
                <a:solidFill>
                  <a:srgbClr val="FFFF00"/>
                </a:solidFill>
              </a:rPr>
              <a:t>We want to adapt the existing ChittagongPizza, so it’s a Adaptee.</a:t>
            </a:r>
            <a:endParaRPr>
              <a:solidFill>
                <a:srgbClr val="FFFF00"/>
              </a:solidFill>
            </a:endParaRPr>
          </a:p>
          <a:p>
            <a:pPr indent="-342906" lvl="0" marL="342906" rtl="0" algn="l">
              <a:lnSpc>
                <a:spcPct val="100000"/>
              </a:lnSpc>
              <a:spcBef>
                <a:spcPts val="1000"/>
              </a:spcBef>
              <a:spcAft>
                <a:spcPts val="0"/>
              </a:spcAft>
              <a:buSzPts val="1440"/>
              <a:buChar char="►"/>
            </a:pPr>
            <a:r>
              <a:rPr lang="en-US" sz="1800"/>
              <a:t>To do so, </a:t>
            </a:r>
            <a:r>
              <a:rPr b="1" lang="en-US" sz="1800"/>
              <a:t>introduce a </a:t>
            </a:r>
            <a:r>
              <a:rPr lang="en-US" sz="1800"/>
              <a:t>Class Adapater</a:t>
            </a:r>
            <a:r>
              <a:rPr b="1" lang="en-US" sz="1800"/>
              <a:t>, ChittagongClassAdapter</a:t>
            </a:r>
            <a:endParaRPr b="1" sz="1800"/>
          </a:p>
        </p:txBody>
      </p:sp>
      <p:sp>
        <p:nvSpPr>
          <p:cNvPr id="313" name="Google Shape;313;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314" name="Google Shape;314;p15"/>
          <p:cNvSpPr txBox="1"/>
          <p:nvPr/>
        </p:nvSpPr>
        <p:spPr>
          <a:xfrm>
            <a:off x="120301" y="2609837"/>
            <a:ext cx="86868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ChittagongClassAdapter extends ChittagongPizza implements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this.sausage();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this.bread();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15" name="Google Shape;315;p15"/>
          <p:cNvSpPr txBox="1"/>
          <p:nvPr/>
        </p:nvSpPr>
        <p:spPr>
          <a:xfrm>
            <a:off x="4781328" y="3212976"/>
            <a:ext cx="4104456"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public class ChittagongPizza{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sausage(){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cxnSp>
        <p:nvCxnSpPr>
          <p:cNvPr id="316" name="Google Shape;316;p15"/>
          <p:cNvCxnSpPr/>
          <p:nvPr/>
        </p:nvCxnSpPr>
        <p:spPr>
          <a:xfrm>
            <a:off x="2915816" y="3645024"/>
            <a:ext cx="2160240" cy="72008"/>
          </a:xfrm>
          <a:prstGeom prst="straightConnector1">
            <a:avLst/>
          </a:prstGeom>
          <a:noFill/>
          <a:ln cap="flat" cmpd="sng" w="25400">
            <a:solidFill>
              <a:srgbClr val="86D1D8"/>
            </a:solidFill>
            <a:prstDash val="solid"/>
            <a:round/>
            <a:headEnd len="sm" w="sm" type="none"/>
            <a:tailEnd len="med" w="med" type="stealth"/>
          </a:ln>
        </p:spPr>
      </p:cxnSp>
      <p:cxnSp>
        <p:nvCxnSpPr>
          <p:cNvPr id="317" name="Google Shape;317;p15"/>
          <p:cNvCxnSpPr/>
          <p:nvPr/>
        </p:nvCxnSpPr>
        <p:spPr>
          <a:xfrm>
            <a:off x="2621088" y="4469633"/>
            <a:ext cx="2526976" cy="72008"/>
          </a:xfrm>
          <a:prstGeom prst="straightConnector1">
            <a:avLst/>
          </a:prstGeom>
          <a:noFill/>
          <a:ln cap="flat" cmpd="sng" w="25400">
            <a:solidFill>
              <a:srgbClr val="86D1D8"/>
            </a:solidFill>
            <a:prstDash val="solid"/>
            <a:round/>
            <a:headEnd len="sm" w="sm" type="none"/>
            <a:tailEnd len="med" w="med" type="stealth"/>
          </a:ln>
        </p:spPr>
      </p:cxnSp>
      <p:pic>
        <p:nvPicPr>
          <p:cNvPr descr="brac.png" id="318" name="Google Shape;318;p15"/>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10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484710" y="452718"/>
            <a:ext cx="7055380" cy="2399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Singleton Pattern</a:t>
            </a:r>
            <a:endParaRPr/>
          </a:p>
        </p:txBody>
      </p:sp>
      <p:sp>
        <p:nvSpPr>
          <p:cNvPr id="160" name="Google Shape;160;p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161" name="Google Shape;161;p2"/>
          <p:cNvSpPr txBox="1"/>
          <p:nvPr/>
        </p:nvSpPr>
        <p:spPr>
          <a:xfrm>
            <a:off x="683568" y="1469260"/>
            <a:ext cx="6408712"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92D050"/>
                </a:solidFill>
                <a:latin typeface="Century Gothic"/>
                <a:ea typeface="Century Gothic"/>
                <a:cs typeface="Century Gothic"/>
                <a:sym typeface="Century Gothic"/>
              </a:rPr>
              <a:t>// Implement the service</a:t>
            </a:r>
            <a:endParaRPr b="0" i="0" sz="1800" u="none" cap="none" strike="noStrike">
              <a:solidFill>
                <a:srgbClr val="92D05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800" u="none" cap="none" strike="noStrike">
              <a:solidFill>
                <a:schemeClr val="lt1"/>
              </a:solidFill>
              <a:latin typeface="Century Gothic"/>
              <a:ea typeface="Century Gothic"/>
              <a:cs typeface="Century Gothic"/>
              <a:sym typeface="Century Gothic"/>
            </a:endParaRPr>
          </a:p>
        </p:txBody>
      </p:sp>
      <p:sp>
        <p:nvSpPr>
          <p:cNvPr id="162" name="Google Shape;162;p2"/>
          <p:cNvSpPr txBox="1"/>
          <p:nvPr/>
        </p:nvSpPr>
        <p:spPr>
          <a:xfrm>
            <a:off x="2915816" y="2996952"/>
            <a:ext cx="640871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Student{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HelpDesk hd = new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hd.getService();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63" name="Google Shape;163;p2"/>
          <p:cNvSpPr txBox="1"/>
          <p:nvPr/>
        </p:nvSpPr>
        <p:spPr>
          <a:xfrm>
            <a:off x="899592" y="4509120"/>
            <a:ext cx="640871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Teacher{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HelpDesk hd = new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hd.getService();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64" name="Google Shape;164;p2"/>
          <p:cNvSpPr txBox="1"/>
          <p:nvPr/>
        </p:nvSpPr>
        <p:spPr>
          <a:xfrm>
            <a:off x="575556" y="5683173"/>
            <a:ext cx="6624736"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FFFF00"/>
                </a:solidFill>
                <a:latin typeface="Century Gothic"/>
                <a:ea typeface="Century Gothic"/>
                <a:cs typeface="Century Gothic"/>
                <a:sym typeface="Century Gothic"/>
              </a:rPr>
              <a:t>In reality one Single HelpDesk is serving all</a:t>
            </a:r>
            <a:r>
              <a:rPr b="0" i="0" lang="en-US" sz="1800" u="none" cap="none" strike="noStrike">
                <a:solidFill>
                  <a:srgbClr val="FFFF00"/>
                </a:solidFill>
                <a:latin typeface="Century Gothic"/>
                <a:ea typeface="Century Gothic"/>
                <a:cs typeface="Century Gothic"/>
                <a:sym typeface="Century Gothic"/>
              </a:rPr>
              <a:t>. </a:t>
            </a:r>
            <a:r>
              <a:rPr b="1" i="0" lang="en-US" sz="1800" u="none" cap="none" strike="noStrike">
                <a:solidFill>
                  <a:srgbClr val="FFFF00"/>
                </a:solidFill>
                <a:latin typeface="Century Gothic"/>
                <a:ea typeface="Century Gothic"/>
                <a:cs typeface="Century Gothic"/>
                <a:sym typeface="Century Gothic"/>
              </a:rPr>
              <a:t>No need for multiple objects.</a:t>
            </a:r>
            <a:endParaRPr b="1" i="0" sz="1800" u="none" cap="none" strike="noStrike">
              <a:solidFill>
                <a:srgbClr val="FFFF00"/>
              </a:solidFill>
              <a:latin typeface="Century Gothic"/>
              <a:ea typeface="Century Gothic"/>
              <a:cs typeface="Century Gothic"/>
              <a:sym typeface="Century Gothic"/>
            </a:endParaRPr>
          </a:p>
        </p:txBody>
      </p:sp>
      <p:pic>
        <p:nvPicPr>
          <p:cNvPr descr="brac.png" id="165" name="Google Shape;165;p2"/>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Class Adapter</a:t>
            </a:r>
            <a:endParaRPr/>
          </a:p>
        </p:txBody>
      </p:sp>
      <p:sp>
        <p:nvSpPr>
          <p:cNvPr id="324" name="Google Shape;324;p16"/>
          <p:cNvSpPr txBox="1"/>
          <p:nvPr>
            <p:ph idx="1" type="body"/>
          </p:nvPr>
        </p:nvSpPr>
        <p:spPr>
          <a:xfrm>
            <a:off x="0" y="1600200"/>
            <a:ext cx="9144000" cy="1143001"/>
          </a:xfrm>
          <a:prstGeom prst="rect">
            <a:avLst/>
          </a:prstGeom>
          <a:noFill/>
          <a:ln>
            <a:noFill/>
          </a:ln>
        </p:spPr>
        <p:txBody>
          <a:bodyPr anchorCtr="0" anchor="t" bIns="45700" lIns="91425" spcFirstLastPara="1" rIns="91425" wrap="square" tIns="45700">
            <a:normAutofit lnSpcReduction="10000"/>
          </a:bodyPr>
          <a:lstStyle/>
          <a:p>
            <a:pPr indent="-342906" lvl="0" marL="342906" rtl="0" algn="l">
              <a:lnSpc>
                <a:spcPct val="100000"/>
              </a:lnSpc>
              <a:spcBef>
                <a:spcPts val="0"/>
              </a:spcBef>
              <a:spcAft>
                <a:spcPts val="0"/>
              </a:spcAft>
              <a:buSzPts val="1600"/>
              <a:buChar char="►"/>
            </a:pPr>
            <a:r>
              <a:rPr lang="en-US">
                <a:solidFill>
                  <a:srgbClr val="FFFF00"/>
                </a:solidFill>
              </a:rPr>
              <a:t>We want to adapt the existing ChittagongPizza, so it’s a Adaptee</a:t>
            </a:r>
            <a:r>
              <a:rPr lang="en-US"/>
              <a:t>.</a:t>
            </a:r>
            <a:endParaRPr/>
          </a:p>
          <a:p>
            <a:pPr indent="-342906" lvl="0" marL="342906" rtl="0" algn="l">
              <a:lnSpc>
                <a:spcPct val="100000"/>
              </a:lnSpc>
              <a:spcBef>
                <a:spcPts val="1000"/>
              </a:spcBef>
              <a:spcAft>
                <a:spcPts val="0"/>
              </a:spcAft>
              <a:buSzPts val="1440"/>
              <a:buChar char="►"/>
            </a:pPr>
            <a:r>
              <a:rPr lang="en-US" sz="1800"/>
              <a:t>To do so, </a:t>
            </a:r>
            <a:r>
              <a:rPr b="1" lang="en-US" sz="1800"/>
              <a:t>introduce a </a:t>
            </a:r>
            <a:r>
              <a:rPr lang="en-US" sz="1800"/>
              <a:t>Class Adapater</a:t>
            </a:r>
            <a:r>
              <a:rPr b="1" lang="en-US" sz="1800"/>
              <a:t>, ChittagongClassAdapter</a:t>
            </a:r>
            <a:endParaRPr b="1" sz="1800"/>
          </a:p>
          <a:p>
            <a:pPr indent="-342906" lvl="0" marL="342906" rtl="0" algn="l">
              <a:lnSpc>
                <a:spcPct val="100000"/>
              </a:lnSpc>
              <a:spcBef>
                <a:spcPts val="1000"/>
              </a:spcBef>
              <a:spcAft>
                <a:spcPts val="0"/>
              </a:spcAft>
              <a:buSzPts val="1440"/>
              <a:buChar char="►"/>
            </a:pPr>
            <a:r>
              <a:rPr b="1" lang="en-US" sz="1800">
                <a:solidFill>
                  <a:srgbClr val="86D1D8"/>
                </a:solidFill>
              </a:rPr>
              <a:t>Customer use the adapter to adapt the adaptee.</a:t>
            </a:r>
            <a:endParaRPr b="1" sz="1800">
              <a:solidFill>
                <a:srgbClr val="86D1D8"/>
              </a:solidFill>
            </a:endParaRPr>
          </a:p>
        </p:txBody>
      </p:sp>
      <p:sp>
        <p:nvSpPr>
          <p:cNvPr id="325" name="Google Shape;325;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326" name="Google Shape;326;p16"/>
          <p:cNvSpPr txBox="1"/>
          <p:nvPr/>
        </p:nvSpPr>
        <p:spPr>
          <a:xfrm>
            <a:off x="227001" y="2636912"/>
            <a:ext cx="868680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ChittagongClassAdapter extends ChittagongPizza implements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this.sausage();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this.bread();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27" name="Google Shape;327;p16"/>
          <p:cNvSpPr txBox="1"/>
          <p:nvPr/>
        </p:nvSpPr>
        <p:spPr>
          <a:xfrm>
            <a:off x="4781328" y="3212976"/>
            <a:ext cx="4104456"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public class ChittagongPizza{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sausage(){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cxnSp>
        <p:nvCxnSpPr>
          <p:cNvPr id="328" name="Google Shape;328;p16"/>
          <p:cNvCxnSpPr/>
          <p:nvPr/>
        </p:nvCxnSpPr>
        <p:spPr>
          <a:xfrm>
            <a:off x="2915816" y="3645024"/>
            <a:ext cx="2160240" cy="72008"/>
          </a:xfrm>
          <a:prstGeom prst="straightConnector1">
            <a:avLst/>
          </a:prstGeom>
          <a:noFill/>
          <a:ln cap="flat" cmpd="sng" w="25400">
            <a:solidFill>
              <a:srgbClr val="FF0000"/>
            </a:solidFill>
            <a:prstDash val="solid"/>
            <a:round/>
            <a:headEnd len="sm" w="sm" type="none"/>
            <a:tailEnd len="med" w="med" type="stealth"/>
          </a:ln>
        </p:spPr>
      </p:cxnSp>
      <p:cxnSp>
        <p:nvCxnSpPr>
          <p:cNvPr id="329" name="Google Shape;329;p16"/>
          <p:cNvCxnSpPr/>
          <p:nvPr/>
        </p:nvCxnSpPr>
        <p:spPr>
          <a:xfrm>
            <a:off x="2621088" y="4469633"/>
            <a:ext cx="2526976" cy="72008"/>
          </a:xfrm>
          <a:prstGeom prst="straightConnector1">
            <a:avLst/>
          </a:prstGeom>
          <a:noFill/>
          <a:ln cap="flat" cmpd="sng" w="25400">
            <a:solidFill>
              <a:srgbClr val="FF0000"/>
            </a:solidFill>
            <a:prstDash val="solid"/>
            <a:round/>
            <a:headEnd len="sm" w="sm" type="none"/>
            <a:tailEnd len="med" w="med" type="stealth"/>
          </a:ln>
        </p:spPr>
      </p:cxnSp>
      <p:sp>
        <p:nvSpPr>
          <p:cNvPr id="330" name="Google Shape;330;p16"/>
          <p:cNvSpPr txBox="1"/>
          <p:nvPr/>
        </p:nvSpPr>
        <p:spPr>
          <a:xfrm>
            <a:off x="227001" y="5397818"/>
            <a:ext cx="86868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D37E"/>
                </a:solidFill>
                <a:latin typeface="Century Gothic"/>
                <a:ea typeface="Century Gothic"/>
                <a:cs typeface="Century Gothic"/>
                <a:sym typeface="Century Gothic"/>
              </a:rPr>
              <a:t>From main method, customer call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6D1D8"/>
                </a:solidFill>
                <a:latin typeface="Century Gothic"/>
                <a:ea typeface="Century Gothic"/>
                <a:cs typeface="Century Gothic"/>
                <a:sym typeface="Century Gothic"/>
              </a:rPr>
              <a:t>Pizza adaptedPizza = new ChittagongClassAdapter();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6D1D8"/>
                </a:solidFill>
                <a:latin typeface="Century Gothic"/>
                <a:ea typeface="Century Gothic"/>
                <a:cs typeface="Century Gothic"/>
                <a:sym typeface="Century Gothic"/>
              </a:rPr>
              <a:t>adaptedPizza.toppings();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6D1D8"/>
                </a:solidFill>
                <a:latin typeface="Century Gothic"/>
                <a:ea typeface="Century Gothic"/>
                <a:cs typeface="Century Gothic"/>
                <a:sym typeface="Century Gothic"/>
              </a:rPr>
              <a:t>adaptedPizza.bun();</a:t>
            </a:r>
            <a:endParaRPr b="0" i="0" sz="1800" u="none" cap="none" strike="noStrike">
              <a:solidFill>
                <a:srgbClr val="86D1D8"/>
              </a:solidFill>
              <a:latin typeface="Century Gothic"/>
              <a:ea typeface="Century Gothic"/>
              <a:cs typeface="Century Gothic"/>
              <a:sym typeface="Century Gothic"/>
            </a:endParaRPr>
          </a:p>
        </p:txBody>
      </p:sp>
      <p:cxnSp>
        <p:nvCxnSpPr>
          <p:cNvPr id="331" name="Google Shape;331;p16"/>
          <p:cNvCxnSpPr/>
          <p:nvPr/>
        </p:nvCxnSpPr>
        <p:spPr>
          <a:xfrm rot="-5400000">
            <a:off x="-631937" y="4226095"/>
            <a:ext cx="2369400" cy="693600"/>
          </a:xfrm>
          <a:prstGeom prst="bentConnector3">
            <a:avLst>
              <a:gd fmla="val 99163" name="adj1"/>
            </a:avLst>
          </a:prstGeom>
          <a:noFill/>
          <a:ln cap="flat" cmpd="sng" w="25400">
            <a:solidFill>
              <a:srgbClr val="FF0000"/>
            </a:solidFill>
            <a:prstDash val="solid"/>
            <a:round/>
            <a:headEnd len="sm" w="sm" type="none"/>
            <a:tailEnd len="med" w="med" type="stealth"/>
          </a:ln>
        </p:spPr>
      </p:cxnSp>
      <p:pic>
        <p:nvPicPr>
          <p:cNvPr descr="brac.png" id="332" name="Google Shape;332;p16"/>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0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1000"/>
                                        <p:tgtEl>
                                          <p:spTgt spid="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1000"/>
                                        <p:tgtEl>
                                          <p:spTgt spid="3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Adapter Pattern</a:t>
            </a:r>
            <a:endParaRPr/>
          </a:p>
        </p:txBody>
      </p:sp>
      <p:sp>
        <p:nvSpPr>
          <p:cNvPr id="338" name="Google Shape;338;p17"/>
          <p:cNvSpPr txBox="1"/>
          <p:nvPr>
            <p:ph idx="1" type="body"/>
          </p:nvPr>
        </p:nvSpPr>
        <p:spPr>
          <a:xfrm>
            <a:off x="483974" y="1412777"/>
            <a:ext cx="8552522" cy="48356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t>Participants: </a:t>
            </a:r>
            <a:endParaRPr/>
          </a:p>
          <a:p>
            <a:pPr indent="-342906" lvl="0" marL="342906" rtl="0" algn="l">
              <a:lnSpc>
                <a:spcPct val="100000"/>
              </a:lnSpc>
              <a:spcBef>
                <a:spcPts val="1000"/>
              </a:spcBef>
              <a:spcAft>
                <a:spcPts val="0"/>
              </a:spcAft>
              <a:buSzPts val="1600"/>
              <a:buChar char="►"/>
            </a:pPr>
            <a:r>
              <a:rPr b="1" lang="en-US">
                <a:solidFill>
                  <a:srgbClr val="EFD37E"/>
                </a:solidFill>
              </a:rPr>
              <a:t>Target: </a:t>
            </a:r>
            <a:r>
              <a:rPr lang="en-US"/>
              <a:t>defines the domain-specific interface that Client uses. (ex: Pizza)</a:t>
            </a:r>
            <a:endParaRPr/>
          </a:p>
          <a:p>
            <a:pPr indent="-342906" lvl="0" marL="342906" rtl="0" algn="l">
              <a:lnSpc>
                <a:spcPct val="100000"/>
              </a:lnSpc>
              <a:spcBef>
                <a:spcPts val="1000"/>
              </a:spcBef>
              <a:spcAft>
                <a:spcPts val="0"/>
              </a:spcAft>
              <a:buSzPts val="1600"/>
              <a:buChar char="►"/>
            </a:pPr>
            <a:r>
              <a:rPr b="1" lang="en-US">
                <a:solidFill>
                  <a:srgbClr val="EFD37E"/>
                </a:solidFill>
              </a:rPr>
              <a:t>Client: </a:t>
            </a:r>
            <a:r>
              <a:rPr lang="en-US"/>
              <a:t>collaborates with objects conforming to the Target interface.</a:t>
            </a:r>
            <a:endParaRPr/>
          </a:p>
          <a:p>
            <a:pPr indent="-342906" lvl="0" marL="342906" rtl="0" algn="l">
              <a:lnSpc>
                <a:spcPct val="100000"/>
              </a:lnSpc>
              <a:spcBef>
                <a:spcPts val="1000"/>
              </a:spcBef>
              <a:spcAft>
                <a:spcPts val="0"/>
              </a:spcAft>
              <a:buSzPts val="1600"/>
              <a:buChar char="►"/>
            </a:pPr>
            <a:r>
              <a:rPr b="1" lang="en-US">
                <a:solidFill>
                  <a:srgbClr val="EFD37E"/>
                </a:solidFill>
              </a:rPr>
              <a:t>Adaptee: </a:t>
            </a:r>
            <a:r>
              <a:rPr lang="en-US"/>
              <a:t>defines an existing interface that needs adapting (ex: ChittagongPizza)</a:t>
            </a:r>
            <a:endParaRPr b="1"/>
          </a:p>
          <a:p>
            <a:pPr indent="-342906" lvl="0" marL="342906" rtl="0" algn="l">
              <a:lnSpc>
                <a:spcPct val="100000"/>
              </a:lnSpc>
              <a:spcBef>
                <a:spcPts val="1000"/>
              </a:spcBef>
              <a:spcAft>
                <a:spcPts val="0"/>
              </a:spcAft>
              <a:buSzPts val="1600"/>
              <a:buChar char="►"/>
            </a:pPr>
            <a:r>
              <a:rPr b="1" lang="en-US">
                <a:solidFill>
                  <a:srgbClr val="EFD37E"/>
                </a:solidFill>
              </a:rPr>
              <a:t>Adapter: </a:t>
            </a:r>
            <a:r>
              <a:rPr lang="en-US"/>
              <a:t>adapts the interface of Adaptee to the Target interface. (ex: ChittagongClassAdapter)</a:t>
            </a:r>
            <a:endParaRPr/>
          </a:p>
          <a:p>
            <a:pPr indent="0" lvl="0" marL="0" rtl="0" algn="l">
              <a:lnSpc>
                <a:spcPct val="100000"/>
              </a:lnSpc>
              <a:spcBef>
                <a:spcPts val="1000"/>
              </a:spcBef>
              <a:spcAft>
                <a:spcPts val="0"/>
              </a:spcAft>
              <a:buSzPts val="1600"/>
              <a:buNone/>
            </a:pPr>
            <a:r>
              <a:t/>
            </a:r>
            <a:endParaRPr/>
          </a:p>
        </p:txBody>
      </p:sp>
      <p:sp>
        <p:nvSpPr>
          <p:cNvPr id="339" name="Google Shape;339;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340" name="Google Shape;340;p17"/>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Adapter Pattern</a:t>
            </a:r>
            <a:endParaRPr/>
          </a:p>
        </p:txBody>
      </p:sp>
      <p:sp>
        <p:nvSpPr>
          <p:cNvPr id="346" name="Google Shape;346;p1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lnSpc>
                <a:spcPct val="100000"/>
              </a:lnSpc>
              <a:spcBef>
                <a:spcPts val="0"/>
              </a:spcBef>
              <a:spcAft>
                <a:spcPts val="0"/>
              </a:spcAft>
              <a:buSzPts val="1600"/>
              <a:buChar char="►"/>
            </a:pPr>
            <a:r>
              <a:rPr b="1" lang="en-US"/>
              <a:t>Structure:</a:t>
            </a:r>
            <a:endParaRPr/>
          </a:p>
          <a:p>
            <a:pPr indent="0" lvl="0" marL="0" rtl="0" algn="l">
              <a:lnSpc>
                <a:spcPct val="100000"/>
              </a:lnSpc>
              <a:spcBef>
                <a:spcPts val="1000"/>
              </a:spcBef>
              <a:spcAft>
                <a:spcPts val="0"/>
              </a:spcAft>
              <a:buSzPts val="1600"/>
              <a:buNone/>
            </a:pPr>
            <a:r>
              <a:t/>
            </a:r>
            <a:endParaRPr/>
          </a:p>
        </p:txBody>
      </p:sp>
      <p:pic>
        <p:nvPicPr>
          <p:cNvPr id="347" name="Google Shape;347;p18"/>
          <p:cNvPicPr preferRelativeResize="0"/>
          <p:nvPr/>
        </p:nvPicPr>
        <p:blipFill rotWithShape="1">
          <a:blip r:embed="rId3">
            <a:alphaModFix/>
          </a:blip>
          <a:srcRect b="0" l="0" r="0" t="0"/>
          <a:stretch/>
        </p:blipFill>
        <p:spPr>
          <a:xfrm>
            <a:off x="1479722" y="2996952"/>
            <a:ext cx="6184556" cy="2814754"/>
          </a:xfrm>
          <a:prstGeom prst="rect">
            <a:avLst/>
          </a:prstGeom>
          <a:noFill/>
          <a:ln>
            <a:noFill/>
          </a:ln>
        </p:spPr>
      </p:pic>
      <p:sp>
        <p:nvSpPr>
          <p:cNvPr id="348" name="Google Shape;348;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349" name="Google Shape;349;p18"/>
          <p:cNvPicPr preferRelativeResize="0"/>
          <p:nvPr/>
        </p:nvPicPr>
        <p:blipFill rotWithShape="1">
          <a:blip r:embed="rId4">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457200" y="274638"/>
            <a:ext cx="8229600" cy="70609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Century Gothic"/>
              <a:buNone/>
            </a:pPr>
            <a:r>
              <a:rPr lang="en-US"/>
              <a:t>Object Adapter</a:t>
            </a:r>
            <a:endParaRPr/>
          </a:p>
        </p:txBody>
      </p:sp>
      <p:sp>
        <p:nvSpPr>
          <p:cNvPr id="355" name="Google Shape;355;p19"/>
          <p:cNvSpPr txBox="1"/>
          <p:nvPr>
            <p:ph idx="1" type="body"/>
          </p:nvPr>
        </p:nvSpPr>
        <p:spPr>
          <a:xfrm>
            <a:off x="539552" y="1196753"/>
            <a:ext cx="8229600" cy="86409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80000"/>
              <a:buNone/>
            </a:pPr>
            <a:r>
              <a:rPr lang="en-US">
                <a:solidFill>
                  <a:srgbClr val="FFFF00"/>
                </a:solidFill>
              </a:rPr>
              <a:t>We have the existing adpatee.</a:t>
            </a:r>
            <a:endParaRPr/>
          </a:p>
          <a:p>
            <a:pPr indent="0" lvl="0" marL="0" rtl="0" algn="l">
              <a:lnSpc>
                <a:spcPct val="100000"/>
              </a:lnSpc>
              <a:spcBef>
                <a:spcPts val="1000"/>
              </a:spcBef>
              <a:spcAft>
                <a:spcPts val="0"/>
              </a:spcAft>
              <a:buSzPct val="80000"/>
              <a:buNone/>
            </a:pPr>
            <a:r>
              <a:rPr lang="en-US"/>
              <a:t>Now, create a object adapter for adapting the same ChittagongPizza </a:t>
            </a:r>
            <a:r>
              <a:rPr b="1" lang="en-US"/>
              <a:t>existing class</a:t>
            </a:r>
            <a:r>
              <a:rPr lang="en-US"/>
              <a:t>. </a:t>
            </a:r>
            <a:endParaRPr/>
          </a:p>
        </p:txBody>
      </p:sp>
      <p:sp>
        <p:nvSpPr>
          <p:cNvPr id="356" name="Google Shape;356;p19"/>
          <p:cNvSpPr txBox="1"/>
          <p:nvPr/>
        </p:nvSpPr>
        <p:spPr>
          <a:xfrm>
            <a:off x="251520" y="2204864"/>
            <a:ext cx="81471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ChittagongObjectAdapter implements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1" i="0" lang="en-US" sz="1800" u="none" cap="none" strike="noStrike">
                <a:solidFill>
                  <a:srgbClr val="4CB9C3"/>
                </a:solidFill>
                <a:latin typeface="Century Gothic"/>
                <a:ea typeface="Century Gothic"/>
                <a:cs typeface="Century Gothic"/>
                <a:sym typeface="Century Gothic"/>
              </a:rPr>
              <a:t>private ChittagongPizza ctgPizza;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ChittagongStylePizzaObjectAdapter(){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1" i="0" lang="en-US" sz="1800" u="none" cap="none" strike="noStrike">
                <a:solidFill>
                  <a:srgbClr val="4CB9C3"/>
                </a:solidFill>
                <a:latin typeface="Century Gothic"/>
                <a:ea typeface="Century Gothic"/>
                <a:cs typeface="Century Gothic"/>
                <a:sym typeface="Century Gothic"/>
              </a:rPr>
              <a:t>ctgPizza = new ChittagongPizza();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toppings(){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ctgPizza.sausage();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void bun(){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ctgPizza.bread();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57" name="Google Shape;357;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358" name="Google Shape;358;p19"/>
          <p:cNvSpPr txBox="1"/>
          <p:nvPr/>
        </p:nvSpPr>
        <p:spPr>
          <a:xfrm>
            <a:off x="5017174" y="3573016"/>
            <a:ext cx="4104456"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public class ChittagongPizza{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sausage(){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pizza”);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public void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print(“Ctg bread”);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cxnSp>
        <p:nvCxnSpPr>
          <p:cNvPr id="359" name="Google Shape;359;p19"/>
          <p:cNvCxnSpPr/>
          <p:nvPr/>
        </p:nvCxnSpPr>
        <p:spPr>
          <a:xfrm flipH="1" rot="10800000">
            <a:off x="3459224" y="4067987"/>
            <a:ext cx="2016224" cy="241574"/>
          </a:xfrm>
          <a:prstGeom prst="straightConnector1">
            <a:avLst/>
          </a:prstGeom>
          <a:noFill/>
          <a:ln cap="flat" cmpd="sng" w="25400">
            <a:solidFill>
              <a:srgbClr val="86D1D8"/>
            </a:solidFill>
            <a:prstDash val="solid"/>
            <a:round/>
            <a:headEnd len="sm" w="sm" type="none"/>
            <a:tailEnd len="med" w="med" type="stealth"/>
          </a:ln>
        </p:spPr>
      </p:cxnSp>
      <p:cxnSp>
        <p:nvCxnSpPr>
          <p:cNvPr id="360" name="Google Shape;360;p19"/>
          <p:cNvCxnSpPr/>
          <p:nvPr/>
        </p:nvCxnSpPr>
        <p:spPr>
          <a:xfrm flipH="1" rot="10800000">
            <a:off x="3164496" y="4865677"/>
            <a:ext cx="2310952" cy="268492"/>
          </a:xfrm>
          <a:prstGeom prst="straightConnector1">
            <a:avLst/>
          </a:prstGeom>
          <a:noFill/>
          <a:ln cap="flat" cmpd="sng" w="25400">
            <a:solidFill>
              <a:srgbClr val="86D1D8"/>
            </a:solidFill>
            <a:prstDash val="solid"/>
            <a:round/>
            <a:headEnd len="sm" w="sm" type="none"/>
            <a:tailEnd len="med" w="med" type="stealth"/>
          </a:ln>
        </p:spPr>
      </p:cxnSp>
      <p:pic>
        <p:nvPicPr>
          <p:cNvPr descr="brac.png" id="361" name="Google Shape;361;p19"/>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txBox="1"/>
          <p:nvPr>
            <p:ph type="title"/>
          </p:nvPr>
        </p:nvSpPr>
        <p:spPr>
          <a:xfrm>
            <a:off x="484710" y="452718"/>
            <a:ext cx="7055380" cy="7440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Pros and Cons</a:t>
            </a:r>
            <a:endParaRPr/>
          </a:p>
        </p:txBody>
      </p:sp>
      <p:sp>
        <p:nvSpPr>
          <p:cNvPr id="367" name="Google Shape;367;p20"/>
          <p:cNvSpPr txBox="1"/>
          <p:nvPr>
            <p:ph idx="1" type="body"/>
          </p:nvPr>
        </p:nvSpPr>
        <p:spPr>
          <a:xfrm>
            <a:off x="323528" y="1268761"/>
            <a:ext cx="7215826" cy="4979646"/>
          </a:xfrm>
          <a:prstGeom prst="rect">
            <a:avLst/>
          </a:prstGeom>
          <a:noFill/>
          <a:ln>
            <a:noFill/>
          </a:ln>
        </p:spPr>
        <p:txBody>
          <a:bodyPr anchorCtr="0" anchor="t" bIns="45700" lIns="91425" spcFirstLastPara="1" rIns="91425" wrap="square" tIns="45700">
            <a:normAutofit/>
          </a:bodyPr>
          <a:lstStyle/>
          <a:p>
            <a:pPr indent="-342906" lvl="0" marL="342906" rtl="0" algn="l">
              <a:lnSpc>
                <a:spcPct val="100000"/>
              </a:lnSpc>
              <a:spcBef>
                <a:spcPts val="0"/>
              </a:spcBef>
              <a:spcAft>
                <a:spcPts val="0"/>
              </a:spcAft>
              <a:buSzPts val="1600"/>
              <a:buChar char="►"/>
            </a:pPr>
            <a:r>
              <a:rPr b="1" lang="en-US">
                <a:solidFill>
                  <a:srgbClr val="EFD37E"/>
                </a:solidFill>
              </a:rPr>
              <a:t>Class Adapter: </a:t>
            </a:r>
            <a:r>
              <a:rPr lang="en-US">
                <a:solidFill>
                  <a:srgbClr val="FFFF00"/>
                </a:solidFill>
              </a:rPr>
              <a:t>in this case, as it extends the adaptee</a:t>
            </a:r>
            <a:r>
              <a:rPr lang="en-US"/>
              <a:t>, it can override the adaptee’s methods. But, It can not use the adaptee’s subclasses.</a:t>
            </a:r>
            <a:endParaRPr/>
          </a:p>
          <a:p>
            <a:pPr indent="-342906" lvl="0" marL="342906" rtl="0" algn="l">
              <a:lnSpc>
                <a:spcPct val="100000"/>
              </a:lnSpc>
              <a:spcBef>
                <a:spcPts val="1000"/>
              </a:spcBef>
              <a:spcAft>
                <a:spcPts val="0"/>
              </a:spcAft>
              <a:buSzPts val="1600"/>
              <a:buChar char="►"/>
            </a:pPr>
            <a:r>
              <a:rPr b="1" lang="en-US">
                <a:solidFill>
                  <a:srgbClr val="EFD37E"/>
                </a:solidFill>
              </a:rPr>
              <a:t>Object Adapter: </a:t>
            </a:r>
            <a:r>
              <a:rPr lang="en-US">
                <a:solidFill>
                  <a:srgbClr val="FFFF00"/>
                </a:solidFill>
              </a:rPr>
              <a:t>As we use object</a:t>
            </a:r>
            <a:r>
              <a:rPr lang="en-US">
                <a:solidFill>
                  <a:srgbClr val="EFD37E"/>
                </a:solidFill>
              </a:rPr>
              <a:t>, a </a:t>
            </a:r>
            <a:r>
              <a:rPr lang="en-US"/>
              <a:t>parent class object can store subclass object. So,</a:t>
            </a:r>
            <a:r>
              <a:rPr lang="en-US">
                <a:solidFill>
                  <a:srgbClr val="EFD37E"/>
                </a:solidFill>
              </a:rPr>
              <a:t> </a:t>
            </a:r>
            <a:r>
              <a:rPr lang="en-US"/>
              <a:t>It can adapt the subclasses as well. However, it can not override any behaviour of adaptee.</a:t>
            </a:r>
            <a:endParaRPr/>
          </a:p>
          <a:p>
            <a:pPr indent="0" lvl="0" marL="0" rtl="0" algn="l">
              <a:lnSpc>
                <a:spcPct val="100000"/>
              </a:lnSpc>
              <a:spcBef>
                <a:spcPts val="1000"/>
              </a:spcBef>
              <a:spcAft>
                <a:spcPts val="0"/>
              </a:spcAft>
              <a:buSzPts val="1600"/>
              <a:buNone/>
            </a:pPr>
            <a:r>
              <a:t/>
            </a:r>
            <a:endParaRPr/>
          </a:p>
        </p:txBody>
      </p:sp>
      <p:sp>
        <p:nvSpPr>
          <p:cNvPr id="368" name="Google Shape;368;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369" name="Google Shape;369;p20"/>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c70d46b83b_0_30"/>
          <p:cNvSpPr txBox="1"/>
          <p:nvPr>
            <p:ph type="title"/>
          </p:nvPr>
        </p:nvSpPr>
        <p:spPr>
          <a:xfrm>
            <a:off x="484700" y="452721"/>
            <a:ext cx="6895500" cy="610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BASIC</a:t>
            </a:r>
            <a:endParaRPr/>
          </a:p>
        </p:txBody>
      </p:sp>
      <p:sp>
        <p:nvSpPr>
          <p:cNvPr id="172" name="Google Shape;172;g2c70d46b83b_0_30"/>
          <p:cNvSpPr txBox="1"/>
          <p:nvPr>
            <p:ph idx="1" type="body"/>
          </p:nvPr>
        </p:nvSpPr>
        <p:spPr>
          <a:xfrm>
            <a:off x="128100" y="1540525"/>
            <a:ext cx="9065100" cy="41955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class MyClass:</a:t>
            </a:r>
            <a:endParaRPr/>
          </a:p>
          <a:p>
            <a:pPr indent="0" lvl="0" marL="0" rtl="0" algn="l">
              <a:spcBef>
                <a:spcPts val="1000"/>
              </a:spcBef>
              <a:spcAft>
                <a:spcPts val="0"/>
              </a:spcAft>
              <a:buClr>
                <a:schemeClr val="dk1"/>
              </a:buClr>
              <a:buSzPts val="1100"/>
              <a:buFont typeface="Arial"/>
              <a:buNone/>
            </a:pPr>
            <a:r>
              <a:rPr lang="en-US"/>
              <a:t>    counter = 0</a:t>
            </a:r>
            <a:endParaRPr/>
          </a:p>
          <a:p>
            <a:pPr indent="0" lvl="0" marL="0" rtl="0" algn="l">
              <a:spcBef>
                <a:spcPts val="1000"/>
              </a:spcBef>
              <a:spcAft>
                <a:spcPts val="0"/>
              </a:spcAft>
              <a:buClr>
                <a:schemeClr val="dk1"/>
              </a:buClr>
              <a:buSzPts val="1100"/>
              <a:buFont typeface="Arial"/>
              <a:buNone/>
            </a:pPr>
            <a:r>
              <a:rPr lang="en-US"/>
              <a:t>    def __init__(</a:t>
            </a:r>
            <a:r>
              <a:rPr lang="en-US">
                <a:solidFill>
                  <a:srgbClr val="FF0000"/>
                </a:solidFill>
              </a:rPr>
              <a:t>self</a:t>
            </a:r>
            <a:r>
              <a:rPr lang="en-US"/>
              <a:t>):</a:t>
            </a:r>
            <a:endParaRPr/>
          </a:p>
          <a:p>
            <a:pPr indent="0" lvl="0" marL="0" rtl="0" algn="l">
              <a:spcBef>
                <a:spcPts val="1000"/>
              </a:spcBef>
              <a:spcAft>
                <a:spcPts val="0"/>
              </a:spcAft>
              <a:buClr>
                <a:schemeClr val="dk1"/>
              </a:buClr>
              <a:buSzPts val="1100"/>
              <a:buFont typeface="Arial"/>
              <a:buNone/>
            </a:pPr>
            <a:r>
              <a:rPr lang="en-US"/>
              <a:t>        type(self).counter += 1  # Accessing class variable via the instance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    @classmethod</a:t>
            </a:r>
            <a:endParaRPr/>
          </a:p>
          <a:p>
            <a:pPr indent="0" lvl="0" marL="0" rtl="0" algn="l">
              <a:spcBef>
                <a:spcPts val="1000"/>
              </a:spcBef>
              <a:spcAft>
                <a:spcPts val="0"/>
              </a:spcAft>
              <a:buClr>
                <a:schemeClr val="dk1"/>
              </a:buClr>
              <a:buSzPts val="1100"/>
              <a:buFont typeface="Arial"/>
              <a:buNone/>
            </a:pPr>
            <a:r>
              <a:rPr lang="en-US"/>
              <a:t>    def instances_created(</a:t>
            </a:r>
            <a:r>
              <a:rPr lang="en-US">
                <a:solidFill>
                  <a:srgbClr val="FF0000"/>
                </a:solidFill>
              </a:rPr>
              <a:t>cls</a:t>
            </a:r>
            <a:r>
              <a:rPr lang="en-US"/>
              <a:t>):</a:t>
            </a:r>
            <a:endParaRPr/>
          </a:p>
          <a:p>
            <a:pPr indent="0" lvl="0" marL="0" rtl="0" algn="l">
              <a:spcBef>
                <a:spcPts val="1000"/>
              </a:spcBef>
              <a:spcAft>
                <a:spcPts val="0"/>
              </a:spcAft>
              <a:buClr>
                <a:schemeClr val="dk1"/>
              </a:buClr>
              <a:buSzPts val="1100"/>
              <a:buFont typeface="Arial"/>
              <a:buNone/>
            </a:pPr>
            <a:r>
              <a:rPr lang="en-US"/>
              <a:t>        return cls.counter  # Accessing class variable via cls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173" name="Google Shape;173;g2c70d46b83b_0_30"/>
          <p:cNvSpPr txBox="1"/>
          <p:nvPr>
            <p:ph idx="12" type="sldNum"/>
          </p:nvPr>
        </p:nvSpPr>
        <p:spPr>
          <a:xfrm>
            <a:off x="7766431" y="295736"/>
            <a:ext cx="6288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1"/>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70d46b83b_0_0"/>
          <p:cNvSpPr txBox="1"/>
          <p:nvPr>
            <p:ph type="title"/>
          </p:nvPr>
        </p:nvSpPr>
        <p:spPr>
          <a:xfrm>
            <a:off x="524125" y="186672"/>
            <a:ext cx="6935100" cy="76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Singleton Pattern(EX-1)</a:t>
            </a:r>
            <a:endParaRPr/>
          </a:p>
          <a:p>
            <a:pPr indent="0" lvl="0" marL="0" rtl="0" algn="l">
              <a:spcBef>
                <a:spcPts val="0"/>
              </a:spcBef>
              <a:spcAft>
                <a:spcPts val="0"/>
              </a:spcAft>
              <a:buNone/>
            </a:pPr>
            <a:r>
              <a:t/>
            </a:r>
            <a:endParaRPr/>
          </a:p>
        </p:txBody>
      </p:sp>
      <p:sp>
        <p:nvSpPr>
          <p:cNvPr id="180" name="Google Shape;180;g2c70d46b83b_0_0"/>
          <p:cNvSpPr txBox="1"/>
          <p:nvPr>
            <p:ph idx="1" type="body"/>
          </p:nvPr>
        </p:nvSpPr>
        <p:spPr>
          <a:xfrm>
            <a:off x="0" y="1251400"/>
            <a:ext cx="5153400" cy="5084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358"/>
              <a:buFont typeface="Arial"/>
              <a:buNone/>
            </a:pPr>
            <a:r>
              <a:rPr lang="en-US" sz="1250"/>
              <a:t>class Singleton:</a:t>
            </a:r>
            <a:endParaRPr sz="1250"/>
          </a:p>
          <a:p>
            <a:pPr indent="0" lvl="0" marL="0" rtl="0" algn="l">
              <a:lnSpc>
                <a:spcPct val="80000"/>
              </a:lnSpc>
              <a:spcBef>
                <a:spcPts val="1000"/>
              </a:spcBef>
              <a:spcAft>
                <a:spcPts val="0"/>
              </a:spcAft>
              <a:buSzPts val="358"/>
              <a:buNone/>
            </a:pPr>
            <a:r>
              <a:rPr lang="en-US" sz="1250"/>
              <a:t>    _instance = None</a:t>
            </a:r>
            <a:endParaRPr sz="1250"/>
          </a:p>
          <a:p>
            <a:pPr indent="0" lvl="0" marL="0" rtl="0" algn="l">
              <a:lnSpc>
                <a:spcPct val="80000"/>
              </a:lnSpc>
              <a:spcBef>
                <a:spcPts val="1000"/>
              </a:spcBef>
              <a:spcAft>
                <a:spcPts val="0"/>
              </a:spcAft>
              <a:buClr>
                <a:schemeClr val="dk1"/>
              </a:buClr>
              <a:buSzPts val="358"/>
              <a:buFont typeface="Arial"/>
              <a:buNone/>
            </a:pPr>
            <a:r>
              <a:t/>
            </a:r>
            <a:endParaRPr sz="1250"/>
          </a:p>
          <a:p>
            <a:pPr indent="0" lvl="0" marL="0" rtl="0" algn="l">
              <a:lnSpc>
                <a:spcPct val="80000"/>
              </a:lnSpc>
              <a:spcBef>
                <a:spcPts val="1000"/>
              </a:spcBef>
              <a:spcAft>
                <a:spcPts val="0"/>
              </a:spcAft>
              <a:buClr>
                <a:schemeClr val="dk1"/>
              </a:buClr>
              <a:buSzPts val="358"/>
              <a:buFont typeface="Arial"/>
              <a:buNone/>
            </a:pPr>
            <a:r>
              <a:rPr lang="en-US" sz="1250"/>
              <a:t>    def __new__(cls):</a:t>
            </a:r>
            <a:endParaRPr sz="1250"/>
          </a:p>
          <a:p>
            <a:pPr indent="0" lvl="0" marL="0" rtl="0" algn="l">
              <a:lnSpc>
                <a:spcPct val="80000"/>
              </a:lnSpc>
              <a:spcBef>
                <a:spcPts val="1000"/>
              </a:spcBef>
              <a:spcAft>
                <a:spcPts val="0"/>
              </a:spcAft>
              <a:buClr>
                <a:schemeClr val="dk1"/>
              </a:buClr>
              <a:buSzPts val="358"/>
              <a:buFont typeface="Arial"/>
              <a:buNone/>
            </a:pPr>
            <a:r>
              <a:rPr lang="en-US" sz="1250"/>
              <a:t>        if cls._instance is None:</a:t>
            </a:r>
            <a:endParaRPr sz="1250"/>
          </a:p>
          <a:p>
            <a:pPr indent="0" lvl="0" marL="0" rtl="0" algn="l">
              <a:lnSpc>
                <a:spcPct val="80000"/>
              </a:lnSpc>
              <a:spcBef>
                <a:spcPts val="1000"/>
              </a:spcBef>
              <a:spcAft>
                <a:spcPts val="0"/>
              </a:spcAft>
              <a:buClr>
                <a:schemeClr val="dk1"/>
              </a:buClr>
              <a:buSzPts val="358"/>
              <a:buFont typeface="Arial"/>
              <a:buNone/>
            </a:pPr>
            <a:r>
              <a:rPr lang="en-US" sz="1250"/>
              <a:t>            print(' instance creating’)</a:t>
            </a:r>
            <a:endParaRPr sz="1250"/>
          </a:p>
          <a:p>
            <a:pPr indent="0" lvl="0" marL="0" rtl="0" algn="l">
              <a:lnSpc>
                <a:spcPct val="80000"/>
              </a:lnSpc>
              <a:spcBef>
                <a:spcPts val="1000"/>
              </a:spcBef>
              <a:spcAft>
                <a:spcPts val="0"/>
              </a:spcAft>
              <a:buClr>
                <a:schemeClr val="dk1"/>
              </a:buClr>
              <a:buSzPts val="358"/>
              <a:buFont typeface="Arial"/>
              <a:buNone/>
            </a:pPr>
            <a:r>
              <a:rPr lang="en-US" sz="1250"/>
              <a:t>            cls._instance = super(Singleton, cls).__new__(cls)</a:t>
            </a:r>
            <a:endParaRPr sz="1250"/>
          </a:p>
          <a:p>
            <a:pPr indent="0" lvl="0" marL="0" rtl="0" algn="l">
              <a:lnSpc>
                <a:spcPct val="80000"/>
              </a:lnSpc>
              <a:spcBef>
                <a:spcPts val="1000"/>
              </a:spcBef>
              <a:spcAft>
                <a:spcPts val="0"/>
              </a:spcAft>
              <a:buSzPts val="358"/>
              <a:buNone/>
            </a:pPr>
            <a:r>
              <a:rPr lang="en-US" sz="1250"/>
              <a:t>        return cls._instance</a:t>
            </a:r>
            <a:endParaRPr sz="1250"/>
          </a:p>
          <a:p>
            <a:pPr indent="0" lvl="0" marL="0" rtl="0" algn="l">
              <a:lnSpc>
                <a:spcPct val="80000"/>
              </a:lnSpc>
              <a:spcBef>
                <a:spcPts val="1000"/>
              </a:spcBef>
              <a:spcAft>
                <a:spcPts val="0"/>
              </a:spcAft>
              <a:buClr>
                <a:schemeClr val="dk1"/>
              </a:buClr>
              <a:buSzPts val="358"/>
              <a:buFont typeface="Arial"/>
              <a:buNone/>
            </a:pPr>
            <a:r>
              <a:t/>
            </a:r>
            <a:endParaRPr sz="1250"/>
          </a:p>
          <a:p>
            <a:pPr indent="0" lvl="0" marL="0" rtl="0" algn="l">
              <a:lnSpc>
                <a:spcPct val="80000"/>
              </a:lnSpc>
              <a:spcBef>
                <a:spcPts val="1000"/>
              </a:spcBef>
              <a:spcAft>
                <a:spcPts val="0"/>
              </a:spcAft>
              <a:buClr>
                <a:schemeClr val="dk1"/>
              </a:buClr>
              <a:buSzPts val="358"/>
              <a:buFont typeface="Arial"/>
              <a:buNone/>
            </a:pPr>
            <a:r>
              <a:rPr lang="en-US" sz="1250"/>
              <a:t>    def get_service(self):</a:t>
            </a:r>
            <a:endParaRPr sz="1250"/>
          </a:p>
          <a:p>
            <a:pPr indent="0" lvl="0" marL="457200" rtl="0" algn="l">
              <a:lnSpc>
                <a:spcPct val="80000"/>
              </a:lnSpc>
              <a:spcBef>
                <a:spcPts val="1000"/>
              </a:spcBef>
              <a:spcAft>
                <a:spcPts val="0"/>
              </a:spcAft>
              <a:buClr>
                <a:schemeClr val="dk1"/>
              </a:buClr>
              <a:buSzPts val="358"/>
              <a:buFont typeface="Arial"/>
              <a:buNone/>
            </a:pPr>
            <a:r>
              <a:rPr lang="en-US" sz="1250"/>
              <a:t>print("Service has been provided by the Singleton  instance.")</a:t>
            </a:r>
            <a:endParaRPr sz="1250"/>
          </a:p>
          <a:p>
            <a:pPr indent="0" lvl="0" marL="0" rtl="0" algn="l">
              <a:lnSpc>
                <a:spcPct val="80000"/>
              </a:lnSpc>
              <a:spcBef>
                <a:spcPts val="1000"/>
              </a:spcBef>
              <a:spcAft>
                <a:spcPts val="0"/>
              </a:spcAft>
              <a:buClr>
                <a:schemeClr val="dk1"/>
              </a:buClr>
              <a:buSzPts val="358"/>
              <a:buFont typeface="Arial"/>
              <a:buNone/>
            </a:pPr>
            <a:r>
              <a:t/>
            </a:r>
            <a:endParaRPr sz="1250"/>
          </a:p>
          <a:p>
            <a:pPr indent="0" lvl="0" marL="0" rtl="0" algn="l">
              <a:lnSpc>
                <a:spcPct val="80000"/>
              </a:lnSpc>
              <a:spcBef>
                <a:spcPts val="1000"/>
              </a:spcBef>
              <a:spcAft>
                <a:spcPts val="0"/>
              </a:spcAft>
              <a:buSzPts val="358"/>
              <a:buNone/>
            </a:pPr>
            <a:r>
              <a:t/>
            </a:r>
            <a:endParaRPr sz="1250"/>
          </a:p>
        </p:txBody>
      </p:sp>
      <p:sp>
        <p:nvSpPr>
          <p:cNvPr id="181" name="Google Shape;181;g2c70d46b83b_0_0"/>
          <p:cNvSpPr txBox="1"/>
          <p:nvPr>
            <p:ph idx="12" type="sldNum"/>
          </p:nvPr>
        </p:nvSpPr>
        <p:spPr>
          <a:xfrm>
            <a:off x="7766431" y="295736"/>
            <a:ext cx="6288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1"/>
              <a:buFont typeface="Arial"/>
              <a:buNone/>
            </a:pPr>
            <a:fld id="{00000000-1234-1234-1234-123412341234}" type="slidenum">
              <a:rPr lang="en-US"/>
              <a:t>‹#›</a:t>
            </a:fld>
            <a:endParaRPr/>
          </a:p>
        </p:txBody>
      </p:sp>
      <p:sp>
        <p:nvSpPr>
          <p:cNvPr id="182" name="Google Shape;182;g2c70d46b83b_0_0"/>
          <p:cNvSpPr txBox="1"/>
          <p:nvPr/>
        </p:nvSpPr>
        <p:spPr>
          <a:xfrm>
            <a:off x="5094300" y="1182425"/>
            <a:ext cx="4049700" cy="4680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Usage</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if __name__ == "__main__":</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 Let's assume that multiple clients need the service</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client1 = Singleton()</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client2 = Singleton()</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client3 = Singleton()</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client1.get_service()</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client2.get_service()</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client3.get_service()</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rPr lang="en-US" sz="1250">
                <a:solidFill>
                  <a:schemeClr val="lt1"/>
                </a:solidFill>
                <a:latin typeface="Century Gothic"/>
                <a:ea typeface="Century Gothic"/>
                <a:cs typeface="Century Gothic"/>
                <a:sym typeface="Century Gothic"/>
              </a:rPr>
              <a:t>    print(client1 </a:t>
            </a:r>
            <a:r>
              <a:rPr lang="en-US" sz="1250">
                <a:solidFill>
                  <a:srgbClr val="0000FF"/>
                </a:solidFill>
                <a:latin typeface="Century Gothic"/>
                <a:ea typeface="Century Gothic"/>
                <a:cs typeface="Century Gothic"/>
                <a:sym typeface="Century Gothic"/>
              </a:rPr>
              <a:t>is</a:t>
            </a:r>
            <a:r>
              <a:rPr lang="en-US" sz="1250">
                <a:solidFill>
                  <a:schemeClr val="lt1"/>
                </a:solidFill>
                <a:latin typeface="Century Gothic"/>
                <a:ea typeface="Century Gothic"/>
                <a:cs typeface="Century Gothic"/>
                <a:sym typeface="Century Gothic"/>
              </a:rPr>
              <a:t> client2 </a:t>
            </a:r>
            <a:r>
              <a:rPr lang="en-US" sz="1250">
                <a:solidFill>
                  <a:srgbClr val="0000FF"/>
                </a:solidFill>
                <a:latin typeface="Century Gothic"/>
                <a:ea typeface="Century Gothic"/>
                <a:cs typeface="Century Gothic"/>
                <a:sym typeface="Century Gothic"/>
              </a:rPr>
              <a:t>is</a:t>
            </a:r>
            <a:r>
              <a:rPr lang="en-US" sz="1250">
                <a:solidFill>
                  <a:schemeClr val="lt1"/>
                </a:solidFill>
                <a:latin typeface="Century Gothic"/>
                <a:ea typeface="Century Gothic"/>
                <a:cs typeface="Century Gothic"/>
                <a:sym typeface="Century Gothic"/>
              </a:rPr>
              <a:t> client3)</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t/>
            </a:r>
            <a:endParaRPr sz="125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358"/>
              <a:buFont typeface="Arial"/>
              <a:buNone/>
            </a:pPr>
            <a:r>
              <a:t/>
            </a:r>
            <a:endParaRPr sz="125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183" name="Google Shape;183;g2c70d46b83b_0_0"/>
          <p:cNvSpPr txBox="1"/>
          <p:nvPr/>
        </p:nvSpPr>
        <p:spPr>
          <a:xfrm>
            <a:off x="689750" y="5340700"/>
            <a:ext cx="7449300" cy="14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entury Gothic"/>
                <a:ea typeface="Century Gothic"/>
                <a:cs typeface="Century Gothic"/>
                <a:sym typeface="Century Gothic"/>
              </a:rPr>
              <a:t>OUTPUT=&gt;</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sz="1250">
                <a:solidFill>
                  <a:schemeClr val="lt1"/>
                </a:solidFill>
                <a:latin typeface="Century Gothic"/>
                <a:ea typeface="Century Gothic"/>
                <a:cs typeface="Century Gothic"/>
                <a:sym typeface="Century Gothic"/>
              </a:rPr>
              <a:t>instance creating</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200">
                <a:solidFill>
                  <a:schemeClr val="lt1"/>
                </a:solidFill>
                <a:latin typeface="Century Gothic"/>
                <a:ea typeface="Century Gothic"/>
                <a:cs typeface="Century Gothic"/>
                <a:sym typeface="Century Gothic"/>
              </a:rPr>
              <a:t>Service has been provided by the Singleton instance.</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200">
                <a:solidFill>
                  <a:schemeClr val="lt1"/>
                </a:solidFill>
                <a:latin typeface="Century Gothic"/>
                <a:ea typeface="Century Gothic"/>
                <a:cs typeface="Century Gothic"/>
                <a:sym typeface="Century Gothic"/>
              </a:rPr>
              <a:t>Service has been provided by the Singleton instance.</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200">
                <a:solidFill>
                  <a:schemeClr val="lt1"/>
                </a:solidFill>
                <a:latin typeface="Century Gothic"/>
                <a:ea typeface="Century Gothic"/>
                <a:cs typeface="Century Gothic"/>
                <a:sym typeface="Century Gothic"/>
              </a:rPr>
              <a:t>Service has been provided by the Singleton instance.</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200">
                <a:solidFill>
                  <a:schemeClr val="lt1"/>
                </a:solidFill>
                <a:latin typeface="Century Gothic"/>
                <a:ea typeface="Century Gothic"/>
                <a:cs typeface="Century Gothic"/>
                <a:sym typeface="Century Gothic"/>
              </a:rPr>
              <a:t>True</a:t>
            </a:r>
            <a:endParaRPr sz="1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70d46b83b_0_12"/>
          <p:cNvSpPr txBox="1"/>
          <p:nvPr>
            <p:ph type="title"/>
          </p:nvPr>
        </p:nvSpPr>
        <p:spPr>
          <a:xfrm>
            <a:off x="465000" y="117722"/>
            <a:ext cx="6925200" cy="76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Singleton Pattern(EX-2)</a:t>
            </a:r>
            <a:endParaRPr/>
          </a:p>
          <a:p>
            <a:pPr indent="0" lvl="0" marL="0" rtl="0" algn="l">
              <a:spcBef>
                <a:spcPts val="0"/>
              </a:spcBef>
              <a:spcAft>
                <a:spcPts val="0"/>
              </a:spcAft>
              <a:buNone/>
            </a:pPr>
            <a:r>
              <a:t/>
            </a:r>
            <a:endParaRPr/>
          </a:p>
        </p:txBody>
      </p:sp>
      <p:sp>
        <p:nvSpPr>
          <p:cNvPr id="190" name="Google Shape;190;g2c70d46b83b_0_12"/>
          <p:cNvSpPr txBox="1"/>
          <p:nvPr>
            <p:ph idx="1" type="body"/>
          </p:nvPr>
        </p:nvSpPr>
        <p:spPr>
          <a:xfrm>
            <a:off x="167500" y="1331250"/>
            <a:ext cx="4719900" cy="41955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275"/>
              <a:buFont typeface="Arial"/>
              <a:buNone/>
            </a:pPr>
            <a:r>
              <a:rPr lang="en-US" sz="1300"/>
              <a:t>class HelpDesk:</a:t>
            </a:r>
            <a:endParaRPr sz="1300"/>
          </a:p>
          <a:p>
            <a:pPr indent="0" lvl="0" marL="0" rtl="0" algn="l">
              <a:lnSpc>
                <a:spcPct val="80000"/>
              </a:lnSpc>
              <a:spcBef>
                <a:spcPts val="1000"/>
              </a:spcBef>
              <a:spcAft>
                <a:spcPts val="0"/>
              </a:spcAft>
              <a:buClr>
                <a:schemeClr val="dk1"/>
              </a:buClr>
              <a:buSzPts val="275"/>
              <a:buFont typeface="Arial"/>
              <a:buNone/>
            </a:pPr>
            <a:r>
              <a:rPr lang="en-US" sz="1300"/>
              <a:t>    _instance = None</a:t>
            </a:r>
            <a:endParaRPr sz="1300"/>
          </a:p>
          <a:p>
            <a:pPr indent="0" lvl="0" marL="0" rtl="0" algn="l">
              <a:lnSpc>
                <a:spcPct val="80000"/>
              </a:lnSpc>
              <a:spcBef>
                <a:spcPts val="1000"/>
              </a:spcBef>
              <a:spcAft>
                <a:spcPts val="0"/>
              </a:spcAft>
              <a:buClr>
                <a:schemeClr val="dk1"/>
              </a:buClr>
              <a:buSzPts val="275"/>
              <a:buFont typeface="Arial"/>
              <a:buNone/>
            </a:pPr>
            <a:r>
              <a:rPr lang="en-US" sz="1300"/>
              <a:t>    def __new__(cls):</a:t>
            </a:r>
            <a:endParaRPr sz="1300"/>
          </a:p>
          <a:p>
            <a:pPr indent="0" lvl="0" marL="0" rtl="0" algn="l">
              <a:lnSpc>
                <a:spcPct val="80000"/>
              </a:lnSpc>
              <a:spcBef>
                <a:spcPts val="1000"/>
              </a:spcBef>
              <a:spcAft>
                <a:spcPts val="0"/>
              </a:spcAft>
              <a:buClr>
                <a:schemeClr val="dk1"/>
              </a:buClr>
              <a:buSzPts val="275"/>
              <a:buFont typeface="Arial"/>
              <a:buNone/>
            </a:pPr>
            <a:r>
              <a:rPr lang="en-US" sz="1300"/>
              <a:t>        if cls._instance is None:</a:t>
            </a:r>
            <a:endParaRPr sz="1300"/>
          </a:p>
          <a:p>
            <a:pPr indent="0" lvl="0" marL="0" rtl="0" algn="l">
              <a:lnSpc>
                <a:spcPct val="80000"/>
              </a:lnSpc>
              <a:spcBef>
                <a:spcPts val="1000"/>
              </a:spcBef>
              <a:spcAft>
                <a:spcPts val="0"/>
              </a:spcAft>
              <a:buClr>
                <a:schemeClr val="dk1"/>
              </a:buClr>
              <a:buSzPts val="275"/>
              <a:buFont typeface="Arial"/>
              <a:buNone/>
            </a:pPr>
            <a:r>
              <a:rPr lang="en-US" sz="1300"/>
              <a:t>            print('Creating the HelpDesk instance')</a:t>
            </a:r>
            <a:endParaRPr sz="1300"/>
          </a:p>
          <a:p>
            <a:pPr indent="0" lvl="0" marL="0" rtl="0" algn="l">
              <a:lnSpc>
                <a:spcPct val="80000"/>
              </a:lnSpc>
              <a:spcBef>
                <a:spcPts val="1000"/>
              </a:spcBef>
              <a:spcAft>
                <a:spcPts val="0"/>
              </a:spcAft>
              <a:buClr>
                <a:schemeClr val="dk1"/>
              </a:buClr>
              <a:buSzPts val="275"/>
              <a:buFont typeface="Arial"/>
              <a:buNone/>
            </a:pPr>
            <a:r>
              <a:rPr lang="en-US" sz="1300"/>
              <a:t>            cls._instance = super(HelpDe</a:t>
            </a:r>
            <a:r>
              <a:rPr lang="en-US" sz="1300"/>
              <a:t>sk,</a:t>
            </a:r>
            <a:r>
              <a:rPr lang="en-US" sz="1300"/>
              <a:t>cls).__new__(cls)</a:t>
            </a:r>
            <a:endParaRPr sz="1300"/>
          </a:p>
          <a:p>
            <a:pPr indent="0" lvl="0" marL="0" rtl="0" algn="l">
              <a:lnSpc>
                <a:spcPct val="80000"/>
              </a:lnSpc>
              <a:spcBef>
                <a:spcPts val="1000"/>
              </a:spcBef>
              <a:spcAft>
                <a:spcPts val="0"/>
              </a:spcAft>
              <a:buClr>
                <a:schemeClr val="dk1"/>
              </a:buClr>
              <a:buSzPts val="275"/>
              <a:buFont typeface="Arial"/>
              <a:buNone/>
            </a:pPr>
            <a:r>
              <a:rPr lang="en-US" sz="1300"/>
              <a:t>        return cls._instance</a:t>
            </a:r>
            <a:endParaRPr sz="1300"/>
          </a:p>
          <a:p>
            <a:pPr indent="0" lvl="0" marL="0" rtl="0" algn="l">
              <a:lnSpc>
                <a:spcPct val="80000"/>
              </a:lnSpc>
              <a:spcBef>
                <a:spcPts val="1000"/>
              </a:spcBef>
              <a:spcAft>
                <a:spcPts val="0"/>
              </a:spcAft>
              <a:buClr>
                <a:schemeClr val="dk1"/>
              </a:buClr>
              <a:buSzPts val="275"/>
              <a:buFont typeface="Arial"/>
              <a:buNone/>
            </a:pPr>
            <a:r>
              <a:t/>
            </a:r>
            <a:endParaRPr sz="1300"/>
          </a:p>
          <a:p>
            <a:pPr indent="0" lvl="0" marL="0" rtl="0" algn="l">
              <a:lnSpc>
                <a:spcPct val="80000"/>
              </a:lnSpc>
              <a:spcBef>
                <a:spcPts val="1000"/>
              </a:spcBef>
              <a:spcAft>
                <a:spcPts val="0"/>
              </a:spcAft>
              <a:buClr>
                <a:schemeClr val="dk1"/>
              </a:buClr>
              <a:buSzPts val="275"/>
              <a:buFont typeface="Arial"/>
              <a:buNone/>
            </a:pPr>
            <a:r>
              <a:rPr lang="en-US" sz="1300"/>
              <a:t>    def get_service(self):</a:t>
            </a:r>
            <a:endParaRPr sz="1300"/>
          </a:p>
          <a:p>
            <a:pPr indent="0" lvl="0" marL="0" rtl="0" algn="l">
              <a:lnSpc>
                <a:spcPct val="80000"/>
              </a:lnSpc>
              <a:spcBef>
                <a:spcPts val="1000"/>
              </a:spcBef>
              <a:spcAft>
                <a:spcPts val="0"/>
              </a:spcAft>
              <a:buClr>
                <a:schemeClr val="dk1"/>
              </a:buClr>
              <a:buSzPts val="275"/>
              <a:buFont typeface="Arial"/>
              <a:buNone/>
            </a:pPr>
            <a:r>
              <a:rPr lang="en-US" sz="1300"/>
              <a:t>        print("Service provided by the HelpDesk.")</a:t>
            </a:r>
            <a:endParaRPr sz="1300"/>
          </a:p>
          <a:p>
            <a:pPr indent="0" lvl="0" marL="0" rtl="0" algn="l">
              <a:lnSpc>
                <a:spcPct val="80000"/>
              </a:lnSpc>
              <a:spcBef>
                <a:spcPts val="1000"/>
              </a:spcBef>
              <a:spcAft>
                <a:spcPts val="0"/>
              </a:spcAft>
              <a:buClr>
                <a:schemeClr val="dk1"/>
              </a:buClr>
              <a:buSzPts val="275"/>
              <a:buFont typeface="Arial"/>
              <a:buNone/>
            </a:pPr>
            <a:r>
              <a:t/>
            </a:r>
            <a:endParaRPr sz="1300"/>
          </a:p>
          <a:p>
            <a:pPr indent="0" lvl="0" marL="0" rtl="0" algn="l">
              <a:lnSpc>
                <a:spcPct val="80000"/>
              </a:lnSpc>
              <a:spcBef>
                <a:spcPts val="1000"/>
              </a:spcBef>
              <a:spcAft>
                <a:spcPts val="0"/>
              </a:spcAft>
              <a:buClr>
                <a:schemeClr val="dk1"/>
              </a:buClr>
              <a:buSzPts val="275"/>
              <a:buFont typeface="Arial"/>
              <a:buNone/>
            </a:pPr>
            <a:r>
              <a:t/>
            </a:r>
            <a:endParaRPr sz="1300"/>
          </a:p>
          <a:p>
            <a:pPr indent="0" lvl="0" marL="0" rtl="0" algn="l">
              <a:lnSpc>
                <a:spcPct val="80000"/>
              </a:lnSpc>
              <a:spcBef>
                <a:spcPts val="1000"/>
              </a:spcBef>
              <a:spcAft>
                <a:spcPts val="0"/>
              </a:spcAft>
              <a:buSzPts val="275"/>
              <a:buNone/>
            </a:pPr>
            <a:r>
              <a:t/>
            </a:r>
            <a:endParaRPr sz="1300"/>
          </a:p>
        </p:txBody>
      </p:sp>
      <p:sp>
        <p:nvSpPr>
          <p:cNvPr id="191" name="Google Shape;191;g2c70d46b83b_0_12"/>
          <p:cNvSpPr txBox="1"/>
          <p:nvPr>
            <p:ph idx="12" type="sldNum"/>
          </p:nvPr>
        </p:nvSpPr>
        <p:spPr>
          <a:xfrm>
            <a:off x="7766431" y="295736"/>
            <a:ext cx="6288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1"/>
              <a:buFont typeface="Arial"/>
              <a:buNone/>
            </a:pPr>
            <a:fld id="{00000000-1234-1234-1234-123412341234}" type="slidenum">
              <a:rPr lang="en-US"/>
              <a:t>‹#›</a:t>
            </a:fld>
            <a:endParaRPr/>
          </a:p>
        </p:txBody>
      </p:sp>
      <p:sp>
        <p:nvSpPr>
          <p:cNvPr id="192" name="Google Shape;192;g2c70d46b83b_0_12"/>
          <p:cNvSpPr txBox="1"/>
          <p:nvPr/>
        </p:nvSpPr>
        <p:spPr>
          <a:xfrm>
            <a:off x="4887325" y="1123300"/>
            <a:ext cx="4217400" cy="4503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000"/>
              </a:spcBef>
              <a:spcAft>
                <a:spcPts val="0"/>
              </a:spcAft>
              <a:buClr>
                <a:schemeClr val="dk1"/>
              </a:buClr>
              <a:buSzPts val="275"/>
              <a:buFont typeface="Arial"/>
              <a:buNone/>
            </a:pPr>
            <a:r>
              <a:rPr lang="en-US" sz="1300">
                <a:solidFill>
                  <a:schemeClr val="lt1"/>
                </a:solidFill>
                <a:latin typeface="Century Gothic"/>
                <a:ea typeface="Century Gothic"/>
                <a:cs typeface="Century Gothic"/>
                <a:sym typeface="Century Gothic"/>
              </a:rPr>
              <a:t># Usage</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chemeClr val="lt1"/>
                </a:solidFill>
                <a:latin typeface="Century Gothic"/>
                <a:ea typeface="Century Gothic"/>
                <a:cs typeface="Century Gothic"/>
                <a:sym typeface="Century Gothic"/>
              </a:rPr>
              <a:t>if __name__ == "__main__":</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chemeClr val="lt1"/>
                </a:solidFill>
                <a:latin typeface="Century Gothic"/>
                <a:ea typeface="Century Gothic"/>
                <a:cs typeface="Century Gothic"/>
                <a:sym typeface="Century Gothic"/>
              </a:rPr>
              <a:t>    </a:t>
            </a:r>
            <a:r>
              <a:rPr lang="en-US" sz="1300">
                <a:solidFill>
                  <a:srgbClr val="FF0000"/>
                </a:solidFill>
                <a:latin typeface="Century Gothic"/>
                <a:ea typeface="Century Gothic"/>
                <a:cs typeface="Century Gothic"/>
                <a:sym typeface="Century Gothic"/>
              </a:rPr>
              <a:t>student_help_desk = HelpDesk()</a:t>
            </a:r>
            <a:endParaRPr sz="1300">
              <a:solidFill>
                <a:srgbClr val="FF0000"/>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rgbClr val="FF0000"/>
                </a:solidFill>
                <a:latin typeface="Century Gothic"/>
                <a:ea typeface="Century Gothic"/>
                <a:cs typeface="Century Gothic"/>
                <a:sym typeface="Century Gothic"/>
              </a:rPr>
              <a:t>    teacher_help_desk = HelpDesk()</a:t>
            </a:r>
            <a:endParaRPr sz="1300">
              <a:solidFill>
                <a:srgbClr val="FF0000"/>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chemeClr val="lt1"/>
                </a:solidFill>
                <a:latin typeface="Century Gothic"/>
                <a:ea typeface="Century Gothic"/>
                <a:cs typeface="Century Gothic"/>
                <a:sym typeface="Century Gothic"/>
              </a:rPr>
              <a:t>    </a:t>
            </a:r>
            <a:r>
              <a:rPr lang="en-US" sz="1300">
                <a:solidFill>
                  <a:srgbClr val="00FF00"/>
                </a:solidFill>
                <a:latin typeface="Century Gothic"/>
                <a:ea typeface="Century Gothic"/>
                <a:cs typeface="Century Gothic"/>
                <a:sym typeface="Century Gothic"/>
              </a:rPr>
              <a:t>student_help_desk.get_service()</a:t>
            </a:r>
            <a:endParaRPr sz="1300">
              <a:solidFill>
                <a:srgbClr val="00FF00"/>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rgbClr val="00FF00"/>
                </a:solidFill>
                <a:latin typeface="Century Gothic"/>
                <a:ea typeface="Century Gothic"/>
                <a:cs typeface="Century Gothic"/>
                <a:sym typeface="Century Gothic"/>
              </a:rPr>
              <a:t>    teacher_help_desk.get_service()</a:t>
            </a:r>
            <a:endParaRPr sz="1300">
              <a:solidFill>
                <a:srgbClr val="00FF00"/>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275"/>
              <a:buFont typeface="Arial"/>
              <a:buNone/>
            </a:pPr>
            <a:r>
              <a:rPr lang="en-US" sz="1300">
                <a:solidFill>
                  <a:schemeClr val="lt1"/>
                </a:solidFill>
                <a:latin typeface="Century Gothic"/>
                <a:ea typeface="Century Gothic"/>
                <a:cs typeface="Century Gothic"/>
                <a:sym typeface="Century Gothic"/>
              </a:rPr>
              <a:t>    print(student_help_desk is teacher_help_desk)</a:t>
            </a:r>
            <a:endParaRPr sz="13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70d46b83b_0_21"/>
          <p:cNvSpPr txBox="1"/>
          <p:nvPr>
            <p:ph type="title"/>
          </p:nvPr>
        </p:nvSpPr>
        <p:spPr>
          <a:xfrm>
            <a:off x="179225" y="196550"/>
            <a:ext cx="7301400" cy="76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SingletonPattern(EX-2-cont)</a:t>
            </a:r>
            <a:endParaRPr/>
          </a:p>
          <a:p>
            <a:pPr indent="0" lvl="0" marL="0" rtl="0" algn="l">
              <a:spcBef>
                <a:spcPts val="0"/>
              </a:spcBef>
              <a:spcAft>
                <a:spcPts val="0"/>
              </a:spcAft>
              <a:buNone/>
            </a:pPr>
            <a:r>
              <a:t/>
            </a:r>
            <a:endParaRPr/>
          </a:p>
        </p:txBody>
      </p:sp>
      <p:sp>
        <p:nvSpPr>
          <p:cNvPr id="199" name="Google Shape;199;g2c70d46b83b_0_21"/>
          <p:cNvSpPr txBox="1"/>
          <p:nvPr>
            <p:ph idx="12" type="sldNum"/>
          </p:nvPr>
        </p:nvSpPr>
        <p:spPr>
          <a:xfrm>
            <a:off x="7766431" y="295736"/>
            <a:ext cx="6288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g2c70d46b83b_0_21"/>
          <p:cNvSpPr txBox="1"/>
          <p:nvPr/>
        </p:nvSpPr>
        <p:spPr>
          <a:xfrm>
            <a:off x="1911575" y="1763775"/>
            <a:ext cx="4217400" cy="4503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000"/>
              </a:spcBef>
              <a:spcAft>
                <a:spcPts val="0"/>
              </a:spcAft>
              <a:buNone/>
            </a:pPr>
            <a:r>
              <a:rPr lang="en-US" sz="1300">
                <a:solidFill>
                  <a:schemeClr val="lt1"/>
                </a:solidFill>
                <a:latin typeface="Century Gothic"/>
                <a:ea typeface="Century Gothic"/>
                <a:cs typeface="Century Gothic"/>
                <a:sym typeface="Century Gothic"/>
              </a:rPr>
              <a:t># OUTPUT=&gt;</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1100"/>
              <a:buFont typeface="Arial"/>
              <a:buNone/>
            </a:pPr>
            <a:r>
              <a:rPr lang="en-US" sz="1300">
                <a:solidFill>
                  <a:schemeClr val="lt1"/>
                </a:solidFill>
                <a:latin typeface="Century Gothic"/>
                <a:ea typeface="Century Gothic"/>
                <a:cs typeface="Century Gothic"/>
                <a:sym typeface="Century Gothic"/>
              </a:rPr>
              <a:t>Creating the HelpDesk instance</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1100"/>
              <a:buFont typeface="Arial"/>
              <a:buNone/>
            </a:pPr>
            <a:r>
              <a:rPr lang="en-US" sz="1300">
                <a:solidFill>
                  <a:schemeClr val="lt1"/>
                </a:solidFill>
                <a:latin typeface="Century Gothic"/>
                <a:ea typeface="Century Gothic"/>
                <a:cs typeface="Century Gothic"/>
                <a:sym typeface="Century Gothic"/>
              </a:rPr>
              <a:t>Service provided by the HelpDesk.</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1100"/>
              <a:buFont typeface="Arial"/>
              <a:buNone/>
            </a:pPr>
            <a:r>
              <a:rPr lang="en-US" sz="1300">
                <a:solidFill>
                  <a:schemeClr val="lt1"/>
                </a:solidFill>
                <a:latin typeface="Century Gothic"/>
                <a:ea typeface="Century Gothic"/>
                <a:cs typeface="Century Gothic"/>
                <a:sym typeface="Century Gothic"/>
              </a:rPr>
              <a:t>Service provided by the HelpDesk.</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Clr>
                <a:schemeClr val="dk1"/>
              </a:buClr>
              <a:buSzPts val="1100"/>
              <a:buFont typeface="Arial"/>
              <a:buNone/>
            </a:pPr>
            <a:r>
              <a:rPr lang="en-US" sz="1300">
                <a:solidFill>
                  <a:schemeClr val="lt1"/>
                </a:solidFill>
                <a:latin typeface="Century Gothic"/>
                <a:ea typeface="Century Gothic"/>
                <a:cs typeface="Century Gothic"/>
                <a:sym typeface="Century Gothic"/>
              </a:rPr>
              <a:t>True</a:t>
            </a:r>
            <a:endParaRPr sz="1300">
              <a:solidFill>
                <a:schemeClr val="lt1"/>
              </a:solidFill>
              <a:latin typeface="Century Gothic"/>
              <a:ea typeface="Century Gothic"/>
              <a:cs typeface="Century Gothic"/>
              <a:sym typeface="Century Gothic"/>
            </a:endParaRPr>
          </a:p>
          <a:p>
            <a:pPr indent="0" lvl="0" marL="0" rtl="0" algn="l">
              <a:lnSpc>
                <a:spcPct val="80000"/>
              </a:lnSpc>
              <a:spcBef>
                <a:spcPts val="1000"/>
              </a:spcBef>
              <a:spcAft>
                <a:spcPts val="0"/>
              </a:spcAft>
              <a:buNone/>
            </a:pPr>
            <a:r>
              <a:t/>
            </a:r>
            <a:endParaRPr sz="13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206" name="Google Shape;206;p3"/>
          <p:cNvSpPr txBox="1"/>
          <p:nvPr/>
        </p:nvSpPr>
        <p:spPr>
          <a:xfrm>
            <a:off x="251520" y="188640"/>
            <a:ext cx="4968552"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public class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public void 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 Implement the 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private static HelpDesk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private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92D050"/>
                </a:solidFill>
                <a:latin typeface="Century Gothic"/>
                <a:ea typeface="Century Gothic"/>
                <a:cs typeface="Century Gothic"/>
                <a:sym typeface="Century Gothic"/>
              </a:rPr>
              <a:t>          // No other class will be able to create instance</a:t>
            </a:r>
            <a:endParaRPr b="0" i="0" sz="1600" u="none" cap="none" strike="noStrike">
              <a:solidFill>
                <a:srgbClr val="92D05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public static HelpDesk getInstance(){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if(helpDesk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helpDesk = new HelpDesk(); </a:t>
            </a:r>
            <a:r>
              <a:rPr b="0" i="0" lang="en-US" sz="1600" u="none" cap="none" strike="noStrike">
                <a:solidFill>
                  <a:srgbClr val="92D050"/>
                </a:solidFill>
                <a:latin typeface="Century Gothic"/>
                <a:ea typeface="Century Gothic"/>
                <a:cs typeface="Century Gothic"/>
                <a:sym typeface="Century Gothic"/>
              </a:rPr>
              <a:t>// Lazy 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return helpDesk;</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207" name="Google Shape;207;p3"/>
          <p:cNvSpPr txBox="1"/>
          <p:nvPr/>
        </p:nvSpPr>
        <p:spPr>
          <a:xfrm>
            <a:off x="1259632" y="4552678"/>
            <a:ext cx="4824536"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Student{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//HelpDesk hd = new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HelpDesk hd = HelpDesk.getInstance();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hd.getService();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208" name="Google Shape;208;p3"/>
          <p:cNvSpPr txBox="1"/>
          <p:nvPr/>
        </p:nvSpPr>
        <p:spPr>
          <a:xfrm>
            <a:off x="5436096" y="2924944"/>
            <a:ext cx="352839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Teacher{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//HelpDesk hd = new HelpDesk();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HelpDesk hd = HelDesk.getInstance();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hd.getService();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pic>
        <p:nvPicPr>
          <p:cNvPr descr="brac.png" id="209" name="Google Shape;209;p3"/>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0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10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10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10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10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10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1000"/>
                                        <p:tgtEl>
                                          <p:spTgt spid="2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animEffect filter="fade" transition="in">
                                      <p:cBhvr>
                                        <p:cTn dur="1000"/>
                                        <p:tgtEl>
                                          <p:spTgt spid="2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animEffect filter="fade" transition="in">
                                      <p:cBhvr>
                                        <p:cTn dur="1000"/>
                                        <p:tgtEl>
                                          <p:spTgt spid="2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animEffect filter="fade" transition="in">
                                      <p:cBhvr>
                                        <p:cTn dur="1000"/>
                                        <p:tgtEl>
                                          <p:spTgt spid="20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4" st="14"/>
                                            </p:txEl>
                                          </p:spTgt>
                                        </p:tgtEl>
                                        <p:attrNameLst>
                                          <p:attrName>style.visibility</p:attrName>
                                        </p:attrNameLst>
                                      </p:cBhvr>
                                      <p:to>
                                        <p:strVal val="visible"/>
                                      </p:to>
                                    </p:set>
                                    <p:animEffect filter="fade" transition="in">
                                      <p:cBhvr>
                                        <p:cTn dur="1000"/>
                                        <p:tgtEl>
                                          <p:spTgt spid="20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5" st="15"/>
                                            </p:txEl>
                                          </p:spTgt>
                                        </p:tgtEl>
                                        <p:attrNameLst>
                                          <p:attrName>style.visibility</p:attrName>
                                        </p:attrNameLst>
                                      </p:cBhvr>
                                      <p:to>
                                        <p:strVal val="visible"/>
                                      </p:to>
                                    </p:set>
                                    <p:animEffect filter="fade" transition="in">
                                      <p:cBhvr>
                                        <p:cTn dur="1000"/>
                                        <p:tgtEl>
                                          <p:spTgt spid="20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Singleton Pattern</a:t>
            </a:r>
            <a:endParaRPr/>
          </a:p>
        </p:txBody>
      </p:sp>
      <p:sp>
        <p:nvSpPr>
          <p:cNvPr id="215" name="Google Shape;215;p4"/>
          <p:cNvSpPr txBox="1"/>
          <p:nvPr>
            <p:ph idx="1" type="body"/>
          </p:nvPr>
        </p:nvSpPr>
        <p:spPr>
          <a:xfrm>
            <a:off x="457200" y="1628800"/>
            <a:ext cx="8229600" cy="44973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solidFill>
                  <a:srgbClr val="EFD37E"/>
                </a:solidFill>
              </a:rPr>
              <a:t>Intent</a:t>
            </a:r>
            <a:r>
              <a:rPr b="1" lang="en-US"/>
              <a:t>: </a:t>
            </a:r>
            <a:r>
              <a:rPr lang="en-US"/>
              <a:t>Ensure a class only has one instance, and provide a global point of access to it.</a:t>
            </a:r>
            <a:endParaRPr/>
          </a:p>
          <a:p>
            <a:pPr indent="0" lvl="0" marL="0" rtl="0" algn="l">
              <a:lnSpc>
                <a:spcPct val="100000"/>
              </a:lnSpc>
              <a:spcBef>
                <a:spcPts val="1000"/>
              </a:spcBef>
              <a:spcAft>
                <a:spcPts val="0"/>
              </a:spcAft>
              <a:buSzPts val="1600"/>
              <a:buNone/>
            </a:pPr>
            <a:r>
              <a:rPr b="1" lang="en-US">
                <a:solidFill>
                  <a:srgbClr val="EFD37E"/>
                </a:solidFill>
              </a:rPr>
              <a:t>Motivation</a:t>
            </a:r>
            <a:r>
              <a:rPr b="1" lang="en-US"/>
              <a:t>:</a:t>
            </a:r>
            <a:r>
              <a:rPr lang="en-US"/>
              <a:t> The reason behind is</a:t>
            </a:r>
            <a:endParaRPr/>
          </a:p>
          <a:p>
            <a:pPr indent="-342906" lvl="0" marL="342906" rtl="0" algn="l">
              <a:lnSpc>
                <a:spcPct val="100000"/>
              </a:lnSpc>
              <a:spcBef>
                <a:spcPts val="1000"/>
              </a:spcBef>
              <a:spcAft>
                <a:spcPts val="0"/>
              </a:spcAft>
              <a:buSzPts val="1600"/>
              <a:buChar char="►"/>
            </a:pPr>
            <a:r>
              <a:rPr lang="en-US"/>
              <a:t>More than one instance will result in incorrect program behaviour. (thread specific)</a:t>
            </a:r>
            <a:endParaRPr/>
          </a:p>
          <a:p>
            <a:pPr indent="-342906" lvl="0" marL="342906" rtl="0" algn="l">
              <a:lnSpc>
                <a:spcPct val="100000"/>
              </a:lnSpc>
              <a:spcBef>
                <a:spcPts val="1000"/>
              </a:spcBef>
              <a:spcAft>
                <a:spcPts val="0"/>
              </a:spcAft>
              <a:buSzPts val="1600"/>
              <a:buChar char="►"/>
            </a:pPr>
            <a:r>
              <a:rPr lang="en-US"/>
              <a:t>More than one instance will result the overuse of resources. (ex: database connection string)</a:t>
            </a:r>
            <a:endParaRPr/>
          </a:p>
          <a:p>
            <a:pPr indent="-342906" lvl="0" marL="342906" rtl="0" algn="l">
              <a:lnSpc>
                <a:spcPct val="100000"/>
              </a:lnSpc>
              <a:spcBef>
                <a:spcPts val="1000"/>
              </a:spcBef>
              <a:spcAft>
                <a:spcPts val="0"/>
              </a:spcAft>
              <a:buSzPts val="1600"/>
              <a:buChar char="►"/>
            </a:pPr>
            <a:r>
              <a:rPr lang="en-US"/>
              <a:t>Some classes should have only one instance throughout the system for (ex: printer spooler)</a:t>
            </a:r>
            <a:endParaRPr/>
          </a:p>
          <a:p>
            <a:pPr indent="0" lvl="0" marL="0" rtl="0" algn="l">
              <a:lnSpc>
                <a:spcPct val="100000"/>
              </a:lnSpc>
              <a:spcBef>
                <a:spcPts val="1000"/>
              </a:spcBef>
              <a:spcAft>
                <a:spcPts val="0"/>
              </a:spcAft>
              <a:buSzPts val="1600"/>
              <a:buNone/>
            </a:pPr>
            <a:r>
              <a:rPr b="1" lang="en-US">
                <a:solidFill>
                  <a:srgbClr val="EFD37E"/>
                </a:solidFill>
              </a:rPr>
              <a:t>Classification</a:t>
            </a:r>
            <a:r>
              <a:rPr b="1" lang="en-US"/>
              <a:t>: </a:t>
            </a:r>
            <a:r>
              <a:rPr lang="en-US"/>
              <a:t>Classified as one of the most known Creational Pattern</a:t>
            </a:r>
            <a:endParaRPr/>
          </a:p>
        </p:txBody>
      </p:sp>
      <p:sp>
        <p:nvSpPr>
          <p:cNvPr id="216" name="Google Shape;216;p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17" name="Google Shape;217;p4"/>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txBox="1"/>
          <p:nvPr>
            <p:ph type="title"/>
          </p:nvPr>
        </p:nvSpPr>
        <p:spPr>
          <a:xfrm>
            <a:off x="457200" y="274638"/>
            <a:ext cx="8229600" cy="45719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Century Gothic"/>
              <a:buNone/>
            </a:pPr>
            <a:r>
              <a:rPr lang="en-US"/>
              <a:t>Singleton PatternStructure</a:t>
            </a:r>
            <a:endParaRPr/>
          </a:p>
        </p:txBody>
      </p:sp>
      <p:sp>
        <p:nvSpPr>
          <p:cNvPr id="223" name="Google Shape;223;p5"/>
          <p:cNvSpPr txBox="1"/>
          <p:nvPr/>
        </p:nvSpPr>
        <p:spPr>
          <a:xfrm>
            <a:off x="251520" y="1124744"/>
            <a:ext cx="6408712"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public class Singleton{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private static Singleton singleInstance;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private Singleton(){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92D050"/>
                </a:solidFill>
                <a:latin typeface="Century Gothic"/>
                <a:ea typeface="Century Gothic"/>
                <a:cs typeface="Century Gothic"/>
                <a:sym typeface="Century Gothic"/>
              </a:rPr>
              <a:t>//nothing to do as object initiation will be done once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public static Singleton getInstance(){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if(singleInstance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singleInstance = new Singletong(); </a:t>
            </a:r>
            <a:r>
              <a:rPr b="0" i="0" lang="en-US" sz="1800" u="none" cap="none" strike="noStrike">
                <a:solidFill>
                  <a:srgbClr val="92D050"/>
                </a:solidFill>
                <a:latin typeface="Century Gothic"/>
                <a:ea typeface="Century Gothic"/>
                <a:cs typeface="Century Gothic"/>
                <a:sym typeface="Century Gothic"/>
              </a:rPr>
              <a:t>// Lazy 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return singleInstance;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224" name="Google Shape;224;p5"/>
          <p:cNvSpPr txBox="1"/>
          <p:nvPr/>
        </p:nvSpPr>
        <p:spPr>
          <a:xfrm>
            <a:off x="2627784" y="5210970"/>
            <a:ext cx="51845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D37E"/>
                </a:solidFill>
                <a:latin typeface="Century Gothic"/>
                <a:ea typeface="Century Gothic"/>
                <a:cs typeface="Century Gothic"/>
                <a:sym typeface="Century Gothic"/>
              </a:rPr>
              <a:t>From main method call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  Singleton instance = Singleton.getInstance();</a:t>
            </a:r>
            <a:endParaRPr b="0" i="0" sz="1800" u="none" cap="none" strike="noStrike">
              <a:solidFill>
                <a:schemeClr val="lt1"/>
              </a:solidFill>
              <a:latin typeface="Century Gothic"/>
              <a:ea typeface="Century Gothic"/>
              <a:cs typeface="Century Gothic"/>
              <a:sym typeface="Century Gothic"/>
            </a:endParaRPr>
          </a:p>
        </p:txBody>
      </p:sp>
      <p:sp>
        <p:nvSpPr>
          <p:cNvPr id="225" name="Google Shape;225;p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descr="brac.png" id="226" name="Google Shape;226;p5"/>
          <p:cNvPicPr preferRelativeResize="0"/>
          <p:nvPr/>
        </p:nvPicPr>
        <p:blipFill rotWithShape="1">
          <a:blip r:embed="rId3">
            <a:alphaModFix/>
          </a:blip>
          <a:srcRect b="0" l="0" r="0" t="0"/>
          <a:stretch/>
        </p:blipFill>
        <p:spPr>
          <a:xfrm>
            <a:off x="7772400" y="5829300"/>
            <a:ext cx="137160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2019-10-18T18:42:01Z</dcterms:created>
  <dc:creator>afrin</dc:creator>
</cp:coreProperties>
</file>