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Palatino Linotyp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j+iX6C4U1xgodKRHpnJWSmEQUD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alatinoLinotyp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alatinoLinotyp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latinoLinotype-boldItalic.fntdata"/><Relationship Id="rId30" Type="http://schemas.openxmlformats.org/officeDocument/2006/relationships/font" Target="fonts/PalatinoLinotype-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Click to reveal bullets and definition</a:t>
            </a:r>
            <a:endParaRPr/>
          </a:p>
          <a:p>
            <a:pPr indent="0" lvl="0" marL="0" rtl="0" algn="l">
              <a:spcBef>
                <a:spcPts val="0"/>
              </a:spcBef>
              <a:spcAft>
                <a:spcPts val="0"/>
              </a:spcAft>
              <a:buNone/>
            </a:pPr>
            <a:r>
              <a:rPr lang="en-US"/>
              <a:t>Instructor: Other comments for the class or for the slide, clarifying the word “awareness” in the definition:</a:t>
            </a:r>
            <a:endParaRPr/>
          </a:p>
          <a:p>
            <a:pPr indent="0" lvl="0" marL="0" rtl="0" algn="l">
              <a:spcBef>
                <a:spcPts val="0"/>
              </a:spcBef>
              <a:spcAft>
                <a:spcPts val="0"/>
              </a:spcAft>
              <a:buNone/>
            </a:pPr>
            <a:r>
              <a:rPr lang="en-US"/>
              <a:t>“seeing one’s foot (and sniffing it) may be a dog’s level of awareness.”  </a:t>
            </a:r>
            <a:endParaRPr/>
          </a:p>
          <a:p>
            <a:pPr indent="0" lvl="0" marL="0" rtl="0" algn="l">
              <a:spcBef>
                <a:spcPts val="0"/>
              </a:spcBef>
              <a:spcAft>
                <a:spcPts val="0"/>
              </a:spcAft>
              <a:buNone/>
            </a:pPr>
            <a:r>
              <a:rPr lang="en-US"/>
              <a:t>Humans uniquely may have a narrative experience of that awareness, with identity as part of the narrative. We can react to a noise AND tell a mental story about how we reacted, even if a strict behaviorist might see that story as irrelevant. We see the foot at the end of the bed as part of ourselves; if we had a tail, we would not chase it. People can look in a mirror and see not just a set of features but a face, a self. </a:t>
            </a:r>
            <a:endParaRPr/>
          </a:p>
          <a:p>
            <a:pPr indent="0" lvl="0" marL="0" rtl="0" algn="l">
              <a:spcBef>
                <a:spcPts val="0"/>
              </a:spcBef>
              <a:spcAft>
                <a:spcPts val="0"/>
              </a:spcAft>
              <a:buNone/>
            </a:pPr>
            <a:r>
              <a:t/>
            </a:r>
            <a:endParaRPr/>
          </a:p>
          <a:p>
            <a:pPr indent="0" lvl="0" marL="0" rtl="0" algn="l">
              <a:lnSpc>
                <a:spcPct val="92153"/>
              </a:lnSpc>
              <a:spcBef>
                <a:spcPts val="780"/>
              </a:spcBef>
              <a:spcAft>
                <a:spcPts val="0"/>
              </a:spcAft>
              <a:buNone/>
            </a:pPr>
            <a:r>
              <a:rPr lang="en-US" sz="2600"/>
              <a:t>This chapter is concerned with:</a:t>
            </a:r>
            <a:endParaRPr/>
          </a:p>
          <a:p>
            <a:pPr indent="-165100" lvl="0" marL="0" rtl="0" algn="l">
              <a:lnSpc>
                <a:spcPct val="92153"/>
              </a:lnSpc>
              <a:spcBef>
                <a:spcPts val="780"/>
              </a:spcBef>
              <a:spcAft>
                <a:spcPts val="0"/>
              </a:spcAft>
              <a:buClr>
                <a:schemeClr val="dk1"/>
              </a:buClr>
              <a:buSzPts val="2600"/>
              <a:buFont typeface="Noto Sans Symbols"/>
              <a:buChar char="▪"/>
            </a:pPr>
            <a:r>
              <a:rPr lang="en-US" sz="2600"/>
              <a:t>the </a:t>
            </a:r>
            <a:r>
              <a:rPr b="1" lang="en-US" sz="2600">
                <a:solidFill>
                  <a:srgbClr val="444EA2"/>
                </a:solidFill>
              </a:rPr>
              <a:t>quality our mental </a:t>
            </a:r>
            <a:r>
              <a:rPr lang="en-US" sz="2600"/>
              <a:t>experience. </a:t>
            </a:r>
            <a:endParaRPr/>
          </a:p>
          <a:p>
            <a:pPr indent="-165100" lvl="0" marL="0" rtl="0" algn="l">
              <a:lnSpc>
                <a:spcPct val="92153"/>
              </a:lnSpc>
              <a:spcBef>
                <a:spcPts val="780"/>
              </a:spcBef>
              <a:spcAft>
                <a:spcPts val="0"/>
              </a:spcAft>
              <a:buClr>
                <a:schemeClr val="dk1"/>
              </a:buClr>
              <a:buSzPts val="2600"/>
              <a:buFont typeface="Noto Sans Symbols"/>
              <a:buChar char="▪"/>
            </a:pPr>
            <a:r>
              <a:rPr lang="en-US" sz="2600"/>
              <a:t>the role of the brain in that experience.</a:t>
            </a:r>
            <a:endParaRPr/>
          </a:p>
          <a:p>
            <a:pPr indent="-165100" lvl="0" marL="0" rtl="0" algn="l">
              <a:lnSpc>
                <a:spcPct val="92153"/>
              </a:lnSpc>
              <a:spcBef>
                <a:spcPts val="780"/>
              </a:spcBef>
              <a:spcAft>
                <a:spcPts val="0"/>
              </a:spcAft>
              <a:buClr>
                <a:schemeClr val="dk1"/>
              </a:buClr>
              <a:buSzPts val="2600"/>
              <a:buFont typeface="Noto Sans Symbols"/>
              <a:buChar char="▪"/>
            </a:pPr>
            <a:r>
              <a:rPr lang="en-US" sz="2600"/>
              <a:t>the way that experience is affected by the two tracks of mental experience. </a:t>
            </a:r>
            <a:endParaRPr/>
          </a:p>
          <a:p>
            <a:pPr indent="-165100" lvl="0" marL="0" rtl="0" algn="l">
              <a:lnSpc>
                <a:spcPct val="92153"/>
              </a:lnSpc>
              <a:spcBef>
                <a:spcPts val="780"/>
              </a:spcBef>
              <a:spcAft>
                <a:spcPts val="0"/>
              </a:spcAft>
              <a:buClr>
                <a:schemeClr val="dk1"/>
              </a:buClr>
              <a:buSzPts val="2600"/>
              <a:buFont typeface="Noto Sans Symbols"/>
              <a:buChar char="▪"/>
            </a:pPr>
            <a:r>
              <a:rPr lang="en-US" sz="2600"/>
              <a:t>the way that experience is altered by </a:t>
            </a:r>
            <a:endParaRPr/>
          </a:p>
          <a:p>
            <a:pPr indent="-287027" lvl="1" marL="912838" rtl="0" algn="l">
              <a:lnSpc>
                <a:spcPct val="92153"/>
              </a:lnSpc>
              <a:spcBef>
                <a:spcPts val="780"/>
              </a:spcBef>
              <a:spcAft>
                <a:spcPts val="0"/>
              </a:spcAft>
              <a:buClr>
                <a:schemeClr val="dk1"/>
              </a:buClr>
              <a:buSzPts val="2600"/>
              <a:buFont typeface="Noto Sans Symbols"/>
              <a:buChar char="▪"/>
            </a:pPr>
            <a:r>
              <a:rPr lang="en-US" sz="2600"/>
              <a:t>sleep. </a:t>
            </a:r>
            <a:endParaRPr/>
          </a:p>
          <a:p>
            <a:pPr indent="-287027" lvl="1" marL="912838" rtl="0" algn="l">
              <a:lnSpc>
                <a:spcPct val="92153"/>
              </a:lnSpc>
              <a:spcBef>
                <a:spcPts val="780"/>
              </a:spcBef>
              <a:spcAft>
                <a:spcPts val="0"/>
              </a:spcAft>
              <a:buClr>
                <a:schemeClr val="dk1"/>
              </a:buClr>
              <a:buSzPts val="2600"/>
              <a:buFont typeface="Noto Sans Symbols"/>
              <a:buChar char="▪"/>
            </a:pPr>
            <a:r>
              <a:rPr lang="en-US" sz="2600"/>
              <a:t>hypnosis. </a:t>
            </a:r>
            <a:endParaRPr/>
          </a:p>
          <a:p>
            <a:pPr indent="-287027" lvl="1" marL="912838" rtl="0" algn="l">
              <a:lnSpc>
                <a:spcPct val="92153"/>
              </a:lnSpc>
              <a:spcBef>
                <a:spcPts val="780"/>
              </a:spcBef>
              <a:spcAft>
                <a:spcPts val="0"/>
              </a:spcAft>
              <a:buClr>
                <a:schemeClr val="dk1"/>
              </a:buClr>
              <a:buSzPts val="2600"/>
              <a:buFont typeface="Noto Sans Symbols"/>
              <a:buChar char="▪"/>
            </a:pPr>
            <a:r>
              <a:rPr lang="en-US" sz="2600"/>
              <a:t>psychoactive drugs.</a:t>
            </a:r>
            <a:endParaRPr/>
          </a:p>
          <a:p>
            <a:pPr indent="0" lvl="0" marL="0" rtl="0" algn="l">
              <a:lnSpc>
                <a:spcPct val="99769"/>
              </a:lnSpc>
              <a:spcBef>
                <a:spcPts val="0"/>
              </a:spcBef>
              <a:spcAft>
                <a:spcPts val="0"/>
              </a:spcAft>
              <a:buNone/>
            </a:pPr>
            <a:r>
              <a:rPr lang="en-US" sz="2600"/>
              <a:t>Psychology was once defined as “the description and explanation of states of consciousness.”  Now, consciousness is just one topic among many for psychologists. </a:t>
            </a:r>
            <a:r>
              <a:rPr b="1" lang="en-US" sz="2600">
                <a:solidFill>
                  <a:srgbClr val="FAC090"/>
                </a:solidFill>
              </a:rPr>
              <a:t>Cognitive neuroscience </a:t>
            </a:r>
            <a:r>
              <a:rPr lang="en-US" sz="2600">
                <a:solidFill>
                  <a:srgbClr val="F8F6E3"/>
                </a:solidFill>
              </a:rPr>
              <a:t>allows us to revisit this topic and see how the brain is involved.</a:t>
            </a:r>
            <a:endParaRPr/>
          </a:p>
          <a:p>
            <a:pPr indent="0" lvl="0" marL="0" rtl="0" algn="l">
              <a:lnSpc>
                <a:spcPct val="99769"/>
              </a:lnSpc>
              <a:spcBef>
                <a:spcPts val="606"/>
              </a:spcBef>
              <a:spcAft>
                <a:spcPts val="0"/>
              </a:spcAft>
              <a:buNone/>
            </a:pPr>
            <a:r>
              <a:t/>
            </a:r>
            <a:endParaRPr sz="2600"/>
          </a:p>
          <a:p>
            <a:pPr indent="-287027" lvl="1" marL="912838" rtl="0" algn="l">
              <a:lnSpc>
                <a:spcPct val="92153"/>
              </a:lnSpc>
              <a:spcBef>
                <a:spcPts val="1386"/>
              </a:spcBef>
              <a:spcAft>
                <a:spcPts val="0"/>
              </a:spcAft>
              <a:buNone/>
            </a:pPr>
            <a:r>
              <a:t/>
            </a:r>
            <a:endParaRPr sz="2600"/>
          </a:p>
          <a:p>
            <a:pPr indent="0" lvl="0" marL="0" rtl="0" algn="l">
              <a:spcBef>
                <a:spcPts val="0"/>
              </a:spcBef>
              <a:spcAft>
                <a:spcPts val="0"/>
              </a:spcAft>
              <a:buNone/>
            </a:pPr>
            <a:r>
              <a:t/>
            </a:r>
            <a:endParaRPr/>
          </a:p>
        </p:txBody>
      </p:sp>
      <p:sp>
        <p:nvSpPr>
          <p:cNvPr id="94" name="Google Shape;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1" name="Google Shape;18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Click to reveal all text.</a:t>
            </a:r>
            <a:endParaRPr/>
          </a:p>
          <a:p>
            <a:pPr indent="0" lvl="0" marL="0" rtl="0" algn="l">
              <a:spcBef>
                <a:spcPts val="0"/>
              </a:spcBef>
              <a:spcAft>
                <a:spcPts val="0"/>
              </a:spcAft>
              <a:buNone/>
            </a:pPr>
            <a:r>
              <a:rPr lang="en-US"/>
              <a:t>Instructor: Light affects this rhythm through a process involving the brain; more about this later when we talk about WHY we sleep.</a:t>
            </a:r>
            <a:endParaRPr/>
          </a:p>
        </p:txBody>
      </p:sp>
      <p:sp>
        <p:nvSpPr>
          <p:cNvPr id="182" name="Google Shape;18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Preview Question 3: How does sleep loss affect us? </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Preview Question 4: What is sleep’s function?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Click to reveal sidebar and bullets.</a:t>
            </a:r>
            <a:endParaRPr/>
          </a:p>
          <a:p>
            <a:pPr indent="0" lvl="0" marL="0" rtl="0" algn="l">
              <a:spcBef>
                <a:spcPts val="0"/>
              </a:spcBef>
              <a:spcAft>
                <a:spcPts val="0"/>
              </a:spcAft>
              <a:buNone/>
            </a:pPr>
            <a:r>
              <a:t/>
            </a:r>
            <a:endParaRPr/>
          </a:p>
        </p:txBody>
      </p:sp>
      <p:sp>
        <p:nvSpPr>
          <p:cNvPr id="227" name="Google Shape;22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6" name="Google Shape;23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Automatic animation.</a:t>
            </a:r>
            <a:endParaRPr/>
          </a:p>
        </p:txBody>
      </p:sp>
      <p:sp>
        <p:nvSpPr>
          <p:cNvPr id="237" name="Google Shape;23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5" name="Google Shape;24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Click to reveal bullets.</a:t>
            </a:r>
            <a:endParaRPr/>
          </a:p>
          <a:p>
            <a:pPr indent="0" lvl="0" marL="0" rtl="0" algn="l">
              <a:lnSpc>
                <a:spcPct val="199666"/>
              </a:lnSpc>
              <a:spcBef>
                <a:spcPts val="360"/>
              </a:spcBef>
              <a:spcAft>
                <a:spcPts val="0"/>
              </a:spcAft>
              <a:buNone/>
            </a:pPr>
            <a:r>
              <a:rPr b="1" lang="en-US">
                <a:solidFill>
                  <a:srgbClr val="444EA2"/>
                </a:solidFill>
              </a:rPr>
              <a:t>Tolerance</a:t>
            </a:r>
            <a:r>
              <a:rPr lang="en-US"/>
              <a:t> of a drug refers to the diminished psychoactive effects after repeated use. </a:t>
            </a:r>
            <a:endParaRPr/>
          </a:p>
          <a:p>
            <a:pPr indent="0" lvl="0" marL="0" rtl="0" algn="l">
              <a:lnSpc>
                <a:spcPct val="199666"/>
              </a:lnSpc>
              <a:spcBef>
                <a:spcPts val="966"/>
              </a:spcBef>
              <a:spcAft>
                <a:spcPts val="0"/>
              </a:spcAft>
              <a:buNone/>
            </a:pPr>
            <a:r>
              <a:rPr lang="en-US"/>
              <a:t>Tolerance feeds addiction because users take increasing amounts of a drug to get the desired effect. </a:t>
            </a:r>
            <a:endParaRPr/>
          </a:p>
          <a:p>
            <a:pPr indent="0" lvl="0" marL="0" rtl="0" algn="l">
              <a:lnSpc>
                <a:spcPct val="199666"/>
              </a:lnSpc>
              <a:spcBef>
                <a:spcPts val="966"/>
              </a:spcBef>
              <a:spcAft>
                <a:spcPts val="0"/>
              </a:spcAft>
              <a:buNone/>
            </a:pPr>
            <a:r>
              <a:t/>
            </a:r>
            <a:endParaRPr/>
          </a:p>
          <a:p>
            <a:pPr indent="0" lvl="0" marL="0" rtl="0" algn="l">
              <a:lnSpc>
                <a:spcPct val="199666"/>
              </a:lnSpc>
              <a:spcBef>
                <a:spcPts val="966"/>
              </a:spcBef>
              <a:spcAft>
                <a:spcPts val="0"/>
              </a:spcAft>
              <a:buNone/>
            </a:pPr>
            <a:r>
              <a:rPr lang="en-US"/>
              <a:t>Regarding criteria #4 (“Persistent, </a:t>
            </a:r>
            <a:r>
              <a:rPr lang="en-US">
                <a:solidFill>
                  <a:srgbClr val="F36F21"/>
                </a:solidFill>
              </a:rPr>
              <a:t>failed attempts to regulate use)</a:t>
            </a:r>
            <a:r>
              <a:rPr lang="en-US"/>
              <a:t>: Why is it a sign of dependence when you want or try to cut back?  Aren’t addicts in denial and not bothering to try to quit?  This may be true in conversations with family, but internally, here’s one way of looking at what’s going on: it's a sign of dependence when you DO try to quit, and fail. If there is "little effort," you don't find out how hard it is to quit, or there may be little effort to quit because there is little need to quit. </a:t>
            </a:r>
            <a:endParaRPr/>
          </a:p>
        </p:txBody>
      </p:sp>
      <p:sp>
        <p:nvSpPr>
          <p:cNvPr id="246" name="Google Shape;24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1" name="Google Shape;26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No animation.</a:t>
            </a:r>
            <a:endParaRPr/>
          </a:p>
          <a:p>
            <a:pPr indent="0" lvl="0" marL="0" rtl="0" algn="l">
              <a:spcBef>
                <a:spcPts val="0"/>
              </a:spcBef>
              <a:spcAft>
                <a:spcPts val="0"/>
              </a:spcAft>
              <a:buNone/>
            </a:pPr>
            <a:r>
              <a:rPr lang="en-US"/>
              <a:t>Instructor: Students can be asked, “Where in this table would you put marijuana use?  Or ‘blanking out’ during trauma?”</a:t>
            </a:r>
            <a:endParaRPr/>
          </a:p>
          <a:p>
            <a:pPr indent="0" lvl="0" marL="0" rtl="0" algn="l">
              <a:spcBef>
                <a:spcPts val="0"/>
              </a:spcBef>
              <a:spcAft>
                <a:spcPts val="0"/>
              </a:spcAft>
              <a:buNone/>
            </a:pPr>
            <a:r>
              <a:t/>
            </a:r>
            <a:endParaRPr/>
          </a:p>
        </p:txBody>
      </p:sp>
      <p:sp>
        <p:nvSpPr>
          <p:cNvPr id="105" name="Google Shape;10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9" name="Google Shape;26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No animation.</a:t>
            </a:r>
            <a:endParaRPr/>
          </a:p>
        </p:txBody>
      </p:sp>
      <p:sp>
        <p:nvSpPr>
          <p:cNvPr id="270" name="Google Shape;27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7" name="Google Shape;27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Click to reveal bullets.</a:t>
            </a:r>
            <a:endParaRPr/>
          </a:p>
        </p:txBody>
      </p:sp>
      <p:sp>
        <p:nvSpPr>
          <p:cNvPr id="278" name="Google Shape;27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Automatic animation for high track and low track. Click to show start of example. Click again to show the rest of the example.</a:t>
            </a:r>
            <a:endParaRPr/>
          </a:p>
        </p:txBody>
      </p:sp>
      <p:sp>
        <p:nvSpPr>
          <p:cNvPr id="125" name="Google Shape;12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Click to reveal bullets and then sidebar with bullets.</a:t>
            </a:r>
            <a:endParaRPr/>
          </a:p>
          <a:p>
            <a:pPr indent="0" lvl="0" marL="0" rtl="0" algn="l">
              <a:spcBef>
                <a:spcPts val="0"/>
              </a:spcBef>
              <a:spcAft>
                <a:spcPts val="0"/>
              </a:spcAft>
              <a:buNone/>
            </a:pPr>
            <a:r>
              <a:rPr lang="en-US"/>
              <a:t>Third bullet: this is similar to Wilhelm Wundt’s experiment in the late 1800s, in which participants were quicker to push a button about seeing the ball fall than they were about being </a:t>
            </a:r>
            <a:r>
              <a:rPr lang="en-US" u="sng"/>
              <a:t>aware</a:t>
            </a:r>
            <a:r>
              <a:rPr lang="en-US"/>
              <a:t> of hearing the ball fall. The delay is not for the same reason…hopefully this generates a good discussion, maybe even about whether free will is an illusion. However, the facts bring us back to the two-track topic; that conscious awareness of an action is not as fast a process as simply taking the action.</a:t>
            </a:r>
            <a:endParaRPr/>
          </a:p>
        </p:txBody>
      </p:sp>
      <p:sp>
        <p:nvSpPr>
          <p:cNvPr id="140" name="Google Shape;14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Click through to reveal all text boxes.</a:t>
            </a:r>
            <a:endParaRPr/>
          </a:p>
          <a:p>
            <a:pPr indent="0" lvl="0" marL="0" rtl="0" algn="l">
              <a:spcBef>
                <a:spcPts val="0"/>
              </a:spcBef>
              <a:spcAft>
                <a:spcPts val="0"/>
              </a:spcAft>
              <a:buNone/>
            </a:pPr>
            <a:r>
              <a:t/>
            </a:r>
            <a:endParaRPr/>
          </a:p>
        </p:txBody>
      </p:sp>
      <p:sp>
        <p:nvSpPr>
          <p:cNvPr id="149" name="Google Shape;14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Click to reveal text boxes.</a:t>
            </a:r>
            <a:endParaRPr/>
          </a:p>
        </p:txBody>
      </p:sp>
      <p:sp>
        <p:nvSpPr>
          <p:cNvPr id="160" name="Google Shape;16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Click to reveal all text and bullets.</a:t>
            </a:r>
            <a:endParaRPr/>
          </a:p>
          <a:p>
            <a:pPr indent="0" lvl="0" marL="0" rtl="0" algn="l">
              <a:spcBef>
                <a:spcPts val="0"/>
              </a:spcBef>
              <a:spcAft>
                <a:spcPts val="0"/>
              </a:spcAft>
              <a:buNone/>
            </a:pPr>
            <a:r>
              <a:rPr lang="en-US"/>
              <a:t>Instructor: In the sidebar, the third strategy is the way in which the brain waves and eye movements of REM sleep were discovered to be associated with dreaming.</a:t>
            </a:r>
            <a:endParaRPr/>
          </a:p>
          <a:p>
            <a:pPr indent="0" lvl="0" marL="0" rtl="0" algn="l">
              <a:spcBef>
                <a:spcPts val="0"/>
              </a:spcBef>
              <a:spcAft>
                <a:spcPts val="0"/>
              </a:spcAft>
              <a:buNone/>
            </a:pPr>
            <a:r>
              <a:t/>
            </a:r>
            <a:endParaRPr/>
          </a:p>
        </p:txBody>
      </p:sp>
      <p:sp>
        <p:nvSpPr>
          <p:cNvPr id="172" name="Google Shape;17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4" name="Shape 84"/>
        <p:cNvGrpSpPr/>
        <p:nvPr/>
      </p:nvGrpSpPr>
      <p:grpSpPr>
        <a:xfrm>
          <a:off x="0" y="0"/>
          <a:ext cx="0" cy="0"/>
          <a:chOff x="0" y="0"/>
          <a:chExt cx="0" cy="0"/>
        </a:xfrm>
      </p:grpSpPr>
      <p:sp>
        <p:nvSpPr>
          <p:cNvPr id="85" name="Google Shape;8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29" name="Google Shape;29;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5" name="Google Shape;35;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2" name="Google Shape;42;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8" name="Google Shape;48;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9" name="Google Shape;49;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0" name="Google Shape;50;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1" name="Google Shape;51;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3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4.jpg"/><Relationship Id="rId5" Type="http://schemas.openxmlformats.org/officeDocument/2006/relationships/image" Target="../media/image16.jpg"/><Relationship Id="rId6"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3.jpg"/><Relationship Id="rId5" Type="http://schemas.openxmlformats.org/officeDocument/2006/relationships/image" Target="../media/image11.jpg"/><Relationship Id="rId6"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p:nvPr/>
        </p:nvSpPr>
        <p:spPr>
          <a:xfrm>
            <a:off x="6199188" y="2786063"/>
            <a:ext cx="862012" cy="1520825"/>
          </a:xfrm>
          <a:prstGeom prst="downArrow">
            <a:avLst>
              <a:gd fmla="val 50000" name="adj1"/>
              <a:gd fmla="val 50000" name="adj2"/>
            </a:avLst>
          </a:prstGeom>
          <a:solidFill>
            <a:srgbClr val="F36F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1"/>
          <p:cNvSpPr/>
          <p:nvPr>
            <p:ph idx="1" type="body"/>
          </p:nvPr>
        </p:nvSpPr>
        <p:spPr>
          <a:xfrm>
            <a:off x="4216400" y="1174750"/>
            <a:ext cx="4840288" cy="2349500"/>
          </a:xfrm>
          <a:prstGeom prst="roundRect">
            <a:avLst>
              <a:gd fmla="val 16667" name="adj"/>
            </a:avLst>
          </a:prstGeom>
          <a:solidFill>
            <a:srgbClr val="F36F21"/>
          </a:solidFill>
          <a:ln>
            <a:noFill/>
          </a:ln>
        </p:spPr>
        <p:txBody>
          <a:bodyPr anchorCtr="0" anchor="ctr" bIns="45700" lIns="91425" spcFirstLastPara="1" rIns="91425" wrap="square" tIns="45700">
            <a:noAutofit/>
          </a:bodyPr>
          <a:lstStyle/>
          <a:p>
            <a:pPr indent="0" lvl="0" marL="0" rtl="0" algn="l">
              <a:lnSpc>
                <a:spcPct val="81250"/>
              </a:lnSpc>
              <a:spcBef>
                <a:spcPts val="0"/>
              </a:spcBef>
              <a:spcAft>
                <a:spcPts val="0"/>
              </a:spcAft>
              <a:buClr>
                <a:srgbClr val="FAC090"/>
              </a:buClr>
              <a:buSzPts val="3200"/>
              <a:buFont typeface="Noto Sans Symbols"/>
              <a:buNone/>
            </a:pPr>
            <a:r>
              <a:rPr lang="en-US">
                <a:solidFill>
                  <a:srgbClr val="FAC090"/>
                </a:solidFill>
              </a:rPr>
              <a:t> “</a:t>
            </a:r>
            <a:r>
              <a:rPr b="1" i="1" lang="en-US"/>
              <a:t>our awareness of ourselves and our environment</a:t>
            </a:r>
            <a:r>
              <a:rPr lang="en-US"/>
              <a:t>.”</a:t>
            </a:r>
            <a:endParaRPr/>
          </a:p>
        </p:txBody>
      </p:sp>
      <p:sp>
        <p:nvSpPr>
          <p:cNvPr id="98" name="Google Shape;98;p1"/>
          <p:cNvSpPr txBox="1"/>
          <p:nvPr/>
        </p:nvSpPr>
        <p:spPr>
          <a:xfrm>
            <a:off x="4135438" y="4546600"/>
            <a:ext cx="4883150" cy="19002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Noto Sans Symbols"/>
              <a:buNone/>
            </a:pPr>
            <a:r>
              <a:rPr b="0" i="0" lang="en-US" sz="2600" u="none" cap="none" strike="noStrike">
                <a:solidFill>
                  <a:schemeClr val="dk1"/>
                </a:solidFill>
                <a:latin typeface="Calibri"/>
                <a:ea typeface="Calibri"/>
                <a:cs typeface="Calibri"/>
                <a:sym typeface="Calibri"/>
              </a:rPr>
              <a:t>Aren’t animals </a:t>
            </a:r>
            <a:r>
              <a:rPr b="1" i="0" lang="en-US" sz="2600" u="none" cap="none" strike="noStrike">
                <a:solidFill>
                  <a:schemeClr val="dk1"/>
                </a:solidFill>
                <a:latin typeface="Calibri"/>
                <a:ea typeface="Calibri"/>
                <a:cs typeface="Calibri"/>
                <a:sym typeface="Calibri"/>
              </a:rPr>
              <a:t>aware</a:t>
            </a:r>
            <a:r>
              <a:rPr b="0" i="0" lang="en-US" sz="2600" u="none" cap="none" strike="noStrike">
                <a:solidFill>
                  <a:schemeClr val="dk1"/>
                </a:solidFill>
                <a:latin typeface="Calibri"/>
                <a:ea typeface="Calibri"/>
                <a:cs typeface="Calibri"/>
                <a:sym typeface="Calibri"/>
              </a:rPr>
              <a:t> of their environment? </a:t>
            </a:r>
            <a:endParaRPr/>
          </a:p>
          <a:p>
            <a:pPr indent="0" lvl="0" marL="0" marR="0" rtl="0" algn="l">
              <a:lnSpc>
                <a:spcPct val="100000"/>
              </a:lnSpc>
              <a:spcBef>
                <a:spcPts val="1200"/>
              </a:spcBef>
              <a:spcAft>
                <a:spcPts val="0"/>
              </a:spcAft>
              <a:buClr>
                <a:schemeClr val="dk1"/>
              </a:buClr>
              <a:buSzPts val="2600"/>
              <a:buFont typeface="Noto Sans Symbols"/>
              <a:buNone/>
            </a:pPr>
            <a:r>
              <a:rPr b="0" i="0" lang="en-US" sz="2600" u="none" cap="none" strike="noStrike">
                <a:solidFill>
                  <a:schemeClr val="dk1"/>
                </a:solidFill>
                <a:latin typeface="Calibri"/>
                <a:ea typeface="Calibri"/>
                <a:cs typeface="Calibri"/>
                <a:sym typeface="Calibri"/>
              </a:rPr>
              <a:t>If so,  is our awareness different?...</a:t>
            </a:r>
            <a:endParaRPr/>
          </a:p>
          <a:p>
            <a:pPr indent="0" lvl="0" marL="0" marR="0" rtl="0" algn="l">
              <a:lnSpc>
                <a:spcPct val="100000"/>
              </a:lnSpc>
              <a:spcBef>
                <a:spcPts val="1200"/>
              </a:spcBef>
              <a:spcAft>
                <a:spcPts val="0"/>
              </a:spcAft>
              <a:buClr>
                <a:schemeClr val="dk1"/>
              </a:buClr>
              <a:buSzPts val="2600"/>
              <a:buFont typeface="Noto Sans Symbols"/>
              <a:buNone/>
            </a:pPr>
            <a:r>
              <a:rPr b="0" i="0" lang="en-US" sz="2600" u="none" cap="none" strike="noStrike">
                <a:solidFill>
                  <a:schemeClr val="dk1"/>
                </a:solidFill>
                <a:latin typeface="Calibri"/>
                <a:ea typeface="Calibri"/>
                <a:cs typeface="Calibri"/>
                <a:sym typeface="Calibri"/>
              </a:rPr>
              <a:t>Possibly…because we have (uniquely?) a narrative experience of that awareness. </a:t>
            </a:r>
            <a:endParaRPr/>
          </a:p>
        </p:txBody>
      </p:sp>
      <p:sp>
        <p:nvSpPr>
          <p:cNvPr id="99" name="Google Shape;99;p1"/>
          <p:cNvSpPr txBox="1"/>
          <p:nvPr>
            <p:ph type="title"/>
          </p:nvPr>
        </p:nvSpPr>
        <p:spPr>
          <a:xfrm>
            <a:off x="0" y="0"/>
            <a:ext cx="9144000" cy="1020763"/>
          </a:xfrm>
          <a:prstGeom prst="rect">
            <a:avLst/>
          </a:prstGeom>
          <a:solidFill>
            <a:srgbClr val="444EA2"/>
          </a:solidFill>
          <a:ln>
            <a:noFill/>
          </a:ln>
        </p:spPr>
        <p:txBody>
          <a:bodyPr anchorCtr="0" anchor="ctr" bIns="45700" lIns="274300" spcFirstLastPara="1" rIns="91425" wrap="square" tIns="45700">
            <a:noAutofit/>
          </a:bodyPr>
          <a:lstStyle/>
          <a:p>
            <a:pPr indent="0" lvl="0" marL="0" rtl="0" algn="l">
              <a:lnSpc>
                <a:spcPct val="87500"/>
              </a:lnSpc>
              <a:spcBef>
                <a:spcPts val="0"/>
              </a:spcBef>
              <a:spcAft>
                <a:spcPts val="0"/>
              </a:spcAft>
              <a:buNone/>
            </a:pPr>
            <a:r>
              <a:rPr b="1" lang="en-US" sz="4800">
                <a:solidFill>
                  <a:srgbClr val="F8F6E3"/>
                </a:solidFill>
              </a:rPr>
              <a:t>Consciousness is…</a:t>
            </a:r>
            <a:endParaRPr b="1" i="1" sz="4800">
              <a:solidFill>
                <a:srgbClr val="F8F6E3"/>
              </a:solidFill>
            </a:endParaRPr>
          </a:p>
        </p:txBody>
      </p:sp>
      <p:sp>
        <p:nvSpPr>
          <p:cNvPr id="100" name="Google Shape;100;p1"/>
          <p:cNvSpPr/>
          <p:nvPr/>
        </p:nvSpPr>
        <p:spPr>
          <a:xfrm>
            <a:off x="0" y="1017588"/>
            <a:ext cx="3863975" cy="5840412"/>
          </a:xfrm>
          <a:prstGeom prst="rect">
            <a:avLst/>
          </a:prstGeom>
          <a:solidFill>
            <a:srgbClr val="A0366C"/>
          </a:solidFill>
          <a:ln>
            <a:noFill/>
          </a:ln>
        </p:spPr>
        <p:txBody>
          <a:bodyPr anchorCtr="0" anchor="ctr" bIns="45700" lIns="91425" spcFirstLastPara="1" rIns="91425" wrap="square" tIns="45700">
            <a:noAutofit/>
          </a:bodyPr>
          <a:lstStyle/>
          <a:p>
            <a:pPr indent="-342900" lvl="0" marL="342900" marR="0" rtl="0" algn="l">
              <a:lnSpc>
                <a:spcPct val="92857"/>
              </a:lnSpc>
              <a:spcBef>
                <a:spcPts val="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alertness; being awake vs. being unconscious</a:t>
            </a:r>
            <a:endParaRPr/>
          </a:p>
          <a:p>
            <a:pPr indent="-342900" lvl="0" marL="342900" marR="0" rtl="0" algn="l">
              <a:lnSpc>
                <a:spcPct val="92857"/>
              </a:lnSpc>
              <a:spcBef>
                <a:spcPts val="180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self-awareness; the ability to think about self</a:t>
            </a:r>
            <a:endParaRPr/>
          </a:p>
          <a:p>
            <a:pPr indent="-342900" lvl="0" marL="342900" marR="0" rtl="0" algn="l">
              <a:lnSpc>
                <a:spcPct val="92857"/>
              </a:lnSpc>
              <a:spcBef>
                <a:spcPts val="180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having free will; being able to make a “conscious” decision</a:t>
            </a:r>
            <a:endParaRPr/>
          </a:p>
          <a:p>
            <a:pPr indent="-342900" lvl="0" marL="342900" marR="0" rtl="0" algn="l">
              <a:lnSpc>
                <a:spcPct val="92857"/>
              </a:lnSpc>
              <a:spcBef>
                <a:spcPts val="180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a person’s mental content, thoughts, and imaginings</a:t>
            </a:r>
            <a:endParaRPr/>
          </a:p>
          <a:p>
            <a:pPr indent="-342900" lvl="0" marL="342900" marR="0" rtl="0" algn="l">
              <a:lnSpc>
                <a:spcPct val="92857"/>
              </a:lnSpc>
              <a:spcBef>
                <a:spcPts val="1800"/>
              </a:spcBef>
              <a:spcAft>
                <a:spcPts val="0"/>
              </a:spcAft>
              <a:buNone/>
            </a:pPr>
            <a:r>
              <a:rPr b="0" i="0" lang="en-US" sz="2800" u="none" cap="none" strike="noStrike">
                <a:solidFill>
                  <a:srgbClr val="F8F6E3"/>
                </a:solidFill>
                <a:latin typeface="Calibri"/>
                <a:ea typeface="Calibri"/>
                <a:cs typeface="Calibri"/>
                <a:sym typeface="Calibri"/>
              </a:rPr>
              <a:t>To explore the nature of consciousness, it helps to first choose a definition.</a:t>
            </a:r>
            <a:endParaRPr/>
          </a:p>
        </p:txBody>
      </p:sp>
      <p:sp>
        <p:nvSpPr>
          <p:cNvPr id="101" name="Google Shape;101;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5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5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5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5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500"/>
                                        <p:tgtEl>
                                          <p:spTgt spid="9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500"/>
                                        <p:tgtEl>
                                          <p:spTgt spid="9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500"/>
                                        <p:tgtEl>
                                          <p:spTgt spid="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0" y="0"/>
            <a:ext cx="9144000" cy="1020763"/>
          </a:xfrm>
          <a:prstGeom prst="rect">
            <a:avLst/>
          </a:prstGeom>
          <a:solidFill>
            <a:srgbClr val="444EA2"/>
          </a:solidFill>
          <a:ln>
            <a:noFill/>
          </a:ln>
        </p:spPr>
        <p:txBody>
          <a:bodyPr anchorCtr="0" anchor="ctr" bIns="45700" lIns="274300" spcFirstLastPara="1" rIns="91425" wrap="square" tIns="45700">
            <a:noAutofit/>
          </a:bodyPr>
          <a:lstStyle/>
          <a:p>
            <a:pPr indent="0" lvl="0" marL="0" rtl="0" algn="ctr">
              <a:lnSpc>
                <a:spcPct val="95454"/>
              </a:lnSpc>
              <a:spcBef>
                <a:spcPts val="0"/>
              </a:spcBef>
              <a:spcAft>
                <a:spcPts val="0"/>
              </a:spcAft>
              <a:buNone/>
            </a:pPr>
            <a:r>
              <a:rPr b="1" lang="en-US">
                <a:solidFill>
                  <a:srgbClr val="F8F6E3"/>
                </a:solidFill>
              </a:rPr>
              <a:t>Daily Rhythms and Sleep</a:t>
            </a:r>
            <a:endParaRPr/>
          </a:p>
        </p:txBody>
      </p:sp>
      <p:sp>
        <p:nvSpPr>
          <p:cNvPr id="185" name="Google Shape;185;p10"/>
          <p:cNvSpPr/>
          <p:nvPr>
            <p:ph idx="1" type="body"/>
          </p:nvPr>
        </p:nvSpPr>
        <p:spPr>
          <a:xfrm>
            <a:off x="411163" y="1241425"/>
            <a:ext cx="3967162" cy="1735138"/>
          </a:xfrm>
          <a:prstGeom prst="roundRect">
            <a:avLst>
              <a:gd fmla="val 16667" name="adj"/>
            </a:avLst>
          </a:prstGeom>
          <a:solidFill>
            <a:srgbClr val="3AA082"/>
          </a:solidFill>
          <a:ln>
            <a:noFill/>
          </a:ln>
        </p:spPr>
        <p:txBody>
          <a:bodyPr anchorCtr="0" anchor="t" bIns="45700" lIns="91425" spcFirstLastPara="1" rIns="91425" wrap="square" tIns="45700">
            <a:noAutofit/>
          </a:bodyPr>
          <a:lstStyle/>
          <a:p>
            <a:pPr indent="0" lvl="0" marL="0" rtl="0" algn="l">
              <a:lnSpc>
                <a:spcPct val="83333"/>
              </a:lnSpc>
              <a:spcBef>
                <a:spcPts val="0"/>
              </a:spcBef>
              <a:spcAft>
                <a:spcPts val="0"/>
              </a:spcAft>
              <a:buClr>
                <a:srgbClr val="FAC090"/>
              </a:buClr>
              <a:buSzPts val="2400"/>
              <a:buFont typeface="Arial"/>
              <a:buNone/>
            </a:pPr>
            <a:r>
              <a:rPr b="1" lang="en-US" sz="2400">
                <a:solidFill>
                  <a:srgbClr val="FAC090"/>
                </a:solidFill>
              </a:rPr>
              <a:t>The circadian</a:t>
            </a:r>
            <a:r>
              <a:rPr b="1" lang="en-US" sz="2400"/>
              <a:t> </a:t>
            </a:r>
            <a:r>
              <a:rPr lang="en-US" sz="2400">
                <a:solidFill>
                  <a:srgbClr val="F8F6E3"/>
                </a:solidFill>
              </a:rPr>
              <a:t>(“about a day”) </a:t>
            </a:r>
            <a:r>
              <a:rPr b="1" lang="en-US" sz="2400">
                <a:solidFill>
                  <a:srgbClr val="FAC090"/>
                </a:solidFill>
              </a:rPr>
              <a:t>rhythm </a:t>
            </a:r>
            <a:r>
              <a:rPr i="1" lang="en-US" sz="2400">
                <a:solidFill>
                  <a:srgbClr val="F8F6E3"/>
                </a:solidFill>
              </a:rPr>
              <a:t>refers to the body’s natural 24-hour cycle</a:t>
            </a:r>
            <a:r>
              <a:rPr lang="en-US" sz="2400">
                <a:solidFill>
                  <a:srgbClr val="F8F6E3"/>
                </a:solidFill>
              </a:rPr>
              <a:t>, roughly matched to the day/night cycle of light and dark.</a:t>
            </a:r>
            <a:endParaRPr/>
          </a:p>
        </p:txBody>
      </p:sp>
      <p:sp>
        <p:nvSpPr>
          <p:cNvPr id="186" name="Google Shape;186;p10"/>
          <p:cNvSpPr/>
          <p:nvPr/>
        </p:nvSpPr>
        <p:spPr>
          <a:xfrm>
            <a:off x="384175" y="4013200"/>
            <a:ext cx="4130675" cy="2400300"/>
          </a:xfrm>
          <a:prstGeom prst="rect">
            <a:avLst/>
          </a:prstGeom>
          <a:noFill/>
          <a:ln>
            <a:noFill/>
          </a:ln>
        </p:spPr>
        <p:txBody>
          <a:bodyPr anchorCtr="0" anchor="t" bIns="45700" lIns="91425" spcFirstLastPara="1" rIns="91425" wrap="square" tIns="45700">
            <a:spAutoFit/>
          </a:bodyPr>
          <a:lstStyle/>
          <a:p>
            <a:pPr indent="0" lvl="0" marL="0" marR="0" rtl="0" algn="ctr">
              <a:lnSpc>
                <a:spcPct val="83333"/>
              </a:lnSpc>
              <a:spcBef>
                <a:spcPts val="0"/>
              </a:spcBef>
              <a:spcAft>
                <a:spcPts val="0"/>
              </a:spcAft>
              <a:buNone/>
            </a:pPr>
            <a:r>
              <a:rPr b="1" i="0" lang="en-US" sz="2400" u="none" cap="none" strike="noStrike">
                <a:solidFill>
                  <a:schemeClr val="dk1"/>
                </a:solidFill>
                <a:latin typeface="Calibri"/>
                <a:ea typeface="Calibri"/>
                <a:cs typeface="Calibri"/>
                <a:sym typeface="Calibri"/>
              </a:rPr>
              <a:t>What changes during the 24 hours?</a:t>
            </a:r>
            <a:endParaRPr/>
          </a:p>
          <a:p>
            <a:pPr indent="0" lvl="0" marL="0" marR="0" rtl="0" algn="l">
              <a:lnSpc>
                <a:spcPct val="83333"/>
              </a:lnSpc>
              <a:spcBef>
                <a:spcPts val="0"/>
              </a:spcBef>
              <a:spcAft>
                <a:spcPts val="0"/>
              </a:spcAft>
              <a:buNone/>
            </a:pPr>
            <a:r>
              <a:rPr b="0" i="0" lang="en-US" sz="2400" u="none" cap="none" strike="noStrike">
                <a:solidFill>
                  <a:schemeClr val="dk1"/>
                </a:solidFill>
                <a:latin typeface="Calibri"/>
                <a:ea typeface="Calibri"/>
                <a:cs typeface="Calibri"/>
                <a:sym typeface="Calibri"/>
              </a:rPr>
              <a:t>Over the 24 hour cycle, the following factors vary, rising and falling over the course of the day and night:</a:t>
            </a:r>
            <a:endParaRPr/>
          </a:p>
          <a:p>
            <a:pPr indent="-152400" lvl="0" marL="0" marR="0" rtl="0" algn="l">
              <a:lnSpc>
                <a:spcPct val="83333"/>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body temperature </a:t>
            </a:r>
            <a:endParaRPr/>
          </a:p>
          <a:p>
            <a:pPr indent="-152400" lvl="0" marL="0" marR="0" rtl="0" algn="l">
              <a:lnSpc>
                <a:spcPct val="83333"/>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arousal/energy </a:t>
            </a:r>
            <a:endParaRPr/>
          </a:p>
          <a:p>
            <a:pPr indent="-152400" lvl="0" marL="0" marR="0" rtl="0" algn="l">
              <a:lnSpc>
                <a:spcPct val="83333"/>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mental sharpness</a:t>
            </a:r>
            <a:endParaRPr/>
          </a:p>
        </p:txBody>
      </p:sp>
      <p:sp>
        <p:nvSpPr>
          <p:cNvPr id="187" name="Google Shape;187;p10"/>
          <p:cNvSpPr txBox="1"/>
          <p:nvPr/>
        </p:nvSpPr>
        <p:spPr>
          <a:xfrm>
            <a:off x="5240338" y="1225550"/>
            <a:ext cx="3697287" cy="1860550"/>
          </a:xfrm>
          <a:prstGeom prst="rect">
            <a:avLst/>
          </a:prstGeom>
          <a:noFill/>
          <a:ln>
            <a:noFill/>
          </a:ln>
        </p:spPr>
        <p:txBody>
          <a:bodyPr anchorCtr="0" anchor="t" bIns="45700" lIns="91425" spcFirstLastPara="1" rIns="91425" wrap="square" tIns="45700">
            <a:noAutofit/>
          </a:bodyPr>
          <a:lstStyle/>
          <a:p>
            <a:pPr indent="0" lvl="0" marL="0" marR="0" rtl="0" algn="l">
              <a:lnSpc>
                <a:spcPct val="83333"/>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“Larks” and “Owls”</a:t>
            </a:r>
            <a:endParaRPr/>
          </a:p>
          <a:p>
            <a:pPr indent="0" lvl="0" marL="0" marR="0" rtl="0" algn="l">
              <a:lnSpc>
                <a:spcPct val="83333"/>
              </a:lnSpc>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Daily rhythms vary from person to person and with age.</a:t>
            </a:r>
            <a:endParaRPr/>
          </a:p>
          <a:p>
            <a:pPr indent="0" lvl="0" marL="0" marR="0" rtl="0" algn="l">
              <a:lnSpc>
                <a:spcPct val="83333"/>
              </a:lnSpc>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General peaks in alertness:</a:t>
            </a:r>
            <a:endParaRPr/>
          </a:p>
          <a:p>
            <a:pPr indent="-152400" lvl="0" marL="0" marR="0" rtl="0" algn="l">
              <a:lnSpc>
                <a:spcPct val="83333"/>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evening peak—20-year old “owls”</a:t>
            </a:r>
            <a:endParaRPr/>
          </a:p>
          <a:p>
            <a:pPr indent="-152400" lvl="0" marL="0" marR="0" rtl="0" algn="l">
              <a:lnSpc>
                <a:spcPct val="83333"/>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morning peak—50-year old “larks”</a:t>
            </a:r>
            <a:endParaRPr/>
          </a:p>
        </p:txBody>
      </p:sp>
      <p:sp>
        <p:nvSpPr>
          <p:cNvPr id="188" name="Google Shape;188;p10"/>
          <p:cNvSpPr/>
          <p:nvPr/>
        </p:nvSpPr>
        <p:spPr>
          <a:xfrm>
            <a:off x="1835150" y="2682875"/>
            <a:ext cx="962025" cy="1225550"/>
          </a:xfrm>
          <a:prstGeom prst="downArrow">
            <a:avLst>
              <a:gd fmla="val 50000" name="adj1"/>
              <a:gd fmla="val 50000" name="adj2"/>
            </a:avLst>
          </a:prstGeom>
          <a:solidFill>
            <a:srgbClr val="3AA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9" name="Google Shape;189;p10"/>
          <p:cNvPicPr preferRelativeResize="0"/>
          <p:nvPr/>
        </p:nvPicPr>
        <p:blipFill rotWithShape="1">
          <a:blip r:embed="rId3">
            <a:alphaModFix/>
          </a:blip>
          <a:srcRect b="83530" l="44988" r="43813" t="9373"/>
          <a:stretch/>
        </p:blipFill>
        <p:spPr>
          <a:xfrm>
            <a:off x="0" y="12700"/>
            <a:ext cx="1036638" cy="996950"/>
          </a:xfrm>
          <a:prstGeom prst="rect">
            <a:avLst/>
          </a:prstGeom>
          <a:noFill/>
          <a:ln>
            <a:noFill/>
          </a:ln>
        </p:spPr>
      </p:pic>
      <p:pic>
        <p:nvPicPr>
          <p:cNvPr id="190" name="Google Shape;190;p10"/>
          <p:cNvPicPr preferRelativeResize="0"/>
          <p:nvPr/>
        </p:nvPicPr>
        <p:blipFill rotWithShape="1">
          <a:blip r:embed="rId4">
            <a:alphaModFix/>
          </a:blip>
          <a:srcRect b="64626" l="67125" r="10248" t="4437"/>
          <a:stretch/>
        </p:blipFill>
        <p:spPr>
          <a:xfrm>
            <a:off x="8035925" y="0"/>
            <a:ext cx="1108075" cy="1009650"/>
          </a:xfrm>
          <a:prstGeom prst="rect">
            <a:avLst/>
          </a:prstGeom>
          <a:noFill/>
          <a:ln>
            <a:noFill/>
          </a:ln>
        </p:spPr>
      </p:pic>
      <p:pic>
        <p:nvPicPr>
          <p:cNvPr id="191" name="Google Shape;191;p10"/>
          <p:cNvPicPr preferRelativeResize="0"/>
          <p:nvPr/>
        </p:nvPicPr>
        <p:blipFill rotWithShape="1">
          <a:blip r:embed="rId5">
            <a:alphaModFix/>
          </a:blip>
          <a:srcRect b="0" l="0" r="0" t="0"/>
          <a:stretch/>
        </p:blipFill>
        <p:spPr>
          <a:xfrm>
            <a:off x="5240338" y="4116388"/>
            <a:ext cx="1657350" cy="2513012"/>
          </a:xfrm>
          <a:prstGeom prst="rect">
            <a:avLst/>
          </a:prstGeom>
          <a:noFill/>
          <a:ln>
            <a:noFill/>
          </a:ln>
          <a:effectLst>
            <a:outerShdw blurRad="292100" rotWithShape="0" algn="tl" dir="2700000" dist="139700">
              <a:srgbClr val="333333">
                <a:alpha val="64705"/>
              </a:srgbClr>
            </a:outerShdw>
          </a:effectLst>
        </p:spPr>
      </p:pic>
      <p:pic>
        <p:nvPicPr>
          <p:cNvPr id="192" name="Google Shape;192;p10"/>
          <p:cNvPicPr preferRelativeResize="0"/>
          <p:nvPr/>
        </p:nvPicPr>
        <p:blipFill rotWithShape="1">
          <a:blip r:embed="rId6">
            <a:alphaModFix/>
          </a:blip>
          <a:srcRect b="0" l="0" r="0" t="0"/>
          <a:stretch/>
        </p:blipFill>
        <p:spPr>
          <a:xfrm>
            <a:off x="7207250" y="4116388"/>
            <a:ext cx="1657350" cy="2513012"/>
          </a:xfrm>
          <a:prstGeom prst="rect">
            <a:avLst/>
          </a:prstGeom>
          <a:noFill/>
          <a:ln>
            <a:noFill/>
          </a:ln>
          <a:effectLst>
            <a:outerShdw blurRad="292100" rotWithShape="0" algn="tl" dir="2700000" dist="139700">
              <a:srgbClr val="333333">
                <a:alpha val="64705"/>
              </a:srgbClr>
            </a:outerShdw>
          </a:effectLst>
        </p:spPr>
      </p:pic>
      <p:sp>
        <p:nvSpPr>
          <p:cNvPr id="193" name="Google Shape;193;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ppt_w</p:attrName>
                                        </p:attrNameLst>
                                      </p:cBhvr>
                                      <p:tavLst>
                                        <p:tav fmla="" tm="0">
                                          <p:val>
                                            <p:strVal val="0"/>
                                          </p:val>
                                        </p:tav>
                                        <p:tav fmla="" tm="100000">
                                          <p:val>
                                            <p:strVal val="#ppt_w"/>
                                          </p:val>
                                        </p:tav>
                                      </p:tavLst>
                                    </p:anim>
                                    <p:anim calcmode="lin" valueType="num">
                                      <p:cBhvr additive="base">
                                        <p:cTn dur="500"/>
                                        <p:tgtEl>
                                          <p:spTgt spid="18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5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5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5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5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500"/>
                                        <p:tgtEl>
                                          <p:spTgt spid="1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chemeClr val="dk1"/>
                </a:solidFill>
                <a:latin typeface="Palatino Linotype"/>
                <a:ea typeface="Palatino Linotype"/>
                <a:cs typeface="Palatino Linotype"/>
                <a:sym typeface="Palatino Linotype"/>
              </a:rPr>
              <a:t>Why do we sleep?</a:t>
            </a:r>
            <a:endParaRPr/>
          </a:p>
        </p:txBody>
      </p:sp>
      <p:sp>
        <p:nvSpPr>
          <p:cNvPr id="200" name="Google Shape;200;p11"/>
          <p:cNvSpPr/>
          <p:nvPr/>
        </p:nvSpPr>
        <p:spPr>
          <a:xfrm>
            <a:off x="457200" y="1295400"/>
            <a:ext cx="4343400" cy="4953000"/>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None/>
            </a:pPr>
            <a:r>
              <a:rPr b="0" i="0" lang="en-US" sz="2800" u="none" cap="none" strike="noStrike">
                <a:solidFill>
                  <a:schemeClr val="dk1"/>
                </a:solidFill>
                <a:latin typeface="Palatino Linotype"/>
                <a:ea typeface="Palatino Linotype"/>
                <a:cs typeface="Palatino Linotype"/>
                <a:sym typeface="Palatino Linotype"/>
              </a:rPr>
              <a:t>We spend one-third of our lives sleeping.</a:t>
            </a:r>
            <a:endParaRPr/>
          </a:p>
          <a:p>
            <a:pPr indent="0" lvl="0" marL="0" marR="0" rtl="0" algn="ctr">
              <a:spcBef>
                <a:spcPts val="560"/>
              </a:spcBef>
              <a:spcAft>
                <a:spcPts val="0"/>
              </a:spcAft>
              <a:buNone/>
            </a:pPr>
            <a:r>
              <a:t/>
            </a:r>
            <a:endParaRPr b="0" i="0" sz="2800" u="none" cap="none" strike="noStrike">
              <a:solidFill>
                <a:schemeClr val="dk1"/>
              </a:solidFill>
              <a:latin typeface="Palatino Linotype"/>
              <a:ea typeface="Palatino Linotype"/>
              <a:cs typeface="Palatino Linotype"/>
              <a:sym typeface="Palatino Linotype"/>
            </a:endParaRPr>
          </a:p>
          <a:p>
            <a:pPr indent="0" lvl="0" marL="0" marR="0" rtl="0" algn="ctr">
              <a:spcBef>
                <a:spcPts val="560"/>
              </a:spcBef>
              <a:spcAft>
                <a:spcPts val="0"/>
              </a:spcAft>
              <a:buNone/>
            </a:pPr>
            <a:r>
              <a:rPr b="0" i="0" lang="en-US" sz="2800" u="none" cap="none" strike="noStrike">
                <a:solidFill>
                  <a:schemeClr val="dk1"/>
                </a:solidFill>
                <a:latin typeface="Palatino Linotype"/>
                <a:ea typeface="Palatino Linotype"/>
                <a:cs typeface="Palatino Linotype"/>
                <a:sym typeface="Palatino Linotype"/>
              </a:rPr>
              <a:t>If an individual remains awake for several days, immune function and  concentration deteriorates and the risk of accidents increases.</a:t>
            </a:r>
            <a:endParaRPr/>
          </a:p>
        </p:txBody>
      </p:sp>
      <p:pic>
        <p:nvPicPr>
          <p:cNvPr descr="12673_MyersPsy8e_7UN04" id="201" name="Google Shape;201;p11"/>
          <p:cNvPicPr preferRelativeResize="0"/>
          <p:nvPr>
            <p:ph idx="1" type="body"/>
          </p:nvPr>
        </p:nvPicPr>
        <p:blipFill rotWithShape="1">
          <a:blip r:embed="rId3">
            <a:alphaModFix/>
          </a:blip>
          <a:srcRect b="0" l="0" r="0" t="0"/>
          <a:stretch/>
        </p:blipFill>
        <p:spPr>
          <a:xfrm>
            <a:off x="5334000" y="1600200"/>
            <a:ext cx="3022600" cy="4525963"/>
          </a:xfrm>
          <a:prstGeom prst="rect">
            <a:avLst/>
          </a:prstGeom>
          <a:noFill/>
          <a:ln>
            <a:noFill/>
          </a:ln>
        </p:spPr>
      </p:pic>
      <p:sp>
        <p:nvSpPr>
          <p:cNvPr id="202" name="Google Shape;202;p11"/>
          <p:cNvSpPr txBox="1"/>
          <p:nvPr/>
        </p:nvSpPr>
        <p:spPr>
          <a:xfrm rot="5400000">
            <a:off x="7582695" y="5215731"/>
            <a:ext cx="1687512" cy="24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none" cap="none" strike="noStrike">
                <a:solidFill>
                  <a:schemeClr val="dk1"/>
                </a:solidFill>
                <a:latin typeface="Times New Roman"/>
                <a:ea typeface="Times New Roman"/>
                <a:cs typeface="Times New Roman"/>
                <a:sym typeface="Times New Roman"/>
              </a:rPr>
              <a:t>Jose Luis Pelaez, Inc./ Corbis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chemeClr val="dk1"/>
                </a:solidFill>
                <a:latin typeface="Palatino Linotype"/>
                <a:ea typeface="Palatino Linotype"/>
                <a:cs typeface="Palatino Linotype"/>
                <a:sym typeface="Palatino Linotype"/>
              </a:rPr>
              <a:t>Sleep Theories</a:t>
            </a:r>
            <a:endParaRPr/>
          </a:p>
        </p:txBody>
      </p:sp>
      <p:sp>
        <p:nvSpPr>
          <p:cNvPr id="209" name="Google Shape;209;p12"/>
          <p:cNvSpPr/>
          <p:nvPr/>
        </p:nvSpPr>
        <p:spPr>
          <a:xfrm>
            <a:off x="471488" y="1524000"/>
            <a:ext cx="8215312" cy="4572000"/>
          </a:xfrm>
          <a:prstGeom prst="rect">
            <a:avLst/>
          </a:prstGeom>
          <a:noFill/>
          <a:ln>
            <a:noFill/>
          </a:ln>
        </p:spPr>
        <p:txBody>
          <a:bodyPr anchorCtr="0" anchor="t" bIns="46025" lIns="92075" spcFirstLastPara="1" rIns="92075" wrap="square" tIns="46025">
            <a:noAutofit/>
          </a:bodyPr>
          <a:lstStyle/>
          <a:p>
            <a:pPr indent="-609600" lvl="0" marL="609600" marR="0" rtl="0" algn="l">
              <a:spcBef>
                <a:spcPts val="0"/>
              </a:spcBef>
              <a:spcAft>
                <a:spcPts val="0"/>
              </a:spcAft>
              <a:buClr>
                <a:srgbClr val="0000FF"/>
              </a:buClr>
              <a:buSzPts val="2800"/>
              <a:buFont typeface="Palatino Linotype"/>
              <a:buAutoNum type="arabicPeriod"/>
            </a:pPr>
            <a:r>
              <a:rPr lang="en-US" sz="2800">
                <a:solidFill>
                  <a:srgbClr val="0000FF"/>
                </a:solidFill>
                <a:latin typeface="Palatino Linotype"/>
                <a:ea typeface="Palatino Linotype"/>
                <a:cs typeface="Palatino Linotype"/>
                <a:sym typeface="Palatino Linotype"/>
              </a:rPr>
              <a:t>Sleep Protects:</a:t>
            </a:r>
            <a:r>
              <a:rPr lang="en-US" sz="2800">
                <a:solidFill>
                  <a:schemeClr val="dk1"/>
                </a:solidFill>
                <a:latin typeface="Palatino Linotype"/>
                <a:ea typeface="Palatino Linotype"/>
                <a:cs typeface="Palatino Linotype"/>
                <a:sym typeface="Palatino Linotype"/>
              </a:rPr>
              <a:t> Sleeping in the darkness when predators loomed about kept our ancestors out of harm’s way.</a:t>
            </a:r>
            <a:endParaRPr/>
          </a:p>
          <a:p>
            <a:pPr indent="-609600" lvl="0" marL="609600" marR="0" rtl="0" algn="l">
              <a:spcBef>
                <a:spcPts val="560"/>
              </a:spcBef>
              <a:spcAft>
                <a:spcPts val="0"/>
              </a:spcAft>
              <a:buClr>
                <a:srgbClr val="0000FF"/>
              </a:buClr>
              <a:buSzPts val="2800"/>
              <a:buFont typeface="Palatino Linotype"/>
              <a:buAutoNum type="arabicPeriod"/>
            </a:pPr>
            <a:r>
              <a:rPr lang="en-US" sz="2800">
                <a:solidFill>
                  <a:srgbClr val="0000FF"/>
                </a:solidFill>
                <a:latin typeface="Palatino Linotype"/>
                <a:ea typeface="Palatino Linotype"/>
                <a:cs typeface="Palatino Linotype"/>
                <a:sym typeface="Palatino Linotype"/>
              </a:rPr>
              <a:t>Sleep Helps us Recover:</a:t>
            </a:r>
            <a:r>
              <a:rPr lang="en-US" sz="2800">
                <a:solidFill>
                  <a:schemeClr val="dk1"/>
                </a:solidFill>
                <a:latin typeface="Palatino Linotype"/>
                <a:ea typeface="Palatino Linotype"/>
                <a:cs typeface="Palatino Linotype"/>
                <a:sym typeface="Palatino Linotype"/>
              </a:rPr>
              <a:t> Sleep helps restore and repair brain tissue.</a:t>
            </a:r>
            <a:endParaRPr/>
          </a:p>
          <a:p>
            <a:pPr indent="-609600" lvl="0" marL="609600" marR="0" rtl="0" algn="l">
              <a:spcBef>
                <a:spcPts val="560"/>
              </a:spcBef>
              <a:spcAft>
                <a:spcPts val="0"/>
              </a:spcAft>
              <a:buClr>
                <a:srgbClr val="0000FF"/>
              </a:buClr>
              <a:buSzPts val="2800"/>
              <a:buFont typeface="Palatino Linotype"/>
              <a:buAutoNum type="arabicPeriod"/>
            </a:pPr>
            <a:r>
              <a:rPr lang="en-US" sz="2800">
                <a:solidFill>
                  <a:srgbClr val="0000FF"/>
                </a:solidFill>
                <a:latin typeface="Palatino Linotype"/>
                <a:ea typeface="Palatino Linotype"/>
                <a:cs typeface="Palatino Linotype"/>
                <a:sym typeface="Palatino Linotype"/>
              </a:rPr>
              <a:t>Sleep Helps us Remember:</a:t>
            </a:r>
            <a:r>
              <a:rPr lang="en-US" sz="2800">
                <a:solidFill>
                  <a:schemeClr val="dk1"/>
                </a:solidFill>
                <a:latin typeface="Palatino Linotype"/>
                <a:ea typeface="Palatino Linotype"/>
                <a:cs typeface="Palatino Linotype"/>
                <a:sym typeface="Palatino Linotype"/>
              </a:rPr>
              <a:t> Sleep restores and rebuilds our fading memories.</a:t>
            </a:r>
            <a:endParaRPr/>
          </a:p>
          <a:p>
            <a:pPr indent="-609600" lvl="0" marL="609600" marR="0" rtl="0" algn="l">
              <a:spcBef>
                <a:spcPts val="560"/>
              </a:spcBef>
              <a:spcAft>
                <a:spcPts val="0"/>
              </a:spcAft>
              <a:buClr>
                <a:srgbClr val="0000FF"/>
              </a:buClr>
              <a:buSzPts val="2800"/>
              <a:buFont typeface="Palatino Linotype"/>
              <a:buAutoNum type="arabicPeriod"/>
            </a:pPr>
            <a:r>
              <a:rPr lang="en-US" sz="2800">
                <a:solidFill>
                  <a:srgbClr val="0000FF"/>
                </a:solidFill>
                <a:latin typeface="Palatino Linotype"/>
                <a:ea typeface="Palatino Linotype"/>
                <a:cs typeface="Palatino Linotype"/>
                <a:sym typeface="Palatino Linotype"/>
              </a:rPr>
              <a:t>Sleep may play a role in the growth process:</a:t>
            </a:r>
            <a:r>
              <a:rPr lang="en-US" sz="2800">
                <a:solidFill>
                  <a:schemeClr val="dk1"/>
                </a:solidFill>
                <a:latin typeface="Palatino Linotype"/>
                <a:ea typeface="Palatino Linotype"/>
                <a:cs typeface="Palatino Linotype"/>
                <a:sym typeface="Palatino Linotype"/>
              </a:rPr>
              <a:t> During sleep, the pituitary gland releases growth hormone. Older people release less of this hormone and sleep less.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un07-p252" id="215" name="Google Shape;215;p13"/>
          <p:cNvPicPr preferRelativeResize="0"/>
          <p:nvPr/>
        </p:nvPicPr>
        <p:blipFill rotWithShape="1">
          <a:blip r:embed="rId3">
            <a:alphaModFix/>
          </a:blip>
          <a:srcRect b="18644" l="0" r="0" t="8475"/>
          <a:stretch/>
        </p:blipFill>
        <p:spPr>
          <a:xfrm>
            <a:off x="5181600" y="1905000"/>
            <a:ext cx="3309938" cy="3924300"/>
          </a:xfrm>
          <a:prstGeom prst="rect">
            <a:avLst/>
          </a:prstGeom>
          <a:noFill/>
          <a:ln>
            <a:noFill/>
          </a:ln>
        </p:spPr>
      </p:pic>
      <p:sp>
        <p:nvSpPr>
          <p:cNvPr id="216" name="Google Shape;21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chemeClr val="dk1"/>
                </a:solidFill>
                <a:latin typeface="Palatino Linotype"/>
                <a:ea typeface="Palatino Linotype"/>
                <a:cs typeface="Palatino Linotype"/>
                <a:sym typeface="Palatino Linotype"/>
              </a:rPr>
              <a:t>Sleep Deprivation</a:t>
            </a:r>
            <a:endParaRPr/>
          </a:p>
        </p:txBody>
      </p:sp>
      <p:sp>
        <p:nvSpPr>
          <p:cNvPr id="217" name="Google Shape;217;p13"/>
          <p:cNvSpPr txBox="1"/>
          <p:nvPr/>
        </p:nvSpPr>
        <p:spPr>
          <a:xfrm>
            <a:off x="423863" y="2217738"/>
            <a:ext cx="4800600" cy="3378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Palatino Linotype"/>
              <a:buAutoNum type="arabicPeriod"/>
            </a:pPr>
            <a:r>
              <a:rPr lang="en-US" sz="2400">
                <a:solidFill>
                  <a:schemeClr val="dk1"/>
                </a:solidFill>
                <a:latin typeface="Palatino Linotype"/>
                <a:ea typeface="Palatino Linotype"/>
                <a:cs typeface="Palatino Linotype"/>
                <a:sym typeface="Palatino Linotype"/>
              </a:rPr>
              <a:t>Fatigue and subsequent death.</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Palatino Linotype"/>
              <a:ea typeface="Palatino Linotype"/>
              <a:cs typeface="Palatino Linotype"/>
              <a:sym typeface="Palatino Linotype"/>
            </a:endParaRPr>
          </a:p>
          <a:p>
            <a:pPr indent="-342900" lvl="0" marL="342900" marR="0" rtl="0" algn="l">
              <a:spcBef>
                <a:spcPts val="0"/>
              </a:spcBef>
              <a:spcAft>
                <a:spcPts val="0"/>
              </a:spcAft>
              <a:buClr>
                <a:schemeClr val="dk1"/>
              </a:buClr>
              <a:buSzPts val="2400"/>
              <a:buFont typeface="Palatino Linotype"/>
              <a:buAutoNum type="arabicPeriod"/>
            </a:pPr>
            <a:r>
              <a:rPr lang="en-US" sz="2400">
                <a:solidFill>
                  <a:schemeClr val="dk1"/>
                </a:solidFill>
                <a:latin typeface="Palatino Linotype"/>
                <a:ea typeface="Palatino Linotype"/>
                <a:cs typeface="Palatino Linotype"/>
                <a:sym typeface="Palatino Linotype"/>
              </a:rPr>
              <a:t>Impaired concentration.</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Palatino Linotype"/>
              <a:ea typeface="Palatino Linotype"/>
              <a:cs typeface="Palatino Linotype"/>
              <a:sym typeface="Palatino Linotype"/>
            </a:endParaRPr>
          </a:p>
          <a:p>
            <a:pPr indent="-342900" lvl="0" marL="342900" marR="0" rtl="0" algn="l">
              <a:spcBef>
                <a:spcPts val="0"/>
              </a:spcBef>
              <a:spcAft>
                <a:spcPts val="0"/>
              </a:spcAft>
              <a:buClr>
                <a:schemeClr val="dk1"/>
              </a:buClr>
              <a:buSzPts val="2400"/>
              <a:buFont typeface="Palatino Linotype"/>
              <a:buAutoNum type="arabicPeriod"/>
            </a:pPr>
            <a:r>
              <a:rPr lang="en-US" sz="2400">
                <a:solidFill>
                  <a:schemeClr val="dk1"/>
                </a:solidFill>
                <a:latin typeface="Palatino Linotype"/>
                <a:ea typeface="Palatino Linotype"/>
                <a:cs typeface="Palatino Linotype"/>
                <a:sym typeface="Palatino Linotype"/>
              </a:rPr>
              <a:t>Emotional irritability.</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Palatino Linotype"/>
              <a:ea typeface="Palatino Linotype"/>
              <a:cs typeface="Palatino Linotype"/>
              <a:sym typeface="Palatino Linotype"/>
            </a:endParaRPr>
          </a:p>
          <a:p>
            <a:pPr indent="-342900" lvl="0" marL="342900" marR="0" rtl="0" algn="l">
              <a:spcBef>
                <a:spcPts val="0"/>
              </a:spcBef>
              <a:spcAft>
                <a:spcPts val="0"/>
              </a:spcAft>
              <a:buClr>
                <a:schemeClr val="dk1"/>
              </a:buClr>
              <a:buSzPts val="2400"/>
              <a:buFont typeface="Palatino Linotype"/>
              <a:buAutoNum type="arabicPeriod"/>
            </a:pPr>
            <a:r>
              <a:rPr lang="en-US" sz="2400">
                <a:solidFill>
                  <a:schemeClr val="dk1"/>
                </a:solidFill>
                <a:latin typeface="Palatino Linotype"/>
                <a:ea typeface="Palatino Linotype"/>
                <a:cs typeface="Palatino Linotype"/>
                <a:sym typeface="Palatino Linotype"/>
              </a:rPr>
              <a:t>Depressed immune system.</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Palatino Linotype"/>
              <a:ea typeface="Palatino Linotype"/>
              <a:cs typeface="Palatino Linotype"/>
              <a:sym typeface="Palatino Linotype"/>
            </a:endParaRPr>
          </a:p>
          <a:p>
            <a:pPr indent="-342900" lvl="0" marL="342900" marR="0" rtl="0" algn="l">
              <a:spcBef>
                <a:spcPts val="0"/>
              </a:spcBef>
              <a:spcAft>
                <a:spcPts val="0"/>
              </a:spcAft>
              <a:buClr>
                <a:schemeClr val="dk1"/>
              </a:buClr>
              <a:buSzPts val="2400"/>
              <a:buFont typeface="Palatino Linotype"/>
              <a:buAutoNum type="arabicPeriod"/>
            </a:pPr>
            <a:r>
              <a:rPr lang="en-US" sz="2400">
                <a:solidFill>
                  <a:schemeClr val="dk1"/>
                </a:solidFill>
                <a:latin typeface="Palatino Linotype"/>
                <a:ea typeface="Palatino Linotype"/>
                <a:cs typeface="Palatino Linotype"/>
                <a:sym typeface="Palatino Linotype"/>
              </a:rPr>
              <a:t>Greater vulnerability.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idx="1" type="body"/>
          </p:nvPr>
        </p:nvSpPr>
        <p:spPr>
          <a:xfrm>
            <a:off x="704850" y="1447800"/>
            <a:ext cx="7753350" cy="4648200"/>
          </a:xfrm>
          <a:prstGeom prst="rect">
            <a:avLst/>
          </a:prstGeom>
          <a:noFill/>
          <a:ln>
            <a:noFill/>
          </a:ln>
        </p:spPr>
        <p:txBody>
          <a:bodyPr anchorCtr="0" anchor="t" bIns="45700" lIns="91425" spcFirstLastPara="1" rIns="91425" wrap="square" tIns="45700">
            <a:noAutofit/>
          </a:bodyPr>
          <a:lstStyle/>
          <a:p>
            <a:pPr indent="-609600" lvl="0" marL="609600" rtl="0" algn="l">
              <a:spcBef>
                <a:spcPts val="0"/>
              </a:spcBef>
              <a:spcAft>
                <a:spcPts val="0"/>
              </a:spcAft>
              <a:buClr>
                <a:schemeClr val="dk1"/>
              </a:buClr>
              <a:buSzPts val="2600"/>
              <a:buFont typeface="Noto Sans Symbols"/>
              <a:buNone/>
            </a:pPr>
            <a:r>
              <a:rPr lang="en-US" sz="2600">
                <a:latin typeface="Palatino Linotype"/>
                <a:ea typeface="Palatino Linotype"/>
                <a:cs typeface="Palatino Linotype"/>
                <a:sym typeface="Palatino Linotype"/>
              </a:rPr>
              <a:t>Children are most prone to:</a:t>
            </a:r>
            <a:endParaRPr/>
          </a:p>
          <a:p>
            <a:pPr indent="-609600" lvl="0" marL="609600" rtl="0" algn="l">
              <a:spcBef>
                <a:spcPts val="520"/>
              </a:spcBef>
              <a:spcAft>
                <a:spcPts val="0"/>
              </a:spcAft>
              <a:buClr>
                <a:schemeClr val="dk1"/>
              </a:buClr>
              <a:buSzPts val="2600"/>
              <a:buFont typeface="Noto Sans Symbols"/>
              <a:buNone/>
            </a:pPr>
            <a:r>
              <a:t/>
            </a:r>
            <a:endParaRPr sz="2600">
              <a:latin typeface="Palatino Linotype"/>
              <a:ea typeface="Palatino Linotype"/>
              <a:cs typeface="Palatino Linotype"/>
              <a:sym typeface="Palatino Linotype"/>
            </a:endParaRPr>
          </a:p>
          <a:p>
            <a:pPr indent="-609600" lvl="0" marL="609600" rtl="0" algn="l">
              <a:spcBef>
                <a:spcPts val="520"/>
              </a:spcBef>
              <a:spcAft>
                <a:spcPts val="0"/>
              </a:spcAft>
              <a:buClr>
                <a:srgbClr val="0000FF"/>
              </a:buClr>
              <a:buSzPts val="2600"/>
              <a:buFont typeface="Noto Sans Symbols"/>
              <a:buChar char="▪"/>
            </a:pPr>
            <a:r>
              <a:rPr lang="en-US" sz="2600">
                <a:solidFill>
                  <a:srgbClr val="0000FF"/>
                </a:solidFill>
                <a:latin typeface="Palatino Linotype"/>
                <a:ea typeface="Palatino Linotype"/>
                <a:cs typeface="Palatino Linotype"/>
                <a:sym typeface="Palatino Linotype"/>
              </a:rPr>
              <a:t>Night terrors</a:t>
            </a:r>
            <a:r>
              <a:rPr lang="en-US" sz="2600">
                <a:latin typeface="Palatino Linotype"/>
                <a:ea typeface="Palatino Linotype"/>
                <a:cs typeface="Palatino Linotype"/>
                <a:sym typeface="Palatino Linotype"/>
              </a:rPr>
              <a:t>: The sudden arousal from sleep with intense fear accompanied by physiological reactions (e.g., rapid heart rate, perspiration) which occur during Stage 4 sleep.</a:t>
            </a:r>
            <a:endParaRPr/>
          </a:p>
          <a:p>
            <a:pPr indent="-609600" lvl="0" marL="609600" rtl="0" algn="l">
              <a:spcBef>
                <a:spcPts val="520"/>
              </a:spcBef>
              <a:spcAft>
                <a:spcPts val="0"/>
              </a:spcAft>
              <a:buClr>
                <a:srgbClr val="0000FF"/>
              </a:buClr>
              <a:buSzPts val="2600"/>
              <a:buFont typeface="Noto Sans Symbols"/>
              <a:buChar char="▪"/>
            </a:pPr>
            <a:r>
              <a:rPr lang="en-US" sz="2600">
                <a:solidFill>
                  <a:srgbClr val="0000FF"/>
                </a:solidFill>
                <a:latin typeface="Palatino Linotype"/>
                <a:ea typeface="Palatino Linotype"/>
                <a:cs typeface="Palatino Linotype"/>
                <a:sym typeface="Palatino Linotype"/>
              </a:rPr>
              <a:t>Sleepwalking: </a:t>
            </a:r>
            <a:r>
              <a:rPr lang="en-US" sz="2600">
                <a:latin typeface="Palatino Linotype"/>
                <a:ea typeface="Palatino Linotype"/>
                <a:cs typeface="Palatino Linotype"/>
                <a:sym typeface="Palatino Linotype"/>
              </a:rPr>
              <a:t>A Stage 4 disorder which is usually harmless and unrecalled the next day.</a:t>
            </a:r>
            <a:endParaRPr sz="2600">
              <a:solidFill>
                <a:srgbClr val="0000FF"/>
              </a:solidFill>
              <a:latin typeface="Palatino Linotype"/>
              <a:ea typeface="Palatino Linotype"/>
              <a:cs typeface="Palatino Linotype"/>
              <a:sym typeface="Palatino Linotype"/>
            </a:endParaRPr>
          </a:p>
          <a:p>
            <a:pPr indent="-609600" lvl="0" marL="609600" rtl="0" algn="l">
              <a:spcBef>
                <a:spcPts val="520"/>
              </a:spcBef>
              <a:spcAft>
                <a:spcPts val="0"/>
              </a:spcAft>
              <a:buClr>
                <a:srgbClr val="0000FF"/>
              </a:buClr>
              <a:buSzPts val="2600"/>
              <a:buFont typeface="Noto Sans Symbols"/>
              <a:buChar char="▪"/>
            </a:pPr>
            <a:r>
              <a:rPr lang="en-US" sz="2600">
                <a:solidFill>
                  <a:srgbClr val="0000FF"/>
                </a:solidFill>
                <a:latin typeface="Palatino Linotype"/>
                <a:ea typeface="Palatino Linotype"/>
                <a:cs typeface="Palatino Linotype"/>
                <a:sym typeface="Palatino Linotype"/>
              </a:rPr>
              <a:t>Sleeptalking: </a:t>
            </a:r>
            <a:r>
              <a:rPr lang="en-US" sz="2600">
                <a:latin typeface="Palatino Linotype"/>
                <a:ea typeface="Palatino Linotype"/>
                <a:cs typeface="Palatino Linotype"/>
                <a:sym typeface="Palatino Linotype"/>
              </a:rPr>
              <a:t>A condition that runs in families, like sleepwalking.</a:t>
            </a:r>
            <a:endParaRPr sz="2600">
              <a:solidFill>
                <a:srgbClr val="0000FF"/>
              </a:solidFill>
              <a:latin typeface="Palatino Linotype"/>
              <a:ea typeface="Palatino Linotype"/>
              <a:cs typeface="Palatino Linotype"/>
              <a:sym typeface="Palatino Linotype"/>
            </a:endParaRPr>
          </a:p>
          <a:p>
            <a:pPr indent="-609600" lvl="0" marL="609600" rtl="0" algn="l">
              <a:spcBef>
                <a:spcPts val="520"/>
              </a:spcBef>
              <a:spcAft>
                <a:spcPts val="0"/>
              </a:spcAft>
              <a:buClr>
                <a:schemeClr val="dk1"/>
              </a:buClr>
              <a:buSzPts val="2600"/>
              <a:buFont typeface="Noto Sans Symbols"/>
              <a:buNone/>
            </a:pPr>
            <a:r>
              <a:t/>
            </a:r>
            <a:endParaRPr sz="2600">
              <a:latin typeface="Palatino Linotype"/>
              <a:ea typeface="Palatino Linotype"/>
              <a:cs typeface="Palatino Linotype"/>
              <a:sym typeface="Palatino Linotype"/>
            </a:endParaRPr>
          </a:p>
        </p:txBody>
      </p:sp>
      <p:sp>
        <p:nvSpPr>
          <p:cNvPr id="223" name="Google Shape;22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chemeClr val="dk1"/>
                </a:solidFill>
                <a:latin typeface="Palatino Linotype"/>
                <a:ea typeface="Palatino Linotype"/>
                <a:cs typeface="Palatino Linotype"/>
                <a:sym typeface="Palatino Linotype"/>
              </a:rPr>
              <a:t>Sleep Disorders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5"/>
          <p:cNvPicPr preferRelativeResize="0"/>
          <p:nvPr/>
        </p:nvPicPr>
        <p:blipFill rotWithShape="1">
          <a:blip r:embed="rId3">
            <a:alphaModFix/>
          </a:blip>
          <a:srcRect b="0" l="11066" r="10032" t="0"/>
          <a:stretch/>
        </p:blipFill>
        <p:spPr>
          <a:xfrm>
            <a:off x="0" y="1143000"/>
            <a:ext cx="6172200" cy="5715000"/>
          </a:xfrm>
          <a:prstGeom prst="rect">
            <a:avLst/>
          </a:prstGeom>
          <a:noFill/>
          <a:ln>
            <a:noFill/>
          </a:ln>
        </p:spPr>
      </p:pic>
      <p:sp>
        <p:nvSpPr>
          <p:cNvPr id="230" name="Google Shape;230;p15"/>
          <p:cNvSpPr txBox="1"/>
          <p:nvPr/>
        </p:nvSpPr>
        <p:spPr>
          <a:xfrm>
            <a:off x="0" y="0"/>
            <a:ext cx="9144000" cy="1143000"/>
          </a:xfrm>
          <a:prstGeom prst="rect">
            <a:avLst/>
          </a:prstGeom>
          <a:solidFill>
            <a:srgbClr val="444EA2"/>
          </a:solidFill>
          <a:ln>
            <a:noFill/>
          </a:ln>
        </p:spPr>
        <p:txBody>
          <a:bodyPr anchorCtr="0" anchor="ctr" bIns="45700" lIns="274300" spcFirstLastPara="1" rIns="91425" wrap="square" tIns="45700">
            <a:noAutofit/>
          </a:bodyPr>
          <a:lstStyle/>
          <a:p>
            <a:pPr indent="0" lvl="0" marL="0" marR="0" rtl="0" algn="l">
              <a:lnSpc>
                <a:spcPct val="131250"/>
              </a:lnSpc>
              <a:spcBef>
                <a:spcPts val="0"/>
              </a:spcBef>
              <a:spcAft>
                <a:spcPts val="0"/>
              </a:spcAft>
              <a:buNone/>
            </a:pPr>
            <a:r>
              <a:rPr b="1" i="1" lang="en-US" sz="3200">
                <a:solidFill>
                  <a:srgbClr val="F8F6E3"/>
                </a:solidFill>
                <a:latin typeface="Calibri"/>
                <a:ea typeface="Calibri"/>
                <a:cs typeface="Calibri"/>
                <a:sym typeface="Calibri"/>
              </a:rPr>
              <a:t>Altering Consciousness </a:t>
            </a:r>
            <a:endParaRPr/>
          </a:p>
          <a:p>
            <a:pPr indent="0" lvl="0" marL="0" marR="0" rtl="0" algn="l">
              <a:lnSpc>
                <a:spcPct val="95454"/>
              </a:lnSpc>
              <a:spcBef>
                <a:spcPts val="0"/>
              </a:spcBef>
              <a:spcAft>
                <a:spcPts val="0"/>
              </a:spcAft>
              <a:buNone/>
            </a:pPr>
            <a:r>
              <a:rPr b="1" lang="en-US" sz="4400">
                <a:solidFill>
                  <a:srgbClr val="F8F6E3"/>
                </a:solidFill>
                <a:latin typeface="Calibri"/>
                <a:ea typeface="Calibri"/>
                <a:cs typeface="Calibri"/>
                <a:sym typeface="Calibri"/>
              </a:rPr>
              <a:t>Drugs</a:t>
            </a:r>
            <a:endParaRPr/>
          </a:p>
        </p:txBody>
      </p:sp>
      <p:sp>
        <p:nvSpPr>
          <p:cNvPr id="231" name="Google Shape;231;p15"/>
          <p:cNvSpPr/>
          <p:nvPr/>
        </p:nvSpPr>
        <p:spPr>
          <a:xfrm>
            <a:off x="136525" y="1222375"/>
            <a:ext cx="3532188" cy="1987550"/>
          </a:xfrm>
          <a:prstGeom prst="roundRect">
            <a:avLst>
              <a:gd fmla="val 16667" name="adj"/>
            </a:avLst>
          </a:prstGeom>
          <a:solidFill>
            <a:schemeClr val="dk1"/>
          </a:solidFill>
          <a:ln>
            <a:noFill/>
          </a:ln>
        </p:spPr>
        <p:txBody>
          <a:bodyPr anchorCtr="0" anchor="t" bIns="45700" lIns="91425" spcFirstLastPara="1" rIns="91425" wrap="square" tIns="45700">
            <a:spAutoFit/>
          </a:bodyPr>
          <a:lstStyle/>
          <a:p>
            <a:pPr indent="0" lvl="0" marL="0" marR="0" rtl="0" algn="l">
              <a:lnSpc>
                <a:spcPct val="91666"/>
              </a:lnSpc>
              <a:spcBef>
                <a:spcPts val="0"/>
              </a:spcBef>
              <a:spcAft>
                <a:spcPts val="0"/>
              </a:spcAft>
              <a:buNone/>
            </a:pPr>
            <a:r>
              <a:rPr b="1" lang="en-US" sz="2400">
                <a:solidFill>
                  <a:srgbClr val="FAC090"/>
                </a:solidFill>
                <a:latin typeface="Calibri"/>
                <a:ea typeface="Calibri"/>
                <a:cs typeface="Calibri"/>
                <a:sym typeface="Calibri"/>
              </a:rPr>
              <a:t>Psychoactive drugs </a:t>
            </a:r>
            <a:r>
              <a:rPr lang="en-US" sz="2400">
                <a:solidFill>
                  <a:srgbClr val="F8F6E3"/>
                </a:solidFill>
                <a:latin typeface="Calibri"/>
                <a:ea typeface="Calibri"/>
                <a:cs typeface="Calibri"/>
                <a:sym typeface="Calibri"/>
              </a:rPr>
              <a:t>are chemicals introduced into the body which alter perceptions, mood, and other elements of conscious experience.</a:t>
            </a:r>
            <a:endParaRPr/>
          </a:p>
        </p:txBody>
      </p:sp>
      <p:sp>
        <p:nvSpPr>
          <p:cNvPr id="232" name="Google Shape;232;p15"/>
          <p:cNvSpPr txBox="1"/>
          <p:nvPr/>
        </p:nvSpPr>
        <p:spPr>
          <a:xfrm>
            <a:off x="5818188" y="1143000"/>
            <a:ext cx="3325812" cy="5715000"/>
          </a:xfrm>
          <a:prstGeom prst="rect">
            <a:avLst/>
          </a:prstGeom>
          <a:solidFill>
            <a:srgbClr val="A0366C"/>
          </a:solid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Clr>
                <a:srgbClr val="F8F6E3"/>
              </a:buClr>
              <a:buSzPts val="2400"/>
              <a:buFont typeface="Arial"/>
              <a:buNone/>
            </a:pPr>
            <a:r>
              <a:rPr b="1" lang="en-US" sz="2400">
                <a:solidFill>
                  <a:srgbClr val="F8F6E3"/>
                </a:solidFill>
                <a:latin typeface="Calibri"/>
                <a:ea typeface="Calibri"/>
                <a:cs typeface="Calibri"/>
                <a:sym typeface="Calibri"/>
              </a:rPr>
              <a:t>Dependence/Addiction</a:t>
            </a:r>
            <a:endParaRPr/>
          </a:p>
          <a:p>
            <a:pPr indent="-152400" lvl="0" marL="0" marR="0" rtl="0" algn="l">
              <a:lnSpc>
                <a:spcPct val="83333"/>
              </a:lnSpc>
              <a:spcBef>
                <a:spcPts val="480"/>
              </a:spcBef>
              <a:spcAft>
                <a:spcPts val="0"/>
              </a:spcAft>
              <a:buClr>
                <a:srgbClr val="F8F6E3"/>
              </a:buClr>
              <a:buSzPts val="2400"/>
              <a:buFont typeface="Noto Sans Symbols"/>
              <a:buChar char="▪"/>
            </a:pPr>
            <a:r>
              <a:rPr lang="en-US" sz="2400">
                <a:solidFill>
                  <a:srgbClr val="F8F6E3"/>
                </a:solidFill>
                <a:latin typeface="Calibri"/>
                <a:ea typeface="Calibri"/>
                <a:cs typeface="Calibri"/>
                <a:sym typeface="Calibri"/>
              </a:rPr>
              <a:t>Many psychoactive drugs can be harmful to the body.</a:t>
            </a:r>
            <a:endParaRPr/>
          </a:p>
          <a:p>
            <a:pPr indent="-152400" lvl="0" marL="0" marR="0" rtl="0" algn="l">
              <a:lnSpc>
                <a:spcPct val="83333"/>
              </a:lnSpc>
              <a:spcBef>
                <a:spcPts val="480"/>
              </a:spcBef>
              <a:spcAft>
                <a:spcPts val="0"/>
              </a:spcAft>
              <a:buClr>
                <a:srgbClr val="F8F6E3"/>
              </a:buClr>
              <a:buSzPts val="2400"/>
              <a:buFont typeface="Noto Sans Symbols"/>
              <a:buChar char="▪"/>
            </a:pPr>
            <a:r>
              <a:rPr lang="en-US" sz="2400">
                <a:solidFill>
                  <a:srgbClr val="F8F6E3"/>
                </a:solidFill>
                <a:latin typeface="Calibri"/>
                <a:ea typeface="Calibri"/>
                <a:cs typeface="Calibri"/>
                <a:sym typeface="Calibri"/>
              </a:rPr>
              <a:t>Psychoactive drugs are particularly dangerous when a person develops an addiction or becomes  </a:t>
            </a:r>
            <a:r>
              <a:rPr b="1" lang="en-US" sz="2400">
                <a:solidFill>
                  <a:srgbClr val="FAC090"/>
                </a:solidFill>
                <a:latin typeface="Calibri"/>
                <a:ea typeface="Calibri"/>
                <a:cs typeface="Calibri"/>
                <a:sym typeface="Calibri"/>
              </a:rPr>
              <a:t>dependent</a:t>
            </a:r>
            <a:r>
              <a:rPr lang="en-US" sz="2400">
                <a:solidFill>
                  <a:srgbClr val="F8F6E3"/>
                </a:solidFill>
                <a:latin typeface="Calibri"/>
                <a:ea typeface="Calibri"/>
                <a:cs typeface="Calibri"/>
                <a:sym typeface="Calibri"/>
              </a:rPr>
              <a:t> on the substance.</a:t>
            </a:r>
            <a:endParaRPr/>
          </a:p>
          <a:p>
            <a:pPr indent="-152400" lvl="0" marL="0" marR="0" rtl="0" algn="l">
              <a:lnSpc>
                <a:spcPct val="83333"/>
              </a:lnSpc>
              <a:spcBef>
                <a:spcPts val="480"/>
              </a:spcBef>
              <a:spcAft>
                <a:spcPts val="0"/>
              </a:spcAft>
              <a:buClr>
                <a:srgbClr val="F8F6E3"/>
              </a:buClr>
              <a:buSzPts val="2400"/>
              <a:buFont typeface="Noto Sans Symbols"/>
              <a:buChar char="▪"/>
            </a:pPr>
            <a:r>
              <a:rPr lang="en-US" sz="2400">
                <a:solidFill>
                  <a:srgbClr val="F8F6E3"/>
                </a:solidFill>
                <a:latin typeface="Calibri"/>
                <a:ea typeface="Calibri"/>
                <a:cs typeface="Calibri"/>
                <a:sym typeface="Calibri"/>
              </a:rPr>
              <a:t>Factors related to addiction: </a:t>
            </a:r>
            <a:endParaRPr/>
          </a:p>
          <a:p>
            <a:pPr indent="-285750" lvl="1" marL="742950" marR="0" rtl="0" algn="l">
              <a:lnSpc>
                <a:spcPct val="83333"/>
              </a:lnSpc>
              <a:spcBef>
                <a:spcPts val="4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tolerance</a:t>
            </a:r>
            <a:endParaRPr/>
          </a:p>
          <a:p>
            <a:pPr indent="-285750" lvl="1" marL="742950" marR="0" rtl="0" algn="l">
              <a:lnSpc>
                <a:spcPct val="83333"/>
              </a:lnSpc>
              <a:spcBef>
                <a:spcPts val="4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withdrawal</a:t>
            </a:r>
            <a:endParaRPr/>
          </a:p>
          <a:p>
            <a:pPr indent="-285750" lvl="1" marL="742950" marR="0" rtl="0" algn="l">
              <a:lnSpc>
                <a:spcPct val="83333"/>
              </a:lnSpc>
              <a:spcBef>
                <a:spcPts val="4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impact on daily life of substance use</a:t>
            </a:r>
            <a:endParaRPr/>
          </a:p>
          <a:p>
            <a:pPr indent="-285750" lvl="1" marL="742950" marR="0" rtl="0" algn="l">
              <a:lnSpc>
                <a:spcPct val="83333"/>
              </a:lnSpc>
              <a:spcBef>
                <a:spcPts val="4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physical and psychological dependence</a:t>
            </a:r>
            <a:endParaRPr/>
          </a:p>
        </p:txBody>
      </p:sp>
      <p:sp>
        <p:nvSpPr>
          <p:cNvPr id="233" name="Google Shape;233;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5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500"/>
                                        <p:tgtEl>
                                          <p:spTgt spid="2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Effect filter="fade" transition="in">
                                      <p:cBhvr>
                                        <p:cTn dur="500"/>
                                        <p:tgtEl>
                                          <p:spTgt spid="2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Effect filter="fade" transition="in">
                                      <p:cBhvr>
                                        <p:cTn dur="500"/>
                                        <p:tgtEl>
                                          <p:spTgt spid="2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Effect filter="fade" transition="in">
                                      <p:cBhvr>
                                        <p:cTn dur="500"/>
                                        <p:tgtEl>
                                          <p:spTgt spid="2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Effect filter="fade" transition="in">
                                      <p:cBhvr>
                                        <p:cTn dur="500"/>
                                        <p:tgtEl>
                                          <p:spTgt spid="2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Effect filter="fade" transition="in">
                                      <p:cBhvr>
                                        <p:cTn dur="500"/>
                                        <p:tgtEl>
                                          <p:spTgt spid="2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animEffect filter="fade" transition="in">
                                      <p:cBhvr>
                                        <p:cTn dur="500"/>
                                        <p:tgtEl>
                                          <p:spTgt spid="23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ph type="title"/>
          </p:nvPr>
        </p:nvSpPr>
        <p:spPr>
          <a:xfrm>
            <a:off x="0" y="0"/>
            <a:ext cx="9144000" cy="1143000"/>
          </a:xfrm>
          <a:prstGeom prst="rect">
            <a:avLst/>
          </a:prstGeom>
          <a:solidFill>
            <a:srgbClr val="A0366C"/>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Dependence</a:t>
            </a:r>
            <a:endParaRPr/>
          </a:p>
        </p:txBody>
      </p:sp>
      <p:sp>
        <p:nvSpPr>
          <p:cNvPr id="240" name="Google Shape;240;p16"/>
          <p:cNvSpPr/>
          <p:nvPr/>
        </p:nvSpPr>
        <p:spPr>
          <a:xfrm>
            <a:off x="233363" y="1765300"/>
            <a:ext cx="4338637" cy="4294188"/>
          </a:xfrm>
          <a:prstGeom prst="ellipse">
            <a:avLst/>
          </a:prstGeom>
          <a:solidFill>
            <a:srgbClr val="F36F21"/>
          </a:solidFill>
          <a:ln>
            <a:noFill/>
          </a:ln>
        </p:spPr>
        <p:txBody>
          <a:bodyPr anchorCtr="0" anchor="t" bIns="45700" lIns="91425" spcFirstLastPara="1" rIns="91425" wrap="square" tIns="45700">
            <a:spAutoFit/>
          </a:bodyPr>
          <a:lstStyle/>
          <a:p>
            <a:pPr indent="-342900" lvl="0" marL="342900" marR="0" rtl="0" algn="ctr">
              <a:lnSpc>
                <a:spcPct val="75000"/>
              </a:lnSpc>
              <a:spcBef>
                <a:spcPts val="0"/>
              </a:spcBef>
              <a:spcAft>
                <a:spcPts val="0"/>
              </a:spcAft>
              <a:buNone/>
            </a:pPr>
            <a:r>
              <a:rPr b="1" lang="en-US" sz="3200">
                <a:solidFill>
                  <a:srgbClr val="FAC090"/>
                </a:solidFill>
                <a:latin typeface="Calibri"/>
                <a:ea typeface="Calibri"/>
                <a:cs typeface="Calibri"/>
                <a:sym typeface="Calibri"/>
              </a:rPr>
              <a:t>In physical dependence,</a:t>
            </a:r>
            <a:endParaRPr b="1" sz="3200">
              <a:solidFill>
                <a:srgbClr val="A0366C"/>
              </a:solidFill>
              <a:latin typeface="Calibri"/>
              <a:ea typeface="Calibri"/>
              <a:cs typeface="Calibri"/>
              <a:sym typeface="Calibri"/>
            </a:endParaRPr>
          </a:p>
          <a:p>
            <a:pPr indent="-342900" lvl="0" marL="342900" marR="0" rtl="0" algn="ctr">
              <a:lnSpc>
                <a:spcPct val="85714"/>
              </a:lnSpc>
              <a:spcBef>
                <a:spcPts val="1200"/>
              </a:spcBef>
              <a:spcAft>
                <a:spcPts val="0"/>
              </a:spcAft>
              <a:buNone/>
            </a:pPr>
            <a:r>
              <a:rPr lang="en-US" sz="2800">
                <a:solidFill>
                  <a:srgbClr val="F8F6E3"/>
                </a:solidFill>
                <a:latin typeface="Calibri"/>
                <a:ea typeface="Calibri"/>
                <a:cs typeface="Calibri"/>
                <a:sym typeface="Calibri"/>
              </a:rPr>
              <a:t>the body has been altered in ways that create cravings for the drug (e.g. to end withdrawal symptoms).</a:t>
            </a:r>
            <a:endParaRPr/>
          </a:p>
        </p:txBody>
      </p:sp>
      <p:sp>
        <p:nvSpPr>
          <p:cNvPr id="241" name="Google Shape;241;p16"/>
          <p:cNvSpPr/>
          <p:nvPr/>
        </p:nvSpPr>
        <p:spPr>
          <a:xfrm>
            <a:off x="4483100" y="1703388"/>
            <a:ext cx="4445000" cy="4402137"/>
          </a:xfrm>
          <a:prstGeom prst="ellipse">
            <a:avLst/>
          </a:prstGeom>
          <a:solidFill>
            <a:srgbClr val="3AA082"/>
          </a:solidFill>
          <a:ln>
            <a:noFill/>
          </a:ln>
        </p:spPr>
        <p:txBody>
          <a:bodyPr anchorCtr="0" anchor="t" bIns="45700" lIns="91425" spcFirstLastPara="1" rIns="91425" wrap="square" tIns="45700">
            <a:spAutoFit/>
          </a:bodyPr>
          <a:lstStyle/>
          <a:p>
            <a:pPr indent="0" lvl="0" marL="0" marR="0" rtl="0" algn="ctr">
              <a:lnSpc>
                <a:spcPct val="75000"/>
              </a:lnSpc>
              <a:spcBef>
                <a:spcPts val="0"/>
              </a:spcBef>
              <a:spcAft>
                <a:spcPts val="0"/>
              </a:spcAft>
              <a:buNone/>
            </a:pPr>
            <a:r>
              <a:rPr b="1" lang="en-US" sz="3200">
                <a:solidFill>
                  <a:srgbClr val="FAC090"/>
                </a:solidFill>
                <a:latin typeface="Calibri"/>
                <a:ea typeface="Calibri"/>
                <a:cs typeface="Calibri"/>
                <a:sym typeface="Calibri"/>
              </a:rPr>
              <a:t>In psychological dependence,</a:t>
            </a:r>
            <a:endParaRPr/>
          </a:p>
          <a:p>
            <a:pPr indent="0" lvl="0" marL="0" marR="0" rtl="0" algn="ctr">
              <a:lnSpc>
                <a:spcPct val="85714"/>
              </a:lnSpc>
              <a:spcBef>
                <a:spcPts val="1200"/>
              </a:spcBef>
              <a:spcAft>
                <a:spcPts val="0"/>
              </a:spcAft>
              <a:buNone/>
            </a:pPr>
            <a:r>
              <a:rPr lang="en-US" sz="2800">
                <a:solidFill>
                  <a:srgbClr val="F8F6E3"/>
                </a:solidFill>
                <a:latin typeface="Calibri"/>
                <a:ea typeface="Calibri"/>
                <a:cs typeface="Calibri"/>
                <a:sym typeface="Calibri"/>
              </a:rPr>
              <a:t>a person’s resources for coping with daily life wither as a drug becomes “needed” to relax,  socialize, or sleep.</a:t>
            </a:r>
            <a:endParaRPr/>
          </a:p>
        </p:txBody>
      </p:sp>
      <p:sp>
        <p:nvSpPr>
          <p:cNvPr id="242" name="Google Shape;242;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par>
                          <p:cTn fill="hold">
                            <p:stCondLst>
                              <p:cond delay="1000"/>
                            </p:stCondLst>
                            <p:childTnLst>
                              <p:par>
                                <p:cTn fill="hold" nodeType="afterEffect" presetClass="entr" presetID="10" presetSubtype="0">
                                  <p:stCondLst>
                                    <p:cond delay="250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ph type="title"/>
          </p:nvPr>
        </p:nvSpPr>
        <p:spPr>
          <a:xfrm>
            <a:off x="468313" y="582613"/>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83333"/>
              </a:lnSpc>
              <a:spcBef>
                <a:spcPts val="0"/>
              </a:spcBef>
              <a:spcAft>
                <a:spcPts val="0"/>
              </a:spcAft>
              <a:buNone/>
            </a:pPr>
            <a:r>
              <a:rPr b="1" lang="en-US" sz="4800">
                <a:solidFill>
                  <a:srgbClr val="444EA2"/>
                </a:solidFill>
              </a:rPr>
              <a:t>Dependence </a:t>
            </a:r>
            <a:br>
              <a:rPr b="1" lang="en-US" sz="4000">
                <a:solidFill>
                  <a:srgbClr val="444EA2"/>
                </a:solidFill>
              </a:rPr>
            </a:br>
            <a:r>
              <a:rPr b="1" i="1" lang="en-US" sz="3200">
                <a:solidFill>
                  <a:srgbClr val="444EA2"/>
                </a:solidFill>
              </a:rPr>
              <a:t>on a substance (or activity?)</a:t>
            </a:r>
            <a:endParaRPr/>
          </a:p>
        </p:txBody>
      </p:sp>
      <p:sp>
        <p:nvSpPr>
          <p:cNvPr id="249" name="Google Shape;249;p17"/>
          <p:cNvSpPr txBox="1"/>
          <p:nvPr>
            <p:ph idx="1" type="body"/>
          </p:nvPr>
        </p:nvSpPr>
        <p:spPr>
          <a:xfrm>
            <a:off x="457200" y="1874838"/>
            <a:ext cx="8382000" cy="40116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Noto Sans Symbols"/>
              <a:buChar char="▪"/>
            </a:pPr>
            <a:r>
              <a:rPr b="1" lang="en-US" sz="2800">
                <a:solidFill>
                  <a:srgbClr val="F36F21"/>
                </a:solidFill>
              </a:rPr>
              <a:t>Tolerance: </a:t>
            </a:r>
            <a:r>
              <a:rPr lang="en-US" sz="2800"/>
              <a:t>the need to use more to receive the desired effect</a:t>
            </a:r>
            <a:endParaRPr/>
          </a:p>
          <a:p>
            <a:pPr indent="-342900" lvl="0" marL="342900" rtl="0" algn="l">
              <a:lnSpc>
                <a:spcPct val="100000"/>
              </a:lnSpc>
              <a:spcBef>
                <a:spcPts val="1160"/>
              </a:spcBef>
              <a:spcAft>
                <a:spcPts val="0"/>
              </a:spcAft>
              <a:buClr>
                <a:schemeClr val="dk1"/>
              </a:buClr>
              <a:buSzPts val="2800"/>
              <a:buFont typeface="Noto Sans Symbols"/>
              <a:buChar char="▪"/>
            </a:pPr>
            <a:r>
              <a:rPr b="1" lang="en-US" sz="2800">
                <a:solidFill>
                  <a:srgbClr val="F36F21"/>
                </a:solidFill>
              </a:rPr>
              <a:t>Withdrawal: </a:t>
            </a:r>
            <a:r>
              <a:rPr lang="en-US" sz="2800">
                <a:latin typeface="Palatino Linotype"/>
                <a:ea typeface="Palatino Linotype"/>
                <a:cs typeface="Palatino Linotype"/>
                <a:sym typeface="Palatino Linotype"/>
              </a:rPr>
              <a:t>Upon stopping use of a drug (after addiction), users may experience the undesirable effects of withdrawal.</a:t>
            </a:r>
            <a:endParaRPr sz="2800"/>
          </a:p>
          <a:p>
            <a:pPr indent="-342900" lvl="0" marL="342900" rtl="0" algn="l">
              <a:lnSpc>
                <a:spcPct val="100000"/>
              </a:lnSpc>
              <a:spcBef>
                <a:spcPts val="1160"/>
              </a:spcBef>
              <a:spcAft>
                <a:spcPts val="0"/>
              </a:spcAft>
              <a:buClr>
                <a:schemeClr val="dk1"/>
              </a:buClr>
              <a:buSzPts val="2800"/>
              <a:buFont typeface="Noto Sans Symbols"/>
              <a:buChar char="▪"/>
            </a:pPr>
            <a:r>
              <a:rPr lang="en-US" sz="2800"/>
              <a:t>Using </a:t>
            </a:r>
            <a:r>
              <a:rPr b="1" lang="en-US" sz="2800">
                <a:solidFill>
                  <a:srgbClr val="F36F21"/>
                </a:solidFill>
              </a:rPr>
              <a:t>more than intended</a:t>
            </a:r>
            <a:endParaRPr/>
          </a:p>
          <a:p>
            <a:pPr indent="-342900" lvl="0" marL="342900" rtl="0" algn="l">
              <a:lnSpc>
                <a:spcPct val="100000"/>
              </a:lnSpc>
              <a:spcBef>
                <a:spcPts val="1160"/>
              </a:spcBef>
              <a:spcAft>
                <a:spcPts val="0"/>
              </a:spcAft>
              <a:buClr>
                <a:schemeClr val="dk1"/>
              </a:buClr>
              <a:buSzPts val="2800"/>
              <a:buFont typeface="Noto Sans Symbols"/>
              <a:buChar char="▪"/>
            </a:pPr>
            <a:r>
              <a:rPr lang="en-US" sz="2800"/>
              <a:t>Persistent, </a:t>
            </a:r>
            <a:r>
              <a:rPr b="1" lang="en-US" sz="2800">
                <a:solidFill>
                  <a:srgbClr val="F36F21"/>
                </a:solidFill>
              </a:rPr>
              <a:t>failed attempts to regulate use</a:t>
            </a:r>
            <a:endParaRPr/>
          </a:p>
          <a:p>
            <a:pPr indent="-342900" lvl="0" marL="342900" rtl="0" algn="l">
              <a:lnSpc>
                <a:spcPct val="100000"/>
              </a:lnSpc>
              <a:spcBef>
                <a:spcPts val="1160"/>
              </a:spcBef>
              <a:spcAft>
                <a:spcPts val="0"/>
              </a:spcAft>
              <a:buClr>
                <a:schemeClr val="dk1"/>
              </a:buClr>
              <a:buSzPts val="2800"/>
              <a:buFont typeface="Noto Sans Symbols"/>
              <a:buChar char="▪"/>
            </a:pPr>
            <a:r>
              <a:rPr lang="en-US" sz="2800"/>
              <a:t>Much </a:t>
            </a:r>
            <a:r>
              <a:rPr b="1" lang="en-US" sz="2800">
                <a:solidFill>
                  <a:srgbClr val="F36F21"/>
                </a:solidFill>
              </a:rPr>
              <a:t>time spent </a:t>
            </a:r>
            <a:r>
              <a:rPr lang="en-US" sz="2800"/>
              <a:t>preoccupied with the substance, obtaining it, and recovering</a:t>
            </a:r>
            <a:endParaRPr/>
          </a:p>
          <a:p>
            <a:pPr indent="-342900" lvl="0" marL="342900" rtl="0" algn="l">
              <a:lnSpc>
                <a:spcPct val="100000"/>
              </a:lnSpc>
              <a:spcBef>
                <a:spcPts val="1160"/>
              </a:spcBef>
              <a:spcAft>
                <a:spcPts val="0"/>
              </a:spcAft>
              <a:buClr>
                <a:schemeClr val="dk1"/>
              </a:buClr>
              <a:buSzPts val="2800"/>
              <a:buFont typeface="Noto Sans Symbols"/>
              <a:buChar char="▪"/>
            </a:pPr>
            <a:r>
              <a:rPr lang="en-US" sz="2800"/>
              <a:t>Important </a:t>
            </a:r>
            <a:r>
              <a:rPr b="1" lang="en-US" sz="2800">
                <a:solidFill>
                  <a:srgbClr val="F36F21"/>
                </a:solidFill>
              </a:rPr>
              <a:t>activities reduced </a:t>
            </a:r>
            <a:r>
              <a:rPr lang="en-US" sz="2800"/>
              <a:t>because of use</a:t>
            </a:r>
            <a:endParaRPr/>
          </a:p>
          <a:p>
            <a:pPr indent="-342900" lvl="0" marL="342900" rtl="0" algn="l">
              <a:lnSpc>
                <a:spcPct val="100000"/>
              </a:lnSpc>
              <a:spcBef>
                <a:spcPts val="1160"/>
              </a:spcBef>
              <a:spcAft>
                <a:spcPts val="0"/>
              </a:spcAft>
              <a:buClr>
                <a:schemeClr val="dk1"/>
              </a:buClr>
              <a:buSzPts val="2800"/>
              <a:buFont typeface="Noto Sans Symbols"/>
              <a:buChar char="▪"/>
            </a:pPr>
            <a:r>
              <a:rPr lang="en-US" sz="2800"/>
              <a:t>Continued </a:t>
            </a:r>
            <a:r>
              <a:rPr b="1" lang="en-US" sz="2800">
                <a:solidFill>
                  <a:srgbClr val="F36F21"/>
                </a:solidFill>
              </a:rPr>
              <a:t>use despite aversive consequences</a:t>
            </a:r>
            <a:endParaRPr/>
          </a:p>
          <a:p>
            <a:pPr indent="-165100" lvl="0" marL="342900" rtl="0" algn="l">
              <a:lnSpc>
                <a:spcPct val="100000"/>
              </a:lnSpc>
              <a:spcBef>
                <a:spcPts val="1160"/>
              </a:spcBef>
              <a:spcAft>
                <a:spcPts val="0"/>
              </a:spcAft>
              <a:buClr>
                <a:schemeClr val="dk1"/>
              </a:buClr>
              <a:buSzPts val="2800"/>
              <a:buFont typeface="Noto Sans Symbols"/>
              <a:buNone/>
            </a:pPr>
            <a:r>
              <a:t/>
            </a:r>
            <a:endParaRPr sz="2800">
              <a:solidFill>
                <a:srgbClr val="002060"/>
              </a:solidFill>
            </a:endParaRPr>
          </a:p>
        </p:txBody>
      </p:sp>
      <p:sp>
        <p:nvSpPr>
          <p:cNvPr id="250" name="Google Shape;250;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5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500"/>
                                        <p:tgtEl>
                                          <p:spTgt spid="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500"/>
                                        <p:tgtEl>
                                          <p:spTgt spid="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Effect filter="fade" transition="in">
                                      <p:cBhvr>
                                        <p:cTn dur="500"/>
                                        <p:tgtEl>
                                          <p:spTgt spid="2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animEffect filter="fade" transition="in">
                                      <p:cBhvr>
                                        <p:cTn dur="500"/>
                                        <p:tgtEl>
                                          <p:spTgt spid="2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animEffect filter="fade" transition="in">
                                      <p:cBhvr>
                                        <p:cTn dur="500"/>
                                        <p:tgtEl>
                                          <p:spTgt spid="2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animEffect filter="fade" transition="in">
                                      <p:cBhvr>
                                        <p:cTn dur="500"/>
                                        <p:tgtEl>
                                          <p:spTgt spid="2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7" st="7"/>
                                            </p:txEl>
                                          </p:spTgt>
                                        </p:tgtEl>
                                        <p:attrNameLst>
                                          <p:attrName>style.visibility</p:attrName>
                                        </p:attrNameLst>
                                      </p:cBhvr>
                                      <p:to>
                                        <p:strVal val="visible"/>
                                      </p:to>
                                    </p:set>
                                    <p:animEffect filter="fade" transition="in">
                                      <p:cBhvr>
                                        <p:cTn dur="500"/>
                                        <p:tgtEl>
                                          <p:spTgt spid="2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8"/>
          <p:cNvSpPr txBox="1"/>
          <p:nvPr>
            <p:ph type="title"/>
          </p:nvPr>
        </p:nvSpPr>
        <p:spPr>
          <a:xfrm>
            <a:off x="442913"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chemeClr val="dk1"/>
                </a:solidFill>
                <a:latin typeface="Palatino Linotype"/>
                <a:ea typeface="Palatino Linotype"/>
                <a:cs typeface="Palatino Linotype"/>
                <a:sym typeface="Palatino Linotype"/>
              </a:rPr>
              <a:t>Misconceptions About Addiction</a:t>
            </a:r>
            <a:endParaRPr sz="4000">
              <a:solidFill>
                <a:schemeClr val="dk1"/>
              </a:solidFill>
              <a:latin typeface="Palatino Linotype"/>
              <a:ea typeface="Palatino Linotype"/>
              <a:cs typeface="Palatino Linotype"/>
              <a:sym typeface="Palatino Linotype"/>
            </a:endParaRPr>
          </a:p>
        </p:txBody>
      </p:sp>
      <p:sp>
        <p:nvSpPr>
          <p:cNvPr id="257" name="Google Shape;257;p18"/>
          <p:cNvSpPr txBox="1"/>
          <p:nvPr>
            <p:ph idx="1" type="body"/>
          </p:nvPr>
        </p:nvSpPr>
        <p:spPr>
          <a:xfrm>
            <a:off x="804863" y="3124200"/>
            <a:ext cx="7729537" cy="3048000"/>
          </a:xfrm>
          <a:prstGeom prst="rect">
            <a:avLst/>
          </a:prstGeom>
          <a:noFill/>
          <a:ln>
            <a:noFill/>
          </a:ln>
        </p:spPr>
        <p:txBody>
          <a:bodyPr anchorCtr="0" anchor="t" bIns="45700" lIns="91425" spcFirstLastPara="1" rIns="91425" wrap="square" tIns="45700">
            <a:noAutofit/>
          </a:bodyPr>
          <a:lstStyle/>
          <a:p>
            <a:pPr indent="-609600" lvl="0" marL="609600" rtl="0" algn="l">
              <a:spcBef>
                <a:spcPts val="0"/>
              </a:spcBef>
              <a:spcAft>
                <a:spcPts val="0"/>
              </a:spcAft>
              <a:buClr>
                <a:schemeClr val="dk1"/>
              </a:buClr>
              <a:buSzPts val="2800"/>
              <a:buFont typeface="Noto Sans Symbols"/>
              <a:buAutoNum type="arabicPeriod"/>
            </a:pPr>
            <a:r>
              <a:rPr lang="en-US" sz="2800">
                <a:latin typeface="Palatino Linotype"/>
                <a:ea typeface="Palatino Linotype"/>
                <a:cs typeface="Palatino Linotype"/>
                <a:sym typeface="Palatino Linotype"/>
              </a:rPr>
              <a:t>Addictive drugs quickly corrupt.</a:t>
            </a:r>
            <a:endParaRPr/>
          </a:p>
          <a:p>
            <a:pPr indent="-431800" lvl="0" marL="609600" rtl="0" algn="l">
              <a:spcBef>
                <a:spcPts val="560"/>
              </a:spcBef>
              <a:spcAft>
                <a:spcPts val="0"/>
              </a:spcAft>
              <a:buClr>
                <a:schemeClr val="dk1"/>
              </a:buClr>
              <a:buSzPts val="2800"/>
              <a:buFont typeface="Noto Sans Symbols"/>
              <a:buNone/>
            </a:pPr>
            <a:r>
              <a:t/>
            </a:r>
            <a:endParaRPr sz="2800">
              <a:latin typeface="Palatino Linotype"/>
              <a:ea typeface="Palatino Linotype"/>
              <a:cs typeface="Palatino Linotype"/>
              <a:sym typeface="Palatino Linotype"/>
            </a:endParaRPr>
          </a:p>
          <a:p>
            <a:pPr indent="-609600" lvl="0" marL="609600" rtl="0" algn="l">
              <a:spcBef>
                <a:spcPts val="560"/>
              </a:spcBef>
              <a:spcAft>
                <a:spcPts val="0"/>
              </a:spcAft>
              <a:buClr>
                <a:schemeClr val="dk1"/>
              </a:buClr>
              <a:buSzPts val="2800"/>
              <a:buFont typeface="Noto Sans Symbols"/>
              <a:buAutoNum type="arabicPeriod"/>
            </a:pPr>
            <a:r>
              <a:rPr lang="en-US" sz="2800">
                <a:latin typeface="Palatino Linotype"/>
                <a:ea typeface="Palatino Linotype"/>
                <a:cs typeface="Palatino Linotype"/>
                <a:sym typeface="Palatino Linotype"/>
              </a:rPr>
              <a:t>Addiction cannot be overcome voluntarily.</a:t>
            </a:r>
            <a:endParaRPr/>
          </a:p>
          <a:p>
            <a:pPr indent="-431800" lvl="0" marL="609600" rtl="0" algn="l">
              <a:spcBef>
                <a:spcPts val="560"/>
              </a:spcBef>
              <a:spcAft>
                <a:spcPts val="0"/>
              </a:spcAft>
              <a:buClr>
                <a:schemeClr val="dk1"/>
              </a:buClr>
              <a:buSzPts val="2800"/>
              <a:buFont typeface="Noto Sans Symbols"/>
              <a:buNone/>
            </a:pPr>
            <a:r>
              <a:t/>
            </a:r>
            <a:endParaRPr sz="2800">
              <a:latin typeface="Palatino Linotype"/>
              <a:ea typeface="Palatino Linotype"/>
              <a:cs typeface="Palatino Linotype"/>
              <a:sym typeface="Palatino Linotype"/>
            </a:endParaRPr>
          </a:p>
          <a:p>
            <a:pPr indent="-609600" lvl="0" marL="609600" rtl="0" algn="l">
              <a:spcBef>
                <a:spcPts val="560"/>
              </a:spcBef>
              <a:spcAft>
                <a:spcPts val="0"/>
              </a:spcAft>
              <a:buClr>
                <a:schemeClr val="dk1"/>
              </a:buClr>
              <a:buSzPts val="2800"/>
              <a:buFont typeface="Noto Sans Symbols"/>
              <a:buAutoNum type="arabicPeriod"/>
            </a:pPr>
            <a:r>
              <a:rPr lang="en-US" sz="2800">
                <a:latin typeface="Palatino Linotype"/>
                <a:ea typeface="Palatino Linotype"/>
                <a:cs typeface="Palatino Linotype"/>
                <a:sym typeface="Palatino Linotype"/>
              </a:rPr>
              <a:t>Addiction is no different than repetitive pleasure-seeking behaviors.</a:t>
            </a:r>
            <a:endParaRPr/>
          </a:p>
        </p:txBody>
      </p:sp>
      <p:sp>
        <p:nvSpPr>
          <p:cNvPr id="258" name="Google Shape;258;p18"/>
          <p:cNvSpPr/>
          <p:nvPr/>
        </p:nvSpPr>
        <p:spPr>
          <a:xfrm>
            <a:off x="457200" y="1447800"/>
            <a:ext cx="8229600" cy="137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00FF"/>
              </a:buClr>
              <a:buSzPts val="2800"/>
              <a:buFont typeface="Noto Sans Symbols"/>
              <a:buNone/>
            </a:pPr>
            <a:r>
              <a:rPr lang="en-US" sz="2800">
                <a:solidFill>
                  <a:srgbClr val="0000FF"/>
                </a:solidFill>
                <a:latin typeface="Palatino Linotype"/>
                <a:ea typeface="Palatino Linotype"/>
                <a:cs typeface="Palatino Linotype"/>
                <a:sym typeface="Palatino Linotype"/>
              </a:rPr>
              <a:t>Addiction</a:t>
            </a:r>
            <a:r>
              <a:rPr lang="en-US" sz="2800">
                <a:solidFill>
                  <a:schemeClr val="dk1"/>
                </a:solidFill>
                <a:latin typeface="Palatino Linotype"/>
                <a:ea typeface="Palatino Linotype"/>
                <a:cs typeface="Palatino Linotype"/>
                <a:sym typeface="Palatino Linotype"/>
              </a:rPr>
              <a:t> is a craving for a chemical substance, despite its adverse consequences (physical &amp; psychological).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chemeClr val="dk1"/>
                </a:solidFill>
                <a:latin typeface="Palatino Linotype"/>
                <a:ea typeface="Palatino Linotype"/>
                <a:cs typeface="Palatino Linotype"/>
                <a:sym typeface="Palatino Linotype"/>
              </a:rPr>
              <a:t>Psychoactive Drugs</a:t>
            </a:r>
            <a:endParaRPr sz="4000">
              <a:solidFill>
                <a:schemeClr val="dk1"/>
              </a:solidFill>
              <a:latin typeface="Palatino Linotype"/>
              <a:ea typeface="Palatino Linotype"/>
              <a:cs typeface="Palatino Linotype"/>
              <a:sym typeface="Palatino Linotype"/>
            </a:endParaRPr>
          </a:p>
        </p:txBody>
      </p:sp>
      <p:sp>
        <p:nvSpPr>
          <p:cNvPr id="265" name="Google Shape;265;p19"/>
          <p:cNvSpPr txBox="1"/>
          <p:nvPr>
            <p:ph idx="1" type="body"/>
          </p:nvPr>
        </p:nvSpPr>
        <p:spPr>
          <a:xfrm>
            <a:off x="442913" y="1600200"/>
            <a:ext cx="82296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Palatino Linotype"/>
              <a:buNone/>
            </a:pPr>
            <a:r>
              <a:rPr lang="en-US" sz="2800">
                <a:latin typeface="Palatino Linotype"/>
                <a:ea typeface="Palatino Linotype"/>
                <a:cs typeface="Palatino Linotype"/>
                <a:sym typeface="Palatino Linotype"/>
              </a:rPr>
              <a:t>Psychoactive drugs are divided into three groups.</a:t>
            </a:r>
            <a:endParaRPr/>
          </a:p>
        </p:txBody>
      </p:sp>
      <p:sp>
        <p:nvSpPr>
          <p:cNvPr id="266" name="Google Shape;266;p19"/>
          <p:cNvSpPr/>
          <p:nvPr/>
        </p:nvSpPr>
        <p:spPr>
          <a:xfrm>
            <a:off x="3000375" y="2562225"/>
            <a:ext cx="3109913" cy="1828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2800"/>
              <a:buFont typeface="Palatino Linotype"/>
              <a:buAutoNum type="arabicPeriod"/>
            </a:pPr>
            <a:r>
              <a:rPr lang="en-US" sz="2800">
                <a:solidFill>
                  <a:schemeClr val="dk1"/>
                </a:solidFill>
                <a:latin typeface="Palatino Linotype"/>
                <a:ea typeface="Palatino Linotype"/>
                <a:cs typeface="Palatino Linotype"/>
                <a:sym typeface="Palatino Linotype"/>
              </a:rPr>
              <a:t>Depressants </a:t>
            </a:r>
            <a:endParaRPr/>
          </a:p>
          <a:p>
            <a:pPr indent="-609600" lvl="0" marL="609600" marR="0" rtl="0" algn="l">
              <a:spcBef>
                <a:spcPts val="560"/>
              </a:spcBef>
              <a:spcAft>
                <a:spcPts val="0"/>
              </a:spcAft>
              <a:buClr>
                <a:schemeClr val="dk1"/>
              </a:buClr>
              <a:buSzPts val="2800"/>
              <a:buFont typeface="Palatino Linotype"/>
              <a:buAutoNum type="arabicPeriod"/>
            </a:pPr>
            <a:r>
              <a:rPr lang="en-US" sz="2800">
                <a:solidFill>
                  <a:schemeClr val="dk1"/>
                </a:solidFill>
                <a:latin typeface="Palatino Linotype"/>
                <a:ea typeface="Palatino Linotype"/>
                <a:cs typeface="Palatino Linotype"/>
                <a:sym typeface="Palatino Linotype"/>
              </a:rPr>
              <a:t>Stimulants</a:t>
            </a:r>
            <a:endParaRPr/>
          </a:p>
          <a:p>
            <a:pPr indent="-609600" lvl="0" marL="609600" marR="0" rtl="0" algn="l">
              <a:spcBef>
                <a:spcPts val="560"/>
              </a:spcBef>
              <a:spcAft>
                <a:spcPts val="0"/>
              </a:spcAft>
              <a:buClr>
                <a:schemeClr val="dk1"/>
              </a:buClr>
              <a:buSzPts val="2800"/>
              <a:buFont typeface="Palatino Linotype"/>
              <a:buAutoNum type="arabicPeriod"/>
            </a:pPr>
            <a:r>
              <a:rPr lang="en-US" sz="2800">
                <a:solidFill>
                  <a:schemeClr val="dk1"/>
                </a:solidFill>
                <a:latin typeface="Palatino Linotype"/>
                <a:ea typeface="Palatino Linotype"/>
                <a:cs typeface="Palatino Linotype"/>
                <a:sym typeface="Palatino Linotype"/>
              </a:rPr>
              <a:t>Hallucinogens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800">
                <a:solidFill>
                  <a:srgbClr val="AA7A2B"/>
                </a:solidFill>
              </a:rPr>
              <a:t>Forms of Consciousness</a:t>
            </a:r>
            <a:endParaRPr/>
          </a:p>
        </p:txBody>
      </p:sp>
      <p:pic>
        <p:nvPicPr>
          <p:cNvPr descr="Consciousness 2" id="108" name="Google Shape;108;p2"/>
          <p:cNvPicPr preferRelativeResize="0"/>
          <p:nvPr/>
        </p:nvPicPr>
        <p:blipFill rotWithShape="1">
          <a:blip r:embed="rId3">
            <a:alphaModFix/>
          </a:blip>
          <a:srcRect b="0" l="0" r="0" t="0"/>
          <a:stretch/>
        </p:blipFill>
        <p:spPr>
          <a:xfrm>
            <a:off x="0" y="1354138"/>
            <a:ext cx="9024938" cy="2970212"/>
          </a:xfrm>
          <a:prstGeom prst="rect">
            <a:avLst/>
          </a:prstGeom>
          <a:noFill/>
          <a:ln>
            <a:noFill/>
          </a:ln>
        </p:spPr>
      </p:pic>
      <p:pic>
        <p:nvPicPr>
          <p:cNvPr descr="Consciousness 1" id="109" name="Google Shape;109;p2"/>
          <p:cNvPicPr preferRelativeResize="0"/>
          <p:nvPr>
            <p:ph idx="1" type="body"/>
          </p:nvPr>
        </p:nvPicPr>
        <p:blipFill rotWithShape="1">
          <a:blip r:embed="rId4">
            <a:alphaModFix/>
          </a:blip>
          <a:srcRect b="0" l="0" r="1121" t="0"/>
          <a:stretch/>
        </p:blipFill>
        <p:spPr>
          <a:xfrm>
            <a:off x="-15875" y="4641850"/>
            <a:ext cx="9159875" cy="1884363"/>
          </a:xfrm>
          <a:prstGeom prst="rect">
            <a:avLst/>
          </a:prstGeom>
          <a:noFill/>
          <a:ln>
            <a:noFill/>
          </a:ln>
        </p:spPr>
      </p:pic>
      <p:sp>
        <p:nvSpPr>
          <p:cNvPr id="110" name="Google Shape;11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solidFill>
                  <a:srgbClr val="A0366C"/>
                </a:solidFill>
              </a:rPr>
              <a:t>What influences can lead to drug use?</a:t>
            </a:r>
            <a:endParaRPr/>
          </a:p>
        </p:txBody>
      </p:sp>
      <p:pic>
        <p:nvPicPr>
          <p:cNvPr id="273" name="Google Shape;273;p20"/>
          <p:cNvPicPr preferRelativeResize="0"/>
          <p:nvPr/>
        </p:nvPicPr>
        <p:blipFill rotWithShape="1">
          <a:blip r:embed="rId3">
            <a:alphaModFix/>
          </a:blip>
          <a:srcRect b="0" l="0" r="0" t="0"/>
          <a:stretch/>
        </p:blipFill>
        <p:spPr>
          <a:xfrm>
            <a:off x="441325" y="1211263"/>
            <a:ext cx="8266113" cy="5326062"/>
          </a:xfrm>
          <a:prstGeom prst="rect">
            <a:avLst/>
          </a:prstGeom>
          <a:noFill/>
          <a:ln>
            <a:noFill/>
          </a:ln>
        </p:spPr>
      </p:pic>
      <p:sp>
        <p:nvSpPr>
          <p:cNvPr id="274" name="Google Shape;274;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ph type="title"/>
          </p:nvPr>
        </p:nvSpPr>
        <p:spPr>
          <a:xfrm>
            <a:off x="457200" y="23971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83333"/>
              </a:lnSpc>
              <a:spcBef>
                <a:spcPts val="0"/>
              </a:spcBef>
              <a:spcAft>
                <a:spcPts val="0"/>
              </a:spcAft>
              <a:buNone/>
            </a:pPr>
            <a:r>
              <a:rPr b="1" lang="en-US" sz="4800">
                <a:solidFill>
                  <a:srgbClr val="A0366C"/>
                </a:solidFill>
              </a:rPr>
              <a:t>What can turn drug use into dependence?</a:t>
            </a:r>
            <a:endParaRPr/>
          </a:p>
        </p:txBody>
      </p:sp>
      <p:sp>
        <p:nvSpPr>
          <p:cNvPr id="281" name="Google Shape;281;p21"/>
          <p:cNvSpPr txBox="1"/>
          <p:nvPr>
            <p:ph idx="1" type="body"/>
          </p:nvPr>
        </p:nvSpPr>
        <p:spPr>
          <a:xfrm>
            <a:off x="354013" y="1487488"/>
            <a:ext cx="8343900" cy="2147887"/>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Font typeface="Noto Sans Symbols"/>
              <a:buChar char="▪"/>
            </a:pPr>
            <a:r>
              <a:rPr b="1" lang="en-US" sz="2400"/>
              <a:t>Biological factors</a:t>
            </a:r>
            <a:r>
              <a:rPr lang="en-US" sz="2400"/>
              <a:t>: dependence in relatives, thrill-seeking in childhood, genes related to alcohol sensitivity and dependence, and easily disrupted dopamine reward system</a:t>
            </a:r>
            <a:endParaRPr/>
          </a:p>
          <a:p>
            <a:pPr indent="-342900" lvl="0" marL="342900" rtl="0" algn="l">
              <a:lnSpc>
                <a:spcPct val="150000"/>
              </a:lnSpc>
              <a:spcBef>
                <a:spcPts val="480"/>
              </a:spcBef>
              <a:spcAft>
                <a:spcPts val="0"/>
              </a:spcAft>
              <a:buClr>
                <a:schemeClr val="dk1"/>
              </a:buClr>
              <a:buSzPts val="2400"/>
              <a:buFont typeface="Noto Sans Symbols"/>
              <a:buChar char="▪"/>
            </a:pPr>
            <a:r>
              <a:rPr b="1" lang="en-US" sz="2400"/>
              <a:t>Psychological factors: </a:t>
            </a:r>
            <a:r>
              <a:rPr lang="en-US" sz="2400"/>
              <a:t>seeking gratification, depression, problems forming identity, problems assessing risks and costs</a:t>
            </a:r>
            <a:endParaRPr/>
          </a:p>
          <a:p>
            <a:pPr indent="-342900" lvl="0" marL="342900" rtl="0" algn="l">
              <a:lnSpc>
                <a:spcPct val="150000"/>
              </a:lnSpc>
              <a:spcBef>
                <a:spcPts val="480"/>
              </a:spcBef>
              <a:spcAft>
                <a:spcPts val="0"/>
              </a:spcAft>
              <a:buClr>
                <a:schemeClr val="dk1"/>
              </a:buClr>
              <a:buSzPts val="2400"/>
              <a:buFont typeface="Noto Sans Symbols"/>
              <a:buChar char="▪"/>
            </a:pPr>
            <a:r>
              <a:rPr b="1" lang="en-US" sz="2400"/>
              <a:t>Social influences: </a:t>
            </a:r>
            <a:r>
              <a:rPr lang="en-US" sz="2400"/>
              <a:t>media glorification, observing peers</a:t>
            </a:r>
            <a:endParaRPr/>
          </a:p>
        </p:txBody>
      </p:sp>
      <p:sp>
        <p:nvSpPr>
          <p:cNvPr id="282" name="Google Shape;282;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5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5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500"/>
                                        <p:tgtEl>
                                          <p:spTgt spid="28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latin typeface="Palatino Linotype"/>
                <a:ea typeface="Palatino Linotype"/>
                <a:cs typeface="Palatino Linotype"/>
                <a:sym typeface="Palatino Linotype"/>
              </a:rPr>
              <a:t>Influence for Drug Prevention and Treatment</a:t>
            </a:r>
            <a:endParaRPr/>
          </a:p>
        </p:txBody>
      </p:sp>
      <p:sp>
        <p:nvSpPr>
          <p:cNvPr id="288" name="Google Shape;288;p22"/>
          <p:cNvSpPr txBox="1"/>
          <p:nvPr/>
        </p:nvSpPr>
        <p:spPr>
          <a:xfrm>
            <a:off x="1676400" y="2209800"/>
            <a:ext cx="5867400" cy="2870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600"/>
              <a:buFont typeface="Palatino Linotype"/>
              <a:buAutoNum type="arabicPeriod"/>
            </a:pPr>
            <a:r>
              <a:rPr lang="en-US" sz="2600">
                <a:solidFill>
                  <a:schemeClr val="dk1"/>
                </a:solidFill>
                <a:latin typeface="Palatino Linotype"/>
                <a:ea typeface="Palatino Linotype"/>
                <a:cs typeface="Palatino Linotype"/>
                <a:sym typeface="Palatino Linotype"/>
              </a:rPr>
              <a:t>Education about the long-term costs</a:t>
            </a:r>
            <a:endParaRPr/>
          </a:p>
          <a:p>
            <a:pPr indent="-342900" lvl="0" marL="342900" marR="0" rtl="0" algn="l">
              <a:spcBef>
                <a:spcPts val="1300"/>
              </a:spcBef>
              <a:spcAft>
                <a:spcPts val="0"/>
              </a:spcAft>
              <a:buClr>
                <a:schemeClr val="dk1"/>
              </a:buClr>
              <a:buSzPts val="2600"/>
              <a:buFont typeface="Palatino Linotype"/>
              <a:buAutoNum type="arabicPeriod"/>
            </a:pPr>
            <a:r>
              <a:rPr lang="en-US" sz="2600">
                <a:solidFill>
                  <a:schemeClr val="dk1"/>
                </a:solidFill>
                <a:latin typeface="Palatino Linotype"/>
                <a:ea typeface="Palatino Linotype"/>
                <a:cs typeface="Palatino Linotype"/>
                <a:sym typeface="Palatino Linotype"/>
              </a:rPr>
              <a:t>Efforts to boost people’s self-esteem and purpose</a:t>
            </a:r>
            <a:endParaRPr/>
          </a:p>
          <a:p>
            <a:pPr indent="-342900" lvl="0" marL="342900" marR="0" rtl="0" algn="l">
              <a:spcBef>
                <a:spcPts val="1300"/>
              </a:spcBef>
              <a:spcAft>
                <a:spcPts val="0"/>
              </a:spcAft>
              <a:buClr>
                <a:schemeClr val="dk1"/>
              </a:buClr>
              <a:buSzPts val="2600"/>
              <a:buFont typeface="Palatino Linotype"/>
              <a:buAutoNum type="arabicPeriod"/>
            </a:pPr>
            <a:r>
              <a:rPr lang="en-US" sz="2600">
                <a:solidFill>
                  <a:schemeClr val="dk1"/>
                </a:solidFill>
                <a:latin typeface="Palatino Linotype"/>
                <a:ea typeface="Palatino Linotype"/>
                <a:cs typeface="Palatino Linotype"/>
                <a:sym typeface="Palatino Linotype"/>
              </a:rPr>
              <a:t>Attempts to modify peer associations and teaching refusal skills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What is unconsciousness?</a:t>
            </a:r>
            <a:endParaRPr/>
          </a:p>
        </p:txBody>
      </p:sp>
      <p:sp>
        <p:nvSpPr>
          <p:cNvPr id="116" name="Google Shape;11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unconscious is where most of the work of the mind gets done; it's the repository of automatic skills (such as riding a bike), the source of intuition and dreams, the engine of much information processing. Fleeting perceptions register in the unconscious mind long before we may be aware of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C:\Users\sumaiya.BRACU\Desktop\unconscious-mind.jpg" id="121" name="Google Shape;121;p4"/>
          <p:cNvPicPr preferRelativeResize="0"/>
          <p:nvPr>
            <p:ph idx="1" type="body"/>
          </p:nvPr>
        </p:nvPicPr>
        <p:blipFill rotWithShape="1">
          <a:blip r:embed="rId3">
            <a:alphaModFix/>
          </a:blip>
          <a:srcRect b="0" l="0" r="0" t="0"/>
          <a:stretch/>
        </p:blipFill>
        <p:spPr>
          <a:xfrm>
            <a:off x="2202055" y="312907"/>
            <a:ext cx="4706100" cy="646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0" y="0"/>
            <a:ext cx="9144000" cy="1020763"/>
          </a:xfrm>
          <a:prstGeom prst="rect">
            <a:avLst/>
          </a:prstGeom>
          <a:noFill/>
          <a:ln>
            <a:noFill/>
          </a:ln>
        </p:spPr>
        <p:txBody>
          <a:bodyPr anchorCtr="0" anchor="ctr" bIns="45700" lIns="274300" spcFirstLastPara="1" rIns="91425" wrap="square" tIns="45700">
            <a:noAutofit/>
          </a:bodyPr>
          <a:lstStyle/>
          <a:p>
            <a:pPr indent="0" lvl="0" marL="0" rtl="0" algn="ctr">
              <a:lnSpc>
                <a:spcPct val="86363"/>
              </a:lnSpc>
              <a:spcBef>
                <a:spcPts val="0"/>
              </a:spcBef>
              <a:spcAft>
                <a:spcPts val="0"/>
              </a:spcAft>
              <a:buNone/>
            </a:pPr>
            <a:r>
              <a:rPr b="1" i="1" lang="en-US" sz="3200">
                <a:solidFill>
                  <a:srgbClr val="444EA2"/>
                </a:solidFill>
              </a:rPr>
              <a:t>Conscious vs. Unconscious Activity: </a:t>
            </a:r>
            <a:br>
              <a:rPr b="1" i="1" lang="en-US" sz="3200">
                <a:solidFill>
                  <a:srgbClr val="444EA2"/>
                </a:solidFill>
              </a:rPr>
            </a:br>
            <a:r>
              <a:rPr b="1" lang="en-US">
                <a:solidFill>
                  <a:srgbClr val="444EA2"/>
                </a:solidFill>
              </a:rPr>
              <a:t>The Dual-Track Mind</a:t>
            </a:r>
            <a:endParaRPr/>
          </a:p>
        </p:txBody>
      </p:sp>
      <p:sp>
        <p:nvSpPr>
          <p:cNvPr id="128" name="Google Shape;128;p5"/>
          <p:cNvSpPr/>
          <p:nvPr/>
        </p:nvSpPr>
        <p:spPr>
          <a:xfrm>
            <a:off x="160338" y="1093788"/>
            <a:ext cx="4124325" cy="2312987"/>
          </a:xfrm>
          <a:prstGeom prst="roundRect">
            <a:avLst>
              <a:gd fmla="val 16667" name="adj"/>
            </a:avLst>
          </a:prstGeom>
          <a:solidFill>
            <a:srgbClr val="3AA082"/>
          </a:solidFill>
          <a:ln>
            <a:noFill/>
          </a:ln>
        </p:spPr>
        <p:txBody>
          <a:bodyPr anchorCtr="0" anchor="ctr" bIns="182875" lIns="182875" spcFirstLastPara="1" rIns="182875" wrap="square" tIns="182875">
            <a:noAutofit/>
          </a:bodyPr>
          <a:lstStyle/>
          <a:p>
            <a:pPr indent="0" lvl="0" marL="0" marR="0" rtl="0" algn="ctr">
              <a:lnSpc>
                <a:spcPct val="83333"/>
              </a:lnSpc>
              <a:spcBef>
                <a:spcPts val="0"/>
              </a:spcBef>
              <a:spcAft>
                <a:spcPts val="0"/>
              </a:spcAft>
              <a:buNone/>
            </a:pPr>
            <a:r>
              <a:rPr b="1" i="0" lang="en-US" sz="2400" u="none" cap="none" strike="noStrike">
                <a:solidFill>
                  <a:srgbClr val="FAC090"/>
                </a:solidFill>
                <a:latin typeface="Calibri"/>
                <a:ea typeface="Calibri"/>
                <a:cs typeface="Calibri"/>
                <a:sym typeface="Calibri"/>
              </a:rPr>
              <a:t>Conscious “high” track:</a:t>
            </a:r>
            <a:endParaRPr/>
          </a:p>
          <a:p>
            <a:pPr indent="0" lvl="0" marL="0" marR="0" rtl="0" algn="ctr">
              <a:lnSpc>
                <a:spcPct val="83333"/>
              </a:lnSpc>
              <a:spcBef>
                <a:spcPts val="600"/>
              </a:spcBef>
              <a:spcAft>
                <a:spcPts val="0"/>
              </a:spcAft>
              <a:buNone/>
            </a:pPr>
            <a:r>
              <a:rPr b="0" i="0" lang="en-US" sz="2400" u="none" cap="none" strike="noStrike">
                <a:solidFill>
                  <a:srgbClr val="F8F6E3"/>
                </a:solidFill>
                <a:latin typeface="Calibri"/>
                <a:ea typeface="Calibri"/>
                <a:cs typeface="Calibri"/>
                <a:sym typeface="Calibri"/>
              </a:rPr>
              <a:t>our minds take </a:t>
            </a:r>
            <a:r>
              <a:rPr b="0" i="1" lang="en-US" sz="2400" u="none" cap="none" strike="noStrike">
                <a:solidFill>
                  <a:srgbClr val="F8F6E3"/>
                </a:solidFill>
                <a:latin typeface="Calibri"/>
                <a:ea typeface="Calibri"/>
                <a:cs typeface="Calibri"/>
                <a:sym typeface="Calibri"/>
              </a:rPr>
              <a:t>deliberate</a:t>
            </a:r>
            <a:r>
              <a:rPr b="0" i="0" lang="en-US" sz="2400" u="none" cap="none" strike="noStrike">
                <a:solidFill>
                  <a:srgbClr val="F8F6E3"/>
                </a:solidFill>
                <a:latin typeface="Calibri"/>
                <a:ea typeface="Calibri"/>
                <a:cs typeface="Calibri"/>
                <a:sym typeface="Calibri"/>
              </a:rPr>
              <a:t>  actions we </a:t>
            </a:r>
            <a:r>
              <a:rPr b="0" i="1" lang="en-US" sz="2400" u="none" cap="none" strike="noStrike">
                <a:solidFill>
                  <a:srgbClr val="F8F6E3"/>
                </a:solidFill>
                <a:latin typeface="Calibri"/>
                <a:ea typeface="Calibri"/>
                <a:cs typeface="Calibri"/>
                <a:sym typeface="Calibri"/>
              </a:rPr>
              <a:t>know</a:t>
            </a:r>
            <a:r>
              <a:rPr b="0" i="0" lang="en-US" sz="2400" u="none" cap="none" strike="noStrike">
                <a:solidFill>
                  <a:srgbClr val="F8F6E3"/>
                </a:solidFill>
                <a:latin typeface="Calibri"/>
                <a:ea typeface="Calibri"/>
                <a:cs typeface="Calibri"/>
                <a:sym typeface="Calibri"/>
              </a:rPr>
              <a:t> we are doing</a:t>
            </a:r>
            <a:endParaRPr/>
          </a:p>
          <a:p>
            <a:pPr indent="0" lvl="0" marL="0" marR="0" rtl="0" algn="ctr">
              <a:lnSpc>
                <a:spcPct val="83333"/>
              </a:lnSpc>
              <a:spcBef>
                <a:spcPts val="600"/>
              </a:spcBef>
              <a:spcAft>
                <a:spcPts val="0"/>
              </a:spcAft>
              <a:buNone/>
            </a:pPr>
            <a:r>
              <a:rPr b="0" i="0" lang="en-US" sz="2400" u="none" cap="none" strike="noStrike">
                <a:solidFill>
                  <a:srgbClr val="F8F6E3"/>
                </a:solidFill>
                <a:latin typeface="Calibri"/>
                <a:ea typeface="Calibri"/>
                <a:cs typeface="Calibri"/>
                <a:sym typeface="Calibri"/>
              </a:rPr>
              <a:t> Examples: problem solving, naming an object, defining a word</a:t>
            </a:r>
            <a:endParaRPr/>
          </a:p>
        </p:txBody>
      </p:sp>
      <p:sp>
        <p:nvSpPr>
          <p:cNvPr id="129" name="Google Shape;129;p5"/>
          <p:cNvSpPr/>
          <p:nvPr>
            <p:ph idx="1" type="body"/>
          </p:nvPr>
        </p:nvSpPr>
        <p:spPr>
          <a:xfrm>
            <a:off x="4648200" y="1219200"/>
            <a:ext cx="4267200" cy="2205038"/>
          </a:xfrm>
          <a:prstGeom prst="roundRect">
            <a:avLst>
              <a:gd fmla="val 16667" name="adj"/>
            </a:avLst>
          </a:prstGeom>
          <a:solidFill>
            <a:srgbClr val="F36F21"/>
          </a:solidFill>
          <a:ln>
            <a:noFill/>
          </a:ln>
        </p:spPr>
        <p:txBody>
          <a:bodyPr anchorCtr="0" anchor="ctr" bIns="182875" lIns="182875" spcFirstLastPara="1" rIns="182875" wrap="square" tIns="182875">
            <a:noAutofit/>
          </a:bodyPr>
          <a:lstStyle/>
          <a:p>
            <a:pPr indent="0" lvl="0" marL="0" rtl="0" algn="ctr">
              <a:lnSpc>
                <a:spcPct val="100000"/>
              </a:lnSpc>
              <a:spcBef>
                <a:spcPts val="0"/>
              </a:spcBef>
              <a:spcAft>
                <a:spcPts val="0"/>
              </a:spcAft>
              <a:buClr>
                <a:srgbClr val="FAC090"/>
              </a:buClr>
              <a:buSzPts val="2000"/>
              <a:buFont typeface="Arial"/>
              <a:buNone/>
            </a:pPr>
            <a:r>
              <a:rPr b="1" lang="en-US" sz="2000">
                <a:solidFill>
                  <a:srgbClr val="FAC090"/>
                </a:solidFill>
              </a:rPr>
              <a:t>Unconscious “low” track:</a:t>
            </a:r>
            <a:endParaRPr/>
          </a:p>
          <a:p>
            <a:pPr indent="0" lvl="0" marL="0" rtl="0" algn="ctr">
              <a:lnSpc>
                <a:spcPct val="100000"/>
              </a:lnSpc>
              <a:spcBef>
                <a:spcPts val="600"/>
              </a:spcBef>
              <a:spcAft>
                <a:spcPts val="0"/>
              </a:spcAft>
              <a:buClr>
                <a:srgbClr val="F8F6E3"/>
              </a:buClr>
              <a:buSzPts val="2000"/>
              <a:buFont typeface="Arial"/>
              <a:buNone/>
            </a:pPr>
            <a:r>
              <a:rPr i="1" lang="en-US" sz="2000">
                <a:solidFill>
                  <a:srgbClr val="F8F6E3"/>
                </a:solidFill>
              </a:rPr>
              <a:t>our minds perform automatic</a:t>
            </a:r>
            <a:r>
              <a:rPr lang="en-US" sz="2000">
                <a:solidFill>
                  <a:srgbClr val="F8F6E3"/>
                </a:solidFill>
              </a:rPr>
              <a:t> actions, often</a:t>
            </a:r>
            <a:r>
              <a:rPr i="1" lang="en-US" sz="2000">
                <a:solidFill>
                  <a:srgbClr val="F8F6E3"/>
                </a:solidFill>
              </a:rPr>
              <a:t> without being aware </a:t>
            </a:r>
            <a:r>
              <a:rPr lang="en-US" sz="2000">
                <a:solidFill>
                  <a:srgbClr val="F8F6E3"/>
                </a:solidFill>
              </a:rPr>
              <a:t>of them</a:t>
            </a:r>
            <a:endParaRPr/>
          </a:p>
          <a:p>
            <a:pPr indent="0" lvl="0" marL="0" rtl="0" algn="ctr">
              <a:lnSpc>
                <a:spcPct val="100000"/>
              </a:lnSpc>
              <a:spcBef>
                <a:spcPts val="600"/>
              </a:spcBef>
              <a:spcAft>
                <a:spcPts val="0"/>
              </a:spcAft>
              <a:buClr>
                <a:srgbClr val="F8F6E3"/>
              </a:buClr>
              <a:buSzPts val="2000"/>
              <a:buFont typeface="Arial"/>
              <a:buNone/>
            </a:pPr>
            <a:r>
              <a:rPr lang="en-US" sz="2000">
                <a:solidFill>
                  <a:srgbClr val="F8F6E3"/>
                </a:solidFill>
              </a:rPr>
              <a:t>Examples: walking, acquiring phobias, processing sensory details into  perceptions and memories</a:t>
            </a:r>
            <a:endParaRPr/>
          </a:p>
        </p:txBody>
      </p:sp>
      <p:pic>
        <p:nvPicPr>
          <p:cNvPr descr="Myers9e_fig_6_12" id="130" name="Google Shape;130;p5"/>
          <p:cNvPicPr preferRelativeResize="0"/>
          <p:nvPr/>
        </p:nvPicPr>
        <p:blipFill rotWithShape="1">
          <a:blip r:embed="rId3">
            <a:alphaModFix/>
          </a:blip>
          <a:srcRect b="4762" l="7472" r="0" t="6310"/>
          <a:stretch/>
        </p:blipFill>
        <p:spPr>
          <a:xfrm>
            <a:off x="3279775" y="4387850"/>
            <a:ext cx="1397000" cy="1920875"/>
          </a:xfrm>
          <a:prstGeom prst="rect">
            <a:avLst/>
          </a:prstGeom>
          <a:noFill/>
          <a:ln>
            <a:noFill/>
          </a:ln>
        </p:spPr>
      </p:pic>
      <p:grpSp>
        <p:nvGrpSpPr>
          <p:cNvPr id="131" name="Google Shape;131;p5"/>
          <p:cNvGrpSpPr/>
          <p:nvPr/>
        </p:nvGrpSpPr>
        <p:grpSpPr>
          <a:xfrm>
            <a:off x="4676775" y="4387850"/>
            <a:ext cx="4273550" cy="1920875"/>
            <a:chOff x="4677235" y="4388246"/>
            <a:chExt cx="4272455" cy="1921115"/>
          </a:xfrm>
        </p:grpSpPr>
        <p:pic>
          <p:nvPicPr>
            <p:cNvPr descr="Myers9e_fig_6_12" id="132" name="Google Shape;132;p5"/>
            <p:cNvPicPr preferRelativeResize="0"/>
            <p:nvPr/>
          </p:nvPicPr>
          <p:blipFill rotWithShape="1">
            <a:blip r:embed="rId4">
              <a:alphaModFix/>
            </a:blip>
            <a:srcRect b="4762" l="0" r="0" t="6310"/>
            <a:stretch/>
          </p:blipFill>
          <p:spPr>
            <a:xfrm>
              <a:off x="4677235" y="4388246"/>
              <a:ext cx="1423123" cy="1921115"/>
            </a:xfrm>
            <a:prstGeom prst="rect">
              <a:avLst/>
            </a:prstGeom>
            <a:noFill/>
            <a:ln>
              <a:noFill/>
            </a:ln>
          </p:spPr>
        </p:pic>
        <p:pic>
          <p:nvPicPr>
            <p:cNvPr descr="Myers9e_fig_6_12" id="133" name="Google Shape;133;p5"/>
            <p:cNvPicPr preferRelativeResize="0"/>
            <p:nvPr/>
          </p:nvPicPr>
          <p:blipFill rotWithShape="1">
            <a:blip r:embed="rId5">
              <a:alphaModFix/>
            </a:blip>
            <a:srcRect b="4762" l="0" r="0" t="6310"/>
            <a:stretch/>
          </p:blipFill>
          <p:spPr>
            <a:xfrm>
              <a:off x="6100358" y="4388246"/>
              <a:ext cx="1313651" cy="1921115"/>
            </a:xfrm>
            <a:prstGeom prst="rect">
              <a:avLst/>
            </a:prstGeom>
            <a:noFill/>
            <a:ln>
              <a:noFill/>
            </a:ln>
          </p:spPr>
        </p:pic>
        <p:pic>
          <p:nvPicPr>
            <p:cNvPr descr="Myers9e_fig_6_12" id="134" name="Google Shape;134;p5"/>
            <p:cNvPicPr preferRelativeResize="0"/>
            <p:nvPr/>
          </p:nvPicPr>
          <p:blipFill rotWithShape="1">
            <a:blip r:embed="rId6">
              <a:alphaModFix/>
            </a:blip>
            <a:srcRect b="4762" l="0" r="6479" t="6310"/>
            <a:stretch/>
          </p:blipFill>
          <p:spPr>
            <a:xfrm>
              <a:off x="7414009" y="4388246"/>
              <a:ext cx="1535681" cy="1921115"/>
            </a:xfrm>
            <a:prstGeom prst="rect">
              <a:avLst/>
            </a:prstGeom>
            <a:noFill/>
            <a:ln>
              <a:noFill/>
            </a:ln>
          </p:spPr>
        </p:pic>
      </p:grpSp>
      <p:sp>
        <p:nvSpPr>
          <p:cNvPr id="135" name="Google Shape;135;p5"/>
          <p:cNvSpPr/>
          <p:nvPr/>
        </p:nvSpPr>
        <p:spPr>
          <a:xfrm>
            <a:off x="222250" y="4387850"/>
            <a:ext cx="2987675" cy="1631950"/>
          </a:xfrm>
          <a:prstGeom prst="rect">
            <a:avLst/>
          </a:prstGeom>
          <a:noFill/>
          <a:ln>
            <a:noFill/>
          </a:ln>
        </p:spPr>
        <p:txBody>
          <a:bodyPr anchorCtr="0" anchor="t" bIns="45700" lIns="91425" spcFirstLastPara="1" rIns="91425" wrap="square" tIns="45700">
            <a:spAutoFit/>
          </a:bodyPr>
          <a:lstStyle/>
          <a:p>
            <a:pPr indent="0" lvl="0" marL="0" marR="0" rtl="0" algn="l">
              <a:lnSpc>
                <a:spcPct val="83333"/>
              </a:lnSpc>
              <a:spcBef>
                <a:spcPts val="0"/>
              </a:spcBef>
              <a:spcAft>
                <a:spcPts val="0"/>
              </a:spcAft>
              <a:buNone/>
            </a:pPr>
            <a:r>
              <a:rPr b="0" i="0" lang="en-US" sz="2400" u="none" cap="none" strike="noStrike">
                <a:solidFill>
                  <a:schemeClr val="dk1"/>
                </a:solidFill>
                <a:latin typeface="Calibri"/>
                <a:ea typeface="Calibri"/>
                <a:cs typeface="Calibri"/>
                <a:sym typeface="Calibri"/>
              </a:rPr>
              <a:t>Automatic processing: Conscious “high” track says, “I saw a bird!”  </a:t>
            </a:r>
            <a:endParaRPr/>
          </a:p>
          <a:p>
            <a:pPr indent="0" lvl="0" marL="0" marR="0" rtl="0" algn="l">
              <a:lnSpc>
                <a:spcPct val="83333"/>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lnSpc>
                <a:spcPct val="83333"/>
              </a:lnSpc>
              <a:spcBef>
                <a:spcPts val="0"/>
              </a:spcBef>
              <a:spcAft>
                <a:spcPts val="0"/>
              </a:spcAft>
              <a:buNone/>
            </a:pPr>
            <a:r>
              <a:rPr b="0" i="0" lang="en-US" sz="2400" u="none" cap="none" strike="noStrike">
                <a:solidFill>
                  <a:schemeClr val="dk1"/>
                </a:solidFill>
                <a:latin typeface="Calibri"/>
                <a:ea typeface="Calibri"/>
                <a:cs typeface="Calibri"/>
                <a:sym typeface="Calibri"/>
              </a:rPr>
              <a:t>Unconsciously, we see: </a:t>
            </a:r>
            <a:endParaRPr/>
          </a:p>
        </p:txBody>
      </p:sp>
      <p:sp>
        <p:nvSpPr>
          <p:cNvPr id="136" name="Google Shape;136;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ppt_w</p:attrName>
                                        </p:attrNameLst>
                                      </p:cBhvr>
                                      <p:tavLst>
                                        <p:tav fmla="" tm="0">
                                          <p:val>
                                            <p:strVal val="0"/>
                                          </p:val>
                                        </p:tav>
                                        <p:tav fmla="" tm="100000">
                                          <p:val>
                                            <p:strVal val="#ppt_w"/>
                                          </p:val>
                                        </p:tav>
                                      </p:tavLst>
                                    </p:anim>
                                    <p:anim calcmode="lin" valueType="num">
                                      <p:cBhvr additive="base">
                                        <p:cTn dur="500"/>
                                        <p:tgtEl>
                                          <p:spTgt spid="12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3000"/>
                                  </p:stCondLst>
                                  <p:childTnLst>
                                    <p:set>
                                      <p:cBhvr>
                                        <p:cTn dur="1" fill="hold">
                                          <p:stCondLst>
                                            <p:cond delay="0"/>
                                          </p:stCondLst>
                                        </p:cTn>
                                        <p:tgtEl>
                                          <p:spTgt spid="129">
                                            <p:txEl>
                                              <p:pRg end="0" st="0"/>
                                            </p:txEl>
                                          </p:spTgt>
                                        </p:tgtEl>
                                        <p:attrNameLst>
                                          <p:attrName>style.visibility</p:attrName>
                                        </p:attrNameLst>
                                      </p:cBhvr>
                                      <p:to>
                                        <p:strVal val="visible"/>
                                      </p:to>
                                    </p:set>
                                    <p:anim calcmode="lin" valueType="num">
                                      <p:cBhvr additive="base">
                                        <p:cTn dur="500"/>
                                        <p:tgtEl>
                                          <p:spTgt spid="129">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29">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3000"/>
                                  </p:stCondLst>
                                  <p:childTnLst>
                                    <p:set>
                                      <p:cBhvr>
                                        <p:cTn dur="1" fill="hold">
                                          <p:stCondLst>
                                            <p:cond delay="0"/>
                                          </p:stCondLst>
                                        </p:cTn>
                                        <p:tgtEl>
                                          <p:spTgt spid="129">
                                            <p:txEl>
                                              <p:pRg end="1" st="1"/>
                                            </p:txEl>
                                          </p:spTgt>
                                        </p:tgtEl>
                                        <p:attrNameLst>
                                          <p:attrName>style.visibility</p:attrName>
                                        </p:attrNameLst>
                                      </p:cBhvr>
                                      <p:to>
                                        <p:strVal val="visible"/>
                                      </p:to>
                                    </p:set>
                                    <p:anim calcmode="lin" valueType="num">
                                      <p:cBhvr additive="base">
                                        <p:cTn dur="500"/>
                                        <p:tgtEl>
                                          <p:spTgt spid="129">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129">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3000"/>
                                  </p:stCondLst>
                                  <p:childTnLst>
                                    <p:set>
                                      <p:cBhvr>
                                        <p:cTn dur="1" fill="hold">
                                          <p:stCondLst>
                                            <p:cond delay="0"/>
                                          </p:stCondLst>
                                        </p:cTn>
                                        <p:tgtEl>
                                          <p:spTgt spid="129">
                                            <p:txEl>
                                              <p:pRg end="2" st="2"/>
                                            </p:txEl>
                                          </p:spTgt>
                                        </p:tgtEl>
                                        <p:attrNameLst>
                                          <p:attrName>style.visibility</p:attrName>
                                        </p:attrNameLst>
                                      </p:cBhvr>
                                      <p:to>
                                        <p:strVal val="visible"/>
                                      </p:to>
                                    </p:set>
                                    <p:anim calcmode="lin" valueType="num">
                                      <p:cBhvr additive="base">
                                        <p:cTn dur="500"/>
                                        <p:tgtEl>
                                          <p:spTgt spid="129">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129">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500"/>
                                        <p:tgtEl>
                                          <p:spTgt spid="135">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500"/>
                                        <p:tgtEl>
                                          <p:spTgt spid="135">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500"/>
                                        <p:tgtEl>
                                          <p:spTgt spid="135">
                                            <p:txEl>
                                              <p:pRg end="2" st="2"/>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3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0" y="0"/>
            <a:ext cx="9144000" cy="971550"/>
          </a:xfrm>
          <a:prstGeom prst="rect">
            <a:avLst/>
          </a:prstGeom>
          <a:solidFill>
            <a:srgbClr val="F36F21"/>
          </a:solidFill>
          <a:ln>
            <a:noFill/>
          </a:ln>
        </p:spPr>
        <p:txBody>
          <a:bodyPr anchorCtr="0" anchor="ctr" bIns="45700" lIns="274300" spcFirstLastPara="1" rIns="91425" wrap="square" tIns="45700">
            <a:noAutofit/>
          </a:bodyPr>
          <a:lstStyle/>
          <a:p>
            <a:pPr indent="-342900" lvl="0" marL="342900" rtl="0" algn="ctr">
              <a:lnSpc>
                <a:spcPct val="45454"/>
              </a:lnSpc>
              <a:spcBef>
                <a:spcPts val="0"/>
              </a:spcBef>
              <a:spcAft>
                <a:spcPts val="0"/>
              </a:spcAft>
              <a:buNone/>
            </a:pPr>
            <a:r>
              <a:rPr b="1" lang="en-US">
                <a:solidFill>
                  <a:srgbClr val="F8F6E3"/>
                </a:solidFill>
                <a:latin typeface="Calibri"/>
                <a:ea typeface="Calibri"/>
                <a:cs typeface="Calibri"/>
                <a:sym typeface="Calibri"/>
              </a:rPr>
              <a:t>Why Have Two Tracks?</a:t>
            </a:r>
            <a:endParaRPr b="1">
              <a:solidFill>
                <a:srgbClr val="F8F6E3"/>
              </a:solidFill>
              <a:latin typeface="Calibri"/>
              <a:ea typeface="Calibri"/>
              <a:cs typeface="Calibri"/>
              <a:sym typeface="Calibri"/>
            </a:endParaRPr>
          </a:p>
        </p:txBody>
      </p:sp>
      <p:pic>
        <p:nvPicPr>
          <p:cNvPr descr="C:\Users\James\AppData\Local\Microsoft\Windows\Temporary Internet Files\Content.IE5\GUDC3L0C\MP900384718[1].jpg" id="143" name="Google Shape;143;p6"/>
          <p:cNvPicPr preferRelativeResize="0"/>
          <p:nvPr/>
        </p:nvPicPr>
        <p:blipFill rotWithShape="1">
          <a:blip r:embed="rId3">
            <a:alphaModFix/>
          </a:blip>
          <a:srcRect b="0" l="0" r="0" t="0"/>
          <a:stretch/>
        </p:blipFill>
        <p:spPr>
          <a:xfrm>
            <a:off x="399147" y="4463367"/>
            <a:ext cx="1952625" cy="1930400"/>
          </a:xfrm>
          <a:prstGeom prst="rect">
            <a:avLst/>
          </a:prstGeom>
          <a:noFill/>
          <a:ln>
            <a:noFill/>
          </a:ln>
        </p:spPr>
      </p:pic>
      <p:sp>
        <p:nvSpPr>
          <p:cNvPr id="144" name="Google Shape;144;p6"/>
          <p:cNvSpPr/>
          <p:nvPr/>
        </p:nvSpPr>
        <p:spPr>
          <a:xfrm>
            <a:off x="3118631" y="1074420"/>
            <a:ext cx="3790950" cy="5376863"/>
          </a:xfrm>
          <a:prstGeom prst="roundRect">
            <a:avLst>
              <a:gd fmla="val 16667" name="adj"/>
            </a:avLst>
          </a:prstGeom>
          <a:solidFill>
            <a:srgbClr val="A0366C"/>
          </a:solidFill>
          <a:ln>
            <a:noFill/>
          </a:ln>
        </p:spPr>
        <p:txBody>
          <a:bodyPr anchorCtr="0" anchor="t" bIns="45700" lIns="91425" spcFirstLastPara="1" rIns="91425" wrap="square" tIns="45700">
            <a:noAutofit/>
          </a:bodyPr>
          <a:lstStyle/>
          <a:p>
            <a:pPr indent="-342900" lvl="0" marL="342900" marR="0" rtl="0" algn="l">
              <a:lnSpc>
                <a:spcPct val="83333"/>
              </a:lnSpc>
              <a:spcBef>
                <a:spcPts val="0"/>
              </a:spcBef>
              <a:spcAft>
                <a:spcPts val="0"/>
              </a:spcAft>
              <a:buClr>
                <a:srgbClr val="FAC090"/>
              </a:buClr>
              <a:buSzPts val="2400"/>
              <a:buFont typeface="Arial"/>
              <a:buNone/>
            </a:pPr>
            <a:r>
              <a:rPr b="1" i="0" lang="en-US" sz="2400" u="none" cap="none" strike="noStrike">
                <a:solidFill>
                  <a:srgbClr val="FAC090"/>
                </a:solidFill>
                <a:latin typeface="Calibri"/>
                <a:ea typeface="Calibri"/>
                <a:cs typeface="Calibri"/>
                <a:sym typeface="Calibri"/>
              </a:rPr>
              <a:t>Possible benefit</a:t>
            </a:r>
            <a:r>
              <a:rPr b="0" i="0" lang="en-US" sz="2400" u="none" cap="none" strike="noStrike">
                <a:solidFill>
                  <a:srgbClr val="FAC090"/>
                </a:solidFill>
                <a:latin typeface="Calibri"/>
                <a:ea typeface="Calibri"/>
                <a:cs typeface="Calibri"/>
                <a:sym typeface="Calibri"/>
              </a:rPr>
              <a:t>: not having to think about everything we do all at once </a:t>
            </a:r>
            <a:endParaRPr/>
          </a:p>
          <a:p>
            <a:pPr indent="-342900" lvl="0" marL="342900" marR="0" rtl="0" algn="l">
              <a:lnSpc>
                <a:spcPct val="83333"/>
              </a:lnSpc>
              <a:spcBef>
                <a:spcPts val="1080"/>
              </a:spcBef>
              <a:spcAft>
                <a:spcPts val="0"/>
              </a:spcAft>
              <a:buClr>
                <a:srgbClr val="F8F6E3"/>
              </a:buClr>
              <a:buSzPts val="2400"/>
              <a:buFont typeface="Arial"/>
              <a:buNone/>
            </a:pPr>
            <a:r>
              <a:rPr b="1" i="0" lang="en-US" sz="2400" u="none" cap="none" strike="noStrike">
                <a:solidFill>
                  <a:srgbClr val="F8F6E3"/>
                </a:solidFill>
                <a:latin typeface="Calibri"/>
                <a:ea typeface="Calibri"/>
                <a:cs typeface="Calibri"/>
                <a:sym typeface="Calibri"/>
              </a:rPr>
              <a:t>Examples  </a:t>
            </a:r>
            <a:endParaRPr/>
          </a:p>
          <a:p>
            <a:pPr indent="-342900" lvl="0" marL="342900" marR="0" rtl="0" algn="l">
              <a:lnSpc>
                <a:spcPct val="83333"/>
              </a:lnSpc>
              <a:spcBef>
                <a:spcPts val="10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You can hit or catch a ball without having to consciously calculate its trajectory.</a:t>
            </a:r>
            <a:endParaRPr/>
          </a:p>
          <a:p>
            <a:pPr indent="-342900" lvl="0" marL="342900" marR="0" rtl="0" algn="l">
              <a:lnSpc>
                <a:spcPct val="83333"/>
              </a:lnSpc>
              <a:spcBef>
                <a:spcPts val="10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You can speak without having to think about the definitions of each word.</a:t>
            </a:r>
            <a:endParaRPr/>
          </a:p>
          <a:p>
            <a:pPr indent="-342900" lvl="0" marL="342900" marR="0" rtl="0" algn="l">
              <a:lnSpc>
                <a:spcPct val="83333"/>
              </a:lnSpc>
              <a:spcBef>
                <a:spcPts val="10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You can walk and chew gum AND carry on a conversation.</a:t>
            </a:r>
            <a:endParaRPr/>
          </a:p>
        </p:txBody>
      </p:sp>
      <p:sp>
        <p:nvSpPr>
          <p:cNvPr id="145" name="Google Shape;145;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822"/>
                                        <p:tgtEl>
                                          <p:spTgt spid="143"/>
                                        </p:tgtEl>
                                      </p:cBhvr>
                                    </p:animEffect>
                                  </p:childTnLst>
                                </p:cTn>
                              </p:par>
                            </p:childTnLst>
                          </p:cTn>
                        </p:par>
                        <p:par>
                          <p:cTn fill="hold">
                            <p:stCondLst>
                              <p:cond delay="1822"/>
                            </p:stCondLst>
                            <p:childTnLst>
                              <p:par>
                                <p:cTn fill="hold" nodeType="after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500"/>
                                        <p:tgtEl>
                                          <p:spTgt spid="144">
                                            <p:txEl>
                                              <p:pRg end="0" st="0"/>
                                            </p:txEl>
                                          </p:spTgt>
                                        </p:tgtEl>
                                      </p:cBhvr>
                                    </p:animEffect>
                                  </p:childTnLst>
                                </p:cTn>
                              </p:par>
                            </p:childTnLst>
                          </p:cTn>
                        </p:par>
                        <p:par>
                          <p:cTn fill="hold">
                            <p:stCondLst>
                              <p:cond delay="2322"/>
                            </p:stCondLst>
                            <p:childTnLst>
                              <p:par>
                                <p:cTn fill="hold" nodeType="after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500"/>
                                        <p:tgtEl>
                                          <p:spTgt spid="144">
                                            <p:txEl>
                                              <p:pRg end="1" st="1"/>
                                            </p:txEl>
                                          </p:spTgt>
                                        </p:tgtEl>
                                      </p:cBhvr>
                                    </p:animEffect>
                                  </p:childTnLst>
                                </p:cTn>
                              </p:par>
                            </p:childTnLst>
                          </p:cTn>
                        </p:par>
                        <p:par>
                          <p:cTn fill="hold">
                            <p:stCondLst>
                              <p:cond delay="2822"/>
                            </p:stCondLst>
                            <p:childTnLst>
                              <p:par>
                                <p:cTn fill="hold" nodeType="after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500"/>
                                        <p:tgtEl>
                                          <p:spTgt spid="144">
                                            <p:txEl>
                                              <p:pRg end="2" st="2"/>
                                            </p:txEl>
                                          </p:spTgt>
                                        </p:tgtEl>
                                      </p:cBhvr>
                                    </p:animEffect>
                                  </p:childTnLst>
                                </p:cTn>
                              </p:par>
                            </p:childTnLst>
                          </p:cTn>
                        </p:par>
                        <p:par>
                          <p:cTn fill="hold">
                            <p:stCondLst>
                              <p:cond delay="3322"/>
                            </p:stCondLst>
                            <p:childTnLst>
                              <p:par>
                                <p:cTn fill="hold" nodeType="after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500"/>
                                        <p:tgtEl>
                                          <p:spTgt spid="144">
                                            <p:txEl>
                                              <p:pRg end="3" st="3"/>
                                            </p:txEl>
                                          </p:spTgt>
                                        </p:tgtEl>
                                      </p:cBhvr>
                                    </p:animEffect>
                                  </p:childTnLst>
                                </p:cTn>
                              </p:par>
                            </p:childTnLst>
                          </p:cTn>
                        </p:par>
                        <p:par>
                          <p:cTn fill="hold">
                            <p:stCondLst>
                              <p:cond delay="3822"/>
                            </p:stCondLst>
                            <p:childTnLst>
                              <p:par>
                                <p:cTn fill="hold" nodeType="after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500"/>
                                        <p:tgtEl>
                                          <p:spTgt spid="1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7"/>
          <p:cNvPicPr preferRelativeResize="0"/>
          <p:nvPr/>
        </p:nvPicPr>
        <p:blipFill rotWithShape="1">
          <a:blip r:embed="rId3">
            <a:alphaModFix/>
          </a:blip>
          <a:srcRect b="58762" l="48129" r="0" t="0"/>
          <a:stretch/>
        </p:blipFill>
        <p:spPr>
          <a:xfrm>
            <a:off x="4303713" y="1131888"/>
            <a:ext cx="4840287" cy="5726112"/>
          </a:xfrm>
          <a:prstGeom prst="rect">
            <a:avLst/>
          </a:prstGeom>
          <a:noFill/>
          <a:ln>
            <a:noFill/>
          </a:ln>
        </p:spPr>
      </p:pic>
      <p:sp>
        <p:nvSpPr>
          <p:cNvPr id="152" name="Google Shape;152;p7"/>
          <p:cNvSpPr txBox="1"/>
          <p:nvPr>
            <p:ph type="title"/>
          </p:nvPr>
        </p:nvSpPr>
        <p:spPr>
          <a:xfrm>
            <a:off x="0" y="0"/>
            <a:ext cx="9144000" cy="1143000"/>
          </a:xfrm>
          <a:prstGeom prst="rect">
            <a:avLst/>
          </a:prstGeom>
          <a:solidFill>
            <a:srgbClr val="F36F21"/>
          </a:solidFill>
          <a:ln>
            <a:noFill/>
          </a:ln>
        </p:spPr>
        <p:txBody>
          <a:bodyPr anchorCtr="0" anchor="ctr" bIns="45700" lIns="274300" spcFirstLastPara="1" rIns="91425" wrap="square" tIns="45700">
            <a:noAutofit/>
          </a:bodyPr>
          <a:lstStyle/>
          <a:p>
            <a:pPr indent="0" lvl="0" marL="0" rtl="0" algn="ctr">
              <a:lnSpc>
                <a:spcPct val="95454"/>
              </a:lnSpc>
              <a:spcBef>
                <a:spcPts val="0"/>
              </a:spcBef>
              <a:spcAft>
                <a:spcPts val="0"/>
              </a:spcAft>
              <a:buNone/>
            </a:pPr>
            <a:r>
              <a:rPr b="1" lang="en-US">
                <a:solidFill>
                  <a:srgbClr val="F8F6E3"/>
                </a:solidFill>
              </a:rPr>
              <a:t>Unusual Consequences of Having a Dual-Track Mind</a:t>
            </a:r>
            <a:endParaRPr/>
          </a:p>
        </p:txBody>
      </p:sp>
      <p:sp>
        <p:nvSpPr>
          <p:cNvPr id="153" name="Google Shape;153;p7"/>
          <p:cNvSpPr/>
          <p:nvPr/>
        </p:nvSpPr>
        <p:spPr>
          <a:xfrm>
            <a:off x="98425" y="1649413"/>
            <a:ext cx="3783013" cy="500062"/>
          </a:xfrm>
          <a:prstGeom prst="roundRect">
            <a:avLst>
              <a:gd fmla="val 16667" name="adj"/>
            </a:avLst>
          </a:prstGeom>
          <a:solidFill>
            <a:srgbClr val="3AA082"/>
          </a:solidFill>
          <a:ln>
            <a:noFill/>
          </a:ln>
        </p:spPr>
        <p:txBody>
          <a:bodyPr anchorCtr="0" anchor="t" bIns="45700" lIns="0" spcFirstLastPara="1" rIns="45700" wrap="square" tIns="45700">
            <a:spAutoFit/>
          </a:bodyPr>
          <a:lstStyle/>
          <a:p>
            <a:pPr indent="-342900" lvl="0" marL="342900" marR="0" rtl="0" algn="ctr">
              <a:lnSpc>
                <a:spcPct val="77777"/>
              </a:lnSpc>
              <a:spcBef>
                <a:spcPts val="0"/>
              </a:spcBef>
              <a:spcAft>
                <a:spcPts val="0"/>
              </a:spcAft>
              <a:buNone/>
            </a:pPr>
            <a:r>
              <a:rPr b="1" i="0" lang="en-US" sz="3600" u="none" cap="none" strike="noStrike">
                <a:solidFill>
                  <a:srgbClr val="FAC090"/>
                </a:solidFill>
                <a:latin typeface="Calibri"/>
                <a:ea typeface="Calibri"/>
                <a:cs typeface="Calibri"/>
                <a:sym typeface="Calibri"/>
              </a:rPr>
              <a:t>Blindsight</a:t>
            </a:r>
            <a:endParaRPr b="0" i="0" sz="3600" u="none" cap="none" strike="noStrike">
              <a:solidFill>
                <a:srgbClr val="F8F6E3"/>
              </a:solidFill>
              <a:latin typeface="Calibri"/>
              <a:ea typeface="Calibri"/>
              <a:cs typeface="Calibri"/>
              <a:sym typeface="Calibri"/>
            </a:endParaRPr>
          </a:p>
        </p:txBody>
      </p:sp>
      <p:sp>
        <p:nvSpPr>
          <p:cNvPr id="154" name="Google Shape;154;p7"/>
          <p:cNvSpPr/>
          <p:nvPr/>
        </p:nvSpPr>
        <p:spPr>
          <a:xfrm>
            <a:off x="98425" y="2455863"/>
            <a:ext cx="3783013" cy="933450"/>
          </a:xfrm>
          <a:prstGeom prst="roundRect">
            <a:avLst>
              <a:gd fmla="val 16667" name="adj"/>
            </a:avLst>
          </a:prstGeom>
          <a:solidFill>
            <a:srgbClr val="3AA082"/>
          </a:solidFill>
          <a:ln>
            <a:noFill/>
          </a:ln>
        </p:spPr>
        <p:txBody>
          <a:bodyPr anchorCtr="0" anchor="t" bIns="45700" lIns="0" spcFirstLastPara="1" rIns="45700" wrap="square" tIns="45700">
            <a:spAutoFit/>
          </a:bodyPr>
          <a:lstStyle/>
          <a:p>
            <a:pPr indent="-342900" lvl="0" marL="342900" marR="0" rtl="0" algn="ctr">
              <a:lnSpc>
                <a:spcPct val="77777"/>
              </a:lnSpc>
              <a:spcBef>
                <a:spcPts val="0"/>
              </a:spcBef>
              <a:spcAft>
                <a:spcPts val="0"/>
              </a:spcAft>
              <a:buNone/>
            </a:pPr>
            <a:r>
              <a:rPr b="1" i="0" lang="en-US" sz="3600" u="none" cap="none" strike="noStrike">
                <a:solidFill>
                  <a:srgbClr val="FAC090"/>
                </a:solidFill>
                <a:latin typeface="Calibri"/>
                <a:ea typeface="Calibri"/>
                <a:cs typeface="Calibri"/>
                <a:sym typeface="Calibri"/>
              </a:rPr>
              <a:t>Selective </a:t>
            </a:r>
            <a:endParaRPr/>
          </a:p>
          <a:p>
            <a:pPr indent="-342900" lvl="0" marL="342900" marR="0" rtl="0" algn="ctr">
              <a:lnSpc>
                <a:spcPct val="77777"/>
              </a:lnSpc>
              <a:spcBef>
                <a:spcPts val="0"/>
              </a:spcBef>
              <a:spcAft>
                <a:spcPts val="0"/>
              </a:spcAft>
              <a:buNone/>
            </a:pPr>
            <a:r>
              <a:rPr b="1" i="0" lang="en-US" sz="3600" u="none" cap="none" strike="noStrike">
                <a:solidFill>
                  <a:srgbClr val="FAC090"/>
                </a:solidFill>
                <a:latin typeface="Calibri"/>
                <a:ea typeface="Calibri"/>
                <a:cs typeface="Calibri"/>
                <a:sym typeface="Calibri"/>
              </a:rPr>
              <a:t>Attention</a:t>
            </a:r>
            <a:endParaRPr b="0" i="0" sz="3600" u="none" cap="none" strike="noStrike">
              <a:solidFill>
                <a:srgbClr val="F8F6E3"/>
              </a:solidFill>
              <a:latin typeface="Calibri"/>
              <a:ea typeface="Calibri"/>
              <a:cs typeface="Calibri"/>
              <a:sym typeface="Calibri"/>
            </a:endParaRPr>
          </a:p>
        </p:txBody>
      </p:sp>
      <p:sp>
        <p:nvSpPr>
          <p:cNvPr id="155" name="Google Shape;155;p7"/>
          <p:cNvSpPr/>
          <p:nvPr/>
        </p:nvSpPr>
        <p:spPr>
          <a:xfrm>
            <a:off x="98425" y="3549650"/>
            <a:ext cx="3863975" cy="2528888"/>
          </a:xfrm>
          <a:prstGeom prst="roundRect">
            <a:avLst>
              <a:gd fmla="val 16667" name="adj"/>
            </a:avLst>
          </a:prstGeom>
          <a:solidFill>
            <a:srgbClr val="3AA082"/>
          </a:solidFill>
          <a:ln>
            <a:noFill/>
          </a:ln>
        </p:spPr>
        <p:txBody>
          <a:bodyPr anchorCtr="0" anchor="t" bIns="45700" lIns="0" spcFirstLastPara="1" rIns="45700" wrap="square" tIns="45700">
            <a:noAutofit/>
          </a:bodyPr>
          <a:lstStyle/>
          <a:p>
            <a:pPr indent="-342900" lvl="0" marL="342900" marR="0" rtl="0" algn="ctr">
              <a:lnSpc>
                <a:spcPct val="94444"/>
              </a:lnSpc>
              <a:spcBef>
                <a:spcPts val="0"/>
              </a:spcBef>
              <a:spcAft>
                <a:spcPts val="0"/>
              </a:spcAft>
              <a:buNone/>
            </a:pPr>
            <a:r>
              <a:rPr b="1" i="0" lang="en-US" sz="3600" u="none" cap="none" strike="noStrike">
                <a:solidFill>
                  <a:srgbClr val="FAC090"/>
                </a:solidFill>
                <a:latin typeface="Calibri"/>
                <a:ea typeface="Calibri"/>
                <a:cs typeface="Calibri"/>
                <a:sym typeface="Calibri"/>
              </a:rPr>
              <a:t>Selective </a:t>
            </a:r>
            <a:r>
              <a:rPr b="1" i="0" lang="en-US" sz="3600" u="none" cap="none" strike="noStrike">
                <a:solidFill>
                  <a:srgbClr val="F8F6E3"/>
                </a:solidFill>
                <a:latin typeface="Calibri"/>
                <a:ea typeface="Calibri"/>
                <a:cs typeface="Calibri"/>
                <a:sym typeface="Calibri"/>
              </a:rPr>
              <a:t>In</a:t>
            </a:r>
            <a:r>
              <a:rPr b="1" i="0" lang="en-US" sz="3600" u="none" cap="none" strike="noStrike">
                <a:solidFill>
                  <a:srgbClr val="FAC090"/>
                </a:solidFill>
                <a:latin typeface="Calibri"/>
                <a:ea typeface="Calibri"/>
                <a:cs typeface="Calibri"/>
                <a:sym typeface="Calibri"/>
              </a:rPr>
              <a:t>attention</a:t>
            </a:r>
            <a:endParaRPr/>
          </a:p>
          <a:p>
            <a:pPr indent="-349250" lvl="1" marL="742950" marR="0" rtl="0" algn="l">
              <a:lnSpc>
                <a:spcPct val="100000"/>
              </a:lnSpc>
              <a:spcBef>
                <a:spcPts val="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Inattentional 	blindness </a:t>
            </a:r>
            <a:endParaRPr/>
          </a:p>
          <a:p>
            <a:pPr indent="-349250" lvl="1" marL="742950" marR="0" rtl="0" algn="l">
              <a:lnSpc>
                <a:spcPct val="100000"/>
              </a:lnSpc>
              <a:spcBef>
                <a:spcPts val="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Change blindness</a:t>
            </a:r>
            <a:endParaRPr/>
          </a:p>
          <a:p>
            <a:pPr indent="-349250" lvl="1" marL="742950" marR="0" rtl="0" algn="l">
              <a:lnSpc>
                <a:spcPct val="100000"/>
              </a:lnSpc>
              <a:spcBef>
                <a:spcPts val="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Choice blindness</a:t>
            </a:r>
            <a:endParaRPr/>
          </a:p>
        </p:txBody>
      </p:sp>
      <p:sp>
        <p:nvSpPr>
          <p:cNvPr id="156" name="Google Shape;156;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idx="1" type="body"/>
          </p:nvPr>
        </p:nvSpPr>
        <p:spPr>
          <a:xfrm>
            <a:off x="1450975" y="1971675"/>
            <a:ext cx="6470650" cy="1543050"/>
          </a:xfrm>
          <a:prstGeom prst="rect">
            <a:avLst/>
          </a:prstGeom>
          <a:noFill/>
          <a:ln>
            <a:noFill/>
          </a:ln>
        </p:spPr>
        <p:txBody>
          <a:bodyPr anchorCtr="0" anchor="t" bIns="45700" lIns="91425" spcFirstLastPara="1" rIns="91425" wrap="square" tIns="45700">
            <a:noAutofit/>
          </a:bodyPr>
          <a:lstStyle/>
          <a:p>
            <a:pPr indent="0" lvl="0" marL="0" rtl="0" algn="l">
              <a:lnSpc>
                <a:spcPct val="87500"/>
              </a:lnSpc>
              <a:spcBef>
                <a:spcPts val="0"/>
              </a:spcBef>
              <a:spcAft>
                <a:spcPts val="0"/>
              </a:spcAft>
              <a:buClr>
                <a:schemeClr val="dk1"/>
              </a:buClr>
              <a:buSzPts val="3200"/>
              <a:buFont typeface="Arial"/>
              <a:buNone/>
            </a:pPr>
            <a:r>
              <a:rPr b="1" i="1" lang="en-US"/>
              <a:t>Selective inattention </a:t>
            </a:r>
            <a:r>
              <a:rPr lang="en-US"/>
              <a:t>refers to our failure to notice part of our environment when our attention is directed elsewhere.</a:t>
            </a:r>
            <a:endParaRPr/>
          </a:p>
          <a:p>
            <a:pPr indent="0" lvl="0" marL="0" rtl="0" algn="l">
              <a:lnSpc>
                <a:spcPct val="87500"/>
              </a:lnSpc>
              <a:spcBef>
                <a:spcPts val="640"/>
              </a:spcBef>
              <a:spcAft>
                <a:spcPts val="0"/>
              </a:spcAft>
              <a:buClr>
                <a:schemeClr val="dk1"/>
              </a:buClr>
              <a:buSzPts val="3200"/>
              <a:buFont typeface="Arial"/>
              <a:buNone/>
            </a:pPr>
            <a:r>
              <a:t/>
            </a:r>
            <a:endParaRPr/>
          </a:p>
        </p:txBody>
      </p:sp>
      <p:sp>
        <p:nvSpPr>
          <p:cNvPr id="163" name="Google Shape;163;p8"/>
          <p:cNvSpPr/>
          <p:nvPr/>
        </p:nvSpPr>
        <p:spPr>
          <a:xfrm>
            <a:off x="2432050" y="3514725"/>
            <a:ext cx="4051300" cy="1584325"/>
          </a:xfrm>
          <a:prstGeom prst="roundRect">
            <a:avLst>
              <a:gd fmla="val 16667" name="adj"/>
            </a:avLst>
          </a:prstGeom>
          <a:solidFill>
            <a:srgbClr val="3AA082"/>
          </a:solidFill>
          <a:ln>
            <a:noFill/>
          </a:ln>
        </p:spPr>
        <p:txBody>
          <a:bodyPr anchorCtr="0" anchor="t" bIns="45700" lIns="0" spcFirstLastPara="1" rIns="45700" wrap="square" tIns="45700">
            <a:noAutofit/>
          </a:bodyPr>
          <a:lstStyle/>
          <a:p>
            <a:pPr indent="-342900" lvl="0" marL="342900" marR="0" rtl="0" algn="ctr">
              <a:lnSpc>
                <a:spcPct val="100000"/>
              </a:lnSpc>
              <a:spcBef>
                <a:spcPts val="0"/>
              </a:spcBef>
              <a:spcAft>
                <a:spcPts val="0"/>
              </a:spcAft>
              <a:buNone/>
            </a:pPr>
            <a:r>
              <a:rPr b="1" i="0" lang="en-US" sz="2800" u="none" cap="none" strike="noStrike">
                <a:solidFill>
                  <a:srgbClr val="FAC090"/>
                </a:solidFill>
                <a:latin typeface="Calibri"/>
                <a:ea typeface="Calibri"/>
                <a:cs typeface="Calibri"/>
                <a:sym typeface="Calibri"/>
              </a:rPr>
              <a:t>Selective </a:t>
            </a:r>
            <a:r>
              <a:rPr b="1" i="0" lang="en-US" sz="2800" u="none" cap="none" strike="noStrike">
                <a:solidFill>
                  <a:srgbClr val="F8F6E3"/>
                </a:solidFill>
                <a:latin typeface="Calibri"/>
                <a:ea typeface="Calibri"/>
                <a:cs typeface="Calibri"/>
                <a:sym typeface="Calibri"/>
              </a:rPr>
              <a:t>In</a:t>
            </a:r>
            <a:r>
              <a:rPr b="1" i="0" lang="en-US" sz="2800" u="none" cap="none" strike="noStrike">
                <a:solidFill>
                  <a:srgbClr val="FAC090"/>
                </a:solidFill>
                <a:latin typeface="Calibri"/>
                <a:ea typeface="Calibri"/>
                <a:cs typeface="Calibri"/>
                <a:sym typeface="Calibri"/>
              </a:rPr>
              <a:t>attention:</a:t>
            </a:r>
            <a:endParaRPr/>
          </a:p>
          <a:p>
            <a:pPr indent="-342900" lvl="0" marL="342900" marR="0" rtl="0" algn="l">
              <a:lnSpc>
                <a:spcPct val="100000"/>
              </a:lnSpc>
              <a:spcBef>
                <a:spcPts val="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inattentional blindness </a:t>
            </a:r>
            <a:endParaRPr/>
          </a:p>
          <a:p>
            <a:pPr indent="-342900" lvl="0" marL="342900" marR="0" rtl="0" algn="l">
              <a:lnSpc>
                <a:spcPct val="100000"/>
              </a:lnSpc>
              <a:spcBef>
                <a:spcPts val="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change blindness</a:t>
            </a:r>
            <a:endParaRPr/>
          </a:p>
          <a:p>
            <a:pPr indent="-342900" lvl="0" marL="342900" marR="0" rtl="0" algn="l">
              <a:lnSpc>
                <a:spcPct val="100000"/>
              </a:lnSpc>
              <a:spcBef>
                <a:spcPts val="0"/>
              </a:spcBef>
              <a:spcAft>
                <a:spcPts val="0"/>
              </a:spcAft>
              <a:buClr>
                <a:srgbClr val="F8F6E3"/>
              </a:buClr>
              <a:buSzPts val="2800"/>
              <a:buFont typeface="Noto Sans Symbols"/>
              <a:buChar char="▪"/>
            </a:pPr>
            <a:r>
              <a:rPr b="0" i="0" lang="en-US" sz="2800" u="none" cap="none" strike="noStrike">
                <a:solidFill>
                  <a:srgbClr val="F8F6E3"/>
                </a:solidFill>
                <a:latin typeface="Calibri"/>
                <a:ea typeface="Calibri"/>
                <a:cs typeface="Calibri"/>
                <a:sym typeface="Calibri"/>
              </a:rPr>
              <a:t>choice blindness</a:t>
            </a:r>
            <a:endParaRPr/>
          </a:p>
        </p:txBody>
      </p:sp>
      <p:sp>
        <p:nvSpPr>
          <p:cNvPr id="164" name="Google Shape;164;p8"/>
          <p:cNvSpPr/>
          <p:nvPr/>
        </p:nvSpPr>
        <p:spPr>
          <a:xfrm>
            <a:off x="3732213" y="5099050"/>
            <a:ext cx="1450975" cy="1758950"/>
          </a:xfrm>
          <a:prstGeom prst="downArrow">
            <a:avLst>
              <a:gd fmla="val 50000" name="adj1"/>
              <a:gd fmla="val 50000" name="adj2"/>
            </a:avLst>
          </a:prstGeom>
          <a:solidFill>
            <a:srgbClr val="A036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8"/>
          <p:cNvSpPr/>
          <p:nvPr/>
        </p:nvSpPr>
        <p:spPr>
          <a:xfrm>
            <a:off x="4457700" y="447675"/>
            <a:ext cx="4073525" cy="1306513"/>
          </a:xfrm>
          <a:prstGeom prst="roundRect">
            <a:avLst>
              <a:gd fmla="val 16667" name="adj"/>
            </a:avLst>
          </a:prstGeom>
          <a:solidFill>
            <a:srgbClr val="3AA082"/>
          </a:solidFill>
          <a:ln>
            <a:noFill/>
          </a:ln>
        </p:spPr>
        <p:txBody>
          <a:bodyPr anchorCtr="0" anchor="t" bIns="45700" lIns="0" spcFirstLastPara="1" rIns="45700" wrap="square" tIns="45700">
            <a:noAutofit/>
          </a:bodyPr>
          <a:lstStyle/>
          <a:p>
            <a:pPr indent="-342900" lvl="0" marL="342900" marR="0" rtl="0" algn="ctr">
              <a:lnSpc>
                <a:spcPct val="100000"/>
              </a:lnSpc>
              <a:spcBef>
                <a:spcPts val="0"/>
              </a:spcBef>
              <a:spcAft>
                <a:spcPts val="0"/>
              </a:spcAft>
              <a:buNone/>
            </a:pPr>
            <a:r>
              <a:rPr b="1" i="0" lang="en-US" sz="2800" u="none" cap="none" strike="noStrike">
                <a:solidFill>
                  <a:srgbClr val="FAC090"/>
                </a:solidFill>
                <a:latin typeface="Calibri"/>
                <a:ea typeface="Calibri"/>
                <a:cs typeface="Calibri"/>
                <a:sym typeface="Calibri"/>
              </a:rPr>
              <a:t>Selective </a:t>
            </a:r>
            <a:r>
              <a:rPr b="1" i="0" lang="en-US" sz="2800" u="none" cap="none" strike="noStrike">
                <a:solidFill>
                  <a:srgbClr val="F8F6E3"/>
                </a:solidFill>
                <a:latin typeface="Calibri"/>
                <a:ea typeface="Calibri"/>
                <a:cs typeface="Calibri"/>
                <a:sym typeface="Calibri"/>
              </a:rPr>
              <a:t>In</a:t>
            </a:r>
            <a:r>
              <a:rPr b="1" i="0" lang="en-US" sz="2800" u="none" cap="none" strike="noStrike">
                <a:solidFill>
                  <a:srgbClr val="FAC090"/>
                </a:solidFill>
                <a:latin typeface="Calibri"/>
                <a:ea typeface="Calibri"/>
                <a:cs typeface="Calibri"/>
                <a:sym typeface="Calibri"/>
              </a:rPr>
              <a:t>attention:</a:t>
            </a:r>
            <a:endParaRPr/>
          </a:p>
          <a:p>
            <a:pPr indent="0" lvl="1" marL="0" marR="0" rtl="0" algn="ctr">
              <a:lnSpc>
                <a:spcPct val="100000"/>
              </a:lnSpc>
              <a:spcBef>
                <a:spcPts val="0"/>
              </a:spcBef>
              <a:spcAft>
                <a:spcPts val="0"/>
              </a:spcAft>
              <a:buNone/>
            </a:pPr>
            <a:r>
              <a:rPr b="0" i="0" lang="en-US" sz="2800" u="none" cap="none" strike="noStrike">
                <a:solidFill>
                  <a:srgbClr val="F8F6E3"/>
                </a:solidFill>
                <a:latin typeface="Calibri"/>
                <a:ea typeface="Calibri"/>
                <a:cs typeface="Calibri"/>
                <a:sym typeface="Calibri"/>
              </a:rPr>
              <a:t>what we are not focused on, what we </a:t>
            </a:r>
            <a:r>
              <a:rPr b="0" i="0" lang="en-US" sz="2800" u="sng" cap="none" strike="noStrike">
                <a:solidFill>
                  <a:srgbClr val="F8F6E3"/>
                </a:solidFill>
                <a:latin typeface="Calibri"/>
                <a:ea typeface="Calibri"/>
                <a:cs typeface="Calibri"/>
                <a:sym typeface="Calibri"/>
              </a:rPr>
              <a:t>do not</a:t>
            </a:r>
            <a:r>
              <a:rPr b="0" i="0" lang="en-US" sz="2800" u="none" cap="none" strike="noStrike">
                <a:solidFill>
                  <a:srgbClr val="F8F6E3"/>
                </a:solidFill>
                <a:latin typeface="Calibri"/>
                <a:ea typeface="Calibri"/>
                <a:cs typeface="Calibri"/>
                <a:sym typeface="Calibri"/>
              </a:rPr>
              <a:t> notice</a:t>
            </a:r>
            <a:endParaRPr/>
          </a:p>
        </p:txBody>
      </p:sp>
      <p:sp>
        <p:nvSpPr>
          <p:cNvPr id="166" name="Google Shape;166;p8"/>
          <p:cNvSpPr/>
          <p:nvPr/>
        </p:nvSpPr>
        <p:spPr>
          <a:xfrm>
            <a:off x="407988" y="439738"/>
            <a:ext cx="3783012" cy="1314450"/>
          </a:xfrm>
          <a:prstGeom prst="roundRect">
            <a:avLst>
              <a:gd fmla="val 16667" name="adj"/>
            </a:avLst>
          </a:prstGeom>
          <a:solidFill>
            <a:srgbClr val="3AA082"/>
          </a:solidFill>
          <a:ln>
            <a:noFill/>
          </a:ln>
        </p:spPr>
        <p:txBody>
          <a:bodyPr anchorCtr="0" anchor="t" bIns="45700" lIns="0" spcFirstLastPara="1" rIns="45700" wrap="square" tIns="45700">
            <a:spAutoFit/>
          </a:bodyPr>
          <a:lstStyle/>
          <a:p>
            <a:pPr indent="-342900" lvl="0" marL="342900" marR="0" rtl="0" algn="ctr">
              <a:lnSpc>
                <a:spcPct val="100000"/>
              </a:lnSpc>
              <a:spcBef>
                <a:spcPts val="0"/>
              </a:spcBef>
              <a:spcAft>
                <a:spcPts val="0"/>
              </a:spcAft>
              <a:buNone/>
            </a:pPr>
            <a:r>
              <a:rPr b="1" i="0" lang="en-US" sz="2800" u="none" cap="none" strike="noStrike">
                <a:solidFill>
                  <a:srgbClr val="FAC090"/>
                </a:solidFill>
                <a:latin typeface="Calibri"/>
                <a:ea typeface="Calibri"/>
                <a:cs typeface="Calibri"/>
                <a:sym typeface="Calibri"/>
              </a:rPr>
              <a:t>Selective Attention: w</a:t>
            </a:r>
            <a:r>
              <a:rPr b="0" i="0" lang="en-US" sz="2800" u="none" cap="none" strike="noStrike">
                <a:solidFill>
                  <a:srgbClr val="F8F6E3"/>
                </a:solidFill>
                <a:latin typeface="Calibri"/>
                <a:ea typeface="Calibri"/>
                <a:cs typeface="Calibri"/>
                <a:sym typeface="Calibri"/>
              </a:rPr>
              <a:t>hat we focus on, what we notice</a:t>
            </a:r>
            <a:endParaRPr/>
          </a:p>
        </p:txBody>
      </p:sp>
      <p:sp>
        <p:nvSpPr>
          <p:cNvPr id="167" name="Google Shape;167;p8"/>
          <p:cNvSpPr/>
          <p:nvPr/>
        </p:nvSpPr>
        <p:spPr>
          <a:xfrm>
            <a:off x="1017588" y="5281613"/>
            <a:ext cx="3279775" cy="469900"/>
          </a:xfrm>
          <a:prstGeom prst="rect">
            <a:avLst/>
          </a:prstGeom>
          <a:noFill/>
          <a:ln>
            <a:noFill/>
          </a:ln>
        </p:spPr>
        <p:txBody>
          <a:bodyPr anchorCtr="0" anchor="t" bIns="45700" lIns="91425" spcFirstLastPara="1" rIns="91425" wrap="square" tIns="45700">
            <a:spAutoFit/>
          </a:bodyPr>
          <a:lstStyle/>
          <a:p>
            <a:pPr indent="0" lvl="0" marL="0" marR="0" rtl="0" algn="ctr">
              <a:lnSpc>
                <a:spcPct val="87500"/>
              </a:lnSpc>
              <a:spcBef>
                <a:spcPts val="0"/>
              </a:spcBef>
              <a:spcAft>
                <a:spcPts val="0"/>
              </a:spcAft>
              <a:buNone/>
            </a:pPr>
            <a:r>
              <a:t/>
            </a:r>
            <a:endParaRPr b="1" i="0" sz="3200" u="none" cap="none" strike="noStrike">
              <a:solidFill>
                <a:srgbClr val="000000"/>
              </a:solidFill>
              <a:latin typeface="Calibri"/>
              <a:ea typeface="Calibri"/>
              <a:cs typeface="Calibri"/>
              <a:sym typeface="Calibri"/>
            </a:endParaRPr>
          </a:p>
        </p:txBody>
      </p:sp>
      <p:sp>
        <p:nvSpPr>
          <p:cNvPr id="168" name="Google Shape;168;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5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5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nvSpPr>
        <p:spPr>
          <a:xfrm>
            <a:off x="5200650" y="968375"/>
            <a:ext cx="3943350" cy="5889625"/>
          </a:xfrm>
          <a:prstGeom prst="rect">
            <a:avLst/>
          </a:prstGeom>
          <a:solidFill>
            <a:srgbClr val="3AA082"/>
          </a:solidFill>
          <a:ln>
            <a:noFill/>
          </a:ln>
        </p:spPr>
        <p:txBody>
          <a:bodyPr anchorCtr="0" anchor="ctr" bIns="45700" lIns="91425" spcFirstLastPara="1" rIns="91425" wrap="square" tIns="45700">
            <a:noAutofit/>
          </a:bodyPr>
          <a:lstStyle/>
          <a:p>
            <a:pPr indent="-342900" lvl="0" marL="342900" marR="0" rtl="0" algn="ctr">
              <a:lnSpc>
                <a:spcPct val="83333"/>
              </a:lnSpc>
              <a:spcBef>
                <a:spcPts val="0"/>
              </a:spcBef>
              <a:spcAft>
                <a:spcPts val="0"/>
              </a:spcAft>
              <a:buClr>
                <a:srgbClr val="F8F6E3"/>
              </a:buClr>
              <a:buSzPts val="2400"/>
              <a:buFont typeface="Arial"/>
              <a:buNone/>
            </a:pPr>
            <a:r>
              <a:rPr b="1" i="0" lang="en-US" sz="2400" u="none" cap="none" strike="noStrike">
                <a:solidFill>
                  <a:srgbClr val="F8F6E3"/>
                </a:solidFill>
                <a:latin typeface="Calibri"/>
                <a:ea typeface="Calibri"/>
                <a:cs typeface="Calibri"/>
                <a:sym typeface="Calibri"/>
              </a:rPr>
              <a:t>How Do We Learn About Sleep and Dreams?</a:t>
            </a:r>
            <a:endParaRPr/>
          </a:p>
          <a:p>
            <a:pPr indent="-342900" lvl="0" marL="342900" marR="0" rtl="0" algn="l">
              <a:lnSpc>
                <a:spcPct val="83333"/>
              </a:lnSpc>
              <a:spcBef>
                <a:spcPts val="10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We can monitor </a:t>
            </a:r>
            <a:r>
              <a:rPr b="1" i="0" lang="en-US" sz="2400" u="none" cap="none" strike="noStrike">
                <a:solidFill>
                  <a:srgbClr val="FAC090"/>
                </a:solidFill>
                <a:latin typeface="Calibri"/>
                <a:ea typeface="Calibri"/>
                <a:cs typeface="Calibri"/>
                <a:sym typeface="Calibri"/>
              </a:rPr>
              <a:t>EEG/brain waves</a:t>
            </a:r>
            <a:r>
              <a:rPr b="0" i="0" lang="en-US" sz="2400" u="none" cap="none" strike="noStrike">
                <a:solidFill>
                  <a:srgbClr val="FAC090"/>
                </a:solidFill>
                <a:latin typeface="Calibri"/>
                <a:ea typeface="Calibri"/>
                <a:cs typeface="Calibri"/>
                <a:sym typeface="Calibri"/>
              </a:rPr>
              <a:t> </a:t>
            </a:r>
            <a:r>
              <a:rPr b="0" i="0" lang="en-US" sz="2400" u="none" cap="none" strike="noStrike">
                <a:solidFill>
                  <a:srgbClr val="F8F6E3"/>
                </a:solidFill>
                <a:latin typeface="Calibri"/>
                <a:ea typeface="Calibri"/>
                <a:cs typeface="Calibri"/>
                <a:sym typeface="Calibri"/>
              </a:rPr>
              <a:t>and </a:t>
            </a:r>
            <a:r>
              <a:rPr b="1" i="0" lang="en-US" sz="2400" u="none" cap="none" strike="noStrike">
                <a:solidFill>
                  <a:srgbClr val="FAC090"/>
                </a:solidFill>
                <a:latin typeface="Calibri"/>
                <a:ea typeface="Calibri"/>
                <a:cs typeface="Calibri"/>
                <a:sym typeface="Calibri"/>
              </a:rPr>
              <a:t>muscle movements </a:t>
            </a:r>
            <a:r>
              <a:rPr b="0" i="0" lang="en-US" sz="2400" u="none" cap="none" strike="noStrike">
                <a:solidFill>
                  <a:srgbClr val="F8F6E3"/>
                </a:solidFill>
                <a:latin typeface="Calibri"/>
                <a:ea typeface="Calibri"/>
                <a:cs typeface="Calibri"/>
                <a:sym typeface="Calibri"/>
              </a:rPr>
              <a:t>during sleep.</a:t>
            </a:r>
            <a:endParaRPr/>
          </a:p>
          <a:p>
            <a:pPr indent="-342900" lvl="0" marL="342900" marR="0" rtl="0" algn="l">
              <a:lnSpc>
                <a:spcPct val="83333"/>
              </a:lnSpc>
              <a:spcBef>
                <a:spcPts val="10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We can </a:t>
            </a:r>
            <a:r>
              <a:rPr b="1" i="0" lang="en-US" sz="2400" u="none" cap="none" strike="noStrike">
                <a:solidFill>
                  <a:srgbClr val="FAC090"/>
                </a:solidFill>
                <a:latin typeface="Calibri"/>
                <a:ea typeface="Calibri"/>
                <a:cs typeface="Calibri"/>
                <a:sym typeface="Calibri"/>
              </a:rPr>
              <a:t>expose</a:t>
            </a:r>
            <a:r>
              <a:rPr b="0" i="0" lang="en-US" sz="2400" u="none" cap="none" strike="noStrike">
                <a:solidFill>
                  <a:srgbClr val="F8F6E3"/>
                </a:solidFill>
                <a:latin typeface="Calibri"/>
                <a:ea typeface="Calibri"/>
                <a:cs typeface="Calibri"/>
                <a:sym typeface="Calibri"/>
              </a:rPr>
              <a:t> the sleeping person to noise and words, and then examine the effects on the brain (waves) and mind (memory).</a:t>
            </a:r>
            <a:endParaRPr/>
          </a:p>
          <a:p>
            <a:pPr indent="-342900" lvl="0" marL="342900" marR="0" rtl="0" algn="l">
              <a:lnSpc>
                <a:spcPct val="83333"/>
              </a:lnSpc>
              <a:spcBef>
                <a:spcPts val="1080"/>
              </a:spcBef>
              <a:spcAft>
                <a:spcPts val="0"/>
              </a:spcAft>
              <a:buClr>
                <a:srgbClr val="F8F6E3"/>
              </a:buClr>
              <a:buSzPts val="2400"/>
              <a:buFont typeface="Noto Sans Symbols"/>
              <a:buChar char="▪"/>
            </a:pPr>
            <a:r>
              <a:rPr b="0" i="0" lang="en-US" sz="2400" u="none" cap="none" strike="noStrike">
                <a:solidFill>
                  <a:srgbClr val="F8F6E3"/>
                </a:solidFill>
                <a:latin typeface="Calibri"/>
                <a:ea typeface="Calibri"/>
                <a:cs typeface="Calibri"/>
                <a:sym typeface="Calibri"/>
              </a:rPr>
              <a:t>We can </a:t>
            </a:r>
            <a:r>
              <a:rPr b="1" i="0" lang="en-US" sz="2400" u="none" cap="none" strike="noStrike">
                <a:solidFill>
                  <a:srgbClr val="FAC090"/>
                </a:solidFill>
                <a:latin typeface="Calibri"/>
                <a:ea typeface="Calibri"/>
                <a:cs typeface="Calibri"/>
                <a:sym typeface="Calibri"/>
              </a:rPr>
              <a:t>wake people </a:t>
            </a:r>
            <a:r>
              <a:rPr b="0" i="0" lang="en-US" sz="2400" u="none" cap="none" strike="noStrike">
                <a:solidFill>
                  <a:srgbClr val="F8F6E3"/>
                </a:solidFill>
                <a:latin typeface="Calibri"/>
                <a:ea typeface="Calibri"/>
                <a:cs typeface="Calibri"/>
                <a:sym typeface="Calibri"/>
              </a:rPr>
              <a:t>and see which mental state (e.g. dreaming) goes with which brain/body state.</a:t>
            </a:r>
            <a:endParaRPr/>
          </a:p>
        </p:txBody>
      </p:sp>
      <p:sp>
        <p:nvSpPr>
          <p:cNvPr id="175" name="Google Shape;175;p9"/>
          <p:cNvSpPr txBox="1"/>
          <p:nvPr>
            <p:ph type="title"/>
          </p:nvPr>
        </p:nvSpPr>
        <p:spPr>
          <a:xfrm>
            <a:off x="0" y="0"/>
            <a:ext cx="9144000" cy="1143000"/>
          </a:xfrm>
          <a:prstGeom prst="rect">
            <a:avLst/>
          </a:prstGeom>
          <a:solidFill>
            <a:srgbClr val="F36F21"/>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Sleep as a State of Consciousness</a:t>
            </a:r>
            <a:endParaRPr/>
          </a:p>
        </p:txBody>
      </p:sp>
      <p:sp>
        <p:nvSpPr>
          <p:cNvPr id="176" name="Google Shape;176;p9"/>
          <p:cNvSpPr txBox="1"/>
          <p:nvPr>
            <p:ph idx="1" type="body"/>
          </p:nvPr>
        </p:nvSpPr>
        <p:spPr>
          <a:xfrm>
            <a:off x="342900" y="3294063"/>
            <a:ext cx="4429125" cy="3402012"/>
          </a:xfrm>
          <a:prstGeom prst="rect">
            <a:avLst/>
          </a:prstGeom>
          <a:noFill/>
          <a:ln>
            <a:noFill/>
          </a:ln>
        </p:spPr>
        <p:txBody>
          <a:bodyPr anchorCtr="0" anchor="t" bIns="45700" lIns="91425" spcFirstLastPara="1" rIns="91425" wrap="square" tIns="45700">
            <a:noAutofit/>
          </a:bodyPr>
          <a:lstStyle/>
          <a:p>
            <a:pPr indent="0" lvl="0" marL="0" rtl="0" algn="l">
              <a:lnSpc>
                <a:spcPct val="83333"/>
              </a:lnSpc>
              <a:spcBef>
                <a:spcPts val="0"/>
              </a:spcBef>
              <a:spcAft>
                <a:spcPts val="0"/>
              </a:spcAft>
              <a:buClr>
                <a:schemeClr val="dk1"/>
              </a:buClr>
              <a:buSzPts val="2400"/>
              <a:buFont typeface="Arial"/>
              <a:buNone/>
            </a:pPr>
            <a:r>
              <a:rPr b="1" lang="en-US" sz="2400"/>
              <a:t>Consider that:</a:t>
            </a:r>
            <a:endParaRPr/>
          </a:p>
          <a:p>
            <a:pPr indent="-152400" lvl="0" marL="0" rtl="0" algn="l">
              <a:lnSpc>
                <a:spcPct val="83333"/>
              </a:lnSpc>
              <a:spcBef>
                <a:spcPts val="480"/>
              </a:spcBef>
              <a:spcAft>
                <a:spcPts val="0"/>
              </a:spcAft>
              <a:buClr>
                <a:schemeClr val="dk1"/>
              </a:buClr>
              <a:buSzPts val="2400"/>
              <a:buFont typeface="Noto Sans Symbols"/>
              <a:buChar char="▪"/>
            </a:pPr>
            <a:r>
              <a:rPr lang="en-US" sz="2400"/>
              <a:t>we move around, but how do we stop ourselves from falling out of bed?</a:t>
            </a:r>
            <a:endParaRPr/>
          </a:p>
          <a:p>
            <a:pPr indent="-152400" lvl="0" marL="0" rtl="0" algn="l">
              <a:lnSpc>
                <a:spcPct val="83333"/>
              </a:lnSpc>
              <a:spcBef>
                <a:spcPts val="480"/>
              </a:spcBef>
              <a:spcAft>
                <a:spcPts val="0"/>
              </a:spcAft>
              <a:buClr>
                <a:schemeClr val="dk1"/>
              </a:buClr>
              <a:buSzPts val="2400"/>
              <a:buFont typeface="Noto Sans Symbols"/>
              <a:buChar char="▪"/>
            </a:pPr>
            <a:r>
              <a:rPr lang="en-US" sz="2400"/>
              <a:t>we sometimes incorporate real-world noises into our dreams.</a:t>
            </a:r>
            <a:endParaRPr/>
          </a:p>
          <a:p>
            <a:pPr indent="-152400" lvl="0" marL="0" rtl="0" algn="l">
              <a:lnSpc>
                <a:spcPct val="83333"/>
              </a:lnSpc>
              <a:spcBef>
                <a:spcPts val="480"/>
              </a:spcBef>
              <a:spcAft>
                <a:spcPts val="0"/>
              </a:spcAft>
              <a:buClr>
                <a:schemeClr val="dk1"/>
              </a:buClr>
              <a:buSzPts val="2400"/>
              <a:buFont typeface="Noto Sans Symbols"/>
              <a:buChar char="▪"/>
            </a:pPr>
            <a:r>
              <a:rPr lang="en-US" sz="2400"/>
              <a:t>some noises (our own baby’s cry) wake us more easily than others.</a:t>
            </a:r>
            <a:endParaRPr/>
          </a:p>
        </p:txBody>
      </p:sp>
      <p:sp>
        <p:nvSpPr>
          <p:cNvPr id="177" name="Google Shape;177;p9"/>
          <p:cNvSpPr/>
          <p:nvPr/>
        </p:nvSpPr>
        <p:spPr>
          <a:xfrm>
            <a:off x="342900" y="1279525"/>
            <a:ext cx="3989388" cy="1795463"/>
          </a:xfrm>
          <a:prstGeom prst="roundRect">
            <a:avLst>
              <a:gd fmla="val 16667" name="adj"/>
            </a:avLst>
          </a:prstGeom>
          <a:solidFill>
            <a:srgbClr val="A0366C"/>
          </a:solidFill>
          <a:ln>
            <a:noFill/>
          </a:ln>
        </p:spPr>
        <p:txBody>
          <a:bodyPr anchorCtr="0" anchor="ctr" bIns="45700" lIns="91425" spcFirstLastPara="1" rIns="91425" wrap="square" tIns="45700">
            <a:noAutofit/>
          </a:bodyPr>
          <a:lstStyle/>
          <a:p>
            <a:pPr indent="0" lvl="0" marL="0" marR="0" rtl="0" algn="ctr">
              <a:lnSpc>
                <a:spcPct val="83333"/>
              </a:lnSpc>
              <a:spcBef>
                <a:spcPts val="0"/>
              </a:spcBef>
              <a:spcAft>
                <a:spcPts val="0"/>
              </a:spcAft>
              <a:buNone/>
            </a:pPr>
            <a:r>
              <a:rPr b="0" i="0" lang="en-US" sz="2400" u="none" cap="none" strike="noStrike">
                <a:solidFill>
                  <a:srgbClr val="FFFFFF"/>
                </a:solidFill>
                <a:latin typeface="Calibri"/>
                <a:ea typeface="Calibri"/>
                <a:cs typeface="Calibri"/>
                <a:sym typeface="Calibri"/>
              </a:rPr>
              <a:t>When sleeping, are we fully unconscious and “dead to the world”?</a:t>
            </a:r>
            <a:endParaRPr/>
          </a:p>
          <a:p>
            <a:pPr indent="0" lvl="0" marL="0" marR="0" rtl="0" algn="ctr">
              <a:lnSpc>
                <a:spcPct val="83333"/>
              </a:lnSpc>
              <a:spcBef>
                <a:spcPts val="0"/>
              </a:spcBef>
              <a:spcAft>
                <a:spcPts val="0"/>
              </a:spcAft>
              <a:buNone/>
            </a:pPr>
            <a:r>
              <a:t/>
            </a:r>
            <a:endParaRPr b="0" i="0" sz="2400" u="none" cap="none" strike="noStrike">
              <a:solidFill>
                <a:srgbClr val="FFFFFF"/>
              </a:solidFill>
              <a:latin typeface="Calibri"/>
              <a:ea typeface="Calibri"/>
              <a:cs typeface="Calibri"/>
              <a:sym typeface="Calibri"/>
            </a:endParaRPr>
          </a:p>
          <a:p>
            <a:pPr indent="0" lvl="0" marL="0" marR="0" rtl="0" algn="ctr">
              <a:lnSpc>
                <a:spcPct val="83333"/>
              </a:lnSpc>
              <a:spcBef>
                <a:spcPts val="0"/>
              </a:spcBef>
              <a:spcAft>
                <a:spcPts val="0"/>
              </a:spcAft>
              <a:buNone/>
            </a:pPr>
            <a:r>
              <a:rPr b="0" i="0" lang="en-US" sz="2400" u="none" cap="none" strike="noStrike">
                <a:solidFill>
                  <a:srgbClr val="FFFFFF"/>
                </a:solidFill>
                <a:latin typeface="Calibri"/>
                <a:ea typeface="Calibri"/>
                <a:cs typeface="Calibri"/>
                <a:sym typeface="Calibri"/>
              </a:rPr>
              <a:t>Or is the window to consciousness open?  </a:t>
            </a:r>
            <a:endParaRPr/>
          </a:p>
        </p:txBody>
      </p:sp>
      <p:sp>
        <p:nvSpPr>
          <p:cNvPr id="178" name="Google Shape;178;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ppt_w</p:attrName>
                                        </p:attrNameLst>
                                      </p:cBhvr>
                                      <p:tavLst>
                                        <p:tav fmla="" tm="0">
                                          <p:val>
                                            <p:strVal val="0"/>
                                          </p:val>
                                        </p:tav>
                                        <p:tav fmla="" tm="100000">
                                          <p:val>
                                            <p:strVal val="#ppt_w"/>
                                          </p:val>
                                        </p:tav>
                                      </p:tavLst>
                                    </p:anim>
                                    <p:anim calcmode="lin" valueType="num">
                                      <p:cBhvr additive="base">
                                        <p:cTn dur="500"/>
                                        <p:tgtEl>
                                          <p:spTgt spid="17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5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5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5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500"/>
                                        <p:tgtEl>
                                          <p:spTgt spid="1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2009-07-01T17:54:43Z</dcterms:created>
  <dc:creator>HBPUB</dc:creator>
</cp:coreProperties>
</file>