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5" roundtripDataSignature="AMtx7mhUBlYBipLBuIM2qQsimDapRPBu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D7CEA7-320C-4EF4-BD9B-249F987515A5}">
  <a:tblStyle styleId="{04D7CEA7-320C-4EF4-BD9B-249F987515A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8" name="Google Shape;12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definition of learning.</a:t>
            </a:r>
            <a:endParaRPr/>
          </a:p>
          <a:p>
            <a:pPr indent="0" lvl="0" marL="0" rtl="0" algn="l">
              <a:spcBef>
                <a:spcPts val="0"/>
              </a:spcBef>
              <a:spcAft>
                <a:spcPts val="0"/>
              </a:spcAft>
              <a:buNone/>
            </a:pPr>
            <a:r>
              <a:rPr lang="en-US"/>
              <a:t>This chapter focuses on the changes in behavior. The next chapter on memory will help us understand how we fill our minds with factual knowledge.</a:t>
            </a:r>
            <a:endParaRPr/>
          </a:p>
          <a:p>
            <a:pPr indent="0" lvl="0" marL="0" rtl="0" algn="l">
              <a:spcBef>
                <a:spcPts val="0"/>
              </a:spcBef>
              <a:spcAft>
                <a:spcPts val="0"/>
              </a:spcAft>
              <a:buNone/>
            </a:pPr>
            <a:r>
              <a:rPr lang="en-US"/>
              <a:t>Even focusing on behavior, humans are different than other animals. More of our behavior is learned, rather than instinctual.</a:t>
            </a:r>
            <a:endParaRPr/>
          </a:p>
          <a:p>
            <a:pPr indent="0" lvl="0" marL="0" rtl="0" algn="l">
              <a:spcBef>
                <a:spcPts val="0"/>
              </a:spcBef>
              <a:spcAft>
                <a:spcPts val="0"/>
              </a:spcAft>
              <a:buNone/>
            </a:pPr>
            <a:r>
              <a:rPr lang="en-US"/>
              <a:t>Why “relatively enduring”? If you’re walking and I am in your way, you may change your behavior (walk around me), but that new behavior will not now endure.</a:t>
            </a:r>
            <a:endParaRPr/>
          </a:p>
        </p:txBody>
      </p:sp>
      <p:sp>
        <p:nvSpPr>
          <p:cNvPr id="129" name="Google Shape;12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2" name="Google Shape;212;p10:notes"/>
          <p:cNvSpPr txBox="1"/>
          <p:nvPr>
            <p:ph idx="1" type="body"/>
          </p:nvPr>
        </p:nvSpPr>
        <p:spPr>
          <a:xfrm>
            <a:off x="581025" y="4224338"/>
            <a:ext cx="5573713" cy="34909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start animation.</a:t>
            </a:r>
            <a:endParaRPr/>
          </a:p>
          <a:p>
            <a:pPr indent="0" lvl="0" marL="0" rtl="0" algn="l">
              <a:spcBef>
                <a:spcPts val="0"/>
              </a:spcBef>
              <a:spcAft>
                <a:spcPts val="0"/>
              </a:spcAft>
              <a:buNone/>
            </a:pPr>
            <a:r>
              <a:rPr lang="en-US"/>
              <a:t>Ivan Pavlov’s dogs exhibited salivation (UR) in response to food (US). </a:t>
            </a:r>
            <a:endParaRPr/>
          </a:p>
          <a:p>
            <a:pPr indent="0" lvl="0" marL="0" rtl="0" algn="l">
              <a:spcBef>
                <a:spcPts val="0"/>
              </a:spcBef>
              <a:spcAft>
                <a:spcPts val="0"/>
              </a:spcAft>
              <a:buNone/>
            </a:pPr>
            <a:r>
              <a:t/>
            </a:r>
            <a:endParaRPr/>
          </a:p>
        </p:txBody>
      </p:sp>
      <p:sp>
        <p:nvSpPr>
          <p:cNvPr id="213" name="Google Shape;21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 name="Google Shape;224;p11:notes"/>
          <p:cNvSpPr txBox="1"/>
          <p:nvPr>
            <p:ph idx="1" type="body"/>
          </p:nvPr>
        </p:nvSpPr>
        <p:spPr>
          <a:xfrm>
            <a:off x="581025" y="4354513"/>
            <a:ext cx="5588000" cy="33607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start animation.</a:t>
            </a:r>
            <a:endParaRPr/>
          </a:p>
          <a:p>
            <a:pPr indent="0" lvl="0" marL="0" rtl="0" algn="l">
              <a:spcBef>
                <a:spcPts val="0"/>
              </a:spcBef>
              <a:spcAft>
                <a:spcPts val="0"/>
              </a:spcAft>
              <a:buNone/>
            </a:pPr>
            <a:r>
              <a:rPr lang="en-US"/>
              <a:t>Ivan Pavlov then presented a tone (NS) just before presenting the food (US). </a:t>
            </a:r>
            <a:endParaRPr/>
          </a:p>
          <a:p>
            <a:pPr indent="0" lvl="0" marL="0" rtl="0" algn="l">
              <a:spcBef>
                <a:spcPts val="0"/>
              </a:spcBef>
              <a:spcAft>
                <a:spcPts val="0"/>
              </a:spcAft>
              <a:buNone/>
            </a:pPr>
            <a:r>
              <a:rPr lang="en-US"/>
              <a:t>APA Learning Goal 1: Knowledge Base of Psychology</a:t>
            </a:r>
            <a:endParaRPr/>
          </a:p>
        </p:txBody>
      </p:sp>
      <p:sp>
        <p:nvSpPr>
          <p:cNvPr id="225" name="Google Shape;22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12:notes"/>
          <p:cNvSpPr txBox="1"/>
          <p:nvPr>
            <p:ph idx="1" type="body"/>
          </p:nvPr>
        </p:nvSpPr>
        <p:spPr>
          <a:xfrm>
            <a:off x="595313" y="4267200"/>
            <a:ext cx="5602287" cy="27368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start animation. Click again to show recap.</a:t>
            </a:r>
            <a:endParaRPr/>
          </a:p>
          <a:p>
            <a:pPr indent="0" lvl="0" marL="0" rtl="0" algn="l">
              <a:spcBef>
                <a:spcPts val="0"/>
              </a:spcBef>
              <a:spcAft>
                <a:spcPts val="0"/>
              </a:spcAft>
              <a:buNone/>
            </a:pPr>
            <a:r>
              <a:rPr lang="en-US"/>
              <a:t>After a few pairings, the NS (tone) became a CS, and it was able to produce a CR (salivation) by itself. </a:t>
            </a:r>
            <a:endParaRPr/>
          </a:p>
          <a:p>
            <a:pPr indent="0" lvl="0" marL="0" rtl="0" algn="l">
              <a:spcBef>
                <a:spcPts val="0"/>
              </a:spcBef>
              <a:spcAft>
                <a:spcPts val="0"/>
              </a:spcAft>
              <a:buNone/>
            </a:pPr>
            <a:r>
              <a:t/>
            </a:r>
            <a:endParaRPr/>
          </a:p>
        </p:txBody>
      </p:sp>
      <p:sp>
        <p:nvSpPr>
          <p:cNvPr id="240" name="Google Shape;24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2" name="Google Shape;25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No animation.</a:t>
            </a:r>
            <a:endParaRPr/>
          </a:p>
        </p:txBody>
      </p:sp>
      <p:sp>
        <p:nvSpPr>
          <p:cNvPr id="253" name="Google Shape;25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0" name="Google Shape;27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show generalization and then discrimination sequences.</a:t>
            </a:r>
            <a:endParaRPr/>
          </a:p>
          <a:p>
            <a:pPr indent="0" lvl="0" marL="0" rtl="0" algn="l">
              <a:spcBef>
                <a:spcPts val="0"/>
              </a:spcBef>
              <a:spcAft>
                <a:spcPts val="0"/>
              </a:spcAft>
              <a:buNone/>
            </a:pPr>
            <a:r>
              <a:rPr lang="en-US"/>
              <a:t>There are possible evolutionary values for each of these aspects of conditioning.</a:t>
            </a:r>
            <a:endParaRPr/>
          </a:p>
          <a:p>
            <a:pPr indent="0" lvl="0" marL="0" rtl="0" algn="l">
              <a:spcBef>
                <a:spcPts val="0"/>
              </a:spcBef>
              <a:spcAft>
                <a:spcPts val="0"/>
              </a:spcAft>
              <a:buNone/>
            </a:pPr>
            <a:r>
              <a:rPr i="1" lang="en-US"/>
              <a:t>Generalization:</a:t>
            </a:r>
            <a:r>
              <a:rPr b="1" lang="en-US"/>
              <a:t> </a:t>
            </a:r>
            <a:r>
              <a:rPr lang="en-US"/>
              <a:t>if a leopard roars and then bites you, it might help you survive if you avoid other large cats who roar, and maybe the ones who growl too. 🡪 Abused children have been found to generally fear any angry face.</a:t>
            </a:r>
            <a:endParaRPr/>
          </a:p>
          <a:p>
            <a:pPr indent="0" lvl="0" marL="0" rtl="0" algn="l">
              <a:spcBef>
                <a:spcPts val="0"/>
              </a:spcBef>
              <a:spcAft>
                <a:spcPts val="0"/>
              </a:spcAft>
              <a:buNone/>
            </a:pPr>
            <a:r>
              <a:rPr lang="en-US"/>
              <a:t>You also can apply your associations to related situations. If you get hurt by a Colt 45, watch out for ALL guns</a:t>
            </a:r>
            <a:endParaRPr/>
          </a:p>
          <a:p>
            <a:pPr indent="0" lvl="0" marL="0" rtl="0" algn="l">
              <a:spcBef>
                <a:spcPts val="0"/>
              </a:spcBef>
              <a:spcAft>
                <a:spcPts val="0"/>
              </a:spcAft>
              <a:buNone/>
            </a:pPr>
            <a:r>
              <a:rPr i="1" lang="en-US"/>
              <a:t>Discrimination</a:t>
            </a:r>
            <a:r>
              <a:rPr lang="en-US"/>
              <a:t>: if hearing your mother’s voice comes right before getting fed, it might help you to survive if you recognize and distinguish your mother’s voice from among a group of people. 🡪 Therapy can help anxious people stop having fears triggered by safe stimuli.</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learn to react only when it’s appropriate. For example you fear guns, but not someone pointing a finger at you, and you don’t develop an aversion to ALL food.</a:t>
            </a:r>
            <a:endParaRPr/>
          </a:p>
        </p:txBody>
      </p:sp>
      <p:sp>
        <p:nvSpPr>
          <p:cNvPr id="271" name="Google Shape;27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2" name="Google Shape;28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 and example.</a:t>
            </a:r>
            <a:endParaRPr/>
          </a:p>
          <a:p>
            <a:pPr indent="0" lvl="0" marL="0" rtl="0" algn="l">
              <a:spcBef>
                <a:spcPts val="0"/>
              </a:spcBef>
              <a:spcAft>
                <a:spcPts val="0"/>
              </a:spcAft>
              <a:buNone/>
            </a:pPr>
            <a:r>
              <a:rPr lang="en-US"/>
              <a:t>Instructor: the word “strengthened” is used here to refer to making the behavior happen more frequently, more intensely, or in the case of the seals, more accurately and reliably.</a:t>
            </a:r>
            <a:endParaRPr/>
          </a:p>
          <a:p>
            <a:pPr indent="0" lvl="0" marL="0" rtl="0" algn="l">
              <a:spcBef>
                <a:spcPts val="0"/>
              </a:spcBef>
              <a:spcAft>
                <a:spcPts val="0"/>
              </a:spcAft>
              <a:buNone/>
            </a:pPr>
            <a:r>
              <a:t/>
            </a:r>
            <a:endParaRPr i="1"/>
          </a:p>
        </p:txBody>
      </p:sp>
      <p:sp>
        <p:nvSpPr>
          <p:cNvPr id="283" name="Google Shape;28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7" name="Google Shape;29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all bullets.</a:t>
            </a:r>
            <a:endParaRPr/>
          </a:p>
          <a:p>
            <a:pPr indent="0" lvl="0" marL="0" rtl="0" algn="l">
              <a:spcBef>
                <a:spcPts val="0"/>
              </a:spcBef>
              <a:spcAft>
                <a:spcPts val="0"/>
              </a:spcAft>
              <a:buNone/>
            </a:pPr>
            <a:r>
              <a:t/>
            </a:r>
            <a:endParaRPr/>
          </a:p>
        </p:txBody>
      </p:sp>
      <p:sp>
        <p:nvSpPr>
          <p:cNvPr id="298" name="Google Shape;29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3" name="Google Shape;31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 </a:t>
            </a:r>
            <a:endParaRPr/>
          </a:p>
          <a:p>
            <a:pPr indent="0" lvl="0" marL="0" rtl="0" algn="l">
              <a:spcBef>
                <a:spcPts val="0"/>
              </a:spcBef>
              <a:spcAft>
                <a:spcPts val="0"/>
              </a:spcAft>
              <a:buNone/>
            </a:pPr>
            <a:r>
              <a:rPr lang="en-US"/>
              <a:t>B.F. Skinner, unlike John B. Watson, did not go into advertising to use his ideas. Instead, Skinner envisioned societies where desired behaviors were deliberately shaped with reinforcement. Skinner is well known for his books </a:t>
            </a:r>
            <a:r>
              <a:rPr lang="en-US" u="sng"/>
              <a:t>Walden Two</a:t>
            </a:r>
            <a:r>
              <a:rPr lang="en-US"/>
              <a:t> (1948) and </a:t>
            </a:r>
            <a:r>
              <a:rPr lang="en-US" u="sng"/>
              <a:t>Beyond Freedom and Dignity </a:t>
            </a:r>
            <a:r>
              <a:rPr lang="en-US"/>
              <a:t>(1971).</a:t>
            </a:r>
            <a:endParaRPr/>
          </a:p>
        </p:txBody>
      </p:sp>
      <p:sp>
        <p:nvSpPr>
          <p:cNvPr id="314" name="Google Shape;31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2" name="Google Shape;32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a:t>
            </a:r>
            <a:endParaRPr/>
          </a:p>
          <a:p>
            <a:pPr indent="0" lvl="0" marL="0" rtl="0" algn="l">
              <a:spcBef>
                <a:spcPts val="0"/>
              </a:spcBef>
              <a:spcAft>
                <a:spcPts val="0"/>
              </a:spcAft>
              <a:buNone/>
            </a:pPr>
            <a:r>
              <a:rPr lang="en-US"/>
              <a:t>You can give students a preview of upcoming concepts by pointing out that taking the warm light away from the meerkat could be used as a punishment (a negative punishment, because it’s taking something away). </a:t>
            </a:r>
            <a:endParaRPr/>
          </a:p>
        </p:txBody>
      </p:sp>
      <p:sp>
        <p:nvSpPr>
          <p:cNvPr id="323" name="Google Shape;32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2" name="Google Shape;33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a:t>
            </a:r>
            <a:endParaRPr/>
          </a:p>
          <a:p>
            <a:pPr indent="0" lvl="0" marL="0" rtl="0" algn="l">
              <a:spcBef>
                <a:spcPts val="0"/>
              </a:spcBef>
              <a:spcAft>
                <a:spcPts val="0"/>
              </a:spcAft>
              <a:buNone/>
            </a:pPr>
            <a:r>
              <a:t/>
            </a:r>
            <a:endParaRPr/>
          </a:p>
        </p:txBody>
      </p:sp>
      <p:sp>
        <p:nvSpPr>
          <p:cNvPr id="333" name="Google Shape;33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1" name="Google Shape;34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a:t>
            </a:r>
            <a:endParaRPr/>
          </a:p>
          <a:p>
            <a:pPr indent="0" lvl="0" marL="0" rtl="0" algn="l">
              <a:spcBef>
                <a:spcPts val="0"/>
              </a:spcBef>
              <a:spcAft>
                <a:spcPts val="0"/>
              </a:spcAft>
              <a:buNone/>
            </a:pPr>
            <a:r>
              <a:rPr lang="en-US"/>
              <a:t>Instructor: you could ask the class, “what learning process allows money to serve as a reinforcer when it’s just a fancy piece of paper (cash or check) or numbers on a screen?”</a:t>
            </a:r>
            <a:endParaRPr/>
          </a:p>
          <a:p>
            <a:pPr indent="0" lvl="0" marL="0" rtl="0" algn="l">
              <a:spcBef>
                <a:spcPts val="0"/>
              </a:spcBef>
              <a:spcAft>
                <a:spcPts val="0"/>
              </a:spcAft>
              <a:buNone/>
            </a:pPr>
            <a:r>
              <a:rPr lang="en-US"/>
              <a:t>Students might provide various “correct” answers:</a:t>
            </a:r>
            <a:endParaRPr/>
          </a:p>
          <a:p>
            <a:pPr indent="0" lvl="0" marL="0" rtl="0" algn="l">
              <a:spcBef>
                <a:spcPts val="0"/>
              </a:spcBef>
              <a:spcAft>
                <a:spcPts val="0"/>
              </a:spcAft>
              <a:buNone/>
            </a:pPr>
            <a:r>
              <a:rPr lang="en-US"/>
              <a:t>1. higher order conditioning</a:t>
            </a:r>
            <a:endParaRPr/>
          </a:p>
          <a:p>
            <a:pPr indent="0" lvl="0" marL="0" rtl="0" algn="l">
              <a:spcBef>
                <a:spcPts val="0"/>
              </a:spcBef>
              <a:spcAft>
                <a:spcPts val="0"/>
              </a:spcAft>
              <a:buNone/>
            </a:pPr>
            <a:r>
              <a:rPr lang="en-US"/>
              <a:t>2. classical conditioning, if the pay is presented along with other benefits, OR during the process at a store when holding cash immediately predicts getting something we already like</a:t>
            </a:r>
            <a:endParaRPr/>
          </a:p>
          <a:p>
            <a:pPr indent="0" lvl="0" marL="0" rtl="0" algn="l">
              <a:spcBef>
                <a:spcPts val="0"/>
              </a:spcBef>
              <a:spcAft>
                <a:spcPts val="0"/>
              </a:spcAft>
              <a:buNone/>
            </a:pPr>
            <a:r>
              <a:rPr lang="en-US"/>
              <a:t>3. operant conditioning, when earning a lot of cash later gets reinforced by the things money can buy</a:t>
            </a:r>
            <a:endParaRPr/>
          </a:p>
          <a:p>
            <a:pPr indent="0" lvl="0" marL="0" rtl="0" algn="l">
              <a:spcBef>
                <a:spcPts val="0"/>
              </a:spcBef>
              <a:spcAft>
                <a:spcPts val="0"/>
              </a:spcAft>
              <a:buNone/>
            </a:pPr>
            <a:r>
              <a:rPr lang="en-US"/>
              <a:t>4. cognitive learning, when we use our rational ability to plan and make predictions to understand that the money represents the ability to get things we want</a:t>
            </a:r>
            <a:endParaRPr/>
          </a:p>
        </p:txBody>
      </p:sp>
      <p:sp>
        <p:nvSpPr>
          <p:cNvPr id="342" name="Google Shape;342;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1" name="Google Shape;35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a:t>
            </a:r>
            <a:endParaRPr/>
          </a:p>
        </p:txBody>
      </p:sp>
      <p:sp>
        <p:nvSpPr>
          <p:cNvPr id="352" name="Google Shape;35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9" name="Google Shape;35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a:t>
            </a:r>
            <a:endParaRPr/>
          </a:p>
        </p:txBody>
      </p:sp>
      <p:sp>
        <p:nvSpPr>
          <p:cNvPr id="360" name="Google Shape;36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9" name="Google Shape;36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 </a:t>
            </a:r>
            <a:endParaRPr/>
          </a:p>
          <a:p>
            <a:pPr indent="0" lvl="0" marL="0" rtl="0" algn="l">
              <a:spcBef>
                <a:spcPts val="0"/>
              </a:spcBef>
              <a:spcAft>
                <a:spcPts val="0"/>
              </a:spcAft>
              <a:buNone/>
            </a:pPr>
            <a:r>
              <a:rPr lang="en-US"/>
              <a:t>Instructor: an overall answer to the question in the slide title might be that punishment works best when it approximates the way we naturally encounter immediate consequences (less well when the only consequence we encounter is a distant, delayed, possible threat).   	</a:t>
            </a:r>
            <a:endParaRPr/>
          </a:p>
          <a:p>
            <a:pPr indent="0" lvl="0" marL="0" rtl="0" algn="l">
              <a:spcBef>
                <a:spcPts val="0"/>
              </a:spcBef>
              <a:spcAft>
                <a:spcPts val="0"/>
              </a:spcAft>
              <a:buNone/>
            </a:pPr>
            <a:r>
              <a:rPr lang="en-US"/>
              <a:t>You can ask students, testing both their reading and their thinking: “Does the final sentence suggest any changes to our criminal justice system?” The text reviews an example of how drunk driving was reduced not by harsh sentencing, but by better patrolling (more </a:t>
            </a:r>
            <a:r>
              <a:rPr lang="en-US" u="sng"/>
              <a:t>certainty</a:t>
            </a:r>
            <a:r>
              <a:rPr lang="en-US"/>
              <a:t> of consequences) and by arresting people right away (more </a:t>
            </a:r>
            <a:r>
              <a:rPr lang="en-US" u="sng"/>
              <a:t>immediate</a:t>
            </a:r>
            <a:r>
              <a:rPr lang="en-US"/>
              <a:t> consequences). Another study applied this insight to traffic enforcement. Immediate feedback, even signs showing your speed, work better to reduce traffic violations than punishments that were more severe but delayed and inconsistent.</a:t>
            </a:r>
            <a:endParaRPr/>
          </a:p>
        </p:txBody>
      </p:sp>
      <p:sp>
        <p:nvSpPr>
          <p:cNvPr id="370" name="Google Shape;370;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7" name="Google Shape;37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 </a:t>
            </a:r>
            <a:endParaRPr/>
          </a:p>
          <a:p>
            <a:pPr indent="0" lvl="0" marL="0" rtl="0" algn="l">
              <a:spcBef>
                <a:spcPts val="0"/>
              </a:spcBef>
              <a:spcAft>
                <a:spcPts val="0"/>
              </a:spcAft>
              <a:buNone/>
            </a:pPr>
            <a:r>
              <a:rPr lang="en-US"/>
              <a:t>Instructor: you can point out to students that these points, especially the first three, are not reasons why physical punishment is morally wrong. Instead, they are reasons why physical punishment doesn’t work well as an operant conditioning technique. The fourth/last point is also an example of ineffectiveness</a:t>
            </a:r>
            <a:r>
              <a:rPr b="1" lang="en-US"/>
              <a:t> </a:t>
            </a:r>
            <a:r>
              <a:rPr lang="en-US" u="sng"/>
              <a:t>if </a:t>
            </a:r>
            <a:r>
              <a:rPr lang="en-US"/>
              <a:t>(presumably) the parent is trying to teach prosocial behavior.</a:t>
            </a:r>
            <a:endParaRPr/>
          </a:p>
        </p:txBody>
      </p:sp>
      <p:sp>
        <p:nvSpPr>
          <p:cNvPr id="378" name="Google Shape;378;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5" name="Google Shape;38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Let the automatic animation play out.</a:t>
            </a:r>
            <a:endParaRPr/>
          </a:p>
          <a:p>
            <a:pPr indent="0" lvl="0" marL="0" rtl="0" algn="l">
              <a:spcBef>
                <a:spcPts val="0"/>
              </a:spcBef>
              <a:spcAft>
                <a:spcPts val="0"/>
              </a:spcAft>
              <a:buNone/>
            </a:pPr>
            <a:r>
              <a:t/>
            </a:r>
            <a:endParaRPr b="1"/>
          </a:p>
        </p:txBody>
      </p:sp>
      <p:sp>
        <p:nvSpPr>
          <p:cNvPr id="386" name="Google Shape;38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4" name="Google Shape;39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lesson.</a:t>
            </a:r>
            <a:endParaRPr/>
          </a:p>
          <a:p>
            <a:pPr indent="0" lvl="0" marL="0" rtl="0" algn="l">
              <a:spcBef>
                <a:spcPts val="0"/>
              </a:spcBef>
              <a:spcAft>
                <a:spcPts val="0"/>
              </a:spcAft>
              <a:buNone/>
            </a:pPr>
            <a:r>
              <a:rPr lang="en-US"/>
              <a:t>Instructor: see if students can think of examples of lessons their parents tried to teach them that were in the form of “Don’t…” Then see if the students can restate the lesson in a form of what they SHOULD do. For example, “don’t run across the street without looking” might become “look both ways before you cross the street.”</a:t>
            </a:r>
            <a:endParaRPr/>
          </a:p>
          <a:p>
            <a:pPr indent="0" lvl="0" marL="0" rtl="0" algn="l">
              <a:spcBef>
                <a:spcPts val="0"/>
              </a:spcBef>
              <a:spcAft>
                <a:spcPts val="0"/>
              </a:spcAft>
              <a:buNone/>
            </a:pPr>
            <a:r>
              <a:t/>
            </a:r>
            <a:endParaRPr b="1"/>
          </a:p>
        </p:txBody>
      </p:sp>
      <p:sp>
        <p:nvSpPr>
          <p:cNvPr id="395" name="Google Shape;39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2" name="Google Shape;40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a:t>
            </a:r>
            <a:endParaRPr/>
          </a:p>
        </p:txBody>
      </p:sp>
      <p:sp>
        <p:nvSpPr>
          <p:cNvPr id="403" name="Google Shape;40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0" name="Google Shape;41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No animation.</a:t>
            </a:r>
            <a:endParaRPr/>
          </a:p>
          <a:p>
            <a:pPr indent="0" lvl="0" marL="0" rtl="0" algn="l">
              <a:spcBef>
                <a:spcPts val="0"/>
              </a:spcBef>
              <a:spcAft>
                <a:spcPts val="0"/>
              </a:spcAft>
              <a:buNone/>
            </a:pPr>
            <a:r>
              <a:t/>
            </a:r>
            <a:endParaRPr/>
          </a:p>
        </p:txBody>
      </p:sp>
      <p:sp>
        <p:nvSpPr>
          <p:cNvPr id="411" name="Google Shape;41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 under each heading.</a:t>
            </a:r>
            <a:endParaRPr/>
          </a:p>
          <a:p>
            <a:pPr indent="0" lvl="0" marL="0" rtl="0" algn="l">
              <a:spcBef>
                <a:spcPts val="0"/>
              </a:spcBef>
              <a:spcAft>
                <a:spcPts val="0"/>
              </a:spcAft>
              <a:buNone/>
            </a:pPr>
            <a:r>
              <a:rPr lang="en-US"/>
              <a:t>Instructor: see if students can identify which forms of conditioning are being referred to in points 1-3 of either column, before going on to the next slide for the answers.</a:t>
            </a:r>
            <a:endParaRPr/>
          </a:p>
        </p:txBody>
      </p:sp>
      <p:sp>
        <p:nvSpPr>
          <p:cNvPr id="143" name="Google Shape;14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Automatic animation.</a:t>
            </a:r>
            <a:endParaRPr/>
          </a:p>
          <a:p>
            <a:pPr indent="0" lvl="0" marL="0" rtl="0" algn="l">
              <a:spcBef>
                <a:spcPts val="0"/>
              </a:spcBef>
              <a:spcAft>
                <a:spcPts val="0"/>
              </a:spcAft>
              <a:buNone/>
            </a:pPr>
            <a:r>
              <a:rPr lang="en-US"/>
              <a:t>There are millions of sensory neurons and millions of motor neurons, but BILLIONS of interneurons.</a:t>
            </a:r>
            <a:endParaRPr/>
          </a:p>
        </p:txBody>
      </p:sp>
      <p:sp>
        <p:nvSpPr>
          <p:cNvPr id="153" name="Google Shape;15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p5:notes"/>
          <p:cNvSpPr txBox="1"/>
          <p:nvPr>
            <p:ph idx="1" type="body"/>
          </p:nvPr>
        </p:nvSpPr>
        <p:spPr>
          <a:xfrm>
            <a:off x="581025" y="4246563"/>
            <a:ext cx="5573713" cy="1835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start animated example (let it play out).</a:t>
            </a:r>
            <a:endParaRPr/>
          </a:p>
          <a:p>
            <a:pPr indent="0" lvl="0" marL="0" rtl="0" algn="l">
              <a:spcBef>
                <a:spcPts val="0"/>
              </a:spcBef>
              <a:spcAft>
                <a:spcPts val="0"/>
              </a:spcAft>
              <a:buNone/>
            </a:pPr>
            <a:r>
              <a:rPr lang="en-US"/>
              <a:t>Instructor: another example of classical conditioning in which we learn from experience occurs when conditioning helps us associate “BEEEP” with an approaching car. The BEEP sound soon is as alarming as the car. Without this learning, cars might run us over.</a:t>
            </a:r>
            <a:endParaRPr/>
          </a:p>
          <a:p>
            <a:pPr indent="0" lvl="0" marL="0" rtl="0" algn="l">
              <a:spcBef>
                <a:spcPts val="0"/>
              </a:spcBef>
              <a:spcAft>
                <a:spcPts val="0"/>
              </a:spcAft>
              <a:buNone/>
            </a:pPr>
            <a:r>
              <a:rPr lang="en-US"/>
              <a:t>Another example of classical conditioning: military service personnel who hear a mortar launch sound “thoom” followed by a violent explosion nearby may learn to associate those two stimuli. As a result, at fireworks, even when they know there is no danger, the launch of fireworks sometimes still triggers a “duck and cover” reaction.</a:t>
            </a:r>
            <a:endParaRPr/>
          </a:p>
        </p:txBody>
      </p:sp>
      <p:sp>
        <p:nvSpPr>
          <p:cNvPr id="162" name="Google Shape;16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No animation.</a:t>
            </a:r>
            <a:endParaRPr/>
          </a:p>
          <a:p>
            <a:pPr indent="0" lvl="0" marL="0" rtl="0" algn="l">
              <a:spcBef>
                <a:spcPts val="0"/>
              </a:spcBef>
              <a:spcAft>
                <a:spcPts val="0"/>
              </a:spcAft>
              <a:buNone/>
            </a:pPr>
            <a:r>
              <a:t/>
            </a:r>
            <a:endParaRPr i="1"/>
          </a:p>
        </p:txBody>
      </p:sp>
      <p:sp>
        <p:nvSpPr>
          <p:cNvPr id="177" name="Google Shape;17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No animation.</a:t>
            </a:r>
            <a:endParaRPr/>
          </a:p>
          <a:p>
            <a:pPr indent="0" lvl="0" marL="0" rtl="0" algn="l">
              <a:spcBef>
                <a:spcPts val="0"/>
              </a:spcBef>
              <a:spcAft>
                <a:spcPts val="0"/>
              </a:spcAft>
              <a:buNone/>
            </a:pPr>
            <a:r>
              <a:t/>
            </a:r>
            <a:endParaRPr b="1"/>
          </a:p>
        </p:txBody>
      </p:sp>
      <p:sp>
        <p:nvSpPr>
          <p:cNvPr id="185" name="Google Shape;18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reveal bullets.</a:t>
            </a:r>
            <a:endParaRPr/>
          </a:p>
          <a:p>
            <a:pPr indent="0" lvl="0" marL="0" rtl="0" algn="l">
              <a:spcBef>
                <a:spcPts val="0"/>
              </a:spcBef>
              <a:spcAft>
                <a:spcPts val="0"/>
              </a:spcAft>
              <a:buNone/>
            </a:pPr>
            <a:r>
              <a:rPr lang="en-US"/>
              <a:t>Instructor, you can add verbally: </a:t>
            </a:r>
            <a:endParaRPr/>
          </a:p>
          <a:p>
            <a:pPr indent="0" lvl="0" marL="0" rtl="0" algn="l">
              <a:spcBef>
                <a:spcPts val="0"/>
              </a:spcBef>
              <a:spcAft>
                <a:spcPts val="0"/>
              </a:spcAft>
              <a:buNone/>
            </a:pPr>
            <a:r>
              <a:rPr lang="en-US"/>
              <a:t>“The dog had learned that these stimuli predicted the arrival food. These neutral stimuli had become </a:t>
            </a:r>
            <a:r>
              <a:rPr i="1" lang="en-US" u="sng"/>
              <a:t>conditioned stimuli</a:t>
            </a:r>
            <a:r>
              <a:rPr lang="en-US"/>
              <a:t>.” </a:t>
            </a:r>
            <a:endParaRPr/>
          </a:p>
          <a:p>
            <a:pPr indent="0" lvl="0" marL="0" rtl="0" algn="l">
              <a:spcBef>
                <a:spcPts val="0"/>
              </a:spcBef>
              <a:spcAft>
                <a:spcPts val="0"/>
              </a:spcAft>
              <a:buNone/>
            </a:pPr>
            <a:r>
              <a:rPr lang="en-US"/>
              <a:t>Ivan Pavlov then performed controlled experiments yielding much of the knowledge about conditioning still used today.</a:t>
            </a:r>
            <a:endParaRPr/>
          </a:p>
        </p:txBody>
      </p:sp>
      <p:sp>
        <p:nvSpPr>
          <p:cNvPr id="193" name="Google Shape;19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p9:notes"/>
          <p:cNvSpPr txBox="1"/>
          <p:nvPr>
            <p:ph idx="1" type="body"/>
          </p:nvPr>
        </p:nvSpPr>
        <p:spPr>
          <a:xfrm>
            <a:off x="609600" y="4340225"/>
            <a:ext cx="5559425" cy="2089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Click to start animation.</a:t>
            </a:r>
            <a:endParaRPr/>
          </a:p>
          <a:p>
            <a:pPr indent="0" lvl="0" marL="0" rtl="0" algn="l">
              <a:spcBef>
                <a:spcPts val="0"/>
              </a:spcBef>
              <a:spcAft>
                <a:spcPts val="0"/>
              </a:spcAft>
              <a:buNone/>
            </a:pPr>
            <a:r>
              <a:t/>
            </a:r>
            <a:endParaRPr/>
          </a:p>
        </p:txBody>
      </p:sp>
      <p:sp>
        <p:nvSpPr>
          <p:cNvPr id="201" name="Google Shape;20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0" name="Google Shape;70;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1" name="Google Shape;71;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2" name="Google Shape;72;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3" name="Google Shape;73;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p4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4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8" name="Google Shape;88;p4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9" name="Google Shape;89;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4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4" name="Google Shape;94;p4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5" name="Google Shape;95;p4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6" name="Google Shape;96;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4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4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4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11" name="Shape 111"/>
        <p:cNvGrpSpPr/>
        <p:nvPr/>
      </p:nvGrpSpPr>
      <p:grpSpPr>
        <a:xfrm>
          <a:off x="0" y="0"/>
          <a:ext cx="0" cy="0"/>
          <a:chOff x="0" y="0"/>
          <a:chExt cx="0" cy="0"/>
        </a:xfrm>
      </p:grpSpPr>
      <p:sp>
        <p:nvSpPr>
          <p:cNvPr id="112" name="Google Shape;112;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46"/>
          <p:cNvSpPr txBox="1"/>
          <p:nvPr>
            <p:ph idx="10" type="dt"/>
          </p:nvPr>
        </p:nvSpPr>
        <p:spPr>
          <a:xfrm>
            <a:off x="457200" y="6477000"/>
            <a:ext cx="21336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6"/>
          <p:cNvSpPr txBox="1"/>
          <p:nvPr>
            <p:ph idx="11" type="ftr"/>
          </p:nvPr>
        </p:nvSpPr>
        <p:spPr>
          <a:xfrm>
            <a:off x="2640013" y="6477000"/>
            <a:ext cx="5508625" cy="274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6"/>
          <p:cNvSpPr txBox="1"/>
          <p:nvPr>
            <p:ph idx="12" type="sldNum"/>
          </p:nvPr>
        </p:nvSpPr>
        <p:spPr>
          <a:xfrm>
            <a:off x="8204200" y="6477000"/>
            <a:ext cx="733425" cy="274638"/>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16" name="Shape 116"/>
        <p:cNvGrpSpPr/>
        <p:nvPr/>
      </p:nvGrpSpPr>
      <p:grpSpPr>
        <a:xfrm>
          <a:off x="0" y="0"/>
          <a:ext cx="0" cy="0"/>
          <a:chOff x="0" y="0"/>
          <a:chExt cx="0" cy="0"/>
        </a:xfrm>
      </p:grpSpPr>
      <p:sp>
        <p:nvSpPr>
          <p:cNvPr id="117" name="Google Shape;117;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47"/>
          <p:cNvSpPr txBox="1"/>
          <p:nvPr>
            <p:ph idx="10" type="dt"/>
          </p:nvPr>
        </p:nvSpPr>
        <p:spPr>
          <a:xfrm>
            <a:off x="457200" y="6477000"/>
            <a:ext cx="21336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7"/>
          <p:cNvSpPr txBox="1"/>
          <p:nvPr>
            <p:ph idx="11" type="ftr"/>
          </p:nvPr>
        </p:nvSpPr>
        <p:spPr>
          <a:xfrm>
            <a:off x="2640013" y="6477000"/>
            <a:ext cx="5508625" cy="274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7"/>
          <p:cNvSpPr txBox="1"/>
          <p:nvPr>
            <p:ph idx="12" type="sldNum"/>
          </p:nvPr>
        </p:nvSpPr>
        <p:spPr>
          <a:xfrm>
            <a:off x="8204200" y="6477000"/>
            <a:ext cx="733425" cy="274638"/>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21" name="Shape 121"/>
        <p:cNvGrpSpPr/>
        <p:nvPr/>
      </p:nvGrpSpPr>
      <p:grpSpPr>
        <a:xfrm>
          <a:off x="0" y="0"/>
          <a:ext cx="0" cy="0"/>
          <a:chOff x="0" y="0"/>
          <a:chExt cx="0" cy="0"/>
        </a:xfrm>
      </p:grpSpPr>
      <p:sp>
        <p:nvSpPr>
          <p:cNvPr id="122" name="Google Shape;122;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48"/>
          <p:cNvSpPr txBox="1"/>
          <p:nvPr>
            <p:ph idx="10" type="dt"/>
          </p:nvPr>
        </p:nvSpPr>
        <p:spPr>
          <a:xfrm>
            <a:off x="457200" y="6477000"/>
            <a:ext cx="21336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8"/>
          <p:cNvSpPr txBox="1"/>
          <p:nvPr>
            <p:ph idx="11" type="ftr"/>
          </p:nvPr>
        </p:nvSpPr>
        <p:spPr>
          <a:xfrm>
            <a:off x="2640013" y="6477000"/>
            <a:ext cx="5508625" cy="274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8"/>
          <p:cNvSpPr txBox="1"/>
          <p:nvPr>
            <p:ph idx="12" type="sldNum"/>
          </p:nvPr>
        </p:nvSpPr>
        <p:spPr>
          <a:xfrm>
            <a:off x="8204200" y="6477000"/>
            <a:ext cx="733425" cy="274638"/>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4" name="Google Shape;24;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5" name="Google Shape;2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8" name="Shape 28"/>
        <p:cNvGrpSpPr/>
        <p:nvPr/>
      </p:nvGrpSpPr>
      <p:grpSpPr>
        <a:xfrm>
          <a:off x="0" y="0"/>
          <a:ext cx="0" cy="0"/>
          <a:chOff x="0" y="0"/>
          <a:chExt cx="0" cy="0"/>
        </a:xfrm>
      </p:grpSpPr>
      <p:sp>
        <p:nvSpPr>
          <p:cNvPr id="29" name="Google Shape;29;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2"/>
          <p:cNvSpPr txBox="1"/>
          <p:nvPr>
            <p:ph idx="10" type="dt"/>
          </p:nvPr>
        </p:nvSpPr>
        <p:spPr>
          <a:xfrm>
            <a:off x="457200" y="6477000"/>
            <a:ext cx="21336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1" type="ftr"/>
          </p:nvPr>
        </p:nvSpPr>
        <p:spPr>
          <a:xfrm>
            <a:off x="2640013" y="6477000"/>
            <a:ext cx="5508625" cy="274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2" type="sldNum"/>
          </p:nvPr>
        </p:nvSpPr>
        <p:spPr>
          <a:xfrm>
            <a:off x="8204200" y="6477000"/>
            <a:ext cx="733425" cy="274638"/>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33" name="Shape 33"/>
        <p:cNvGrpSpPr/>
        <p:nvPr/>
      </p:nvGrpSpPr>
      <p:grpSpPr>
        <a:xfrm>
          <a:off x="0" y="0"/>
          <a:ext cx="0" cy="0"/>
          <a:chOff x="0" y="0"/>
          <a:chExt cx="0" cy="0"/>
        </a:xfrm>
      </p:grpSpPr>
      <p:sp>
        <p:nvSpPr>
          <p:cNvPr id="34" name="Google Shape;34;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33"/>
          <p:cNvSpPr txBox="1"/>
          <p:nvPr>
            <p:ph idx="10" type="dt"/>
          </p:nvPr>
        </p:nvSpPr>
        <p:spPr>
          <a:xfrm>
            <a:off x="457200" y="6477000"/>
            <a:ext cx="21336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1" type="ftr"/>
          </p:nvPr>
        </p:nvSpPr>
        <p:spPr>
          <a:xfrm>
            <a:off x="2640013" y="6477000"/>
            <a:ext cx="5508625" cy="274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3"/>
          <p:cNvSpPr txBox="1"/>
          <p:nvPr>
            <p:ph idx="12" type="sldNum"/>
          </p:nvPr>
        </p:nvSpPr>
        <p:spPr>
          <a:xfrm>
            <a:off x="8204200" y="6477000"/>
            <a:ext cx="733425" cy="274638"/>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8" name="Shape 38"/>
        <p:cNvGrpSpPr/>
        <p:nvPr/>
      </p:nvGrpSpPr>
      <p:grpSpPr>
        <a:xfrm>
          <a:off x="0" y="0"/>
          <a:ext cx="0" cy="0"/>
          <a:chOff x="0" y="0"/>
          <a:chExt cx="0" cy="0"/>
        </a:xfrm>
      </p:grpSpPr>
      <p:sp>
        <p:nvSpPr>
          <p:cNvPr id="39" name="Google Shape;3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34"/>
          <p:cNvSpPr txBox="1"/>
          <p:nvPr>
            <p:ph idx="10" type="dt"/>
          </p:nvPr>
        </p:nvSpPr>
        <p:spPr>
          <a:xfrm>
            <a:off x="457200" y="6477000"/>
            <a:ext cx="21336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4"/>
          <p:cNvSpPr txBox="1"/>
          <p:nvPr>
            <p:ph idx="11" type="ftr"/>
          </p:nvPr>
        </p:nvSpPr>
        <p:spPr>
          <a:xfrm>
            <a:off x="2640013" y="6477000"/>
            <a:ext cx="5508625" cy="274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4"/>
          <p:cNvSpPr txBox="1"/>
          <p:nvPr>
            <p:ph idx="12" type="sldNum"/>
          </p:nvPr>
        </p:nvSpPr>
        <p:spPr>
          <a:xfrm>
            <a:off x="8204200" y="6477000"/>
            <a:ext cx="733425" cy="274638"/>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43" name="Shape 43"/>
        <p:cNvGrpSpPr/>
        <p:nvPr/>
      </p:nvGrpSpPr>
      <p:grpSpPr>
        <a:xfrm>
          <a:off x="0" y="0"/>
          <a:ext cx="0" cy="0"/>
          <a:chOff x="0" y="0"/>
          <a:chExt cx="0" cy="0"/>
        </a:xfrm>
      </p:grpSpPr>
      <p:sp>
        <p:nvSpPr>
          <p:cNvPr id="44" name="Google Shape;44;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35"/>
          <p:cNvSpPr txBox="1"/>
          <p:nvPr>
            <p:ph idx="10" type="dt"/>
          </p:nvPr>
        </p:nvSpPr>
        <p:spPr>
          <a:xfrm>
            <a:off x="457200" y="6477000"/>
            <a:ext cx="2133600" cy="274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1" type="ftr"/>
          </p:nvPr>
        </p:nvSpPr>
        <p:spPr>
          <a:xfrm>
            <a:off x="2640013" y="6477000"/>
            <a:ext cx="5508625" cy="274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2" type="sldNum"/>
          </p:nvPr>
        </p:nvSpPr>
        <p:spPr>
          <a:xfrm>
            <a:off x="8204200" y="6477000"/>
            <a:ext cx="733425" cy="274638"/>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8" name="Shape 48"/>
        <p:cNvGrpSpPr/>
        <p:nvPr/>
      </p:nvGrpSpPr>
      <p:grpSpPr>
        <a:xfrm>
          <a:off x="0" y="0"/>
          <a:ext cx="0" cy="0"/>
          <a:chOff x="0" y="0"/>
          <a:chExt cx="0" cy="0"/>
        </a:xfrm>
      </p:grpSpPr>
      <p:sp>
        <p:nvSpPr>
          <p:cNvPr id="49" name="Google Shape;4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3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3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8" name="Google Shape;58;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3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3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64" name="Google Shape;64;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0.jpg"/><Relationship Id="rId5"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11.jpg"/><Relationship Id="rId5" Type="http://schemas.openxmlformats.org/officeDocument/2006/relationships/image" Target="../media/image7.jpg"/><Relationship Id="rId6"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title"/>
          </p:nvPr>
        </p:nvSpPr>
        <p:spPr>
          <a:xfrm>
            <a:off x="0" y="0"/>
            <a:ext cx="9144000" cy="1177925"/>
          </a:xfrm>
          <a:prstGeom prst="rect">
            <a:avLst/>
          </a:prstGeom>
          <a:solidFill>
            <a:srgbClr val="3AA082"/>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a:solidFill>
                  <a:srgbClr val="F8F6E3"/>
                </a:solidFill>
              </a:rPr>
              <a:t>Overview: Topics in this Chapter</a:t>
            </a:r>
            <a:endParaRPr b="1" i="1" sz="3200">
              <a:solidFill>
                <a:srgbClr val="F8F6E3"/>
              </a:solidFill>
            </a:endParaRPr>
          </a:p>
        </p:txBody>
      </p:sp>
      <p:sp>
        <p:nvSpPr>
          <p:cNvPr id="132" name="Google Shape;132;p1"/>
          <p:cNvSpPr/>
          <p:nvPr>
            <p:ph idx="1" type="body"/>
          </p:nvPr>
        </p:nvSpPr>
        <p:spPr>
          <a:xfrm>
            <a:off x="331788" y="1458913"/>
            <a:ext cx="4765675" cy="4873625"/>
          </a:xfrm>
          <a:prstGeom prst="roundRect">
            <a:avLst>
              <a:gd fmla="val 16667" name="adj"/>
            </a:avLst>
          </a:prstGeom>
          <a:solidFill>
            <a:srgbClr val="F8F6E3">
              <a:alpha val="79607"/>
            </a:srgbClr>
          </a:solid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Noto Sans Symbols"/>
              <a:buChar char="▪"/>
            </a:pPr>
            <a:r>
              <a:rPr lang="en-US"/>
              <a:t>Definitions</a:t>
            </a:r>
            <a:endParaRPr/>
          </a:p>
          <a:p>
            <a:pPr indent="-342900" lvl="0" marL="342900" rtl="0" algn="l">
              <a:lnSpc>
                <a:spcPct val="100000"/>
              </a:lnSpc>
              <a:spcBef>
                <a:spcPts val="1240"/>
              </a:spcBef>
              <a:spcAft>
                <a:spcPts val="0"/>
              </a:spcAft>
              <a:buClr>
                <a:srgbClr val="444EA2"/>
              </a:buClr>
              <a:buSzPts val="3200"/>
              <a:buFont typeface="Noto Sans Symbols"/>
              <a:buChar char="▪"/>
            </a:pPr>
            <a:r>
              <a:rPr b="1" lang="en-US">
                <a:solidFill>
                  <a:srgbClr val="444EA2"/>
                </a:solidFill>
              </a:rPr>
              <a:t>Classical </a:t>
            </a:r>
            <a:r>
              <a:rPr lang="en-US"/>
              <a:t>conditioning</a:t>
            </a:r>
            <a:endParaRPr/>
          </a:p>
          <a:p>
            <a:pPr indent="-342900" lvl="0" marL="342900" rtl="0" algn="l">
              <a:lnSpc>
                <a:spcPct val="100000"/>
              </a:lnSpc>
              <a:spcBef>
                <a:spcPts val="1240"/>
              </a:spcBef>
              <a:spcAft>
                <a:spcPts val="0"/>
              </a:spcAft>
              <a:buClr>
                <a:srgbClr val="444EA2"/>
              </a:buClr>
              <a:buSzPts val="3200"/>
              <a:buFont typeface="Noto Sans Symbols"/>
              <a:buChar char="▪"/>
            </a:pPr>
            <a:r>
              <a:rPr b="1" lang="en-US">
                <a:solidFill>
                  <a:srgbClr val="444EA2"/>
                </a:solidFill>
              </a:rPr>
              <a:t>Operant </a:t>
            </a:r>
            <a:r>
              <a:rPr lang="en-US"/>
              <a:t>conditioning</a:t>
            </a:r>
            <a:endParaRPr/>
          </a:p>
          <a:p>
            <a:pPr indent="-342900" lvl="0" marL="342900" rtl="0" algn="l">
              <a:lnSpc>
                <a:spcPct val="100000"/>
              </a:lnSpc>
              <a:spcBef>
                <a:spcPts val="1240"/>
              </a:spcBef>
              <a:spcAft>
                <a:spcPts val="0"/>
              </a:spcAft>
              <a:buClr>
                <a:srgbClr val="444EA2"/>
              </a:buClr>
              <a:buSzPts val="3200"/>
              <a:buFont typeface="Noto Sans Symbols"/>
              <a:buChar char="▪"/>
            </a:pPr>
            <a:r>
              <a:rPr b="1" lang="en-US">
                <a:solidFill>
                  <a:srgbClr val="444EA2"/>
                </a:solidFill>
              </a:rPr>
              <a:t>Biological and cognitive </a:t>
            </a:r>
            <a:r>
              <a:rPr lang="en-US"/>
              <a:t>components of learning</a:t>
            </a:r>
            <a:endParaRPr/>
          </a:p>
          <a:p>
            <a:pPr indent="-342900" lvl="0" marL="342900" rtl="0" algn="l">
              <a:lnSpc>
                <a:spcPct val="100000"/>
              </a:lnSpc>
              <a:spcBef>
                <a:spcPts val="1240"/>
              </a:spcBef>
              <a:spcAft>
                <a:spcPts val="0"/>
              </a:spcAft>
              <a:buClr>
                <a:srgbClr val="444EA2"/>
              </a:buClr>
              <a:buSzPts val="3200"/>
              <a:buFont typeface="Noto Sans Symbols"/>
              <a:buChar char="▪"/>
            </a:pPr>
            <a:r>
              <a:rPr b="1" lang="en-US">
                <a:solidFill>
                  <a:srgbClr val="444EA2"/>
                </a:solidFill>
              </a:rPr>
              <a:t>Observational</a:t>
            </a:r>
            <a:r>
              <a:rPr lang="en-US"/>
              <a:t> learning</a:t>
            </a:r>
            <a:endParaRPr/>
          </a:p>
        </p:txBody>
      </p:sp>
      <p:sp>
        <p:nvSpPr>
          <p:cNvPr id="133" name="Google Shape;133;p1"/>
          <p:cNvSpPr/>
          <p:nvPr/>
        </p:nvSpPr>
        <p:spPr>
          <a:xfrm>
            <a:off x="5430150" y="1177925"/>
            <a:ext cx="3499800" cy="5735400"/>
          </a:xfrm>
          <a:prstGeom prst="roundRect">
            <a:avLst>
              <a:gd fmla="val 16667" name="adj"/>
            </a:avLst>
          </a:prstGeom>
          <a:solidFill>
            <a:srgbClr val="A0366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200" u="none" cap="none" strike="noStrike">
                <a:solidFill>
                  <a:srgbClr val="F8F6E3"/>
                </a:solidFill>
                <a:latin typeface="Calibri"/>
                <a:ea typeface="Calibri"/>
                <a:cs typeface="Calibri"/>
                <a:sym typeface="Calibri"/>
              </a:rPr>
              <a:t>What do we mean by “learning”?</a:t>
            </a:r>
            <a:endParaRPr/>
          </a:p>
          <a:p>
            <a:pPr indent="0" lvl="0" marL="0" marR="0" rtl="0" algn="l">
              <a:lnSpc>
                <a:spcPct val="100000"/>
              </a:lnSpc>
              <a:spcBef>
                <a:spcPts val="0"/>
              </a:spcBef>
              <a:spcAft>
                <a:spcPts val="0"/>
              </a:spcAft>
              <a:buNone/>
            </a:pPr>
            <a:r>
              <a:t/>
            </a:r>
            <a:endParaRPr b="0" i="1" sz="3200" u="none" cap="none" strike="noStrike">
              <a:solidFill>
                <a:srgbClr val="F8F6E3"/>
              </a:solidFill>
              <a:latin typeface="Calibri"/>
              <a:ea typeface="Calibri"/>
              <a:cs typeface="Calibri"/>
              <a:sym typeface="Calibri"/>
            </a:endParaRPr>
          </a:p>
          <a:p>
            <a:pPr indent="0" lvl="0" marL="0" marR="0" rtl="0" algn="l">
              <a:lnSpc>
                <a:spcPct val="100000"/>
              </a:lnSpc>
              <a:spcBef>
                <a:spcPts val="0"/>
              </a:spcBef>
              <a:spcAft>
                <a:spcPts val="0"/>
              </a:spcAft>
              <a:buNone/>
            </a:pPr>
            <a:r>
              <a:rPr i="1" lang="en-US" sz="3200">
                <a:solidFill>
                  <a:srgbClr val="F8F6E3"/>
                </a:solidFill>
                <a:latin typeface="Calibri"/>
                <a:ea typeface="Calibri"/>
                <a:cs typeface="Calibri"/>
                <a:sym typeface="Calibri"/>
              </a:rPr>
              <a:t>L</a:t>
            </a:r>
            <a:r>
              <a:rPr b="0" i="1" lang="en-US" sz="3200" u="none" cap="none" strike="noStrike">
                <a:solidFill>
                  <a:srgbClr val="F8F6E3"/>
                </a:solidFill>
                <a:latin typeface="Calibri"/>
                <a:ea typeface="Calibri"/>
                <a:cs typeface="Calibri"/>
                <a:sym typeface="Calibri"/>
              </a:rPr>
              <a:t>earning is the process of acquiring new and relatively enduring information or behaviors</a:t>
            </a:r>
            <a:r>
              <a:rPr b="0" i="0" lang="en-US" sz="3200" u="none" cap="none" strike="noStrike">
                <a:solidFill>
                  <a:srgbClr val="F8F6E3"/>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ppt_w</p:attrName>
                                        </p:attrNameLst>
                                      </p:cBhvr>
                                      <p:tavLst>
                                        <p:tav fmla="" tm="0">
                                          <p:val>
                                            <p:strVal val="0"/>
                                          </p:val>
                                        </p:tav>
                                        <p:tav fmla="" tm="100000">
                                          <p:val>
                                            <p:strVal val="#ppt_w"/>
                                          </p:val>
                                        </p:tav>
                                      </p:tavLst>
                                    </p:anim>
                                    <p:anim calcmode="lin" valueType="num">
                                      <p:cBhvr additive="base">
                                        <p:cTn dur="500"/>
                                        <p:tgtEl>
                                          <p:spTgt spid="1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dog tongue.jpg" id="215" name="Google Shape;215;p10"/>
          <p:cNvPicPr preferRelativeResize="0"/>
          <p:nvPr/>
        </p:nvPicPr>
        <p:blipFill rotWithShape="1">
          <a:blip r:embed="rId3">
            <a:alphaModFix/>
          </a:blip>
          <a:srcRect b="14693" l="14747" r="461" t="26530"/>
          <a:stretch/>
        </p:blipFill>
        <p:spPr>
          <a:xfrm>
            <a:off x="5334000" y="3200400"/>
            <a:ext cx="3505200" cy="3657600"/>
          </a:xfrm>
          <a:prstGeom prst="rect">
            <a:avLst/>
          </a:prstGeom>
          <a:noFill/>
          <a:ln>
            <a:noFill/>
          </a:ln>
        </p:spPr>
      </p:pic>
      <p:cxnSp>
        <p:nvCxnSpPr>
          <p:cNvPr id="216" name="Google Shape;216;p10"/>
          <p:cNvCxnSpPr/>
          <p:nvPr/>
        </p:nvCxnSpPr>
        <p:spPr>
          <a:xfrm flipH="1" rot="10800000">
            <a:off x="3048000" y="4495800"/>
            <a:ext cx="2514600" cy="838200"/>
          </a:xfrm>
          <a:prstGeom prst="straightConnector1">
            <a:avLst/>
          </a:prstGeom>
          <a:noFill/>
          <a:ln cap="flat" cmpd="sng" w="76200">
            <a:solidFill>
              <a:srgbClr val="F36F21"/>
            </a:solidFill>
            <a:prstDash val="dash"/>
            <a:round/>
            <a:headEnd len="sm" w="sm" type="none"/>
            <a:tailEnd len="lg" w="lg" type="triangle"/>
          </a:ln>
        </p:spPr>
      </p:cxnSp>
      <p:sp>
        <p:nvSpPr>
          <p:cNvPr id="217" name="Google Shape;217;p10"/>
          <p:cNvSpPr txBox="1"/>
          <p:nvPr/>
        </p:nvSpPr>
        <p:spPr>
          <a:xfrm>
            <a:off x="6788150" y="2743200"/>
            <a:ext cx="2355850" cy="12001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43434"/>
                </a:solidFill>
                <a:latin typeface="Calibri"/>
                <a:ea typeface="Calibri"/>
                <a:cs typeface="Calibri"/>
                <a:sym typeface="Calibri"/>
              </a:rPr>
              <a:t>Unconditioned response (UR): </a:t>
            </a:r>
            <a:endParaRPr/>
          </a:p>
          <a:p>
            <a:pPr indent="0" lvl="0" marL="0" marR="0" rtl="0" algn="ctr">
              <a:spcBef>
                <a:spcPts val="0"/>
              </a:spcBef>
              <a:spcAft>
                <a:spcPts val="0"/>
              </a:spcAft>
              <a:buNone/>
            </a:pPr>
            <a:r>
              <a:rPr b="1" lang="en-US" sz="2400">
                <a:solidFill>
                  <a:srgbClr val="343434"/>
                </a:solidFill>
                <a:latin typeface="Calibri"/>
                <a:ea typeface="Calibri"/>
                <a:cs typeface="Calibri"/>
                <a:sym typeface="Calibri"/>
              </a:rPr>
              <a:t>dog salivates</a:t>
            </a:r>
            <a:endParaRPr/>
          </a:p>
        </p:txBody>
      </p:sp>
      <p:sp>
        <p:nvSpPr>
          <p:cNvPr id="218" name="Google Shape;218;p10"/>
          <p:cNvSpPr txBox="1"/>
          <p:nvPr/>
        </p:nvSpPr>
        <p:spPr>
          <a:xfrm>
            <a:off x="301625" y="3475038"/>
            <a:ext cx="2468563" cy="12001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43434"/>
                </a:solidFill>
                <a:latin typeface="Calibri"/>
                <a:ea typeface="Calibri"/>
                <a:cs typeface="Calibri"/>
                <a:sym typeface="Calibri"/>
              </a:rPr>
              <a:t>Unconditioned </a:t>
            </a:r>
            <a:endParaRPr/>
          </a:p>
          <a:p>
            <a:pPr indent="0" lvl="0" marL="0" marR="0" rtl="0" algn="ctr">
              <a:spcBef>
                <a:spcPts val="0"/>
              </a:spcBef>
              <a:spcAft>
                <a:spcPts val="0"/>
              </a:spcAft>
              <a:buNone/>
            </a:pPr>
            <a:r>
              <a:rPr b="1" lang="en-US" sz="2400">
                <a:solidFill>
                  <a:srgbClr val="343434"/>
                </a:solidFill>
                <a:latin typeface="Calibri"/>
                <a:ea typeface="Calibri"/>
                <a:cs typeface="Calibri"/>
                <a:sym typeface="Calibri"/>
              </a:rPr>
              <a:t>stimulus (US): yummy dog food</a:t>
            </a:r>
            <a:endParaRPr/>
          </a:p>
        </p:txBody>
      </p:sp>
      <p:sp>
        <p:nvSpPr>
          <p:cNvPr id="219" name="Google Shape;219;p10"/>
          <p:cNvSpPr txBox="1"/>
          <p:nvPr/>
        </p:nvSpPr>
        <p:spPr>
          <a:xfrm>
            <a:off x="1905000" y="304800"/>
            <a:ext cx="5334000" cy="708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A0366C"/>
                </a:solidFill>
                <a:latin typeface="Calibri"/>
                <a:ea typeface="Calibri"/>
                <a:cs typeface="Calibri"/>
                <a:sym typeface="Calibri"/>
              </a:rPr>
              <a:t>Before Conditioning</a:t>
            </a:r>
            <a:endParaRPr/>
          </a:p>
        </p:txBody>
      </p:sp>
      <p:sp>
        <p:nvSpPr>
          <p:cNvPr id="220" name="Google Shape;220;p10"/>
          <p:cNvSpPr txBox="1"/>
          <p:nvPr/>
        </p:nvSpPr>
        <p:spPr>
          <a:xfrm>
            <a:off x="0" y="887413"/>
            <a:ext cx="9144000" cy="13287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3200">
                <a:solidFill>
                  <a:srgbClr val="0070C0"/>
                </a:solidFill>
                <a:latin typeface="Calibri"/>
                <a:ea typeface="Calibri"/>
                <a:cs typeface="Calibri"/>
                <a:sym typeface="Calibri"/>
              </a:rPr>
              <a:t> </a:t>
            </a:r>
            <a:r>
              <a:rPr b="1" lang="en-US" sz="3200">
                <a:solidFill>
                  <a:srgbClr val="444EA2"/>
                </a:solidFill>
                <a:latin typeface="Calibri"/>
                <a:ea typeface="Calibri"/>
                <a:cs typeface="Calibri"/>
                <a:sym typeface="Calibri"/>
              </a:rPr>
              <a:t>Unconditioned stimulus and response</a:t>
            </a:r>
            <a:r>
              <a:rPr lang="en-US" sz="3200">
                <a:solidFill>
                  <a:srgbClr val="444EA2"/>
                </a:solidFill>
                <a:latin typeface="Calibri"/>
                <a:ea typeface="Calibri"/>
                <a:cs typeface="Calibri"/>
                <a:sym typeface="Calibri"/>
              </a:rPr>
              <a:t>: </a:t>
            </a:r>
            <a:endParaRPr/>
          </a:p>
          <a:p>
            <a:pPr indent="0" lvl="0" marL="0" marR="0" rtl="0" algn="ctr">
              <a:lnSpc>
                <a:spcPct val="100000"/>
              </a:lnSpc>
              <a:spcBef>
                <a:spcPts val="0"/>
              </a:spcBef>
              <a:spcAft>
                <a:spcPts val="0"/>
              </a:spcAft>
              <a:buNone/>
            </a:pPr>
            <a:r>
              <a:rPr i="1" lang="en-US" sz="3200">
                <a:solidFill>
                  <a:schemeClr val="dk1"/>
                </a:solidFill>
                <a:latin typeface="Calibri"/>
                <a:ea typeface="Calibri"/>
                <a:cs typeface="Calibri"/>
                <a:sym typeface="Calibri"/>
              </a:rPr>
              <a:t>a stimulus which triggers a response naturally, </a:t>
            </a:r>
            <a:endParaRPr/>
          </a:p>
          <a:p>
            <a:pPr indent="0" lvl="0" marL="0" marR="0" rtl="0" algn="ctr">
              <a:lnSpc>
                <a:spcPct val="100000"/>
              </a:lnSpc>
              <a:spcBef>
                <a:spcPts val="0"/>
              </a:spcBef>
              <a:spcAft>
                <a:spcPts val="0"/>
              </a:spcAft>
              <a:buNone/>
            </a:pPr>
            <a:r>
              <a:rPr i="1" lang="en-US" sz="3200">
                <a:solidFill>
                  <a:schemeClr val="dk1"/>
                </a:solidFill>
                <a:latin typeface="Calibri"/>
                <a:ea typeface="Calibri"/>
                <a:cs typeface="Calibri"/>
                <a:sym typeface="Calibri"/>
              </a:rPr>
              <a:t>before/without any conditioning</a:t>
            </a:r>
            <a:endParaRPr sz="3200">
              <a:solidFill>
                <a:schemeClr val="dk1"/>
              </a:solidFill>
              <a:latin typeface="Calibri"/>
              <a:ea typeface="Calibri"/>
              <a:cs typeface="Calibri"/>
              <a:sym typeface="Calibri"/>
            </a:endParaRPr>
          </a:p>
        </p:txBody>
      </p:sp>
      <p:pic>
        <p:nvPicPr>
          <p:cNvPr descr="dog food.jpg" id="221" name="Google Shape;221;p10"/>
          <p:cNvPicPr preferRelativeResize="0"/>
          <p:nvPr/>
        </p:nvPicPr>
        <p:blipFill rotWithShape="1">
          <a:blip r:embed="rId4">
            <a:alphaModFix/>
          </a:blip>
          <a:srcRect b="0" l="0" r="0" t="0"/>
          <a:stretch/>
        </p:blipFill>
        <p:spPr>
          <a:xfrm>
            <a:off x="512813" y="4675201"/>
            <a:ext cx="3070800" cy="2046900"/>
          </a:xfrm>
          <a:prstGeom prst="ellipse">
            <a:avLst/>
          </a:prstGeom>
          <a:noFill/>
          <a:ln>
            <a:noFill/>
          </a:ln>
          <a:effectLst>
            <a:outerShdw blurRad="57150" rotWithShape="0" algn="tl" dir="2700000" dist="50800">
              <a:srgbClr val="000000">
                <a:alpha val="40000"/>
              </a:srgbClr>
            </a:outerShdw>
          </a:effectLst>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2000"/>
                                        <p:tgtEl>
                                          <p:spTgt spid="21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par>
                          <p:cTn fill="hold">
                            <p:stCondLst>
                              <p:cond delay="3001"/>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2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bell.jpg" id="227" name="Google Shape;227;p11"/>
          <p:cNvPicPr preferRelativeResize="0"/>
          <p:nvPr/>
        </p:nvPicPr>
        <p:blipFill rotWithShape="1">
          <a:blip r:embed="rId3">
            <a:alphaModFix/>
          </a:blip>
          <a:srcRect b="0" l="0" r="0" t="0"/>
          <a:stretch/>
        </p:blipFill>
        <p:spPr>
          <a:xfrm>
            <a:off x="0" y="3241675"/>
            <a:ext cx="2619375" cy="2994025"/>
          </a:xfrm>
          <a:prstGeom prst="rect">
            <a:avLst/>
          </a:prstGeom>
          <a:noFill/>
          <a:ln>
            <a:noFill/>
          </a:ln>
        </p:spPr>
      </p:pic>
      <p:pic>
        <p:nvPicPr>
          <p:cNvPr descr="dog tongue.jpg" id="228" name="Google Shape;228;p11"/>
          <p:cNvPicPr preferRelativeResize="0"/>
          <p:nvPr/>
        </p:nvPicPr>
        <p:blipFill rotWithShape="1">
          <a:blip r:embed="rId4">
            <a:alphaModFix/>
          </a:blip>
          <a:srcRect b="0" l="192" r="18482" t="22659"/>
          <a:stretch/>
        </p:blipFill>
        <p:spPr>
          <a:xfrm>
            <a:off x="5791200" y="2590800"/>
            <a:ext cx="2979738" cy="4267200"/>
          </a:xfrm>
          <a:prstGeom prst="rect">
            <a:avLst/>
          </a:prstGeom>
          <a:noFill/>
          <a:ln>
            <a:noFill/>
          </a:ln>
        </p:spPr>
      </p:pic>
      <p:cxnSp>
        <p:nvCxnSpPr>
          <p:cNvPr id="229" name="Google Shape;229;p11"/>
          <p:cNvCxnSpPr/>
          <p:nvPr/>
        </p:nvCxnSpPr>
        <p:spPr>
          <a:xfrm flipH="1" rot="10800000">
            <a:off x="5426075" y="3962400"/>
            <a:ext cx="2651125" cy="274638"/>
          </a:xfrm>
          <a:prstGeom prst="straightConnector1">
            <a:avLst/>
          </a:prstGeom>
          <a:noFill/>
          <a:ln cap="flat" cmpd="sng" w="76200">
            <a:solidFill>
              <a:srgbClr val="F36F21"/>
            </a:solidFill>
            <a:prstDash val="dash"/>
            <a:round/>
            <a:headEnd len="sm" w="sm" type="none"/>
            <a:tailEnd len="lg" w="lg" type="triangle"/>
          </a:ln>
        </p:spPr>
      </p:cxnSp>
      <p:sp>
        <p:nvSpPr>
          <p:cNvPr id="230" name="Google Shape;230;p11"/>
          <p:cNvSpPr txBox="1"/>
          <p:nvPr/>
        </p:nvSpPr>
        <p:spPr>
          <a:xfrm>
            <a:off x="5486400" y="2438400"/>
            <a:ext cx="2178050" cy="12001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43434"/>
                </a:solidFill>
                <a:latin typeface="Calibri"/>
                <a:ea typeface="Calibri"/>
                <a:cs typeface="Calibri"/>
                <a:sym typeface="Calibri"/>
              </a:rPr>
              <a:t>Unconditioned response (UR): </a:t>
            </a:r>
            <a:endParaRPr/>
          </a:p>
          <a:p>
            <a:pPr indent="0" lvl="0" marL="0" marR="0" rtl="0" algn="ctr">
              <a:spcBef>
                <a:spcPts val="0"/>
              </a:spcBef>
              <a:spcAft>
                <a:spcPts val="0"/>
              </a:spcAft>
              <a:buNone/>
            </a:pPr>
            <a:r>
              <a:rPr b="1" lang="en-US" sz="2400">
                <a:solidFill>
                  <a:srgbClr val="343434"/>
                </a:solidFill>
                <a:latin typeface="Calibri"/>
                <a:ea typeface="Calibri"/>
                <a:cs typeface="Calibri"/>
                <a:sym typeface="Calibri"/>
              </a:rPr>
              <a:t>dog salivates</a:t>
            </a:r>
            <a:endParaRPr/>
          </a:p>
        </p:txBody>
      </p:sp>
      <p:pic>
        <p:nvPicPr>
          <p:cNvPr descr="dog food.jpg" id="231" name="Google Shape;231;p11"/>
          <p:cNvPicPr preferRelativeResize="0"/>
          <p:nvPr/>
        </p:nvPicPr>
        <p:blipFill rotWithShape="1">
          <a:blip r:embed="rId5">
            <a:alphaModFix/>
          </a:blip>
          <a:srcRect b="0" l="0" r="0" t="0"/>
          <a:stretch/>
        </p:blipFill>
        <p:spPr>
          <a:xfrm>
            <a:off x="2301240" y="3510522"/>
            <a:ext cx="3222979" cy="2148257"/>
          </a:xfrm>
          <a:prstGeom prst="ellipse">
            <a:avLst/>
          </a:prstGeom>
          <a:noFill/>
          <a:ln>
            <a:noFill/>
          </a:ln>
          <a:effectLst>
            <a:outerShdw blurRad="57150" rotWithShape="0" algn="tl" dir="2700000" dist="50800">
              <a:srgbClr val="000000">
                <a:alpha val="40000"/>
              </a:srgbClr>
            </a:outerShdw>
          </a:effectLst>
        </p:spPr>
      </p:pic>
      <p:sp>
        <p:nvSpPr>
          <p:cNvPr id="232" name="Google Shape;232;p11"/>
          <p:cNvSpPr/>
          <p:nvPr/>
        </p:nvSpPr>
        <p:spPr>
          <a:xfrm>
            <a:off x="2011363" y="3127375"/>
            <a:ext cx="857250" cy="914400"/>
          </a:xfrm>
          <a:prstGeom prst="mathPlus">
            <a:avLst>
              <a:gd fmla="val 23520" name="adj1"/>
            </a:avLst>
          </a:prstGeom>
          <a:solidFill>
            <a:srgbClr val="F36F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1"/>
          <p:cNvSpPr txBox="1"/>
          <p:nvPr/>
        </p:nvSpPr>
        <p:spPr>
          <a:xfrm>
            <a:off x="219075" y="2451100"/>
            <a:ext cx="1500188" cy="12001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43434"/>
                </a:solidFill>
                <a:latin typeface="Calibri"/>
                <a:ea typeface="Calibri"/>
                <a:cs typeface="Calibri"/>
                <a:sym typeface="Calibri"/>
              </a:rPr>
              <a:t>Neutral </a:t>
            </a:r>
            <a:endParaRPr/>
          </a:p>
          <a:p>
            <a:pPr indent="0" lvl="0" marL="0" marR="0" rtl="0" algn="ctr">
              <a:spcBef>
                <a:spcPts val="0"/>
              </a:spcBef>
              <a:spcAft>
                <a:spcPts val="0"/>
              </a:spcAft>
              <a:buNone/>
            </a:pPr>
            <a:r>
              <a:rPr b="1" lang="en-US" sz="2400">
                <a:solidFill>
                  <a:srgbClr val="343434"/>
                </a:solidFill>
                <a:latin typeface="Calibri"/>
                <a:ea typeface="Calibri"/>
                <a:cs typeface="Calibri"/>
                <a:sym typeface="Calibri"/>
              </a:rPr>
              <a:t>stimulus (NS)</a:t>
            </a:r>
            <a:endParaRPr/>
          </a:p>
        </p:txBody>
      </p:sp>
      <p:sp>
        <p:nvSpPr>
          <p:cNvPr id="234" name="Google Shape;234;p11"/>
          <p:cNvSpPr txBox="1"/>
          <p:nvPr/>
        </p:nvSpPr>
        <p:spPr>
          <a:xfrm>
            <a:off x="2819400" y="2743200"/>
            <a:ext cx="2209800" cy="8302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43434"/>
                </a:solidFill>
                <a:latin typeface="Calibri"/>
                <a:ea typeface="Calibri"/>
                <a:cs typeface="Calibri"/>
                <a:sym typeface="Calibri"/>
              </a:rPr>
              <a:t>Unconditioned </a:t>
            </a:r>
            <a:endParaRPr/>
          </a:p>
          <a:p>
            <a:pPr indent="0" lvl="0" marL="0" marR="0" rtl="0" algn="ctr">
              <a:spcBef>
                <a:spcPts val="0"/>
              </a:spcBef>
              <a:spcAft>
                <a:spcPts val="0"/>
              </a:spcAft>
              <a:buNone/>
            </a:pPr>
            <a:r>
              <a:rPr b="1" lang="en-US" sz="2400">
                <a:solidFill>
                  <a:srgbClr val="343434"/>
                </a:solidFill>
                <a:latin typeface="Calibri"/>
                <a:ea typeface="Calibri"/>
                <a:cs typeface="Calibri"/>
                <a:sym typeface="Calibri"/>
              </a:rPr>
              <a:t>stimulus (US)</a:t>
            </a:r>
            <a:endParaRPr/>
          </a:p>
        </p:txBody>
      </p:sp>
      <p:sp>
        <p:nvSpPr>
          <p:cNvPr id="235" name="Google Shape;235;p11"/>
          <p:cNvSpPr txBox="1"/>
          <p:nvPr/>
        </p:nvSpPr>
        <p:spPr>
          <a:xfrm>
            <a:off x="2286000" y="304800"/>
            <a:ext cx="4646613" cy="708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A0366C"/>
                </a:solidFill>
                <a:latin typeface="Calibri"/>
                <a:ea typeface="Calibri"/>
                <a:cs typeface="Calibri"/>
                <a:sym typeface="Calibri"/>
              </a:rPr>
              <a:t>During Conditioning</a:t>
            </a:r>
            <a:endParaRPr/>
          </a:p>
        </p:txBody>
      </p:sp>
      <p:sp>
        <p:nvSpPr>
          <p:cNvPr id="236" name="Google Shape;236;p11"/>
          <p:cNvSpPr txBox="1"/>
          <p:nvPr>
            <p:ph idx="1" type="body"/>
          </p:nvPr>
        </p:nvSpPr>
        <p:spPr>
          <a:xfrm>
            <a:off x="493713" y="1022350"/>
            <a:ext cx="8229600" cy="1074738"/>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Arial"/>
              <a:buNone/>
            </a:pPr>
            <a:r>
              <a:rPr lang="en-US"/>
              <a:t>The bell/tone (N.S.) is repeatedly presented with the food (U.S.).</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2000"/>
                                        <p:tgtEl>
                                          <p:spTgt spid="233"/>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par>
                          <p:cTn fill="hold">
                            <p:stCondLst>
                              <p:cond delay="2001"/>
                            </p:stCondLst>
                            <p:childTnLst>
                              <p:par>
                                <p:cTn fill="hold" nodeType="after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1000"/>
                                        <p:tgtEl>
                                          <p:spTgt spid="23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2000"/>
                                        <p:tgtEl>
                                          <p:spTgt spid="234"/>
                                        </p:tgtEl>
                                      </p:cBhvr>
                                    </p:animEffect>
                                  </p:childTnLst>
                                </p:cTn>
                              </p:par>
                            </p:childTnLst>
                          </p:cTn>
                        </p:par>
                        <p:par>
                          <p:cTn fill="hold">
                            <p:stCondLst>
                              <p:cond delay="4001"/>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par>
                          <p:cTn fill="hold">
                            <p:stCondLst>
                              <p:cond delay="5001"/>
                            </p:stCondLst>
                            <p:childTnLst>
                              <p:par>
                                <p:cTn fill="hold" nodeType="after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par>
                          <p:cTn fill="hold">
                            <p:stCondLst>
                              <p:cond delay="5002"/>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2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dog tongue.jpg" id="242" name="Google Shape;242;p12"/>
          <p:cNvPicPr preferRelativeResize="0"/>
          <p:nvPr/>
        </p:nvPicPr>
        <p:blipFill rotWithShape="1">
          <a:blip r:embed="rId3">
            <a:alphaModFix/>
          </a:blip>
          <a:srcRect b="0" l="192" r="18482" t="22659"/>
          <a:stretch/>
        </p:blipFill>
        <p:spPr>
          <a:xfrm>
            <a:off x="6164263" y="2590800"/>
            <a:ext cx="2979737" cy="4267200"/>
          </a:xfrm>
          <a:prstGeom prst="rect">
            <a:avLst/>
          </a:prstGeom>
          <a:noFill/>
          <a:ln>
            <a:noFill/>
          </a:ln>
        </p:spPr>
      </p:pic>
      <p:pic>
        <p:nvPicPr>
          <p:cNvPr descr="bell.jpg" id="243" name="Google Shape;243;p12"/>
          <p:cNvPicPr preferRelativeResize="0"/>
          <p:nvPr/>
        </p:nvPicPr>
        <p:blipFill rotWithShape="1">
          <a:blip r:embed="rId4">
            <a:alphaModFix/>
          </a:blip>
          <a:srcRect b="0" l="0" r="0" t="0"/>
          <a:stretch/>
        </p:blipFill>
        <p:spPr>
          <a:xfrm>
            <a:off x="0" y="3863975"/>
            <a:ext cx="2619375" cy="2994025"/>
          </a:xfrm>
          <a:prstGeom prst="rect">
            <a:avLst/>
          </a:prstGeom>
          <a:noFill/>
          <a:ln>
            <a:noFill/>
          </a:ln>
        </p:spPr>
      </p:pic>
      <p:cxnSp>
        <p:nvCxnSpPr>
          <p:cNvPr id="244" name="Google Shape;244;p12"/>
          <p:cNvCxnSpPr/>
          <p:nvPr/>
        </p:nvCxnSpPr>
        <p:spPr>
          <a:xfrm flipH="1" rot="10800000">
            <a:off x="2133600" y="3886200"/>
            <a:ext cx="5707063" cy="841375"/>
          </a:xfrm>
          <a:prstGeom prst="straightConnector1">
            <a:avLst/>
          </a:prstGeom>
          <a:noFill/>
          <a:ln cap="flat" cmpd="sng" w="76200">
            <a:solidFill>
              <a:srgbClr val="F36F21"/>
            </a:solidFill>
            <a:prstDash val="dash"/>
            <a:round/>
            <a:headEnd len="sm" w="sm" type="none"/>
            <a:tailEnd len="lg" w="lg" type="triangle"/>
          </a:ln>
        </p:spPr>
      </p:cxnSp>
      <p:sp>
        <p:nvSpPr>
          <p:cNvPr id="245" name="Google Shape;245;p12"/>
          <p:cNvSpPr txBox="1"/>
          <p:nvPr/>
        </p:nvSpPr>
        <p:spPr>
          <a:xfrm>
            <a:off x="6564313" y="1990725"/>
            <a:ext cx="2178050" cy="12001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43434"/>
                </a:solidFill>
                <a:latin typeface="Calibri"/>
                <a:ea typeface="Calibri"/>
                <a:cs typeface="Calibri"/>
                <a:sym typeface="Calibri"/>
              </a:rPr>
              <a:t>Conditioned response:</a:t>
            </a:r>
            <a:endParaRPr/>
          </a:p>
          <a:p>
            <a:pPr indent="0" lvl="0" marL="0" marR="0" rtl="0" algn="ctr">
              <a:spcBef>
                <a:spcPts val="0"/>
              </a:spcBef>
              <a:spcAft>
                <a:spcPts val="0"/>
              </a:spcAft>
              <a:buNone/>
            </a:pPr>
            <a:r>
              <a:rPr b="1" lang="en-US" sz="2400">
                <a:solidFill>
                  <a:srgbClr val="343434"/>
                </a:solidFill>
                <a:latin typeface="Calibri"/>
                <a:ea typeface="Calibri"/>
                <a:cs typeface="Calibri"/>
                <a:sym typeface="Calibri"/>
              </a:rPr>
              <a:t>dog salivates</a:t>
            </a:r>
            <a:endParaRPr/>
          </a:p>
        </p:txBody>
      </p:sp>
      <p:sp>
        <p:nvSpPr>
          <p:cNvPr id="246" name="Google Shape;246;p12"/>
          <p:cNvSpPr txBox="1"/>
          <p:nvPr/>
        </p:nvSpPr>
        <p:spPr>
          <a:xfrm>
            <a:off x="2362200" y="0"/>
            <a:ext cx="4646613" cy="708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A0366C"/>
                </a:solidFill>
                <a:latin typeface="Calibri"/>
                <a:ea typeface="Calibri"/>
                <a:cs typeface="Calibri"/>
                <a:sym typeface="Calibri"/>
              </a:rPr>
              <a:t>After Conditioning</a:t>
            </a:r>
            <a:endParaRPr/>
          </a:p>
        </p:txBody>
      </p:sp>
      <p:sp>
        <p:nvSpPr>
          <p:cNvPr id="247" name="Google Shape;247;p12"/>
          <p:cNvSpPr txBox="1"/>
          <p:nvPr/>
        </p:nvSpPr>
        <p:spPr>
          <a:xfrm>
            <a:off x="117475" y="2406650"/>
            <a:ext cx="2244725" cy="15684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43434"/>
                </a:solidFill>
                <a:latin typeface="Calibri"/>
                <a:ea typeface="Calibri"/>
                <a:cs typeface="Calibri"/>
                <a:sym typeface="Calibri"/>
              </a:rPr>
              <a:t>Conditioned (formerly neutral)</a:t>
            </a:r>
            <a:endParaRPr/>
          </a:p>
          <a:p>
            <a:pPr indent="0" lvl="0" marL="0" marR="0" rtl="0" algn="ctr">
              <a:spcBef>
                <a:spcPts val="0"/>
              </a:spcBef>
              <a:spcAft>
                <a:spcPts val="0"/>
              </a:spcAft>
              <a:buNone/>
            </a:pPr>
            <a:r>
              <a:rPr b="1" lang="en-US" sz="2400">
                <a:solidFill>
                  <a:srgbClr val="343434"/>
                </a:solidFill>
                <a:latin typeface="Calibri"/>
                <a:ea typeface="Calibri"/>
                <a:cs typeface="Calibri"/>
                <a:sym typeface="Calibri"/>
              </a:rPr>
              <a:t>stimulus</a:t>
            </a:r>
            <a:endParaRPr/>
          </a:p>
        </p:txBody>
      </p:sp>
      <p:sp>
        <p:nvSpPr>
          <p:cNvPr id="248" name="Google Shape;248;p12"/>
          <p:cNvSpPr txBox="1"/>
          <p:nvPr>
            <p:ph idx="1" type="body"/>
          </p:nvPr>
        </p:nvSpPr>
        <p:spPr>
          <a:xfrm>
            <a:off x="215900" y="698500"/>
            <a:ext cx="8712300" cy="14733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Arial"/>
              <a:buNone/>
            </a:pPr>
            <a:r>
              <a:rPr lang="en-US"/>
              <a:t>The dog begins to salivate upon hearing the tone (neutral stimulus becomes conditioned stimulus). </a:t>
            </a:r>
            <a:endParaRPr/>
          </a:p>
        </p:txBody>
      </p:sp>
      <p:sp>
        <p:nvSpPr>
          <p:cNvPr id="249" name="Google Shape;249;p12"/>
          <p:cNvSpPr/>
          <p:nvPr/>
        </p:nvSpPr>
        <p:spPr>
          <a:xfrm>
            <a:off x="2501100" y="788850"/>
            <a:ext cx="4141800" cy="5953500"/>
          </a:xfrm>
          <a:prstGeom prst="roundRect">
            <a:avLst>
              <a:gd fmla="val 16667" name="adj"/>
            </a:avLst>
          </a:prstGeom>
          <a:solidFill>
            <a:srgbClr val="F36F21"/>
          </a:solidFill>
          <a:ln>
            <a:noFill/>
          </a:ln>
        </p:spPr>
        <p:txBody>
          <a:bodyPr anchorCtr="0" anchor="t" bIns="45700" lIns="91425" spcFirstLastPara="1" rIns="91425" wrap="square" tIns="45700">
            <a:spAutoFit/>
          </a:bodyPr>
          <a:lstStyle/>
          <a:p>
            <a:pPr indent="0" lvl="0" marL="0" marR="0" rtl="0" algn="l">
              <a:lnSpc>
                <a:spcPct val="91666"/>
              </a:lnSpc>
              <a:spcBef>
                <a:spcPts val="0"/>
              </a:spcBef>
              <a:spcAft>
                <a:spcPts val="0"/>
              </a:spcAft>
              <a:buNone/>
            </a:pPr>
            <a:r>
              <a:rPr b="1" lang="en-US" sz="2400">
                <a:solidFill>
                  <a:srgbClr val="F8F6E3"/>
                </a:solidFill>
                <a:latin typeface="Calibri"/>
                <a:ea typeface="Calibri"/>
                <a:cs typeface="Calibri"/>
                <a:sym typeface="Calibri"/>
              </a:rPr>
              <a:t>Did you follow the changes?</a:t>
            </a:r>
            <a:endParaRPr/>
          </a:p>
          <a:p>
            <a:pPr indent="0" lvl="0" marL="0" marR="0" rtl="0" algn="l">
              <a:lnSpc>
                <a:spcPct val="91666"/>
              </a:lnSpc>
              <a:spcBef>
                <a:spcPts val="0"/>
              </a:spcBef>
              <a:spcAft>
                <a:spcPts val="0"/>
              </a:spcAft>
              <a:buNone/>
            </a:pPr>
            <a:r>
              <a:rPr lang="en-US" sz="2400" u="sng">
                <a:solidFill>
                  <a:srgbClr val="F8F6E3"/>
                </a:solidFill>
                <a:latin typeface="Calibri"/>
                <a:ea typeface="Calibri"/>
                <a:cs typeface="Calibri"/>
                <a:sym typeface="Calibri"/>
              </a:rPr>
              <a:t>The UR and the CR are the </a:t>
            </a:r>
            <a:r>
              <a:rPr i="1" lang="en-US" sz="2400" u="sng">
                <a:solidFill>
                  <a:srgbClr val="F8F6E3"/>
                </a:solidFill>
                <a:latin typeface="Calibri"/>
                <a:ea typeface="Calibri"/>
                <a:cs typeface="Calibri"/>
                <a:sym typeface="Calibri"/>
              </a:rPr>
              <a:t>same</a:t>
            </a:r>
            <a:r>
              <a:rPr lang="en-US" sz="2400" u="sng">
                <a:solidFill>
                  <a:srgbClr val="F8F6E3"/>
                </a:solidFill>
                <a:latin typeface="Calibri"/>
                <a:ea typeface="Calibri"/>
                <a:cs typeface="Calibri"/>
                <a:sym typeface="Calibri"/>
              </a:rPr>
              <a:t> response</a:t>
            </a:r>
            <a:r>
              <a:rPr lang="en-US" sz="2400">
                <a:solidFill>
                  <a:srgbClr val="F8F6E3"/>
                </a:solidFill>
                <a:latin typeface="Calibri"/>
                <a:ea typeface="Calibri"/>
                <a:cs typeface="Calibri"/>
                <a:sym typeface="Calibri"/>
              </a:rPr>
              <a:t>, triggered by different events.</a:t>
            </a:r>
            <a:endParaRPr/>
          </a:p>
          <a:p>
            <a:pPr indent="0" lvl="1" marL="457200" marR="0" rtl="0" algn="l">
              <a:lnSpc>
                <a:spcPct val="91666"/>
              </a:lnSpc>
              <a:spcBef>
                <a:spcPts val="0"/>
              </a:spcBef>
              <a:spcAft>
                <a:spcPts val="0"/>
              </a:spcAft>
              <a:buNone/>
            </a:pPr>
            <a:r>
              <a:rPr b="0" i="0" lang="en-US" sz="2400" u="none" cap="none" strike="noStrike">
                <a:solidFill>
                  <a:srgbClr val="F8F6E3"/>
                </a:solidFill>
                <a:latin typeface="Calibri"/>
                <a:ea typeface="Calibri"/>
                <a:cs typeface="Calibri"/>
                <a:sym typeface="Calibri"/>
              </a:rPr>
              <a:t>The difference is whether conditioning was necessary for the response to happen.</a:t>
            </a:r>
            <a:endParaRPr/>
          </a:p>
          <a:p>
            <a:pPr indent="0" lvl="0" marL="0" marR="0" rtl="0" algn="l">
              <a:lnSpc>
                <a:spcPct val="91666"/>
              </a:lnSpc>
              <a:spcBef>
                <a:spcPts val="0"/>
              </a:spcBef>
              <a:spcAft>
                <a:spcPts val="0"/>
              </a:spcAft>
              <a:buNone/>
            </a:pPr>
            <a:r>
              <a:t/>
            </a:r>
            <a:endParaRPr sz="2400">
              <a:solidFill>
                <a:srgbClr val="F8F6E3"/>
              </a:solidFill>
              <a:latin typeface="Calibri"/>
              <a:ea typeface="Calibri"/>
              <a:cs typeface="Calibri"/>
              <a:sym typeface="Calibri"/>
            </a:endParaRPr>
          </a:p>
          <a:p>
            <a:pPr indent="0" lvl="0" marL="0" marR="0" rtl="0" algn="l">
              <a:lnSpc>
                <a:spcPct val="91666"/>
              </a:lnSpc>
              <a:spcBef>
                <a:spcPts val="0"/>
              </a:spcBef>
              <a:spcAft>
                <a:spcPts val="0"/>
              </a:spcAft>
              <a:buNone/>
            </a:pPr>
            <a:r>
              <a:rPr lang="en-US" sz="2400" u="sng">
                <a:solidFill>
                  <a:srgbClr val="F8F6E3"/>
                </a:solidFill>
                <a:latin typeface="Calibri"/>
                <a:ea typeface="Calibri"/>
                <a:cs typeface="Calibri"/>
                <a:sym typeface="Calibri"/>
              </a:rPr>
              <a:t>The NS and the CS are the same stimulus</a:t>
            </a:r>
            <a:r>
              <a:rPr lang="en-US" sz="2400">
                <a:solidFill>
                  <a:srgbClr val="F8F6E3"/>
                </a:solidFill>
                <a:latin typeface="Calibri"/>
                <a:ea typeface="Calibri"/>
                <a:cs typeface="Calibri"/>
                <a:sym typeface="Calibri"/>
              </a:rPr>
              <a:t>.</a:t>
            </a:r>
            <a:endParaRPr sz="2400" u="sng">
              <a:solidFill>
                <a:srgbClr val="F8F6E3"/>
              </a:solidFill>
              <a:latin typeface="Calibri"/>
              <a:ea typeface="Calibri"/>
              <a:cs typeface="Calibri"/>
              <a:sym typeface="Calibri"/>
            </a:endParaRPr>
          </a:p>
          <a:p>
            <a:pPr indent="0" lvl="1" marL="457200" marR="0" rtl="0" algn="l">
              <a:lnSpc>
                <a:spcPct val="91666"/>
              </a:lnSpc>
              <a:spcBef>
                <a:spcPts val="0"/>
              </a:spcBef>
              <a:spcAft>
                <a:spcPts val="0"/>
              </a:spcAft>
              <a:buNone/>
            </a:pPr>
            <a:r>
              <a:rPr b="0" i="0" lang="en-US" sz="2400" u="none" cap="none" strike="noStrike">
                <a:solidFill>
                  <a:srgbClr val="F8F6E3"/>
                </a:solidFill>
                <a:latin typeface="Calibri"/>
                <a:ea typeface="Calibri"/>
                <a:cs typeface="Calibri"/>
                <a:sym typeface="Calibri"/>
              </a:rPr>
              <a:t>The difference is whether the stimulus triggers the conditioned response.</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2000"/>
                                        <p:tgtEl>
                                          <p:spTgt spid="24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2000"/>
                                        <p:tgtEl>
                                          <p:spTgt spid="245"/>
                                        </p:tgtEl>
                                      </p:cBhvr>
                                    </p:animEffec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3"/>
          <p:cNvSpPr/>
          <p:nvPr/>
        </p:nvSpPr>
        <p:spPr>
          <a:xfrm>
            <a:off x="217488" y="246063"/>
            <a:ext cx="7246937" cy="5222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b="1" lang="en-US" sz="2800">
                <a:solidFill>
                  <a:srgbClr val="AA7A2B"/>
                </a:solidFill>
                <a:latin typeface="Calibri"/>
                <a:ea typeface="Calibri"/>
                <a:cs typeface="Calibri"/>
                <a:sym typeface="Calibri"/>
              </a:rPr>
              <a:t>Find the US, UR, NS, CS, CR in the following:</a:t>
            </a:r>
            <a:endParaRPr/>
          </a:p>
        </p:txBody>
      </p:sp>
      <p:grpSp>
        <p:nvGrpSpPr>
          <p:cNvPr id="256" name="Google Shape;256;p13"/>
          <p:cNvGrpSpPr/>
          <p:nvPr/>
        </p:nvGrpSpPr>
        <p:grpSpPr>
          <a:xfrm>
            <a:off x="377825" y="985838"/>
            <a:ext cx="8550275" cy="1268412"/>
            <a:chOff x="378142" y="985520"/>
            <a:chExt cx="8549640" cy="1269255"/>
          </a:xfrm>
        </p:grpSpPr>
        <p:sp>
          <p:nvSpPr>
            <p:cNvPr id="257" name="Google Shape;257;p13"/>
            <p:cNvSpPr/>
            <p:nvPr/>
          </p:nvSpPr>
          <p:spPr>
            <a:xfrm>
              <a:off x="378142" y="985520"/>
              <a:ext cx="8549640" cy="1269255"/>
            </a:xfrm>
            <a:custGeom>
              <a:rect b="b" l="l" r="r" t="t"/>
              <a:pathLst>
                <a:path extrusionOk="0" h="1269255" w="8549640">
                  <a:moveTo>
                    <a:pt x="0" y="126926"/>
                  </a:moveTo>
                  <a:cubicBezTo>
                    <a:pt x="0" y="56827"/>
                    <a:pt x="56827" y="0"/>
                    <a:pt x="126926" y="0"/>
                  </a:cubicBezTo>
                  <a:lnTo>
                    <a:pt x="8422715" y="0"/>
                  </a:lnTo>
                  <a:cubicBezTo>
                    <a:pt x="8492814" y="0"/>
                    <a:pt x="8549641" y="56827"/>
                    <a:pt x="8549641" y="126926"/>
                  </a:cubicBezTo>
                  <a:cubicBezTo>
                    <a:pt x="8549641" y="465394"/>
                    <a:pt x="8549640" y="803862"/>
                    <a:pt x="8549640" y="1142330"/>
                  </a:cubicBezTo>
                  <a:cubicBezTo>
                    <a:pt x="8549640" y="1212429"/>
                    <a:pt x="8492813" y="1269256"/>
                    <a:pt x="8422714" y="1269256"/>
                  </a:cubicBezTo>
                  <a:lnTo>
                    <a:pt x="126926" y="1269255"/>
                  </a:lnTo>
                  <a:cubicBezTo>
                    <a:pt x="56827" y="1269255"/>
                    <a:pt x="0" y="1212428"/>
                    <a:pt x="0" y="1142329"/>
                  </a:cubicBezTo>
                  <a:lnTo>
                    <a:pt x="0" y="126926"/>
                  </a:lnTo>
                  <a:close/>
                </a:path>
              </a:pathLst>
            </a:custGeom>
            <a:solidFill>
              <a:srgbClr val="F36F21"/>
            </a:solidFill>
            <a:ln cap="flat" cmpd="sng" w="25400">
              <a:solidFill>
                <a:schemeClr val="lt1"/>
              </a:solidFill>
              <a:prstDash val="solid"/>
              <a:round/>
              <a:headEnd len="sm" w="sm" type="none"/>
              <a:tailEnd len="sm" w="sm" type="none"/>
            </a:ln>
          </p:spPr>
          <p:txBody>
            <a:bodyPr anchorCtr="0" anchor="ctr" bIns="91425" lIns="1928275" spcFirstLastPara="1" rIns="91425" wrap="square" tIns="91425">
              <a:noAutofit/>
            </a:bodyPr>
            <a:lstStyle/>
            <a:p>
              <a:pPr indent="0" lvl="0" marL="0" marR="0" rtl="0" algn="l">
                <a:lnSpc>
                  <a:spcPct val="100000"/>
                </a:lnSpc>
                <a:spcBef>
                  <a:spcPts val="0"/>
                </a:spcBef>
                <a:spcAft>
                  <a:spcPts val="0"/>
                </a:spcAft>
                <a:buNone/>
              </a:pPr>
              <a:r>
                <a:rPr lang="en-US" sz="2400">
                  <a:solidFill>
                    <a:schemeClr val="lt1"/>
                  </a:solidFill>
                  <a:latin typeface="Calibri"/>
                  <a:ea typeface="Calibri"/>
                  <a:cs typeface="Calibri"/>
                  <a:sym typeface="Calibri"/>
                </a:rPr>
                <a:t>Your romantic partner always uses the same shampoo. Soon, the smell of that shampoo makes you feel happy.</a:t>
              </a:r>
              <a:endParaRPr/>
            </a:p>
          </p:txBody>
        </p:sp>
        <p:sp>
          <p:nvSpPr>
            <p:cNvPr id="258" name="Google Shape;258;p13"/>
            <p:cNvSpPr/>
            <p:nvPr/>
          </p:nvSpPr>
          <p:spPr>
            <a:xfrm>
              <a:off x="505067" y="1112445"/>
              <a:ext cx="1709928" cy="1015404"/>
            </a:xfrm>
            <a:prstGeom prst="roundRect">
              <a:avLst>
                <a:gd fmla="val 10000" name="adj"/>
              </a:avLst>
            </a:prstGeom>
            <a:blipFill rotWithShape="1">
              <a:blip r:embed="rId3">
                <a:alphaModFix/>
              </a:blip>
              <a:stretch>
                <a:fillRect b="-71998" l="0" r="0" t="-71998"/>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3"/>
          <p:cNvGrpSpPr/>
          <p:nvPr/>
        </p:nvGrpSpPr>
        <p:grpSpPr>
          <a:xfrm>
            <a:off x="377825" y="2381250"/>
            <a:ext cx="8550275" cy="1270000"/>
            <a:chOff x="378142" y="2381701"/>
            <a:chExt cx="8549640" cy="1269255"/>
          </a:xfrm>
        </p:grpSpPr>
        <p:sp>
          <p:nvSpPr>
            <p:cNvPr id="260" name="Google Shape;260;p13"/>
            <p:cNvSpPr/>
            <p:nvPr/>
          </p:nvSpPr>
          <p:spPr>
            <a:xfrm>
              <a:off x="378142" y="2381701"/>
              <a:ext cx="8549640" cy="1269255"/>
            </a:xfrm>
            <a:custGeom>
              <a:rect b="b" l="l" r="r" t="t"/>
              <a:pathLst>
                <a:path extrusionOk="0" h="1269255" w="8549640">
                  <a:moveTo>
                    <a:pt x="0" y="126926"/>
                  </a:moveTo>
                  <a:cubicBezTo>
                    <a:pt x="0" y="56827"/>
                    <a:pt x="56827" y="0"/>
                    <a:pt x="126926" y="0"/>
                  </a:cubicBezTo>
                  <a:lnTo>
                    <a:pt x="8422715" y="0"/>
                  </a:lnTo>
                  <a:cubicBezTo>
                    <a:pt x="8492814" y="0"/>
                    <a:pt x="8549641" y="56827"/>
                    <a:pt x="8549641" y="126926"/>
                  </a:cubicBezTo>
                  <a:cubicBezTo>
                    <a:pt x="8549641" y="465394"/>
                    <a:pt x="8549640" y="803862"/>
                    <a:pt x="8549640" y="1142330"/>
                  </a:cubicBezTo>
                  <a:cubicBezTo>
                    <a:pt x="8549640" y="1212429"/>
                    <a:pt x="8492813" y="1269256"/>
                    <a:pt x="8422714" y="1269256"/>
                  </a:cubicBezTo>
                  <a:lnTo>
                    <a:pt x="126926" y="1269255"/>
                  </a:lnTo>
                  <a:cubicBezTo>
                    <a:pt x="56827" y="1269255"/>
                    <a:pt x="0" y="1212428"/>
                    <a:pt x="0" y="1142329"/>
                  </a:cubicBezTo>
                  <a:lnTo>
                    <a:pt x="0" y="126926"/>
                  </a:lnTo>
                  <a:close/>
                </a:path>
              </a:pathLst>
            </a:custGeom>
            <a:solidFill>
              <a:srgbClr val="3AA082"/>
            </a:solidFill>
            <a:ln cap="flat" cmpd="sng" w="25400">
              <a:solidFill>
                <a:schemeClr val="lt1"/>
              </a:solidFill>
              <a:prstDash val="solid"/>
              <a:round/>
              <a:headEnd len="sm" w="sm" type="none"/>
              <a:tailEnd len="sm" w="sm" type="none"/>
            </a:ln>
          </p:spPr>
          <p:txBody>
            <a:bodyPr anchorCtr="0" anchor="ctr" bIns="91425" lIns="1928275" spcFirstLastPara="1" rIns="91425" wrap="square" tIns="91425">
              <a:noAutofit/>
            </a:bodyPr>
            <a:lstStyle/>
            <a:p>
              <a:pPr indent="0" lvl="0" marL="0" marR="0" rtl="0" algn="l">
                <a:lnSpc>
                  <a:spcPct val="100000"/>
                </a:lnSpc>
                <a:spcBef>
                  <a:spcPts val="0"/>
                </a:spcBef>
                <a:spcAft>
                  <a:spcPts val="0"/>
                </a:spcAft>
                <a:buNone/>
              </a:pPr>
              <a:r>
                <a:rPr lang="en-US" sz="2400">
                  <a:solidFill>
                    <a:schemeClr val="lt1"/>
                  </a:solidFill>
                  <a:latin typeface="Calibri"/>
                  <a:ea typeface="Calibri"/>
                  <a:cs typeface="Calibri"/>
                  <a:sym typeface="Calibri"/>
                </a:rPr>
                <a:t>The door to your house squeaks loudly when you open it. Soon, your dog begins wagging its tail when the door squeaks.</a:t>
              </a:r>
              <a:endParaRPr/>
            </a:p>
          </p:txBody>
        </p:sp>
        <p:sp>
          <p:nvSpPr>
            <p:cNvPr id="261" name="Google Shape;261;p13"/>
            <p:cNvSpPr/>
            <p:nvPr/>
          </p:nvSpPr>
          <p:spPr>
            <a:xfrm>
              <a:off x="505067" y="2508627"/>
              <a:ext cx="1709928" cy="1015404"/>
            </a:xfrm>
            <a:prstGeom prst="roundRect">
              <a:avLst>
                <a:gd fmla="val 10000" name="adj"/>
              </a:avLst>
            </a:prstGeom>
            <a:blipFill rotWithShape="1">
              <a:blip r:embed="rId4">
                <a:alphaModFix/>
              </a:blip>
              <a:stretch>
                <a:fillRect b="-71998" l="0" r="0" t="-71998"/>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3"/>
          <p:cNvGrpSpPr/>
          <p:nvPr/>
        </p:nvGrpSpPr>
        <p:grpSpPr>
          <a:xfrm>
            <a:off x="377825" y="3778250"/>
            <a:ext cx="8550275" cy="1268413"/>
            <a:chOff x="378142" y="3777882"/>
            <a:chExt cx="8549640" cy="1269255"/>
          </a:xfrm>
        </p:grpSpPr>
        <p:sp>
          <p:nvSpPr>
            <p:cNvPr id="263" name="Google Shape;263;p13"/>
            <p:cNvSpPr/>
            <p:nvPr/>
          </p:nvSpPr>
          <p:spPr>
            <a:xfrm>
              <a:off x="378142" y="3777882"/>
              <a:ext cx="8549640" cy="1269255"/>
            </a:xfrm>
            <a:custGeom>
              <a:rect b="b" l="l" r="r" t="t"/>
              <a:pathLst>
                <a:path extrusionOk="0" h="1269255" w="8549640">
                  <a:moveTo>
                    <a:pt x="0" y="126926"/>
                  </a:moveTo>
                  <a:cubicBezTo>
                    <a:pt x="0" y="56827"/>
                    <a:pt x="56827" y="0"/>
                    <a:pt x="126926" y="0"/>
                  </a:cubicBezTo>
                  <a:lnTo>
                    <a:pt x="8422715" y="0"/>
                  </a:lnTo>
                  <a:cubicBezTo>
                    <a:pt x="8492814" y="0"/>
                    <a:pt x="8549641" y="56827"/>
                    <a:pt x="8549641" y="126926"/>
                  </a:cubicBezTo>
                  <a:cubicBezTo>
                    <a:pt x="8549641" y="465394"/>
                    <a:pt x="8549640" y="803862"/>
                    <a:pt x="8549640" y="1142330"/>
                  </a:cubicBezTo>
                  <a:cubicBezTo>
                    <a:pt x="8549640" y="1212429"/>
                    <a:pt x="8492813" y="1269256"/>
                    <a:pt x="8422714" y="1269256"/>
                  </a:cubicBezTo>
                  <a:lnTo>
                    <a:pt x="126926" y="1269255"/>
                  </a:lnTo>
                  <a:cubicBezTo>
                    <a:pt x="56827" y="1269255"/>
                    <a:pt x="0" y="1212428"/>
                    <a:pt x="0" y="1142329"/>
                  </a:cubicBezTo>
                  <a:lnTo>
                    <a:pt x="0" y="126926"/>
                  </a:lnTo>
                  <a:close/>
                </a:path>
              </a:pathLst>
            </a:custGeom>
            <a:solidFill>
              <a:srgbClr val="A0366C"/>
            </a:solidFill>
            <a:ln cap="flat" cmpd="sng" w="25400">
              <a:solidFill>
                <a:schemeClr val="lt1"/>
              </a:solidFill>
              <a:prstDash val="solid"/>
              <a:round/>
              <a:headEnd len="sm" w="sm" type="none"/>
              <a:tailEnd len="sm" w="sm" type="none"/>
            </a:ln>
          </p:spPr>
          <p:txBody>
            <a:bodyPr anchorCtr="0" anchor="ctr" bIns="91425" lIns="1928275" spcFirstLastPara="1" rIns="91425" wrap="square" tIns="91425">
              <a:noAutofit/>
            </a:bodyPr>
            <a:lstStyle/>
            <a:p>
              <a:pPr indent="0" lvl="0" marL="0" marR="0" rtl="0" algn="l">
                <a:lnSpc>
                  <a:spcPct val="100000"/>
                </a:lnSpc>
                <a:spcBef>
                  <a:spcPts val="0"/>
                </a:spcBef>
                <a:spcAft>
                  <a:spcPts val="0"/>
                </a:spcAft>
                <a:buNone/>
              </a:pPr>
              <a:r>
                <a:rPr lang="en-US" sz="2400">
                  <a:solidFill>
                    <a:schemeClr val="lt1"/>
                  </a:solidFill>
                  <a:latin typeface="Calibri"/>
                  <a:ea typeface="Calibri"/>
                  <a:cs typeface="Calibri"/>
                  <a:sym typeface="Calibri"/>
                </a:rPr>
                <a:t>The nurse says, “This won’t hurt a bit,” just before stabbing you with a needle. The next time you hear “This won’t hurt,” you cringe in fear.</a:t>
              </a:r>
              <a:endParaRPr/>
            </a:p>
          </p:txBody>
        </p:sp>
        <p:sp>
          <p:nvSpPr>
            <p:cNvPr id="264" name="Google Shape;264;p13"/>
            <p:cNvSpPr/>
            <p:nvPr/>
          </p:nvSpPr>
          <p:spPr>
            <a:xfrm>
              <a:off x="505067" y="3904808"/>
              <a:ext cx="1709928" cy="1015404"/>
            </a:xfrm>
            <a:prstGeom prst="roundRect">
              <a:avLst>
                <a:gd fmla="val 10000" name="adj"/>
              </a:avLst>
            </a:prstGeom>
            <a:blipFill rotWithShape="1">
              <a:blip r:embed="rId5">
                <a:alphaModFix/>
              </a:blip>
              <a:stretch>
                <a:fillRect b="-6999" l="0" r="0" t="-6998"/>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3"/>
          <p:cNvGrpSpPr/>
          <p:nvPr/>
        </p:nvGrpSpPr>
        <p:grpSpPr>
          <a:xfrm>
            <a:off x="377825" y="5173663"/>
            <a:ext cx="8550275" cy="1270000"/>
            <a:chOff x="378142" y="5174064"/>
            <a:chExt cx="8549640" cy="1269255"/>
          </a:xfrm>
        </p:grpSpPr>
        <p:sp>
          <p:nvSpPr>
            <p:cNvPr id="266" name="Google Shape;266;p13"/>
            <p:cNvSpPr/>
            <p:nvPr/>
          </p:nvSpPr>
          <p:spPr>
            <a:xfrm>
              <a:off x="378142" y="5174064"/>
              <a:ext cx="8549640" cy="1269255"/>
            </a:xfrm>
            <a:custGeom>
              <a:rect b="b" l="l" r="r" t="t"/>
              <a:pathLst>
                <a:path extrusionOk="0" h="1269255" w="8549640">
                  <a:moveTo>
                    <a:pt x="0" y="126926"/>
                  </a:moveTo>
                  <a:cubicBezTo>
                    <a:pt x="0" y="56827"/>
                    <a:pt x="56827" y="0"/>
                    <a:pt x="126926" y="0"/>
                  </a:cubicBezTo>
                  <a:lnTo>
                    <a:pt x="8422715" y="0"/>
                  </a:lnTo>
                  <a:cubicBezTo>
                    <a:pt x="8492814" y="0"/>
                    <a:pt x="8549641" y="56827"/>
                    <a:pt x="8549641" y="126926"/>
                  </a:cubicBezTo>
                  <a:cubicBezTo>
                    <a:pt x="8549641" y="465394"/>
                    <a:pt x="8549640" y="803862"/>
                    <a:pt x="8549640" y="1142330"/>
                  </a:cubicBezTo>
                  <a:cubicBezTo>
                    <a:pt x="8549640" y="1212429"/>
                    <a:pt x="8492813" y="1269256"/>
                    <a:pt x="8422714" y="1269256"/>
                  </a:cubicBezTo>
                  <a:lnTo>
                    <a:pt x="126926" y="1269255"/>
                  </a:lnTo>
                  <a:cubicBezTo>
                    <a:pt x="56827" y="1269255"/>
                    <a:pt x="0" y="1212428"/>
                    <a:pt x="0" y="1142329"/>
                  </a:cubicBezTo>
                  <a:lnTo>
                    <a:pt x="0" y="126926"/>
                  </a:lnTo>
                  <a:close/>
                </a:path>
              </a:pathLst>
            </a:custGeom>
            <a:solidFill>
              <a:srgbClr val="444EA2"/>
            </a:solidFill>
            <a:ln cap="flat" cmpd="sng" w="25400">
              <a:solidFill>
                <a:schemeClr val="lt1"/>
              </a:solidFill>
              <a:prstDash val="solid"/>
              <a:round/>
              <a:headEnd len="sm" w="sm" type="none"/>
              <a:tailEnd len="sm" w="sm" type="none"/>
            </a:ln>
          </p:spPr>
          <p:txBody>
            <a:bodyPr anchorCtr="0" anchor="ctr" bIns="91425" lIns="1928275" spcFirstLastPara="1" rIns="91425" wrap="square" tIns="91425">
              <a:noAutofit/>
            </a:bodyPr>
            <a:lstStyle/>
            <a:p>
              <a:pPr indent="0" lvl="0" marL="0" marR="0" rtl="0" algn="l">
                <a:lnSpc>
                  <a:spcPct val="100000"/>
                </a:lnSpc>
                <a:spcBef>
                  <a:spcPts val="0"/>
                </a:spcBef>
                <a:spcAft>
                  <a:spcPts val="0"/>
                </a:spcAft>
                <a:buNone/>
              </a:pPr>
              <a:r>
                <a:rPr lang="en-US" sz="2400">
                  <a:solidFill>
                    <a:schemeClr val="lt1"/>
                  </a:solidFill>
                  <a:latin typeface="Calibri"/>
                  <a:ea typeface="Calibri"/>
                  <a:cs typeface="Calibri"/>
                  <a:sym typeface="Calibri"/>
                </a:rPr>
                <a:t>You have a meal at a fast food restaurant that causes food poisoning. The next time you see a sign for that restaurant, you feel nauseated.</a:t>
              </a:r>
              <a:endParaRPr/>
            </a:p>
          </p:txBody>
        </p:sp>
        <p:sp>
          <p:nvSpPr>
            <p:cNvPr id="267" name="Google Shape;267;p13"/>
            <p:cNvSpPr/>
            <p:nvPr/>
          </p:nvSpPr>
          <p:spPr>
            <a:xfrm>
              <a:off x="505067" y="5300989"/>
              <a:ext cx="1709928" cy="1015404"/>
            </a:xfrm>
            <a:prstGeom prst="roundRect">
              <a:avLst>
                <a:gd fmla="val 10000" name="adj"/>
              </a:avLst>
            </a:prstGeom>
            <a:blipFill rotWithShape="1">
              <a:blip r:embed="rId6">
                <a:alphaModFix/>
              </a:blip>
              <a:stretch>
                <a:fillRect b="-13999" l="0" r="0" t="-13997"/>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txBox="1"/>
          <p:nvPr>
            <p:ph type="title"/>
          </p:nvPr>
        </p:nvSpPr>
        <p:spPr>
          <a:xfrm>
            <a:off x="0" y="0"/>
            <a:ext cx="9144000" cy="1600200"/>
          </a:xfrm>
          <a:prstGeom prst="rect">
            <a:avLst/>
          </a:prstGeom>
          <a:solidFill>
            <a:srgbClr val="444EA2"/>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a:solidFill>
                  <a:srgbClr val="F8F6E3"/>
                </a:solidFill>
              </a:rPr>
              <a:t>Generalization and Discrimination </a:t>
            </a:r>
            <a:r>
              <a:rPr b="1" i="1" lang="en-US" sz="3200">
                <a:solidFill>
                  <a:srgbClr val="F8F6E3"/>
                </a:solidFill>
              </a:rPr>
              <a:t>Please notice the narrow, psychological definition .</a:t>
            </a:r>
            <a:endParaRPr/>
          </a:p>
        </p:txBody>
      </p:sp>
      <p:sp>
        <p:nvSpPr>
          <p:cNvPr id="274" name="Google Shape;274;p14"/>
          <p:cNvSpPr txBox="1"/>
          <p:nvPr>
            <p:ph idx="1" type="body"/>
          </p:nvPr>
        </p:nvSpPr>
        <p:spPr>
          <a:xfrm>
            <a:off x="315913" y="1771650"/>
            <a:ext cx="4038600" cy="1731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en-US" sz="2800"/>
              <a:t>Ivan Pavlov conditioned dogs to drool when rubbed; they then also drooled when scratched.</a:t>
            </a:r>
            <a:endParaRPr/>
          </a:p>
        </p:txBody>
      </p:sp>
      <p:sp>
        <p:nvSpPr>
          <p:cNvPr id="275" name="Google Shape;275;p14"/>
          <p:cNvSpPr txBox="1"/>
          <p:nvPr>
            <p:ph idx="2" type="body"/>
          </p:nvPr>
        </p:nvSpPr>
        <p:spPr>
          <a:xfrm>
            <a:off x="4572000" y="1676400"/>
            <a:ext cx="4418013" cy="1898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en-US" sz="2800"/>
              <a:t>Ivan Pavlov conditioned dogs to drool at bells of a certain pitch; slightly different pitches did not trigger drooling. </a:t>
            </a:r>
            <a:endParaRPr/>
          </a:p>
        </p:txBody>
      </p:sp>
      <p:sp>
        <p:nvSpPr>
          <p:cNvPr id="276" name="Google Shape;276;p14"/>
          <p:cNvSpPr/>
          <p:nvPr/>
        </p:nvSpPr>
        <p:spPr>
          <a:xfrm>
            <a:off x="163513" y="3584575"/>
            <a:ext cx="4278312" cy="2343150"/>
          </a:xfrm>
          <a:prstGeom prst="downArrowCallout">
            <a:avLst>
              <a:gd fmla="val 25004" name="adj1"/>
              <a:gd fmla="val 25004" name="adj2"/>
              <a:gd fmla="val 25000" name="adj3"/>
              <a:gd fmla="val 64977" name="adj4"/>
            </a:avLst>
          </a:prstGeom>
          <a:solidFill>
            <a:srgbClr val="3AA08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1" lang="en-US" sz="2800">
                <a:solidFill>
                  <a:srgbClr val="F8F6E3"/>
                </a:solidFill>
                <a:latin typeface="Calibri"/>
                <a:ea typeface="Calibri"/>
                <a:cs typeface="Calibri"/>
                <a:sym typeface="Calibri"/>
              </a:rPr>
              <a:t>Generalization </a:t>
            </a:r>
            <a:r>
              <a:rPr lang="en-US" sz="2800">
                <a:solidFill>
                  <a:srgbClr val="F8F6E3"/>
                </a:solidFill>
                <a:latin typeface="Calibri"/>
                <a:ea typeface="Calibri"/>
                <a:cs typeface="Calibri"/>
                <a:sym typeface="Calibri"/>
              </a:rPr>
              <a:t>refers to the tendency to have conditioned responses triggered by related stimuli.</a:t>
            </a:r>
            <a:endParaRPr/>
          </a:p>
        </p:txBody>
      </p:sp>
      <p:sp>
        <p:nvSpPr>
          <p:cNvPr id="277" name="Google Shape;277;p14"/>
          <p:cNvSpPr/>
          <p:nvPr/>
        </p:nvSpPr>
        <p:spPr>
          <a:xfrm>
            <a:off x="0" y="6049963"/>
            <a:ext cx="4456113"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800">
                <a:solidFill>
                  <a:srgbClr val="000000"/>
                </a:solidFill>
                <a:latin typeface="Calibri"/>
                <a:ea typeface="Calibri"/>
                <a:cs typeface="Calibri"/>
                <a:sym typeface="Calibri"/>
              </a:rPr>
              <a:t>MORE stuff makes you drool.</a:t>
            </a:r>
            <a:endParaRPr/>
          </a:p>
        </p:txBody>
      </p:sp>
      <p:sp>
        <p:nvSpPr>
          <p:cNvPr id="278" name="Google Shape;278;p14"/>
          <p:cNvSpPr/>
          <p:nvPr/>
        </p:nvSpPr>
        <p:spPr>
          <a:xfrm>
            <a:off x="4618038" y="3560763"/>
            <a:ext cx="4525962" cy="2341562"/>
          </a:xfrm>
          <a:prstGeom prst="downArrowCallout">
            <a:avLst>
              <a:gd fmla="val 25002" name="adj1"/>
              <a:gd fmla="val 25011" name="adj2"/>
              <a:gd fmla="val 25000" name="adj3"/>
              <a:gd fmla="val 64977" name="adj4"/>
            </a:avLst>
          </a:prstGeom>
          <a:solidFill>
            <a:srgbClr val="3AA08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1" lang="en-US" sz="2800">
                <a:solidFill>
                  <a:srgbClr val="F8F6E3"/>
                </a:solidFill>
                <a:latin typeface="Calibri"/>
                <a:ea typeface="Calibri"/>
                <a:cs typeface="Calibri"/>
                <a:sym typeface="Calibri"/>
              </a:rPr>
              <a:t>Discrimination </a:t>
            </a:r>
            <a:r>
              <a:rPr lang="en-US" sz="2800">
                <a:solidFill>
                  <a:srgbClr val="F8F6E3"/>
                </a:solidFill>
                <a:latin typeface="Calibri"/>
                <a:ea typeface="Calibri"/>
                <a:cs typeface="Calibri"/>
                <a:sym typeface="Calibri"/>
              </a:rPr>
              <a:t>refers to the learned ability to only respond to a specific stimuli, preventing generalization.</a:t>
            </a:r>
            <a:endParaRPr/>
          </a:p>
        </p:txBody>
      </p:sp>
      <p:sp>
        <p:nvSpPr>
          <p:cNvPr id="279" name="Google Shape;279;p14"/>
          <p:cNvSpPr/>
          <p:nvPr/>
        </p:nvSpPr>
        <p:spPr>
          <a:xfrm>
            <a:off x="4702175" y="6049963"/>
            <a:ext cx="435927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800">
                <a:solidFill>
                  <a:srgbClr val="000000"/>
                </a:solidFill>
                <a:latin typeface="Calibri"/>
                <a:ea typeface="Calibri"/>
                <a:cs typeface="Calibri"/>
                <a:sym typeface="Calibri"/>
              </a:rPr>
              <a:t>LESS stuff makes you drool.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5"/>
          <p:cNvSpPr txBox="1"/>
          <p:nvPr>
            <p:ph idx="1" type="body"/>
          </p:nvPr>
        </p:nvSpPr>
        <p:spPr>
          <a:xfrm>
            <a:off x="4818063" y="1057275"/>
            <a:ext cx="4325937" cy="3490913"/>
          </a:xfrm>
          <a:prstGeom prst="rect">
            <a:avLst/>
          </a:prstGeom>
          <a:solidFill>
            <a:srgbClr val="444EA2"/>
          </a:solidFill>
          <a:ln>
            <a:noFill/>
          </a:ln>
        </p:spPr>
        <p:txBody>
          <a:bodyPr anchorCtr="0" anchor="t" bIns="45700" lIns="91425" spcFirstLastPara="1" rIns="91425" wrap="square" tIns="45700">
            <a:noAutofit/>
          </a:bodyPr>
          <a:lstStyle/>
          <a:p>
            <a:pPr indent="0" lvl="0" marL="0" rtl="0" algn="l">
              <a:lnSpc>
                <a:spcPct val="83333"/>
              </a:lnSpc>
              <a:spcBef>
                <a:spcPts val="0"/>
              </a:spcBef>
              <a:spcAft>
                <a:spcPts val="0"/>
              </a:spcAft>
              <a:buClr>
                <a:srgbClr val="F8F6E3"/>
              </a:buClr>
              <a:buSzPts val="2400"/>
              <a:buFont typeface="Arial"/>
              <a:buNone/>
            </a:pPr>
            <a:r>
              <a:rPr lang="en-US" sz="2400">
                <a:solidFill>
                  <a:srgbClr val="F8F6E3"/>
                </a:solidFill>
              </a:rPr>
              <a:t>How it works: </a:t>
            </a:r>
            <a:endParaRPr/>
          </a:p>
          <a:p>
            <a:pPr indent="0" lvl="0" marL="0" rtl="0" algn="l">
              <a:lnSpc>
                <a:spcPct val="83333"/>
              </a:lnSpc>
              <a:spcBef>
                <a:spcPts val="1080"/>
              </a:spcBef>
              <a:spcAft>
                <a:spcPts val="0"/>
              </a:spcAft>
              <a:buClr>
                <a:srgbClr val="F8F6E3"/>
              </a:buClr>
              <a:buSzPts val="2400"/>
              <a:buFont typeface="Arial"/>
              <a:buNone/>
            </a:pPr>
            <a:r>
              <a:rPr lang="en-US" sz="2400">
                <a:solidFill>
                  <a:srgbClr val="F8F6E3"/>
                </a:solidFill>
              </a:rPr>
              <a:t>An act of chosen behavior (a “response”) is followed by a reward or punitive feedback from the environment. </a:t>
            </a:r>
            <a:endParaRPr/>
          </a:p>
          <a:p>
            <a:pPr indent="0" lvl="0" marL="0" rtl="0" algn="l">
              <a:lnSpc>
                <a:spcPct val="83333"/>
              </a:lnSpc>
              <a:spcBef>
                <a:spcPts val="1080"/>
              </a:spcBef>
              <a:spcAft>
                <a:spcPts val="0"/>
              </a:spcAft>
              <a:buClr>
                <a:srgbClr val="F8F6E3"/>
              </a:buClr>
              <a:buSzPts val="2400"/>
              <a:buFont typeface="Arial"/>
              <a:buNone/>
            </a:pPr>
            <a:r>
              <a:rPr lang="en-US" sz="2400">
                <a:solidFill>
                  <a:srgbClr val="F8F6E3"/>
                </a:solidFill>
              </a:rPr>
              <a:t>Results:</a:t>
            </a:r>
            <a:endParaRPr/>
          </a:p>
          <a:p>
            <a:pPr indent="-342900" lvl="0" marL="342900" rtl="0" algn="l">
              <a:lnSpc>
                <a:spcPct val="83333"/>
              </a:lnSpc>
              <a:spcBef>
                <a:spcPts val="1080"/>
              </a:spcBef>
              <a:spcAft>
                <a:spcPts val="0"/>
              </a:spcAft>
              <a:buClr>
                <a:srgbClr val="F8F6E3"/>
              </a:buClr>
              <a:buSzPts val="2400"/>
              <a:buFont typeface="Noto Sans Symbols"/>
              <a:buChar char="▪"/>
            </a:pPr>
            <a:r>
              <a:rPr b="1" lang="en-US" sz="2400">
                <a:solidFill>
                  <a:srgbClr val="F8F6E3"/>
                </a:solidFill>
              </a:rPr>
              <a:t>Reinforced</a:t>
            </a:r>
            <a:r>
              <a:rPr lang="en-US" sz="2400">
                <a:solidFill>
                  <a:srgbClr val="F8F6E3"/>
                </a:solidFill>
              </a:rPr>
              <a:t> behavior is more likely to be tried again. </a:t>
            </a:r>
            <a:endParaRPr/>
          </a:p>
          <a:p>
            <a:pPr indent="-342900" lvl="0" marL="342900" rtl="0" algn="l">
              <a:lnSpc>
                <a:spcPct val="83333"/>
              </a:lnSpc>
              <a:spcBef>
                <a:spcPts val="1080"/>
              </a:spcBef>
              <a:spcAft>
                <a:spcPts val="0"/>
              </a:spcAft>
              <a:buClr>
                <a:srgbClr val="F8F6E3"/>
              </a:buClr>
              <a:buSzPts val="2400"/>
              <a:buFont typeface="Noto Sans Symbols"/>
              <a:buChar char="▪"/>
            </a:pPr>
            <a:r>
              <a:rPr b="1" lang="en-US" sz="2400">
                <a:solidFill>
                  <a:srgbClr val="F8F6E3"/>
                </a:solidFill>
              </a:rPr>
              <a:t>Punished</a:t>
            </a:r>
            <a:r>
              <a:rPr lang="en-US" sz="2400">
                <a:solidFill>
                  <a:srgbClr val="F8F6E3"/>
                </a:solidFill>
              </a:rPr>
              <a:t> behavior is less likely to be chosen in the future.</a:t>
            </a:r>
            <a:endParaRPr sz="2400">
              <a:solidFill>
                <a:srgbClr val="F8F6E3"/>
              </a:solidFill>
            </a:endParaRPr>
          </a:p>
        </p:txBody>
      </p:sp>
      <p:sp>
        <p:nvSpPr>
          <p:cNvPr id="286" name="Google Shape;286;p15"/>
          <p:cNvSpPr txBox="1"/>
          <p:nvPr>
            <p:ph type="title"/>
          </p:nvPr>
        </p:nvSpPr>
        <p:spPr>
          <a:xfrm>
            <a:off x="0" y="0"/>
            <a:ext cx="9144000" cy="1076325"/>
          </a:xfrm>
          <a:prstGeom prst="rect">
            <a:avLst/>
          </a:prstGeom>
          <a:solidFill>
            <a:srgbClr val="F36F21"/>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a:solidFill>
                  <a:srgbClr val="F8F6E3"/>
                </a:solidFill>
              </a:rPr>
              <a:t>Operant Conditioning</a:t>
            </a:r>
            <a:endParaRPr/>
          </a:p>
        </p:txBody>
      </p:sp>
      <p:grpSp>
        <p:nvGrpSpPr>
          <p:cNvPr id="287" name="Google Shape;287;p15"/>
          <p:cNvGrpSpPr/>
          <p:nvPr/>
        </p:nvGrpSpPr>
        <p:grpSpPr>
          <a:xfrm>
            <a:off x="0" y="4548188"/>
            <a:ext cx="9144000" cy="2398712"/>
            <a:chOff x="0" y="4168384"/>
            <a:chExt cx="9144000" cy="2778681"/>
          </a:xfrm>
        </p:grpSpPr>
        <p:sp>
          <p:nvSpPr>
            <p:cNvPr id="288" name="Google Shape;288;p15"/>
            <p:cNvSpPr/>
            <p:nvPr/>
          </p:nvSpPr>
          <p:spPr>
            <a:xfrm>
              <a:off x="0" y="4168384"/>
              <a:ext cx="9144000" cy="2778681"/>
            </a:xfrm>
            <a:prstGeom prst="rect">
              <a:avLst/>
            </a:prstGeom>
            <a:solidFill>
              <a:srgbClr val="F36F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89" name="Google Shape;289;p15"/>
            <p:cNvGrpSpPr/>
            <p:nvPr/>
          </p:nvGrpSpPr>
          <p:grpSpPr>
            <a:xfrm>
              <a:off x="469323" y="4289964"/>
              <a:ext cx="8259040" cy="2564786"/>
              <a:chOff x="219942" y="2509652"/>
              <a:chExt cx="8924058" cy="3084712"/>
            </a:xfrm>
          </p:grpSpPr>
          <p:pic>
            <p:nvPicPr>
              <p:cNvPr descr="12673_MyersPsy8e_fig" id="290" name="Google Shape;290;p15"/>
              <p:cNvPicPr preferRelativeResize="0"/>
              <p:nvPr/>
            </p:nvPicPr>
            <p:blipFill rotWithShape="1">
              <a:blip r:embed="rId3">
                <a:alphaModFix/>
              </a:blip>
              <a:srcRect b="0" l="0" r="0" t="0"/>
              <a:stretch/>
            </p:blipFill>
            <p:spPr>
              <a:xfrm>
                <a:off x="219944" y="2509652"/>
                <a:ext cx="8924056" cy="2590800"/>
              </a:xfrm>
              <a:prstGeom prst="rect">
                <a:avLst/>
              </a:prstGeom>
              <a:noFill/>
              <a:ln>
                <a:noFill/>
              </a:ln>
            </p:spPr>
          </p:pic>
          <p:sp>
            <p:nvSpPr>
              <p:cNvPr id="291" name="Google Shape;291;p15"/>
              <p:cNvSpPr txBox="1"/>
              <p:nvPr/>
            </p:nvSpPr>
            <p:spPr>
              <a:xfrm>
                <a:off x="219942" y="4766802"/>
                <a:ext cx="2392627" cy="827562"/>
              </a:xfrm>
              <a:prstGeom prst="rect">
                <a:avLst/>
              </a:prstGeom>
              <a:solidFill>
                <a:srgbClr val="3AA082"/>
              </a:solidFill>
              <a:ln>
                <a:noFill/>
              </a:ln>
            </p:spPr>
            <p:txBody>
              <a:bodyPr anchorCtr="0" anchor="t" bIns="45700" lIns="91425" spcFirstLastPara="1" rIns="91425" wrap="square" tIns="45700">
                <a:spAutoFit/>
              </a:bodyPr>
              <a:lstStyle/>
              <a:p>
                <a:pPr indent="0" lvl="0" marL="0" marR="0" rtl="0" algn="ctr">
                  <a:lnSpc>
                    <a:spcPct val="91666"/>
                  </a:lnSpc>
                  <a:spcBef>
                    <a:spcPts val="0"/>
                  </a:spcBef>
                  <a:spcAft>
                    <a:spcPts val="0"/>
                  </a:spcAft>
                  <a:buNone/>
                </a:pPr>
                <a:r>
                  <a:rPr b="1" lang="en-US" sz="2400">
                    <a:solidFill>
                      <a:srgbClr val="F8F6E3"/>
                    </a:solidFill>
                    <a:latin typeface="Calibri"/>
                    <a:ea typeface="Calibri"/>
                    <a:cs typeface="Calibri"/>
                    <a:sym typeface="Calibri"/>
                  </a:rPr>
                  <a:t>Response: balancing a ball</a:t>
                </a:r>
                <a:endParaRPr/>
              </a:p>
            </p:txBody>
          </p:sp>
          <p:sp>
            <p:nvSpPr>
              <p:cNvPr id="292" name="Google Shape;292;p15"/>
              <p:cNvSpPr txBox="1"/>
              <p:nvPr/>
            </p:nvSpPr>
            <p:spPr>
              <a:xfrm>
                <a:off x="3527223" y="4772157"/>
                <a:ext cx="2309500" cy="822207"/>
              </a:xfrm>
              <a:prstGeom prst="rect">
                <a:avLst/>
              </a:prstGeom>
              <a:solidFill>
                <a:srgbClr val="3AA082"/>
              </a:solidFill>
              <a:ln>
                <a:noFill/>
              </a:ln>
            </p:spPr>
            <p:txBody>
              <a:bodyPr anchorCtr="0" anchor="t" bIns="45700" lIns="91425" spcFirstLastPara="1" rIns="91425" wrap="square" tIns="45700">
                <a:spAutoFit/>
              </a:bodyPr>
              <a:lstStyle/>
              <a:p>
                <a:pPr indent="0" lvl="0" marL="0" marR="0" rtl="0" algn="ctr">
                  <a:lnSpc>
                    <a:spcPct val="91666"/>
                  </a:lnSpc>
                  <a:spcBef>
                    <a:spcPts val="0"/>
                  </a:spcBef>
                  <a:spcAft>
                    <a:spcPts val="0"/>
                  </a:spcAft>
                  <a:buNone/>
                </a:pPr>
                <a:r>
                  <a:rPr b="1" lang="en-US" sz="2400">
                    <a:solidFill>
                      <a:srgbClr val="F8F6E3"/>
                    </a:solidFill>
                    <a:latin typeface="Calibri"/>
                    <a:ea typeface="Calibri"/>
                    <a:cs typeface="Calibri"/>
                    <a:sym typeface="Calibri"/>
                  </a:rPr>
                  <a:t>Consequence: receiving food</a:t>
                </a:r>
                <a:endParaRPr/>
              </a:p>
            </p:txBody>
          </p:sp>
          <p:sp>
            <p:nvSpPr>
              <p:cNvPr id="293" name="Google Shape;293;p15"/>
              <p:cNvSpPr txBox="1"/>
              <p:nvPr/>
            </p:nvSpPr>
            <p:spPr>
              <a:xfrm>
                <a:off x="6834500" y="4772157"/>
                <a:ext cx="2309500" cy="822207"/>
              </a:xfrm>
              <a:prstGeom prst="rect">
                <a:avLst/>
              </a:prstGeom>
              <a:solidFill>
                <a:srgbClr val="3AA082"/>
              </a:solidFill>
              <a:ln>
                <a:noFill/>
              </a:ln>
            </p:spPr>
            <p:txBody>
              <a:bodyPr anchorCtr="0" anchor="t" bIns="45700" lIns="91425" spcFirstLastPara="1" rIns="91425" wrap="square" tIns="45700">
                <a:spAutoFit/>
              </a:bodyPr>
              <a:lstStyle/>
              <a:p>
                <a:pPr indent="0" lvl="0" marL="0" marR="0" rtl="0" algn="ctr">
                  <a:lnSpc>
                    <a:spcPct val="91666"/>
                  </a:lnSpc>
                  <a:spcBef>
                    <a:spcPts val="0"/>
                  </a:spcBef>
                  <a:spcAft>
                    <a:spcPts val="0"/>
                  </a:spcAft>
                  <a:buNone/>
                </a:pPr>
                <a:r>
                  <a:rPr b="1" lang="en-US" sz="2400">
                    <a:solidFill>
                      <a:srgbClr val="F8F6E3"/>
                    </a:solidFill>
                    <a:latin typeface="Calibri"/>
                    <a:ea typeface="Calibri"/>
                    <a:cs typeface="Calibri"/>
                    <a:sym typeface="Calibri"/>
                  </a:rPr>
                  <a:t>Behavior strengthened</a:t>
                </a:r>
                <a:endParaRPr/>
              </a:p>
            </p:txBody>
          </p:sp>
        </p:grpSp>
      </p:grpSp>
      <p:sp>
        <p:nvSpPr>
          <p:cNvPr id="294" name="Google Shape;294;p15"/>
          <p:cNvSpPr/>
          <p:nvPr/>
        </p:nvSpPr>
        <p:spPr>
          <a:xfrm>
            <a:off x="0" y="1147763"/>
            <a:ext cx="4818063" cy="3292475"/>
          </a:xfrm>
          <a:prstGeom prst="rect">
            <a:avLst/>
          </a:prstGeom>
          <a:noFill/>
          <a:ln>
            <a:noFill/>
          </a:ln>
        </p:spPr>
        <p:txBody>
          <a:bodyPr anchorCtr="0" anchor="t" bIns="45700" lIns="91425" spcFirstLastPara="1" rIns="91425" wrap="square" tIns="45700">
            <a:spAutoFit/>
          </a:bodyPr>
          <a:lstStyle/>
          <a:p>
            <a:pPr indent="0" lvl="0" marL="0" marR="0" rtl="0" algn="l">
              <a:lnSpc>
                <a:spcPct val="83333"/>
              </a:lnSpc>
              <a:spcBef>
                <a:spcPts val="0"/>
              </a:spcBef>
              <a:spcAft>
                <a:spcPts val="0"/>
              </a:spcAft>
              <a:buNone/>
            </a:pPr>
            <a:r>
              <a:rPr lang="en-US" sz="2400">
                <a:solidFill>
                  <a:schemeClr val="dk1"/>
                </a:solidFill>
                <a:latin typeface="Calibri"/>
                <a:ea typeface="Calibri"/>
                <a:cs typeface="Calibri"/>
                <a:sym typeface="Calibri"/>
              </a:rPr>
              <a:t>Operant conditioning involves adjusting to the consequences of our behaviors, so we can easily learn to do more of what works, and less of what doesn’t work. Examples 🡪</a:t>
            </a:r>
            <a:endParaRPr/>
          </a:p>
          <a:p>
            <a:pPr indent="-342900" lvl="0" marL="342900" marR="0" rtl="0" algn="l">
              <a:lnSpc>
                <a:spcPct val="83333"/>
              </a:lnSpc>
              <a:spcBef>
                <a:spcPts val="108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We may smile more at work after this repeatedly gets us bigger tips.</a:t>
            </a:r>
            <a:endParaRPr/>
          </a:p>
          <a:p>
            <a:pPr indent="-342900" lvl="0" marL="342900" marR="0" rtl="0" algn="l">
              <a:lnSpc>
                <a:spcPct val="83333"/>
              </a:lnSpc>
              <a:spcBef>
                <a:spcPts val="108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We learn how to ride a bike using the strategies that don’t make us crash.</a:t>
            </a:r>
            <a:endParaRPr/>
          </a:p>
          <a:p>
            <a:pPr indent="0" lvl="0" marL="0" marR="0" rtl="0" algn="l">
              <a:lnSpc>
                <a:spcPct val="83333"/>
              </a:lnSpc>
              <a:spcBef>
                <a:spcPts val="6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5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500"/>
                                        <p:tgtEl>
                                          <p:spTgt spid="2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500"/>
                                        <p:tgtEl>
                                          <p:spTgt spid="2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Effect filter="fade" transition="in">
                                      <p:cBhvr>
                                        <p:cTn dur="500"/>
                                        <p:tgtEl>
                                          <p:spTgt spid="2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5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5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5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5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500"/>
                                        <p:tgtEl>
                                          <p:spTgt spid="28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p:nvPr/>
        </p:nvSpPr>
        <p:spPr>
          <a:xfrm>
            <a:off x="-19050" y="0"/>
            <a:ext cx="9112250" cy="6870700"/>
          </a:xfrm>
          <a:prstGeom prst="rect">
            <a:avLst/>
          </a:prstGeom>
          <a:solidFill>
            <a:srgbClr val="A0366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16"/>
          <p:cNvSpPr txBox="1"/>
          <p:nvPr>
            <p:ph type="title"/>
          </p:nvPr>
        </p:nvSpPr>
        <p:spPr>
          <a:xfrm>
            <a:off x="-165100" y="1179513"/>
            <a:ext cx="4857750" cy="981075"/>
          </a:xfrm>
          <a:prstGeom prst="rect">
            <a:avLst/>
          </a:prstGeom>
          <a:noFill/>
          <a:ln>
            <a:noFill/>
          </a:ln>
        </p:spPr>
        <p:txBody>
          <a:bodyPr anchorCtr="0" anchor="ctr" bIns="45700" lIns="274300" spcFirstLastPara="1" rIns="91425" wrap="square" tIns="45700">
            <a:noAutofit/>
          </a:bodyPr>
          <a:lstStyle/>
          <a:p>
            <a:pPr indent="0" lvl="0" marL="0" rtl="0" algn="ctr">
              <a:lnSpc>
                <a:spcPct val="75000"/>
              </a:lnSpc>
              <a:spcBef>
                <a:spcPts val="0"/>
              </a:spcBef>
              <a:spcAft>
                <a:spcPts val="0"/>
              </a:spcAft>
              <a:buNone/>
            </a:pPr>
            <a:r>
              <a:rPr b="1" lang="en-US" sz="3200">
                <a:solidFill>
                  <a:srgbClr val="F8F6E3"/>
                </a:solidFill>
              </a:rPr>
              <a:t>Classical conditioning:</a:t>
            </a:r>
            <a:endParaRPr/>
          </a:p>
        </p:txBody>
      </p:sp>
      <p:sp>
        <p:nvSpPr>
          <p:cNvPr id="302" name="Google Shape;302;p16"/>
          <p:cNvSpPr/>
          <p:nvPr/>
        </p:nvSpPr>
        <p:spPr>
          <a:xfrm>
            <a:off x="104775" y="2774950"/>
            <a:ext cx="4306888" cy="3476625"/>
          </a:xfrm>
          <a:prstGeom prst="rect">
            <a:avLst/>
          </a:prstGeom>
          <a:noFill/>
          <a:ln>
            <a:noFill/>
          </a:ln>
        </p:spPr>
        <p:txBody>
          <a:bodyPr anchorCtr="0" anchor="ctr" bIns="45700" lIns="91425" spcFirstLastPara="1" rIns="91425" wrap="square" tIns="45700">
            <a:noAutofit/>
          </a:bodyPr>
          <a:lstStyle/>
          <a:p>
            <a:pPr indent="0" lvl="0" marL="0" marR="0" rtl="0" algn="l">
              <a:lnSpc>
                <a:spcPct val="85714"/>
              </a:lnSpc>
              <a:spcBef>
                <a:spcPts val="0"/>
              </a:spcBef>
              <a:spcAft>
                <a:spcPts val="0"/>
              </a:spcAft>
              <a:buNone/>
            </a:pPr>
            <a:r>
              <a:t/>
            </a:r>
            <a:endParaRPr sz="2800">
              <a:solidFill>
                <a:srgbClr val="F8F6E3"/>
              </a:solidFill>
              <a:latin typeface="Calibri"/>
              <a:ea typeface="Calibri"/>
              <a:cs typeface="Calibri"/>
              <a:sym typeface="Calibri"/>
            </a:endParaRPr>
          </a:p>
        </p:txBody>
      </p:sp>
      <p:sp>
        <p:nvSpPr>
          <p:cNvPr id="303" name="Google Shape;303;p16"/>
          <p:cNvSpPr txBox="1"/>
          <p:nvPr/>
        </p:nvSpPr>
        <p:spPr>
          <a:xfrm>
            <a:off x="4552950" y="12700"/>
            <a:ext cx="4597400" cy="6858000"/>
          </a:xfrm>
          <a:prstGeom prst="rect">
            <a:avLst/>
          </a:prstGeom>
          <a:solidFill>
            <a:srgbClr val="3AA082"/>
          </a:solidFill>
          <a:ln>
            <a:noFill/>
          </a:ln>
        </p:spPr>
        <p:txBody>
          <a:bodyPr anchorCtr="0" anchor="b" bIns="45700" lIns="91425" spcFirstLastPara="1" rIns="91425" wrap="square" tIns="45700">
            <a:noAutofit/>
          </a:bodyPr>
          <a:lstStyle/>
          <a:p>
            <a:pPr indent="0" lvl="0" marL="0" marR="0" rtl="0" algn="l">
              <a:lnSpc>
                <a:spcPct val="85714"/>
              </a:lnSpc>
              <a:spcBef>
                <a:spcPts val="0"/>
              </a:spcBef>
              <a:spcAft>
                <a:spcPts val="0"/>
              </a:spcAft>
              <a:buNone/>
            </a:pPr>
            <a:r>
              <a:t/>
            </a:r>
            <a:endParaRPr sz="2800">
              <a:solidFill>
                <a:srgbClr val="F8F6E3"/>
              </a:solidFill>
              <a:latin typeface="Calibri"/>
              <a:ea typeface="Calibri"/>
              <a:cs typeface="Calibri"/>
              <a:sym typeface="Calibri"/>
            </a:endParaRPr>
          </a:p>
        </p:txBody>
      </p:sp>
      <p:sp>
        <p:nvSpPr>
          <p:cNvPr id="304" name="Google Shape;304;p16"/>
          <p:cNvSpPr txBox="1"/>
          <p:nvPr/>
        </p:nvSpPr>
        <p:spPr>
          <a:xfrm>
            <a:off x="4857750" y="1104900"/>
            <a:ext cx="4286250" cy="979488"/>
          </a:xfrm>
          <a:prstGeom prst="rect">
            <a:avLst/>
          </a:prstGeom>
          <a:noFill/>
          <a:ln>
            <a:noFill/>
          </a:ln>
        </p:spPr>
        <p:txBody>
          <a:bodyPr anchorCtr="0" anchor="ctr" bIns="45700" lIns="274300" spcFirstLastPara="1" rIns="91425" wrap="square" tIns="45700">
            <a:noAutofit/>
          </a:bodyPr>
          <a:lstStyle/>
          <a:p>
            <a:pPr indent="0" lvl="0" marL="0" marR="0" rtl="0" algn="l">
              <a:lnSpc>
                <a:spcPct val="131250"/>
              </a:lnSpc>
              <a:spcBef>
                <a:spcPts val="0"/>
              </a:spcBef>
              <a:spcAft>
                <a:spcPts val="0"/>
              </a:spcAft>
              <a:buNone/>
            </a:pPr>
            <a:r>
              <a:rPr b="1" lang="en-US" sz="3200">
                <a:solidFill>
                  <a:srgbClr val="F8F6E3"/>
                </a:solidFill>
                <a:latin typeface="Calibri"/>
                <a:ea typeface="Calibri"/>
                <a:cs typeface="Calibri"/>
                <a:sym typeface="Calibri"/>
              </a:rPr>
              <a:t>Operant conditioning:</a:t>
            </a:r>
            <a:endParaRPr/>
          </a:p>
        </p:txBody>
      </p:sp>
      <p:sp>
        <p:nvSpPr>
          <p:cNvPr id="305" name="Google Shape;305;p16"/>
          <p:cNvSpPr txBox="1"/>
          <p:nvPr/>
        </p:nvSpPr>
        <p:spPr>
          <a:xfrm>
            <a:off x="-50800" y="12700"/>
            <a:ext cx="9194800" cy="1325563"/>
          </a:xfrm>
          <a:prstGeom prst="rect">
            <a:avLst/>
          </a:prstGeom>
          <a:solidFill>
            <a:srgbClr val="F36F21"/>
          </a:solidFill>
          <a:ln>
            <a:noFill/>
          </a:ln>
        </p:spPr>
        <p:txBody>
          <a:bodyPr anchorCtr="0" anchor="ctr" bIns="45700" lIns="274300" spcFirstLastPara="1" rIns="91425" wrap="square" tIns="45700">
            <a:noAutofit/>
          </a:bodyPr>
          <a:lstStyle/>
          <a:p>
            <a:pPr indent="0" lvl="0" marL="0" marR="0" rtl="0" algn="l">
              <a:lnSpc>
                <a:spcPct val="104999"/>
              </a:lnSpc>
              <a:spcBef>
                <a:spcPts val="0"/>
              </a:spcBef>
              <a:spcAft>
                <a:spcPts val="0"/>
              </a:spcAft>
              <a:buNone/>
            </a:pPr>
            <a:r>
              <a:rPr b="1" lang="en-US" sz="4000">
                <a:solidFill>
                  <a:srgbClr val="F8F6E3"/>
                </a:solidFill>
                <a:latin typeface="Calibri"/>
                <a:ea typeface="Calibri"/>
                <a:cs typeface="Calibri"/>
                <a:sym typeface="Calibri"/>
              </a:rPr>
              <a:t>Operant and Classical Conditioning are Different Forms of Associative Learning </a:t>
            </a:r>
            <a:endParaRPr/>
          </a:p>
        </p:txBody>
      </p:sp>
      <p:sp>
        <p:nvSpPr>
          <p:cNvPr id="306" name="Google Shape;306;p16"/>
          <p:cNvSpPr/>
          <p:nvPr/>
        </p:nvSpPr>
        <p:spPr>
          <a:xfrm>
            <a:off x="-19050" y="1895475"/>
            <a:ext cx="4565650" cy="2913063"/>
          </a:xfrm>
          <a:prstGeom prst="rect">
            <a:avLst/>
          </a:prstGeom>
          <a:noFill/>
          <a:ln>
            <a:noFill/>
          </a:ln>
        </p:spPr>
        <p:txBody>
          <a:bodyPr anchorCtr="0" anchor="t" bIns="45700" lIns="91425" spcFirstLastPara="1" rIns="91425" wrap="square" tIns="45700">
            <a:spAutoFit/>
          </a:bodyPr>
          <a:lstStyle/>
          <a:p>
            <a:pPr indent="-457200" lvl="0" marL="457200" marR="0" rtl="0" algn="l">
              <a:lnSpc>
                <a:spcPct val="91666"/>
              </a:lnSpc>
              <a:spcBef>
                <a:spcPts val="0"/>
              </a:spcBef>
              <a:spcAft>
                <a:spcPts val="0"/>
              </a:spcAft>
              <a:buClr>
                <a:srgbClr val="F8F6E3"/>
              </a:buClr>
              <a:buSzPts val="2400"/>
              <a:buFont typeface="Noto Sans Symbols"/>
              <a:buChar char="▪"/>
            </a:pPr>
            <a:r>
              <a:rPr lang="en-US" sz="2400">
                <a:solidFill>
                  <a:srgbClr val="F8F6E3"/>
                </a:solidFill>
                <a:latin typeface="Calibri"/>
                <a:ea typeface="Calibri"/>
                <a:cs typeface="Calibri"/>
                <a:sym typeface="Calibri"/>
              </a:rPr>
              <a:t>involves </a:t>
            </a:r>
            <a:r>
              <a:rPr b="1" i="1" lang="en-US" sz="2400">
                <a:solidFill>
                  <a:srgbClr val="F8F6E3"/>
                </a:solidFill>
                <a:latin typeface="Calibri"/>
                <a:ea typeface="Calibri"/>
                <a:cs typeface="Calibri"/>
                <a:sym typeface="Calibri"/>
              </a:rPr>
              <a:t>respondent </a:t>
            </a:r>
            <a:r>
              <a:rPr i="1" lang="en-US" sz="2400">
                <a:solidFill>
                  <a:srgbClr val="F8F6E3"/>
                </a:solidFill>
                <a:latin typeface="Calibri"/>
                <a:ea typeface="Calibri"/>
                <a:cs typeface="Calibri"/>
                <a:sym typeface="Calibri"/>
              </a:rPr>
              <a:t>behavior,</a:t>
            </a:r>
            <a:r>
              <a:rPr b="1" i="1" lang="en-US" sz="2400">
                <a:solidFill>
                  <a:srgbClr val="F8F6E3"/>
                </a:solidFill>
                <a:latin typeface="Calibri"/>
                <a:ea typeface="Calibri"/>
                <a:cs typeface="Calibri"/>
                <a:sym typeface="Calibri"/>
              </a:rPr>
              <a:t> </a:t>
            </a:r>
            <a:r>
              <a:rPr i="1" lang="en-US" sz="2400">
                <a:solidFill>
                  <a:srgbClr val="F8F6E3"/>
                </a:solidFill>
                <a:latin typeface="Calibri"/>
                <a:ea typeface="Calibri"/>
                <a:cs typeface="Calibri"/>
                <a:sym typeface="Calibri"/>
              </a:rPr>
              <a:t>reflexive, automatic reactions such as fear or craving</a:t>
            </a:r>
            <a:endParaRPr/>
          </a:p>
          <a:p>
            <a:pPr indent="-304800" lvl="0" marL="457200" marR="0" rtl="0" algn="l">
              <a:lnSpc>
                <a:spcPct val="91666"/>
              </a:lnSpc>
              <a:spcBef>
                <a:spcPts val="0"/>
              </a:spcBef>
              <a:spcAft>
                <a:spcPts val="0"/>
              </a:spcAft>
              <a:buClr>
                <a:schemeClr val="dk1"/>
              </a:buClr>
              <a:buSzPts val="2400"/>
              <a:buFont typeface="Noto Sans Symbols"/>
              <a:buNone/>
            </a:pPr>
            <a:r>
              <a:t/>
            </a:r>
            <a:endParaRPr i="1" sz="2400">
              <a:solidFill>
                <a:srgbClr val="F8F6E3"/>
              </a:solidFill>
              <a:latin typeface="Calibri"/>
              <a:ea typeface="Calibri"/>
              <a:cs typeface="Calibri"/>
              <a:sym typeface="Calibri"/>
            </a:endParaRPr>
          </a:p>
          <a:p>
            <a:pPr indent="-457200" lvl="0" marL="457200" marR="0" rtl="0" algn="l">
              <a:lnSpc>
                <a:spcPct val="91666"/>
              </a:lnSpc>
              <a:spcBef>
                <a:spcPts val="0"/>
              </a:spcBef>
              <a:spcAft>
                <a:spcPts val="0"/>
              </a:spcAft>
              <a:buClr>
                <a:srgbClr val="F8F6E3"/>
              </a:buClr>
              <a:buSzPts val="2400"/>
              <a:buFont typeface="Noto Sans Symbols"/>
              <a:buChar char="▪"/>
            </a:pPr>
            <a:r>
              <a:rPr lang="en-US" sz="2400">
                <a:solidFill>
                  <a:srgbClr val="F8F6E3"/>
                </a:solidFill>
                <a:latin typeface="Calibri"/>
                <a:ea typeface="Calibri"/>
                <a:cs typeface="Calibri"/>
                <a:sym typeface="Calibri"/>
              </a:rPr>
              <a:t>these reactions to unconditioned stimuli (US) become </a:t>
            </a:r>
            <a:r>
              <a:rPr lang="en-US" sz="2400">
                <a:solidFill>
                  <a:srgbClr val="FABF8E"/>
                </a:solidFill>
                <a:latin typeface="Calibri"/>
                <a:ea typeface="Calibri"/>
                <a:cs typeface="Calibri"/>
                <a:sym typeface="Calibri"/>
              </a:rPr>
              <a:t>associated</a:t>
            </a:r>
            <a:r>
              <a:rPr lang="en-US" sz="2400">
                <a:solidFill>
                  <a:srgbClr val="F8F6E3"/>
                </a:solidFill>
                <a:latin typeface="Calibri"/>
                <a:ea typeface="Calibri"/>
                <a:cs typeface="Calibri"/>
                <a:sym typeface="Calibri"/>
              </a:rPr>
              <a:t> with neutral (then🡪conditioned) stimuli</a:t>
            </a:r>
            <a:br>
              <a:rPr lang="en-US" sz="2400">
                <a:solidFill>
                  <a:srgbClr val="F8F6E3"/>
                </a:solidFill>
                <a:latin typeface="Calibri"/>
                <a:ea typeface="Calibri"/>
                <a:cs typeface="Calibri"/>
                <a:sym typeface="Calibri"/>
              </a:rPr>
            </a:br>
            <a:endParaRPr sz="2400">
              <a:solidFill>
                <a:schemeClr val="dk1"/>
              </a:solidFill>
              <a:latin typeface="Calibri"/>
              <a:ea typeface="Calibri"/>
              <a:cs typeface="Calibri"/>
              <a:sym typeface="Calibri"/>
            </a:endParaRPr>
          </a:p>
        </p:txBody>
      </p:sp>
      <p:sp>
        <p:nvSpPr>
          <p:cNvPr id="307" name="Google Shape;307;p16"/>
          <p:cNvSpPr/>
          <p:nvPr/>
        </p:nvSpPr>
        <p:spPr>
          <a:xfrm>
            <a:off x="4659313" y="1893888"/>
            <a:ext cx="4484687" cy="2513012"/>
          </a:xfrm>
          <a:prstGeom prst="rect">
            <a:avLst/>
          </a:prstGeom>
          <a:noFill/>
          <a:ln>
            <a:noFill/>
          </a:ln>
        </p:spPr>
        <p:txBody>
          <a:bodyPr anchorCtr="0" anchor="t" bIns="45700" lIns="91425" spcFirstLastPara="1" rIns="91425" wrap="square" tIns="45700">
            <a:spAutoFit/>
          </a:bodyPr>
          <a:lstStyle/>
          <a:p>
            <a:pPr indent="-457200" lvl="0" marL="457200" marR="0" rtl="0" algn="l">
              <a:lnSpc>
                <a:spcPct val="91666"/>
              </a:lnSpc>
              <a:spcBef>
                <a:spcPts val="0"/>
              </a:spcBef>
              <a:spcAft>
                <a:spcPts val="0"/>
              </a:spcAft>
              <a:buClr>
                <a:srgbClr val="F8F6E3"/>
              </a:buClr>
              <a:buSzPts val="2400"/>
              <a:buFont typeface="Noto Sans Symbols"/>
              <a:buChar char="▪"/>
            </a:pPr>
            <a:r>
              <a:rPr lang="en-US" sz="2400">
                <a:solidFill>
                  <a:srgbClr val="F8F6E3"/>
                </a:solidFill>
                <a:latin typeface="Calibri"/>
                <a:ea typeface="Calibri"/>
                <a:cs typeface="Calibri"/>
                <a:sym typeface="Calibri"/>
              </a:rPr>
              <a:t>involves </a:t>
            </a:r>
            <a:r>
              <a:rPr b="1" lang="en-US" sz="2400">
                <a:solidFill>
                  <a:srgbClr val="F8F6E3"/>
                </a:solidFill>
                <a:latin typeface="Calibri"/>
                <a:ea typeface="Calibri"/>
                <a:cs typeface="Calibri"/>
                <a:sym typeface="Calibri"/>
              </a:rPr>
              <a:t>operant behavior</a:t>
            </a:r>
            <a:r>
              <a:rPr lang="en-US" sz="2400">
                <a:solidFill>
                  <a:srgbClr val="F8F6E3"/>
                </a:solidFill>
                <a:latin typeface="Calibri"/>
                <a:ea typeface="Calibri"/>
                <a:cs typeface="Calibri"/>
                <a:sym typeface="Calibri"/>
              </a:rPr>
              <a:t>, </a:t>
            </a:r>
            <a:r>
              <a:rPr i="1" lang="en-US" sz="2400">
                <a:solidFill>
                  <a:srgbClr val="F8F6E3"/>
                </a:solidFill>
                <a:latin typeface="Calibri"/>
                <a:ea typeface="Calibri"/>
                <a:cs typeface="Calibri"/>
                <a:sym typeface="Calibri"/>
              </a:rPr>
              <a:t>chosen behaviors which “operate” on the environment</a:t>
            </a:r>
            <a:endParaRPr/>
          </a:p>
          <a:p>
            <a:pPr indent="-457200" lvl="0" marL="457200" marR="0" rtl="0" algn="l">
              <a:lnSpc>
                <a:spcPct val="91666"/>
              </a:lnSpc>
              <a:spcBef>
                <a:spcPts val="1200"/>
              </a:spcBef>
              <a:spcAft>
                <a:spcPts val="0"/>
              </a:spcAft>
              <a:buClr>
                <a:srgbClr val="F8F6E3"/>
              </a:buClr>
              <a:buSzPts val="2400"/>
              <a:buFont typeface="Noto Sans Symbols"/>
              <a:buChar char="▪"/>
            </a:pPr>
            <a:r>
              <a:rPr lang="en-US" sz="2400">
                <a:solidFill>
                  <a:srgbClr val="F8F6E3"/>
                </a:solidFill>
                <a:latin typeface="Calibri"/>
                <a:ea typeface="Calibri"/>
                <a:cs typeface="Calibri"/>
                <a:sym typeface="Calibri"/>
              </a:rPr>
              <a:t>these behaviors become associated with consequences which </a:t>
            </a:r>
            <a:r>
              <a:rPr b="1" lang="en-US" sz="2400">
                <a:solidFill>
                  <a:srgbClr val="F8F6E3"/>
                </a:solidFill>
                <a:latin typeface="Calibri"/>
                <a:ea typeface="Calibri"/>
                <a:cs typeface="Calibri"/>
                <a:sym typeface="Calibri"/>
              </a:rPr>
              <a:t>punish </a:t>
            </a:r>
            <a:r>
              <a:rPr lang="en-US" sz="2400">
                <a:solidFill>
                  <a:srgbClr val="F8F6E3"/>
                </a:solidFill>
                <a:latin typeface="Calibri"/>
                <a:ea typeface="Calibri"/>
                <a:cs typeface="Calibri"/>
                <a:sym typeface="Calibri"/>
              </a:rPr>
              <a:t>(decrease) or </a:t>
            </a:r>
            <a:r>
              <a:rPr b="1" lang="en-US" sz="2400">
                <a:solidFill>
                  <a:srgbClr val="F8F6E3"/>
                </a:solidFill>
                <a:latin typeface="Calibri"/>
                <a:ea typeface="Calibri"/>
                <a:cs typeface="Calibri"/>
                <a:sym typeface="Calibri"/>
              </a:rPr>
              <a:t>reinforce </a:t>
            </a:r>
            <a:r>
              <a:rPr lang="en-US" sz="2400">
                <a:solidFill>
                  <a:srgbClr val="F8F6E3"/>
                </a:solidFill>
                <a:latin typeface="Calibri"/>
                <a:ea typeface="Calibri"/>
                <a:cs typeface="Calibri"/>
                <a:sym typeface="Calibri"/>
              </a:rPr>
              <a:t>(increase) the operant behavior</a:t>
            </a:r>
            <a:endParaRPr/>
          </a:p>
        </p:txBody>
      </p:sp>
      <p:sp>
        <p:nvSpPr>
          <p:cNvPr id="308" name="Google Shape;308;p16"/>
          <p:cNvSpPr/>
          <p:nvPr/>
        </p:nvSpPr>
        <p:spPr>
          <a:xfrm>
            <a:off x="1685925" y="4406900"/>
            <a:ext cx="5451475" cy="738188"/>
          </a:xfrm>
          <a:prstGeom prst="roundRect">
            <a:avLst>
              <a:gd fmla="val 16667" name="adj"/>
            </a:avLst>
          </a:prstGeom>
          <a:solidFill>
            <a:srgbClr val="F8F6E3"/>
          </a:solidFill>
          <a:ln>
            <a:noFill/>
          </a:ln>
        </p:spPr>
        <p:txBody>
          <a:bodyPr anchorCtr="0" anchor="t" bIns="45700" lIns="91425" spcFirstLastPara="1" rIns="91425" wrap="square" tIns="45700">
            <a:spAutoFit/>
          </a:bodyPr>
          <a:lstStyle/>
          <a:p>
            <a:pPr indent="0" lvl="0" marL="0" marR="0" rtl="0" algn="l">
              <a:lnSpc>
                <a:spcPct val="91666"/>
              </a:lnSpc>
              <a:spcBef>
                <a:spcPts val="0"/>
              </a:spcBef>
              <a:spcAft>
                <a:spcPts val="0"/>
              </a:spcAft>
              <a:buNone/>
            </a:pPr>
            <a:r>
              <a:rPr lang="en-US" sz="2400">
                <a:solidFill>
                  <a:schemeClr val="dk1"/>
                </a:solidFill>
                <a:latin typeface="Calibri"/>
                <a:ea typeface="Calibri"/>
                <a:cs typeface="Calibri"/>
                <a:sym typeface="Calibri"/>
              </a:rPr>
              <a:t>There is a contrast in the </a:t>
            </a:r>
            <a:r>
              <a:rPr b="1" lang="en-US" sz="2400">
                <a:solidFill>
                  <a:schemeClr val="dk1"/>
                </a:solidFill>
                <a:latin typeface="Calibri"/>
                <a:ea typeface="Calibri"/>
                <a:cs typeface="Calibri"/>
                <a:sym typeface="Calibri"/>
              </a:rPr>
              <a:t>process</a:t>
            </a:r>
            <a:r>
              <a:rPr lang="en-US" sz="2400">
                <a:solidFill>
                  <a:schemeClr val="dk1"/>
                </a:solidFill>
                <a:latin typeface="Calibri"/>
                <a:ea typeface="Calibri"/>
                <a:cs typeface="Calibri"/>
                <a:sym typeface="Calibri"/>
              </a:rPr>
              <a:t> of conditioning.</a:t>
            </a:r>
            <a:endParaRPr/>
          </a:p>
        </p:txBody>
      </p:sp>
      <p:sp>
        <p:nvSpPr>
          <p:cNvPr id="309" name="Google Shape;309;p16"/>
          <p:cNvSpPr/>
          <p:nvPr/>
        </p:nvSpPr>
        <p:spPr>
          <a:xfrm>
            <a:off x="63500" y="5278438"/>
            <a:ext cx="4389438" cy="1220787"/>
          </a:xfrm>
          <a:prstGeom prst="rect">
            <a:avLst/>
          </a:prstGeom>
          <a:solidFill>
            <a:schemeClr val="dk1"/>
          </a:solidFill>
          <a:ln>
            <a:noFill/>
          </a:ln>
        </p:spPr>
        <p:txBody>
          <a:bodyPr anchorCtr="0" anchor="ctr" bIns="45700" lIns="91425" spcFirstLastPara="1" rIns="91425" wrap="square" tIns="45700">
            <a:spAutoFit/>
          </a:bodyPr>
          <a:lstStyle/>
          <a:p>
            <a:pPr indent="0" lvl="0" marL="0" marR="0" rtl="0" algn="l">
              <a:lnSpc>
                <a:spcPct val="91666"/>
              </a:lnSpc>
              <a:spcBef>
                <a:spcPts val="0"/>
              </a:spcBef>
              <a:spcAft>
                <a:spcPts val="0"/>
              </a:spcAft>
              <a:buNone/>
            </a:pPr>
            <a:r>
              <a:rPr lang="en-US" sz="2400">
                <a:solidFill>
                  <a:srgbClr val="F8F6E3"/>
                </a:solidFill>
                <a:latin typeface="Calibri"/>
                <a:ea typeface="Calibri"/>
                <a:cs typeface="Calibri"/>
                <a:sym typeface="Calibri"/>
              </a:rPr>
              <a:t>The experimental (neutral) stimulus repeatedly </a:t>
            </a:r>
            <a:r>
              <a:rPr b="1" lang="en-US" sz="2400">
                <a:solidFill>
                  <a:srgbClr val="F8F6E3"/>
                </a:solidFill>
                <a:latin typeface="Calibri"/>
                <a:ea typeface="Calibri"/>
                <a:cs typeface="Calibri"/>
                <a:sym typeface="Calibri"/>
              </a:rPr>
              <a:t>precedes</a:t>
            </a:r>
            <a:r>
              <a:rPr lang="en-US" sz="2400">
                <a:solidFill>
                  <a:srgbClr val="F8F6E3"/>
                </a:solidFill>
                <a:latin typeface="Calibri"/>
                <a:ea typeface="Calibri"/>
                <a:cs typeface="Calibri"/>
                <a:sym typeface="Calibri"/>
              </a:rPr>
              <a:t> the respondent behavior, and eventually triggers that behavior.</a:t>
            </a:r>
            <a:endParaRPr/>
          </a:p>
        </p:txBody>
      </p:sp>
      <p:sp>
        <p:nvSpPr>
          <p:cNvPr id="310" name="Google Shape;310;p16"/>
          <p:cNvSpPr/>
          <p:nvPr/>
        </p:nvSpPr>
        <p:spPr>
          <a:xfrm>
            <a:off x="4659313" y="5278438"/>
            <a:ext cx="4389437" cy="1501775"/>
          </a:xfrm>
          <a:prstGeom prst="rect">
            <a:avLst/>
          </a:prstGeom>
          <a:solidFill>
            <a:schemeClr val="dk1"/>
          </a:solidFill>
          <a:ln>
            <a:noFill/>
          </a:ln>
        </p:spPr>
        <p:txBody>
          <a:bodyPr anchorCtr="0" anchor="ctr" bIns="45700" lIns="91425" spcFirstLastPara="1" rIns="91425" wrap="square" tIns="45700">
            <a:spAutoFit/>
          </a:bodyPr>
          <a:lstStyle/>
          <a:p>
            <a:pPr indent="0" lvl="0" marL="0" marR="0" rtl="0" algn="l">
              <a:lnSpc>
                <a:spcPct val="91666"/>
              </a:lnSpc>
              <a:spcBef>
                <a:spcPts val="0"/>
              </a:spcBef>
              <a:spcAft>
                <a:spcPts val="0"/>
              </a:spcAft>
              <a:buNone/>
            </a:pPr>
            <a:r>
              <a:rPr lang="en-US" sz="2400">
                <a:solidFill>
                  <a:srgbClr val="F8F6E3"/>
                </a:solidFill>
                <a:latin typeface="Calibri"/>
                <a:ea typeface="Calibri"/>
                <a:cs typeface="Calibri"/>
                <a:sym typeface="Calibri"/>
              </a:rPr>
              <a:t>The experimental (consequence) stimulus repeatedly </a:t>
            </a:r>
            <a:r>
              <a:rPr b="1" lang="en-US" sz="2400">
                <a:solidFill>
                  <a:srgbClr val="F8F6E3"/>
                </a:solidFill>
                <a:latin typeface="Calibri"/>
                <a:ea typeface="Calibri"/>
                <a:cs typeface="Calibri"/>
                <a:sym typeface="Calibri"/>
              </a:rPr>
              <a:t>follows</a:t>
            </a:r>
            <a:r>
              <a:rPr lang="en-US" sz="2400">
                <a:solidFill>
                  <a:srgbClr val="F8F6E3"/>
                </a:solidFill>
                <a:latin typeface="Calibri"/>
                <a:ea typeface="Calibri"/>
                <a:cs typeface="Calibri"/>
                <a:sym typeface="Calibri"/>
              </a:rPr>
              <a:t> the operant behavior, and eventually punishes or reinforces that behavior.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ppt_w</p:attrName>
                                        </p:attrNameLst>
                                      </p:cBhvr>
                                      <p:tavLst>
                                        <p:tav fmla="" tm="0">
                                          <p:val>
                                            <p:strVal val="0"/>
                                          </p:val>
                                        </p:tav>
                                        <p:tav fmla="" tm="100000">
                                          <p:val>
                                            <p:strVal val="#ppt_w"/>
                                          </p:val>
                                        </p:tav>
                                      </p:tavLst>
                                    </p:anim>
                                    <p:anim calcmode="lin" valueType="num">
                                      <p:cBhvr additive="base">
                                        <p:cTn dur="500"/>
                                        <p:tgtEl>
                                          <p:spTgt spid="30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ph type="title"/>
          </p:nvPr>
        </p:nvSpPr>
        <p:spPr>
          <a:xfrm>
            <a:off x="0" y="0"/>
            <a:ext cx="9144000" cy="1143000"/>
          </a:xfrm>
          <a:prstGeom prst="rect">
            <a:avLst/>
          </a:prstGeom>
          <a:solidFill>
            <a:srgbClr val="AA7A2B"/>
          </a:solidFill>
          <a:ln>
            <a:noFill/>
          </a:ln>
        </p:spPr>
        <p:txBody>
          <a:bodyPr anchorCtr="0" anchor="ctr" bIns="45700" lIns="274300" spcFirstLastPara="1" rIns="91425" wrap="square" tIns="45700">
            <a:noAutofit/>
          </a:bodyPr>
          <a:lstStyle/>
          <a:p>
            <a:pPr indent="0" lvl="0" marL="0" rtl="0" algn="l">
              <a:lnSpc>
                <a:spcPct val="104999"/>
              </a:lnSpc>
              <a:spcBef>
                <a:spcPts val="0"/>
              </a:spcBef>
              <a:spcAft>
                <a:spcPts val="0"/>
              </a:spcAft>
              <a:buNone/>
            </a:pPr>
            <a:r>
              <a:rPr b="1" lang="en-US" sz="4000">
                <a:solidFill>
                  <a:srgbClr val="F8F6E3"/>
                </a:solidFill>
              </a:rPr>
              <a:t>B.F. Skinner: Behavioral Control</a:t>
            </a:r>
            <a:endParaRPr/>
          </a:p>
        </p:txBody>
      </p:sp>
      <p:sp>
        <p:nvSpPr>
          <p:cNvPr id="317" name="Google Shape;317;p17"/>
          <p:cNvSpPr txBox="1"/>
          <p:nvPr>
            <p:ph idx="1" type="body"/>
          </p:nvPr>
        </p:nvSpPr>
        <p:spPr>
          <a:xfrm>
            <a:off x="193675" y="1135063"/>
            <a:ext cx="5464175" cy="5387975"/>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dk1"/>
              </a:buClr>
              <a:buSzPts val="2600"/>
              <a:buFont typeface="Arial"/>
              <a:buNone/>
            </a:pPr>
            <a:r>
              <a:rPr lang="en-US" sz="2600"/>
              <a:t>B. F. Skinner saw potential for exploring and using Edward Thorndike’s principles much more broadly. He wondered: </a:t>
            </a:r>
            <a:endParaRPr/>
          </a:p>
          <a:p>
            <a:pPr indent="-285750" lvl="1" marL="742950" rtl="0" algn="l">
              <a:lnSpc>
                <a:spcPct val="100000"/>
              </a:lnSpc>
              <a:spcBef>
                <a:spcPts val="1120"/>
              </a:spcBef>
              <a:spcAft>
                <a:spcPts val="0"/>
              </a:spcAft>
              <a:buClr>
                <a:schemeClr val="dk1"/>
              </a:buClr>
              <a:buSzPts val="2600"/>
              <a:buFont typeface="Noto Sans Symbols"/>
              <a:buChar char="▪"/>
            </a:pPr>
            <a:r>
              <a:rPr lang="en-US" sz="2600"/>
              <a:t>how can we more carefully measure the effect of consequences on chosen behavior?</a:t>
            </a:r>
            <a:endParaRPr/>
          </a:p>
          <a:p>
            <a:pPr indent="-285750" lvl="1" marL="742950" rtl="0" algn="l">
              <a:lnSpc>
                <a:spcPct val="100000"/>
              </a:lnSpc>
              <a:spcBef>
                <a:spcPts val="1120"/>
              </a:spcBef>
              <a:spcAft>
                <a:spcPts val="0"/>
              </a:spcAft>
              <a:buClr>
                <a:schemeClr val="dk1"/>
              </a:buClr>
              <a:buSzPts val="2600"/>
              <a:buFont typeface="Noto Sans Symbols"/>
              <a:buChar char="▪"/>
            </a:pPr>
            <a:r>
              <a:rPr lang="en-US" sz="2600"/>
              <a:t>what else can creatures be taught to do by controlling consequences? </a:t>
            </a:r>
            <a:endParaRPr/>
          </a:p>
          <a:p>
            <a:pPr indent="-285750" lvl="1" marL="742950" rtl="0" algn="l">
              <a:lnSpc>
                <a:spcPct val="100000"/>
              </a:lnSpc>
              <a:spcBef>
                <a:spcPts val="1120"/>
              </a:spcBef>
              <a:spcAft>
                <a:spcPts val="0"/>
              </a:spcAft>
              <a:buClr>
                <a:schemeClr val="dk1"/>
              </a:buClr>
              <a:buSzPts val="2600"/>
              <a:buFont typeface="Noto Sans Symbols"/>
              <a:buChar char="▪"/>
            </a:pPr>
            <a:r>
              <a:rPr lang="en-US" sz="2600"/>
              <a:t>what happens when we change the timing of reinforcement?</a:t>
            </a:r>
            <a:endParaRPr/>
          </a:p>
          <a:p>
            <a:pPr indent="-177800" lvl="0" marL="342900" rtl="0" algn="l">
              <a:lnSpc>
                <a:spcPct val="100000"/>
              </a:lnSpc>
              <a:spcBef>
                <a:spcPts val="1120"/>
              </a:spcBef>
              <a:spcAft>
                <a:spcPts val="0"/>
              </a:spcAft>
              <a:buClr>
                <a:schemeClr val="dk1"/>
              </a:buClr>
              <a:buSzPts val="2600"/>
              <a:buFont typeface="Noto Sans Symbols"/>
              <a:buNone/>
            </a:pPr>
            <a:r>
              <a:t/>
            </a:r>
            <a:endParaRPr sz="2600"/>
          </a:p>
        </p:txBody>
      </p:sp>
      <p:pic>
        <p:nvPicPr>
          <p:cNvPr descr="MyersPsy8e_12UN22" id="318" name="Google Shape;318;p17"/>
          <p:cNvPicPr preferRelativeResize="0"/>
          <p:nvPr/>
        </p:nvPicPr>
        <p:blipFill rotWithShape="1">
          <a:blip r:embed="rId3">
            <a:alphaModFix/>
          </a:blip>
          <a:srcRect b="0" l="22034" r="16949" t="0"/>
          <a:stretch/>
        </p:blipFill>
        <p:spPr>
          <a:xfrm>
            <a:off x="5810250" y="1420813"/>
            <a:ext cx="2743200" cy="2951162"/>
          </a:xfrm>
          <a:prstGeom prst="rect">
            <a:avLst/>
          </a:prstGeom>
          <a:noFill/>
          <a:ln>
            <a:noFill/>
          </a:ln>
          <a:effectLst>
            <a:outerShdw blurRad="292100" rotWithShape="0" algn="tl" dir="2700000" dist="139700">
              <a:srgbClr val="333333">
                <a:alpha val="64705"/>
              </a:srgbClr>
            </a:outerShdw>
          </a:effectLst>
        </p:spPr>
      </p:pic>
      <p:sp>
        <p:nvSpPr>
          <p:cNvPr id="319" name="Google Shape;319;p17"/>
          <p:cNvSpPr txBox="1"/>
          <p:nvPr/>
        </p:nvSpPr>
        <p:spPr>
          <a:xfrm>
            <a:off x="5962650" y="4483100"/>
            <a:ext cx="2590800" cy="1501775"/>
          </a:xfrm>
          <a:prstGeom prst="rect">
            <a:avLst/>
          </a:prstGeom>
          <a:noFill/>
          <a:ln>
            <a:noFill/>
          </a:ln>
        </p:spPr>
        <p:txBody>
          <a:bodyPr anchorCtr="0" anchor="t" bIns="45700" lIns="91425" spcFirstLastPara="1" rIns="91425" wrap="square" tIns="45700">
            <a:spAutoFit/>
          </a:bodyPr>
          <a:lstStyle/>
          <a:p>
            <a:pPr indent="0" lvl="0" marL="0" marR="0" rtl="0" algn="l">
              <a:lnSpc>
                <a:spcPct val="91666"/>
              </a:lnSpc>
              <a:spcBef>
                <a:spcPts val="0"/>
              </a:spcBef>
              <a:spcAft>
                <a:spcPts val="0"/>
              </a:spcAft>
              <a:buNone/>
            </a:pPr>
            <a:r>
              <a:rPr b="1" lang="en-US" sz="2400">
                <a:solidFill>
                  <a:schemeClr val="dk1"/>
                </a:solidFill>
                <a:latin typeface="Calibri"/>
                <a:ea typeface="Calibri"/>
                <a:cs typeface="Calibri"/>
                <a:sym typeface="Calibri"/>
              </a:rPr>
              <a:t>B.F. Skinner trained pigeons to play ping pong, and guide a video game missile.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500"/>
                                        <p:tgtEl>
                                          <p:spTgt spid="31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500"/>
                                        <p:tgtEl>
                                          <p:spTgt spid="31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500"/>
                                        <p:tgtEl>
                                          <p:spTgt spid="31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500"/>
                                        <p:tgtEl>
                                          <p:spTgt spid="31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Effect filter="fade" transition="in">
                                      <p:cBhvr>
                                        <p:cTn dur="500"/>
                                        <p:tgtEl>
                                          <p:spTgt spid="3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18"/>
          <p:cNvPicPr preferRelativeResize="0"/>
          <p:nvPr/>
        </p:nvPicPr>
        <p:blipFill rotWithShape="1">
          <a:blip r:embed="rId3">
            <a:alphaModFix/>
          </a:blip>
          <a:srcRect b="0" l="0" r="0" t="0"/>
          <a:stretch/>
        </p:blipFill>
        <p:spPr>
          <a:xfrm>
            <a:off x="4741863" y="1320800"/>
            <a:ext cx="4029075" cy="4743450"/>
          </a:xfrm>
          <a:prstGeom prst="rect">
            <a:avLst/>
          </a:prstGeom>
          <a:noFill/>
          <a:ln>
            <a:noFill/>
          </a:ln>
          <a:effectLst>
            <a:outerShdw blurRad="292100" rotWithShape="0" algn="tl" dir="2700000" dist="139700">
              <a:srgbClr val="333333">
                <a:alpha val="64705"/>
              </a:srgbClr>
            </a:outerShdw>
          </a:effectLst>
        </p:spPr>
      </p:pic>
      <p:sp>
        <p:nvSpPr>
          <p:cNvPr id="326" name="Google Shape;326;p18"/>
          <p:cNvSpPr txBox="1"/>
          <p:nvPr>
            <p:ph type="title"/>
          </p:nvPr>
        </p:nvSpPr>
        <p:spPr>
          <a:xfrm>
            <a:off x="0" y="0"/>
            <a:ext cx="9144000" cy="1143000"/>
          </a:xfrm>
          <a:prstGeom prst="rect">
            <a:avLst/>
          </a:prstGeom>
          <a:solidFill>
            <a:srgbClr val="A0366C"/>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a:solidFill>
                  <a:srgbClr val="F8F6E3"/>
                </a:solidFill>
              </a:rPr>
              <a:t>Reinforcement</a:t>
            </a:r>
            <a:endParaRPr/>
          </a:p>
        </p:txBody>
      </p:sp>
      <p:sp>
        <p:nvSpPr>
          <p:cNvPr id="327" name="Google Shape;327;p18"/>
          <p:cNvSpPr txBox="1"/>
          <p:nvPr>
            <p:ph idx="1" type="body"/>
          </p:nvPr>
        </p:nvSpPr>
        <p:spPr>
          <a:xfrm>
            <a:off x="320675" y="1425575"/>
            <a:ext cx="4068763"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2857"/>
              </a:lnSpc>
              <a:spcBef>
                <a:spcPts val="0"/>
              </a:spcBef>
              <a:spcAft>
                <a:spcPts val="0"/>
              </a:spcAft>
              <a:buClr>
                <a:schemeClr val="dk1"/>
              </a:buClr>
              <a:buSzPts val="2800"/>
              <a:buFont typeface="Noto Sans Symbols"/>
              <a:buChar char="▪"/>
            </a:pPr>
            <a:r>
              <a:rPr b="1" lang="en-US" sz="2800"/>
              <a:t>Reinforcement</a:t>
            </a:r>
            <a:r>
              <a:rPr lang="en-US" sz="2800"/>
              <a:t> </a:t>
            </a:r>
            <a:r>
              <a:rPr i="1" lang="en-US" sz="2800"/>
              <a:t>refers to any feedback from the environment that makes a behavior more likely to recur.</a:t>
            </a:r>
            <a:endParaRPr/>
          </a:p>
          <a:p>
            <a:pPr indent="-285750" lvl="1" marL="742950" rtl="0" algn="l">
              <a:lnSpc>
                <a:spcPct val="92857"/>
              </a:lnSpc>
              <a:spcBef>
                <a:spcPts val="560"/>
              </a:spcBef>
              <a:spcAft>
                <a:spcPts val="0"/>
              </a:spcAft>
              <a:buClr>
                <a:schemeClr val="dk1"/>
              </a:buClr>
              <a:buSzPts val="2800"/>
              <a:buFont typeface="Noto Sans Symbols"/>
              <a:buChar char="▪"/>
            </a:pPr>
            <a:r>
              <a:rPr lang="en-US"/>
              <a:t>Positive (adding) reinforcement: </a:t>
            </a:r>
            <a:r>
              <a:rPr b="1" lang="en-US"/>
              <a:t>adding</a:t>
            </a:r>
            <a:r>
              <a:rPr lang="en-US"/>
              <a:t> something desirable (e.g., warmth)</a:t>
            </a:r>
            <a:endParaRPr/>
          </a:p>
          <a:p>
            <a:pPr indent="-285750" lvl="1" marL="742950" rtl="0" algn="l">
              <a:lnSpc>
                <a:spcPct val="92857"/>
              </a:lnSpc>
              <a:spcBef>
                <a:spcPts val="560"/>
              </a:spcBef>
              <a:spcAft>
                <a:spcPts val="0"/>
              </a:spcAft>
              <a:buClr>
                <a:schemeClr val="dk1"/>
              </a:buClr>
              <a:buSzPts val="2800"/>
              <a:buFont typeface="Noto Sans Symbols"/>
              <a:buChar char="▪"/>
            </a:pPr>
            <a:r>
              <a:rPr lang="en-US"/>
              <a:t>Negative (taking away) reinforcement: </a:t>
            </a:r>
            <a:r>
              <a:rPr b="1" lang="en-US"/>
              <a:t>ending</a:t>
            </a:r>
            <a:r>
              <a:rPr lang="en-US"/>
              <a:t> something unpleasant (e.g., the cold)</a:t>
            </a:r>
            <a:endParaRPr/>
          </a:p>
          <a:p>
            <a:pPr indent="-165100" lvl="0" marL="342900" rtl="0" algn="l">
              <a:lnSpc>
                <a:spcPct val="92857"/>
              </a:lnSpc>
              <a:spcBef>
                <a:spcPts val="560"/>
              </a:spcBef>
              <a:spcAft>
                <a:spcPts val="0"/>
              </a:spcAft>
              <a:buClr>
                <a:schemeClr val="dk1"/>
              </a:buClr>
              <a:buSzPts val="2800"/>
              <a:buFont typeface="Noto Sans Symbols"/>
              <a:buNone/>
            </a:pPr>
            <a:r>
              <a:t/>
            </a:r>
            <a:endParaRPr sz="2800"/>
          </a:p>
          <a:p>
            <a:pPr indent="-165100" lvl="0" marL="342900" rtl="0" algn="l">
              <a:lnSpc>
                <a:spcPct val="92857"/>
              </a:lnSpc>
              <a:spcBef>
                <a:spcPts val="560"/>
              </a:spcBef>
              <a:spcAft>
                <a:spcPts val="0"/>
              </a:spcAft>
              <a:buClr>
                <a:schemeClr val="dk1"/>
              </a:buClr>
              <a:buSzPts val="2800"/>
              <a:buFont typeface="Noto Sans Symbols"/>
              <a:buNone/>
            </a:pPr>
            <a:r>
              <a:t/>
            </a:r>
            <a:endParaRPr sz="2800"/>
          </a:p>
        </p:txBody>
      </p:sp>
      <p:sp>
        <p:nvSpPr>
          <p:cNvPr id="328" name="Google Shape;328;p18"/>
          <p:cNvSpPr txBox="1"/>
          <p:nvPr/>
        </p:nvSpPr>
        <p:spPr>
          <a:xfrm>
            <a:off x="4857750" y="4346575"/>
            <a:ext cx="2438400" cy="938213"/>
          </a:xfrm>
          <a:prstGeom prst="rect">
            <a:avLst/>
          </a:prstGeom>
          <a:noFill/>
          <a:ln>
            <a:noFill/>
          </a:ln>
        </p:spPr>
        <p:txBody>
          <a:bodyPr anchorCtr="0" anchor="t" bIns="45700" lIns="91425" spcFirstLastPara="1" rIns="91425" wrap="square" tIns="45700">
            <a:spAutoFit/>
          </a:bodyPr>
          <a:lstStyle/>
          <a:p>
            <a:pPr indent="0" lvl="0" marL="0" marR="0" rtl="0" algn="l">
              <a:lnSpc>
                <a:spcPct val="91666"/>
              </a:lnSpc>
              <a:spcBef>
                <a:spcPts val="0"/>
              </a:spcBef>
              <a:spcAft>
                <a:spcPts val="0"/>
              </a:spcAft>
              <a:buNone/>
            </a:pPr>
            <a:r>
              <a:rPr b="1" i="1" lang="en-US" sz="2400">
                <a:solidFill>
                  <a:schemeClr val="dk1"/>
                </a:solidFill>
                <a:latin typeface="Calibri"/>
                <a:ea typeface="Calibri"/>
                <a:cs typeface="Calibri"/>
                <a:sym typeface="Calibri"/>
              </a:rPr>
              <a:t>For the meerkat, this warm light is desirable. </a:t>
            </a:r>
            <a:endParaRPr/>
          </a:p>
        </p:txBody>
      </p:sp>
      <p:sp>
        <p:nvSpPr>
          <p:cNvPr id="329" name="Google Shape;329;p18"/>
          <p:cNvSpPr txBox="1"/>
          <p:nvPr/>
        </p:nvSpPr>
        <p:spPr>
          <a:xfrm>
            <a:off x="5537200" y="1425575"/>
            <a:ext cx="3070225" cy="938213"/>
          </a:xfrm>
          <a:prstGeom prst="rect">
            <a:avLst/>
          </a:prstGeom>
          <a:noFill/>
          <a:ln>
            <a:noFill/>
          </a:ln>
        </p:spPr>
        <p:txBody>
          <a:bodyPr anchorCtr="0" anchor="t" bIns="45700" lIns="91425" spcFirstLastPara="1" rIns="91425" wrap="square" tIns="45700">
            <a:spAutoFit/>
          </a:bodyPr>
          <a:lstStyle/>
          <a:p>
            <a:pPr indent="0" lvl="0" marL="0" marR="0" rtl="0" algn="l">
              <a:lnSpc>
                <a:spcPct val="91666"/>
              </a:lnSpc>
              <a:spcBef>
                <a:spcPts val="0"/>
              </a:spcBef>
              <a:spcAft>
                <a:spcPts val="0"/>
              </a:spcAft>
              <a:buNone/>
            </a:pPr>
            <a:r>
              <a:rPr b="1" i="1" lang="en-US" sz="2400">
                <a:solidFill>
                  <a:schemeClr val="dk1"/>
                </a:solidFill>
                <a:latin typeface="Calibri"/>
                <a:ea typeface="Calibri"/>
                <a:cs typeface="Calibri"/>
                <a:sym typeface="Calibri"/>
              </a:rPr>
              <a:t>This meerkat has just completed a task out in the cold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500"/>
                                        <p:tgtEl>
                                          <p:spTgt spid="3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500"/>
                                        <p:tgtEl>
                                          <p:spTgt spid="3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animEffect filter="fade" transition="in">
                                      <p:cBhvr>
                                        <p:cTn dur="500"/>
                                        <p:tgtEl>
                                          <p:spTgt spid="3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3" st="3"/>
                                            </p:txEl>
                                          </p:spTgt>
                                        </p:tgtEl>
                                        <p:attrNameLst>
                                          <p:attrName>style.visibility</p:attrName>
                                        </p:attrNameLst>
                                      </p:cBhvr>
                                      <p:to>
                                        <p:strVal val="visible"/>
                                      </p:to>
                                    </p:set>
                                    <p:animEffect filter="fade" transition="in">
                                      <p:cBhvr>
                                        <p:cTn dur="500"/>
                                        <p:tgtEl>
                                          <p:spTgt spid="3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4" st="4"/>
                                            </p:txEl>
                                          </p:spTgt>
                                        </p:tgtEl>
                                        <p:attrNameLst>
                                          <p:attrName>style.visibility</p:attrName>
                                        </p:attrNameLst>
                                      </p:cBhvr>
                                      <p:to>
                                        <p:strVal val="visible"/>
                                      </p:to>
                                    </p:set>
                                    <p:animEffect filter="fade" transition="in">
                                      <p:cBhvr>
                                        <p:cTn dur="500"/>
                                        <p:tgtEl>
                                          <p:spTgt spid="3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descr="E:\Childcare BananaStock\CCA051.jpg" id="335" name="Google Shape;335;p19"/>
          <p:cNvPicPr preferRelativeResize="0"/>
          <p:nvPr/>
        </p:nvPicPr>
        <p:blipFill rotWithShape="1">
          <a:blip r:embed="rId3">
            <a:alphaModFix/>
          </a:blip>
          <a:srcRect b="0" l="30176" r="2107" t="0"/>
          <a:stretch/>
        </p:blipFill>
        <p:spPr>
          <a:xfrm>
            <a:off x="5692775" y="0"/>
            <a:ext cx="3451225" cy="6870700"/>
          </a:xfrm>
          <a:prstGeom prst="rect">
            <a:avLst/>
          </a:prstGeom>
          <a:noFill/>
          <a:ln>
            <a:noFill/>
          </a:ln>
        </p:spPr>
      </p:pic>
      <p:sp>
        <p:nvSpPr>
          <p:cNvPr id="336" name="Google Shape;336;p19"/>
          <p:cNvSpPr txBox="1"/>
          <p:nvPr>
            <p:ph type="title"/>
          </p:nvPr>
        </p:nvSpPr>
        <p:spPr>
          <a:xfrm>
            <a:off x="222250" y="149225"/>
            <a:ext cx="520065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b="1" lang="en-US" sz="4000">
                <a:solidFill>
                  <a:srgbClr val="444EA2"/>
                </a:solidFill>
              </a:rPr>
              <a:t>A cycle of mutual reinforcement</a:t>
            </a:r>
            <a:endParaRPr/>
          </a:p>
        </p:txBody>
      </p:sp>
      <p:sp>
        <p:nvSpPr>
          <p:cNvPr id="337" name="Google Shape;33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19"/>
          <p:cNvSpPr/>
          <p:nvPr/>
        </p:nvSpPr>
        <p:spPr>
          <a:xfrm>
            <a:off x="149225" y="1360488"/>
            <a:ext cx="5348288" cy="5510212"/>
          </a:xfrm>
          <a:prstGeom prst="rect">
            <a:avLst/>
          </a:prstGeom>
          <a:noFill/>
          <a:ln>
            <a:noFill/>
          </a:ln>
        </p:spPr>
        <p:txBody>
          <a:bodyPr anchorCtr="0" anchor="ctr" bIns="45700" lIns="91425" spcFirstLastPara="1" rIns="91425" wrap="square" tIns="45700">
            <a:noAutofit/>
          </a:bodyPr>
          <a:lstStyle/>
          <a:p>
            <a:pPr indent="0" lvl="0" marL="0" marR="0" rtl="0" algn="l">
              <a:lnSpc>
                <a:spcPct val="92307"/>
              </a:lnSpc>
              <a:spcBef>
                <a:spcPts val="0"/>
              </a:spcBef>
              <a:spcAft>
                <a:spcPts val="0"/>
              </a:spcAft>
              <a:buNone/>
            </a:pPr>
            <a:r>
              <a:rPr lang="en-US" sz="2600">
                <a:solidFill>
                  <a:schemeClr val="dk1"/>
                </a:solidFill>
                <a:latin typeface="Calibri"/>
                <a:ea typeface="Calibri"/>
                <a:cs typeface="Calibri"/>
                <a:sym typeface="Calibri"/>
              </a:rPr>
              <a:t>Children who have a temper tantrum when they are frustrated may get </a:t>
            </a:r>
            <a:r>
              <a:rPr i="1" lang="en-US" sz="2600">
                <a:solidFill>
                  <a:schemeClr val="dk1"/>
                </a:solidFill>
                <a:latin typeface="Calibri"/>
                <a:ea typeface="Calibri"/>
                <a:cs typeface="Calibri"/>
                <a:sym typeface="Calibri"/>
              </a:rPr>
              <a:t>positively reinforced</a:t>
            </a:r>
            <a:r>
              <a:rPr lang="en-US" sz="2600">
                <a:solidFill>
                  <a:schemeClr val="dk1"/>
                </a:solidFill>
                <a:latin typeface="Calibri"/>
                <a:ea typeface="Calibri"/>
                <a:cs typeface="Calibri"/>
                <a:sym typeface="Calibri"/>
              </a:rPr>
              <a:t> for this behavior when parents occasionally respond by giving in to a child’s demands. </a:t>
            </a:r>
            <a:endParaRPr/>
          </a:p>
          <a:p>
            <a:pPr indent="0" lvl="1" marL="457200" marR="0" rtl="0" algn="l">
              <a:lnSpc>
                <a:spcPct val="92307"/>
              </a:lnSpc>
              <a:spcBef>
                <a:spcPts val="600"/>
              </a:spcBef>
              <a:spcAft>
                <a:spcPts val="0"/>
              </a:spcAft>
              <a:buNone/>
            </a:pPr>
            <a:r>
              <a:rPr b="0" i="1" lang="en-US" sz="2600" u="none" cap="none" strike="noStrike">
                <a:solidFill>
                  <a:schemeClr val="dk1"/>
                </a:solidFill>
                <a:latin typeface="Calibri"/>
                <a:ea typeface="Calibri"/>
                <a:cs typeface="Calibri"/>
                <a:sym typeface="Calibri"/>
              </a:rPr>
              <a:t>Result</a:t>
            </a:r>
            <a:r>
              <a:rPr b="0" i="0" lang="en-US" sz="2600" u="none" cap="none" strike="noStrike">
                <a:solidFill>
                  <a:schemeClr val="dk1"/>
                </a:solidFill>
                <a:latin typeface="Calibri"/>
                <a:ea typeface="Calibri"/>
                <a:cs typeface="Calibri"/>
                <a:sym typeface="Calibri"/>
              </a:rPr>
              <a:t>: stronger, more frequent tantrums</a:t>
            </a:r>
            <a:endParaRPr/>
          </a:p>
          <a:p>
            <a:pPr indent="0" lvl="0" marL="0" marR="0" rtl="0" algn="l">
              <a:lnSpc>
                <a:spcPct val="92307"/>
              </a:lnSpc>
              <a:spcBef>
                <a:spcPts val="600"/>
              </a:spcBef>
              <a:spcAft>
                <a:spcPts val="0"/>
              </a:spcAft>
              <a:buNone/>
            </a:pPr>
            <a:r>
              <a:rPr lang="en-US" sz="2600">
                <a:solidFill>
                  <a:schemeClr val="dk1"/>
                </a:solidFill>
                <a:latin typeface="Calibri"/>
                <a:ea typeface="Calibri"/>
                <a:cs typeface="Calibri"/>
                <a:sym typeface="Calibri"/>
              </a:rPr>
              <a:t>Parents who occasionally give in to tantrums may get positively reinforced when the child responds by ending the tantrum. </a:t>
            </a:r>
            <a:endParaRPr/>
          </a:p>
          <a:p>
            <a:pPr indent="0" lvl="1" marL="457200" marR="0" rtl="0" algn="l">
              <a:lnSpc>
                <a:spcPct val="92307"/>
              </a:lnSpc>
              <a:spcBef>
                <a:spcPts val="600"/>
              </a:spcBef>
              <a:spcAft>
                <a:spcPts val="0"/>
              </a:spcAft>
              <a:buNone/>
            </a:pPr>
            <a:r>
              <a:rPr b="0" i="1" lang="en-US" sz="2600" u="none" cap="none" strike="noStrike">
                <a:solidFill>
                  <a:schemeClr val="dk1"/>
                </a:solidFill>
                <a:latin typeface="Calibri"/>
                <a:ea typeface="Calibri"/>
                <a:cs typeface="Calibri"/>
                <a:sym typeface="Calibri"/>
              </a:rPr>
              <a:t>Result</a:t>
            </a:r>
            <a:r>
              <a:rPr b="0" i="0" lang="en-US" sz="2600" u="none" cap="none" strike="noStrike">
                <a:solidFill>
                  <a:schemeClr val="dk1"/>
                </a:solidFill>
                <a:latin typeface="Calibri"/>
                <a:ea typeface="Calibri"/>
                <a:cs typeface="Calibri"/>
                <a:sym typeface="Calibri"/>
              </a:rPr>
              <a:t>: parents giving-in behavior is strengthened (giving in sooner and more often)</a:t>
            </a:r>
            <a:endParaRPr/>
          </a:p>
          <a:p>
            <a:pPr indent="-292100" lvl="0" marL="457200" marR="0" rtl="0" algn="l">
              <a:lnSpc>
                <a:spcPct val="92307"/>
              </a:lnSpc>
              <a:spcBef>
                <a:spcPts val="600"/>
              </a:spcBef>
              <a:spcAft>
                <a:spcPts val="0"/>
              </a:spcAft>
              <a:buClr>
                <a:schemeClr val="dk1"/>
              </a:buClr>
              <a:buSzPts val="2600"/>
              <a:buFont typeface="Noto Sans Symbols"/>
              <a:buNone/>
            </a:pPr>
            <a:r>
              <a:t/>
            </a:r>
            <a:endParaRPr sz="2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500"/>
                                        <p:tgtEl>
                                          <p:spTgt spid="3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500"/>
                                        <p:tgtEl>
                                          <p:spTgt spid="3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animEffect filter="fade" transition="in">
                                      <p:cBhvr>
                                        <p:cTn dur="500"/>
                                        <p:tgtEl>
                                          <p:spTgt spid="3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4" st="4"/>
                                            </p:txEl>
                                          </p:spTgt>
                                        </p:tgtEl>
                                        <p:attrNameLst>
                                          <p:attrName>style.visibility</p:attrName>
                                        </p:attrNameLst>
                                      </p:cBhvr>
                                      <p:to>
                                        <p:strVal val="visible"/>
                                      </p:to>
                                    </p:set>
                                    <p:animEffect filter="fade" transition="in">
                                      <p:cBhvr>
                                        <p:cTn dur="500"/>
                                        <p:tgtEl>
                                          <p:spTgt spid="33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Activity</a:t>
            </a:r>
            <a:endParaRPr/>
          </a:p>
        </p:txBody>
      </p:sp>
      <p:sp>
        <p:nvSpPr>
          <p:cNvPr id="139" name="Google Shape;139;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Think of your favorite learning experience so far in your life?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What was the process of the learning?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E:\Retail, Shopping and Small Business PhotoDisc vol 21\21080.jpg" id="344" name="Google Shape;344;p20"/>
          <p:cNvPicPr preferRelativeResize="0"/>
          <p:nvPr/>
        </p:nvPicPr>
        <p:blipFill rotWithShape="1">
          <a:blip r:embed="rId3">
            <a:alphaModFix/>
          </a:blip>
          <a:srcRect b="0" l="0" r="10579" t="0"/>
          <a:stretch/>
        </p:blipFill>
        <p:spPr>
          <a:xfrm>
            <a:off x="0" y="0"/>
            <a:ext cx="9144000" cy="6858000"/>
          </a:xfrm>
          <a:prstGeom prst="rect">
            <a:avLst/>
          </a:prstGeom>
          <a:noFill/>
          <a:ln>
            <a:noFill/>
          </a:ln>
        </p:spPr>
      </p:pic>
      <p:sp>
        <p:nvSpPr>
          <p:cNvPr id="345" name="Google Shape;345;p20"/>
          <p:cNvSpPr txBox="1"/>
          <p:nvPr>
            <p:ph type="title"/>
          </p:nvPr>
        </p:nvSpPr>
        <p:spPr>
          <a:xfrm>
            <a:off x="0" y="0"/>
            <a:ext cx="4572000" cy="1477963"/>
          </a:xfrm>
          <a:prstGeom prst="rect">
            <a:avLst/>
          </a:prstGeom>
          <a:noFill/>
          <a:ln>
            <a:noFill/>
          </a:ln>
        </p:spPr>
        <p:txBody>
          <a:bodyPr anchorCtr="0" anchor="ctr" bIns="45700" lIns="91425" spcFirstLastPara="1" rIns="91425" wrap="square" tIns="45700">
            <a:noAutofit/>
          </a:bodyPr>
          <a:lstStyle/>
          <a:p>
            <a:pPr indent="0" lvl="0" marL="0" rtl="0" algn="ctr">
              <a:lnSpc>
                <a:spcPct val="91666"/>
              </a:lnSpc>
              <a:spcBef>
                <a:spcPts val="0"/>
              </a:spcBef>
              <a:spcAft>
                <a:spcPts val="0"/>
              </a:spcAft>
              <a:buNone/>
            </a:pPr>
            <a:r>
              <a:rPr b="1" lang="en-US" sz="4800">
                <a:solidFill>
                  <a:srgbClr val="F8F6E3"/>
                </a:solidFill>
              </a:rPr>
              <a:t>Why we might work for money</a:t>
            </a:r>
            <a:endParaRPr/>
          </a:p>
        </p:txBody>
      </p:sp>
      <p:sp>
        <p:nvSpPr>
          <p:cNvPr id="346" name="Google Shape;346;p20"/>
          <p:cNvSpPr txBox="1"/>
          <p:nvPr>
            <p:ph idx="1" type="body"/>
          </p:nvPr>
        </p:nvSpPr>
        <p:spPr>
          <a:xfrm>
            <a:off x="149225" y="1379538"/>
            <a:ext cx="5565775" cy="1603375"/>
          </a:xfrm>
          <a:prstGeom prst="rect">
            <a:avLst/>
          </a:prstGeom>
          <a:solidFill>
            <a:srgbClr val="F8F6E3">
              <a:alpha val="71764"/>
            </a:srgbClr>
          </a:solidFill>
          <a:ln>
            <a:noFill/>
          </a:ln>
        </p:spPr>
        <p:txBody>
          <a:bodyPr anchorCtr="0" anchor="t" bIns="45700" lIns="91425" spcFirstLastPara="1" rIns="91425" wrap="square" tIns="45700">
            <a:noAutofit/>
          </a:bodyPr>
          <a:lstStyle/>
          <a:p>
            <a:pPr indent="-342900" lvl="0" marL="342900" rtl="0" algn="l">
              <a:lnSpc>
                <a:spcPct val="85714"/>
              </a:lnSpc>
              <a:spcBef>
                <a:spcPts val="0"/>
              </a:spcBef>
              <a:spcAft>
                <a:spcPts val="0"/>
              </a:spcAft>
              <a:buClr>
                <a:schemeClr val="dk1"/>
              </a:buClr>
              <a:buSzPts val="2800"/>
              <a:buFont typeface="Noto Sans Symbols"/>
              <a:buChar char="▪"/>
            </a:pPr>
            <a:r>
              <a:rPr lang="en-US" sz="2800"/>
              <a:t>If we repeatedly introduce a neutral stimulus before a reinforcer, this stimulus acquires the power to be used as a reinforcer.</a:t>
            </a:r>
            <a:endParaRPr/>
          </a:p>
        </p:txBody>
      </p:sp>
      <p:sp>
        <p:nvSpPr>
          <p:cNvPr id="347" name="Google Shape;347;p20"/>
          <p:cNvSpPr txBox="1"/>
          <p:nvPr/>
        </p:nvSpPr>
        <p:spPr>
          <a:xfrm>
            <a:off x="149225" y="3036888"/>
            <a:ext cx="5565775" cy="1614487"/>
          </a:xfrm>
          <a:prstGeom prst="rect">
            <a:avLst/>
          </a:prstGeom>
          <a:solidFill>
            <a:srgbClr val="F8F6E3">
              <a:alpha val="71764"/>
            </a:srgbClr>
          </a:solidFill>
          <a:ln>
            <a:noFill/>
          </a:ln>
        </p:spPr>
        <p:txBody>
          <a:bodyPr anchorCtr="0" anchor="t" bIns="45700" lIns="91425" spcFirstLastPara="1" rIns="91425" wrap="square" tIns="45700">
            <a:noAutofit/>
          </a:bodyPr>
          <a:lstStyle/>
          <a:p>
            <a:pPr indent="-342900" lvl="0" marL="342900" marR="0" rtl="0" algn="l">
              <a:lnSpc>
                <a:spcPct val="85714"/>
              </a:lnSpc>
              <a:spcBef>
                <a:spcPts val="0"/>
              </a:spcBef>
              <a:spcAft>
                <a:spcPts val="0"/>
              </a:spcAft>
              <a:buClr>
                <a:schemeClr val="dk1"/>
              </a:buClr>
              <a:buSzPts val="2800"/>
              <a:buFont typeface="Noto Sans Symbols"/>
              <a:buChar char="▪"/>
            </a:pPr>
            <a:r>
              <a:rPr b="1" lang="en-US" sz="2800">
                <a:solidFill>
                  <a:srgbClr val="444EA2"/>
                </a:solidFill>
                <a:latin typeface="Calibri"/>
                <a:ea typeface="Calibri"/>
                <a:cs typeface="Calibri"/>
                <a:sym typeface="Calibri"/>
              </a:rPr>
              <a:t>A primary reinforcer </a:t>
            </a:r>
            <a:r>
              <a:rPr lang="en-US" sz="2800">
                <a:solidFill>
                  <a:schemeClr val="dk1"/>
                </a:solidFill>
                <a:latin typeface="Calibri"/>
                <a:ea typeface="Calibri"/>
                <a:cs typeface="Calibri"/>
                <a:sym typeface="Calibri"/>
              </a:rPr>
              <a:t>is a stimulus that meets a basic need or otherwise is intrinsically desirable, such as food, fun, attention, or power.</a:t>
            </a:r>
            <a:endParaRPr/>
          </a:p>
        </p:txBody>
      </p:sp>
      <p:sp>
        <p:nvSpPr>
          <p:cNvPr id="348" name="Google Shape;348;p20"/>
          <p:cNvSpPr txBox="1"/>
          <p:nvPr/>
        </p:nvSpPr>
        <p:spPr>
          <a:xfrm>
            <a:off x="149225" y="4718050"/>
            <a:ext cx="5565775" cy="2139950"/>
          </a:xfrm>
          <a:prstGeom prst="rect">
            <a:avLst/>
          </a:prstGeom>
          <a:solidFill>
            <a:srgbClr val="F8F6E3">
              <a:alpha val="71764"/>
            </a:srgbClr>
          </a:solidFill>
          <a:ln>
            <a:noFill/>
          </a:ln>
        </p:spPr>
        <p:txBody>
          <a:bodyPr anchorCtr="0" anchor="t" bIns="45700" lIns="91425" spcFirstLastPara="1" rIns="91425" wrap="square" tIns="45700">
            <a:noAutofit/>
          </a:bodyPr>
          <a:lstStyle/>
          <a:p>
            <a:pPr indent="-342900" lvl="0" marL="342900" marR="0" rtl="0" algn="l">
              <a:lnSpc>
                <a:spcPct val="85714"/>
              </a:lnSpc>
              <a:spcBef>
                <a:spcPts val="0"/>
              </a:spcBef>
              <a:spcAft>
                <a:spcPts val="0"/>
              </a:spcAft>
              <a:buClr>
                <a:schemeClr val="dk1"/>
              </a:buClr>
              <a:buSzPts val="2800"/>
              <a:buFont typeface="Noto Sans Symbols"/>
              <a:buChar char="▪"/>
            </a:pPr>
            <a:r>
              <a:rPr b="1" lang="en-US" sz="2800">
                <a:solidFill>
                  <a:srgbClr val="444EA2"/>
                </a:solidFill>
                <a:latin typeface="Calibri"/>
                <a:ea typeface="Calibri"/>
                <a:cs typeface="Calibri"/>
                <a:sym typeface="Calibri"/>
              </a:rPr>
              <a:t>A secondary/conditioned reinforcer </a:t>
            </a:r>
            <a:r>
              <a:rPr lang="en-US" sz="2800">
                <a:solidFill>
                  <a:schemeClr val="dk1"/>
                </a:solidFill>
                <a:latin typeface="Calibri"/>
                <a:ea typeface="Calibri"/>
                <a:cs typeface="Calibri"/>
                <a:sym typeface="Calibri"/>
              </a:rPr>
              <a:t>is a stimulus, such as a rectangle of paper with numbers on it (money) which has become associated with a primary reinforcer (money buys food, builds power).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type="title"/>
          </p:nvPr>
        </p:nvSpPr>
        <p:spPr>
          <a:xfrm>
            <a:off x="0" y="0"/>
            <a:ext cx="9144000" cy="1401763"/>
          </a:xfrm>
          <a:prstGeom prst="rect">
            <a:avLst/>
          </a:prstGeom>
          <a:solidFill>
            <a:srgbClr val="A0366C"/>
          </a:solidFill>
          <a:ln>
            <a:noFill/>
          </a:ln>
        </p:spPr>
        <p:txBody>
          <a:bodyPr anchorCtr="0" anchor="ctr" bIns="45700" lIns="274300" spcFirstLastPara="1" rIns="91425" wrap="square" tIns="45700">
            <a:noAutofit/>
          </a:bodyPr>
          <a:lstStyle/>
          <a:p>
            <a:pPr indent="0" lvl="0" marL="0" rtl="0" algn="ctr">
              <a:lnSpc>
                <a:spcPct val="95454"/>
              </a:lnSpc>
              <a:spcBef>
                <a:spcPts val="0"/>
              </a:spcBef>
              <a:spcAft>
                <a:spcPts val="0"/>
              </a:spcAft>
              <a:buNone/>
            </a:pPr>
            <a:r>
              <a:rPr b="1" lang="en-US">
                <a:solidFill>
                  <a:srgbClr val="F8F6E3"/>
                </a:solidFill>
              </a:rPr>
              <a:t>A Human Talent: </a:t>
            </a:r>
            <a:br>
              <a:rPr b="1" lang="en-US">
                <a:solidFill>
                  <a:srgbClr val="F8F6E3"/>
                </a:solidFill>
              </a:rPr>
            </a:br>
            <a:r>
              <a:rPr b="1" lang="en-US">
                <a:solidFill>
                  <a:srgbClr val="F8F6E3"/>
                </a:solidFill>
              </a:rPr>
              <a:t>Responding to </a:t>
            </a:r>
            <a:r>
              <a:rPr b="1" lang="en-US">
                <a:solidFill>
                  <a:srgbClr val="FABF8E"/>
                </a:solidFill>
              </a:rPr>
              <a:t>Delayed Reinforcers</a:t>
            </a:r>
            <a:endParaRPr/>
          </a:p>
        </p:txBody>
      </p:sp>
      <p:sp>
        <p:nvSpPr>
          <p:cNvPr id="355" name="Google Shape;355;p21"/>
          <p:cNvSpPr txBox="1"/>
          <p:nvPr>
            <p:ph idx="1" type="body"/>
          </p:nvPr>
        </p:nvSpPr>
        <p:spPr>
          <a:xfrm>
            <a:off x="206375" y="1416050"/>
            <a:ext cx="6205538" cy="5407025"/>
          </a:xfrm>
          <a:prstGeom prst="rect">
            <a:avLst/>
          </a:prstGeom>
          <a:noFill/>
          <a:ln>
            <a:noFill/>
          </a:ln>
        </p:spPr>
        <p:txBody>
          <a:bodyPr anchorCtr="0" anchor="t" bIns="45700" lIns="91425" spcFirstLastPara="1" rIns="91425" wrap="square" tIns="45700">
            <a:spAutoFit/>
          </a:bodyPr>
          <a:lstStyle/>
          <a:p>
            <a:pPr indent="-342900" lvl="0" marL="342900" rtl="0" algn="l">
              <a:lnSpc>
                <a:spcPct val="100000"/>
              </a:lnSpc>
              <a:spcBef>
                <a:spcPts val="0"/>
              </a:spcBef>
              <a:spcAft>
                <a:spcPts val="0"/>
              </a:spcAft>
              <a:buClr>
                <a:srgbClr val="000000"/>
              </a:buClr>
              <a:buSzPts val="2600"/>
              <a:buFont typeface="Noto Sans Symbols"/>
              <a:buChar char="▪"/>
            </a:pPr>
            <a:r>
              <a:rPr lang="en-US" sz="2600">
                <a:solidFill>
                  <a:srgbClr val="000000"/>
                </a:solidFill>
              </a:rPr>
              <a:t>If you give a dog a treat ten minutes after they did a trick, you’ll be reinforcing whatever they did right before the treat (sniffing?). Dogs respond to </a:t>
            </a:r>
            <a:r>
              <a:rPr b="1" lang="en-US" sz="2600">
                <a:solidFill>
                  <a:srgbClr val="000000"/>
                </a:solidFill>
              </a:rPr>
              <a:t>immediate</a:t>
            </a:r>
            <a:r>
              <a:rPr lang="en-US" sz="2600">
                <a:solidFill>
                  <a:srgbClr val="000000"/>
                </a:solidFill>
              </a:rPr>
              <a:t> reinforcement.</a:t>
            </a:r>
            <a:endParaRPr/>
          </a:p>
          <a:p>
            <a:pPr indent="-342900" lvl="0" marL="342900" rtl="0" algn="l">
              <a:lnSpc>
                <a:spcPct val="100000"/>
              </a:lnSpc>
              <a:spcBef>
                <a:spcPts val="1120"/>
              </a:spcBef>
              <a:spcAft>
                <a:spcPts val="0"/>
              </a:spcAft>
              <a:buClr>
                <a:srgbClr val="000000"/>
              </a:buClr>
              <a:buSzPts val="2600"/>
              <a:buFont typeface="Noto Sans Symbols"/>
              <a:buChar char="▪"/>
            </a:pPr>
            <a:r>
              <a:rPr lang="en-US" sz="2600">
                <a:solidFill>
                  <a:srgbClr val="000000"/>
                </a:solidFill>
              </a:rPr>
              <a:t>Humans have the ability to </a:t>
            </a:r>
            <a:r>
              <a:rPr i="1" lang="en-US" sz="2600">
                <a:solidFill>
                  <a:srgbClr val="000000"/>
                </a:solidFill>
              </a:rPr>
              <a:t>link a consequence to a behavior even if they aren’t linked sequentially in time</a:t>
            </a:r>
            <a:r>
              <a:rPr lang="en-US" sz="2600">
                <a:solidFill>
                  <a:srgbClr val="000000"/>
                </a:solidFill>
              </a:rPr>
              <a:t>. The piece of paper (money) can be a </a:t>
            </a:r>
            <a:r>
              <a:rPr b="1" lang="en-US" sz="2600">
                <a:solidFill>
                  <a:srgbClr val="000000"/>
                </a:solidFill>
              </a:rPr>
              <a:t>delayed</a:t>
            </a:r>
            <a:r>
              <a:rPr lang="en-US" sz="2600">
                <a:solidFill>
                  <a:srgbClr val="000000"/>
                </a:solidFill>
              </a:rPr>
              <a:t> reinforcer, paid a month later, yet still reinforcing if we link it to our performance.</a:t>
            </a:r>
            <a:endParaRPr/>
          </a:p>
          <a:p>
            <a:pPr indent="-342900" lvl="0" marL="342900" rtl="0" algn="l">
              <a:lnSpc>
                <a:spcPct val="100000"/>
              </a:lnSpc>
              <a:spcBef>
                <a:spcPts val="1120"/>
              </a:spcBef>
              <a:spcAft>
                <a:spcPts val="0"/>
              </a:spcAft>
              <a:buClr>
                <a:srgbClr val="000000"/>
              </a:buClr>
              <a:buSzPts val="2600"/>
              <a:buFont typeface="Noto Sans Symbols"/>
              <a:buChar char="▪"/>
            </a:pPr>
            <a:r>
              <a:rPr lang="en-US" sz="2600">
                <a:solidFill>
                  <a:srgbClr val="000000"/>
                </a:solidFill>
              </a:rPr>
              <a:t>Delaying gratification, a skill related to impulse control, enables longer-term goal setting. </a:t>
            </a:r>
            <a:endParaRPr/>
          </a:p>
        </p:txBody>
      </p:sp>
      <p:pic>
        <p:nvPicPr>
          <p:cNvPr descr="E:\People &amp; Pets photodisc EP053\PPE_021.jpg" id="356" name="Google Shape;356;p21"/>
          <p:cNvPicPr preferRelativeResize="0"/>
          <p:nvPr/>
        </p:nvPicPr>
        <p:blipFill rotWithShape="1">
          <a:blip r:embed="rId3">
            <a:alphaModFix/>
          </a:blip>
          <a:srcRect b="13750" l="21250" r="0" t="20500"/>
          <a:stretch/>
        </p:blipFill>
        <p:spPr>
          <a:xfrm>
            <a:off x="6411913" y="2228850"/>
            <a:ext cx="2400300" cy="3006725"/>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500"/>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500"/>
                                        <p:tgtEl>
                                          <p:spTgt spid="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Effect filter="fade" transition="in">
                                      <p:cBhvr>
                                        <p:cTn dur="500"/>
                                        <p:tgtEl>
                                          <p:spTgt spid="35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2"/>
          <p:cNvSpPr txBox="1"/>
          <p:nvPr>
            <p:ph type="title"/>
          </p:nvPr>
        </p:nvSpPr>
        <p:spPr>
          <a:xfrm>
            <a:off x="0" y="0"/>
            <a:ext cx="9144000" cy="12112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444EA2"/>
                </a:solidFill>
              </a:rPr>
              <a:t>Operant Effect: Punishment</a:t>
            </a:r>
            <a:endParaRPr/>
          </a:p>
        </p:txBody>
      </p:sp>
      <p:sp>
        <p:nvSpPr>
          <p:cNvPr id="363" name="Google Shape;363;p22"/>
          <p:cNvSpPr txBox="1"/>
          <p:nvPr>
            <p:ph idx="1" type="body"/>
          </p:nvPr>
        </p:nvSpPr>
        <p:spPr>
          <a:xfrm>
            <a:off x="352425" y="1069975"/>
            <a:ext cx="8624888" cy="1200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en-US" sz="2800" u="sng"/>
              <a:t>Punishments</a:t>
            </a:r>
            <a:r>
              <a:rPr lang="en-US" sz="2800"/>
              <a:t> have the opposite effects of reinforcement. These consequences make the target behavior less likely to occur in the future.</a:t>
            </a:r>
            <a:endParaRPr/>
          </a:p>
        </p:txBody>
      </p:sp>
      <p:sp>
        <p:nvSpPr>
          <p:cNvPr id="364" name="Google Shape;364;p22"/>
          <p:cNvSpPr/>
          <p:nvPr/>
        </p:nvSpPr>
        <p:spPr>
          <a:xfrm>
            <a:off x="182563" y="2301875"/>
            <a:ext cx="4378325" cy="3048000"/>
          </a:xfrm>
          <a:prstGeom prst="ellipse">
            <a:avLst/>
          </a:prstGeom>
          <a:solidFill>
            <a:srgbClr val="3AA0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2600">
                <a:solidFill>
                  <a:srgbClr val="F8F6E3"/>
                </a:solidFill>
                <a:latin typeface="Calibri"/>
                <a:ea typeface="Calibri"/>
                <a:cs typeface="Calibri"/>
                <a:sym typeface="Calibri"/>
              </a:rPr>
              <a:t>+ Positive Punishment</a:t>
            </a:r>
            <a:endParaRPr sz="2600">
              <a:solidFill>
                <a:srgbClr val="F8F6E3"/>
              </a:solidFill>
              <a:latin typeface="Calibri"/>
              <a:ea typeface="Calibri"/>
              <a:cs typeface="Calibri"/>
              <a:sym typeface="Calibri"/>
            </a:endParaRPr>
          </a:p>
          <a:p>
            <a:pPr indent="0" lvl="0" marL="0" marR="0" rtl="0" algn="ctr">
              <a:lnSpc>
                <a:spcPct val="100000"/>
              </a:lnSpc>
              <a:spcBef>
                <a:spcPts val="520"/>
              </a:spcBef>
              <a:spcAft>
                <a:spcPts val="0"/>
              </a:spcAft>
              <a:buNone/>
            </a:pPr>
            <a:r>
              <a:rPr lang="en-US" sz="2600">
                <a:solidFill>
                  <a:srgbClr val="F8F6E3"/>
                </a:solidFill>
                <a:latin typeface="Calibri"/>
                <a:ea typeface="Calibri"/>
                <a:cs typeface="Calibri"/>
                <a:sym typeface="Calibri"/>
              </a:rPr>
              <a:t> You ADD something unpleasant/aversive (ex: spank the child) </a:t>
            </a:r>
            <a:endParaRPr/>
          </a:p>
        </p:txBody>
      </p:sp>
      <p:sp>
        <p:nvSpPr>
          <p:cNvPr id="365" name="Google Shape;365;p22"/>
          <p:cNvSpPr/>
          <p:nvPr/>
        </p:nvSpPr>
        <p:spPr>
          <a:xfrm>
            <a:off x="4665663" y="2301875"/>
            <a:ext cx="4425950" cy="3048000"/>
          </a:xfrm>
          <a:prstGeom prst="ellipse">
            <a:avLst/>
          </a:prstGeom>
          <a:solidFill>
            <a:srgbClr val="3AA0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2600">
                <a:solidFill>
                  <a:srgbClr val="F8F6E3"/>
                </a:solidFill>
                <a:latin typeface="Calibri"/>
                <a:ea typeface="Calibri"/>
                <a:cs typeface="Calibri"/>
                <a:sym typeface="Calibri"/>
              </a:rPr>
              <a:t> </a:t>
            </a:r>
            <a:r>
              <a:rPr b="1" lang="en-US" sz="2600">
                <a:solidFill>
                  <a:srgbClr val="F8F6E3"/>
                </a:solidFill>
                <a:latin typeface="Calibri"/>
                <a:ea typeface="Calibri"/>
                <a:cs typeface="Calibri"/>
                <a:sym typeface="Calibri"/>
              </a:rPr>
              <a:t>- Negative Punishment</a:t>
            </a:r>
            <a:endParaRPr/>
          </a:p>
          <a:p>
            <a:pPr indent="0" lvl="0" marL="0" marR="0" rtl="0" algn="ctr">
              <a:lnSpc>
                <a:spcPct val="100000"/>
              </a:lnSpc>
              <a:spcBef>
                <a:spcPts val="520"/>
              </a:spcBef>
              <a:spcAft>
                <a:spcPts val="0"/>
              </a:spcAft>
              <a:buNone/>
            </a:pPr>
            <a:r>
              <a:rPr b="1" lang="en-US" sz="2600">
                <a:solidFill>
                  <a:srgbClr val="F8F6E3"/>
                </a:solidFill>
                <a:latin typeface="Calibri"/>
                <a:ea typeface="Calibri"/>
                <a:cs typeface="Calibri"/>
                <a:sym typeface="Calibri"/>
              </a:rPr>
              <a:t> </a:t>
            </a:r>
            <a:r>
              <a:rPr lang="en-US" sz="2600">
                <a:solidFill>
                  <a:srgbClr val="F8F6E3"/>
                </a:solidFill>
                <a:latin typeface="Calibri"/>
                <a:ea typeface="Calibri"/>
                <a:cs typeface="Calibri"/>
                <a:sym typeface="Calibri"/>
              </a:rPr>
              <a:t>You TAKE AWAY something pleasant/ desired (ex: no TV time, no attention)--MINUS is the “negative” here</a:t>
            </a:r>
            <a:endParaRPr/>
          </a:p>
        </p:txBody>
      </p:sp>
      <p:sp>
        <p:nvSpPr>
          <p:cNvPr id="366" name="Google Shape;366;p22"/>
          <p:cNvSpPr/>
          <p:nvPr/>
        </p:nvSpPr>
        <p:spPr>
          <a:xfrm>
            <a:off x="520700" y="5694363"/>
            <a:ext cx="8289925" cy="954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🡪Positive does </a:t>
            </a:r>
            <a:r>
              <a:rPr b="1" lang="en-US" sz="2800" u="sng">
                <a:solidFill>
                  <a:srgbClr val="000000"/>
                </a:solidFill>
                <a:latin typeface="Calibri"/>
                <a:ea typeface="Calibri"/>
                <a:cs typeface="Calibri"/>
                <a:sym typeface="Calibri"/>
              </a:rPr>
              <a:t>not</a:t>
            </a:r>
            <a:r>
              <a:rPr lang="en-US" sz="2800">
                <a:solidFill>
                  <a:srgbClr val="000000"/>
                </a:solidFill>
                <a:latin typeface="Calibri"/>
                <a:ea typeface="Calibri"/>
                <a:cs typeface="Calibri"/>
                <a:sym typeface="Calibri"/>
              </a:rPr>
              <a:t> mean “good” or “desirable” and negative does </a:t>
            </a:r>
            <a:r>
              <a:rPr b="1" lang="en-US" sz="2800" u="sng">
                <a:solidFill>
                  <a:srgbClr val="000000"/>
                </a:solidFill>
                <a:latin typeface="Calibri"/>
                <a:ea typeface="Calibri"/>
                <a:cs typeface="Calibri"/>
                <a:sym typeface="Calibri"/>
              </a:rPr>
              <a:t>not</a:t>
            </a:r>
            <a:r>
              <a:rPr lang="en-US" sz="2800">
                <a:solidFill>
                  <a:srgbClr val="000000"/>
                </a:solidFill>
                <a:latin typeface="Calibri"/>
                <a:ea typeface="Calibri"/>
                <a:cs typeface="Calibri"/>
                <a:sym typeface="Calibri"/>
              </a:rPr>
              <a:t> mean “bad” or “undesirable.”</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500"/>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3"/>
          <p:cNvSpPr txBox="1"/>
          <p:nvPr>
            <p:ph type="title"/>
          </p:nvPr>
        </p:nvSpPr>
        <p:spPr>
          <a:xfrm>
            <a:off x="125413" y="274638"/>
            <a:ext cx="52927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n-US">
                <a:solidFill>
                  <a:srgbClr val="444EA2"/>
                </a:solidFill>
              </a:rPr>
              <a:t>When is punishment effective?</a:t>
            </a:r>
            <a:endParaRPr/>
          </a:p>
        </p:txBody>
      </p:sp>
      <p:pic>
        <p:nvPicPr>
          <p:cNvPr descr="E:\Hands EyeWire Images\HAN_086L.JPG" id="373" name="Google Shape;373;p23"/>
          <p:cNvPicPr preferRelativeResize="0"/>
          <p:nvPr/>
        </p:nvPicPr>
        <p:blipFill rotWithShape="1">
          <a:blip r:embed="rId3">
            <a:alphaModFix/>
          </a:blip>
          <a:srcRect b="3579" l="-22221" r="22221" t="-3580"/>
          <a:stretch/>
        </p:blipFill>
        <p:spPr>
          <a:xfrm>
            <a:off x="4405313" y="-250825"/>
            <a:ext cx="4738687" cy="7108825"/>
          </a:xfrm>
          <a:prstGeom prst="rect">
            <a:avLst/>
          </a:prstGeom>
          <a:noFill/>
          <a:ln>
            <a:noFill/>
          </a:ln>
        </p:spPr>
      </p:pic>
      <p:sp>
        <p:nvSpPr>
          <p:cNvPr id="374" name="Google Shape;374;p23"/>
          <p:cNvSpPr txBox="1"/>
          <p:nvPr>
            <p:ph idx="1" type="body"/>
          </p:nvPr>
        </p:nvSpPr>
        <p:spPr>
          <a:xfrm>
            <a:off x="92075" y="1452563"/>
            <a:ext cx="5233988" cy="4662487"/>
          </a:xfrm>
          <a:prstGeom prst="rect">
            <a:avLst/>
          </a:prstGeom>
          <a:noFill/>
          <a:ln>
            <a:noFill/>
          </a:ln>
        </p:spPr>
        <p:txBody>
          <a:bodyPr anchorCtr="0" anchor="t" bIns="45700" lIns="91425" spcFirstLastPara="1" rIns="91425" wrap="square" tIns="45700">
            <a:noAutofit/>
          </a:bodyPr>
          <a:lstStyle/>
          <a:p>
            <a:pPr indent="-342900" lvl="0" marL="342900" rtl="0" algn="l">
              <a:lnSpc>
                <a:spcPct val="92307"/>
              </a:lnSpc>
              <a:spcBef>
                <a:spcPts val="0"/>
              </a:spcBef>
              <a:spcAft>
                <a:spcPts val="0"/>
              </a:spcAft>
              <a:buClr>
                <a:schemeClr val="dk1"/>
              </a:buClr>
              <a:buSzPts val="2600"/>
              <a:buFont typeface="Noto Sans Symbols"/>
              <a:buChar char="▪"/>
            </a:pPr>
            <a:r>
              <a:rPr lang="en-US" sz="2600"/>
              <a:t>Punishment works best in natural settings when we encounter punishing consequences from actions such as reaching into a fire; in that case, operant conditioning helps us to avoid dangers. </a:t>
            </a:r>
            <a:endParaRPr/>
          </a:p>
          <a:p>
            <a:pPr indent="-342900" lvl="0" marL="342900" rtl="0" algn="l">
              <a:lnSpc>
                <a:spcPct val="92307"/>
              </a:lnSpc>
              <a:spcBef>
                <a:spcPts val="520"/>
              </a:spcBef>
              <a:spcAft>
                <a:spcPts val="0"/>
              </a:spcAft>
              <a:buClr>
                <a:schemeClr val="dk1"/>
              </a:buClr>
              <a:buSzPts val="2600"/>
              <a:buFont typeface="Noto Sans Symbols"/>
              <a:buChar char="▪"/>
            </a:pPr>
            <a:r>
              <a:rPr lang="en-US" sz="2600"/>
              <a:t>Punishment is effective when we try to artificially create punishing consequences for other’s choices; these work best when consequences happen as they do in nature. </a:t>
            </a:r>
            <a:endParaRPr/>
          </a:p>
          <a:p>
            <a:pPr indent="0" lvl="1" marL="400050" rtl="0" algn="l">
              <a:lnSpc>
                <a:spcPct val="92307"/>
              </a:lnSpc>
              <a:spcBef>
                <a:spcPts val="520"/>
              </a:spcBef>
              <a:spcAft>
                <a:spcPts val="0"/>
              </a:spcAft>
              <a:buClr>
                <a:schemeClr val="dk1"/>
              </a:buClr>
              <a:buSzPts val="2600"/>
              <a:buFont typeface="Arial"/>
              <a:buNone/>
            </a:pPr>
            <a:r>
              <a:rPr b="1" lang="en-US" sz="2600"/>
              <a:t>🡪Severity</a:t>
            </a:r>
            <a:r>
              <a:rPr lang="en-US" sz="2600"/>
              <a:t> of punishments is </a:t>
            </a:r>
            <a:r>
              <a:rPr b="1" lang="en-US" sz="2600"/>
              <a:t>not</a:t>
            </a:r>
            <a:r>
              <a:rPr lang="en-US" sz="2600"/>
              <a:t> as helpful as making the punishments </a:t>
            </a:r>
            <a:r>
              <a:rPr b="1" lang="en-US" sz="2600"/>
              <a:t>immediate</a:t>
            </a:r>
            <a:r>
              <a:rPr lang="en-US" sz="2600"/>
              <a:t> and </a:t>
            </a:r>
            <a:r>
              <a:rPr b="1" lang="en-US" sz="2600"/>
              <a:t>certain</a:t>
            </a:r>
            <a:r>
              <a:rPr lang="en-US" sz="2600"/>
              <a:t>.</a:t>
            </a:r>
            <a:endParaRPr/>
          </a:p>
          <a:p>
            <a:pPr indent="-177800" lvl="0" marL="342900" rtl="0" algn="l">
              <a:lnSpc>
                <a:spcPct val="92307"/>
              </a:lnSpc>
              <a:spcBef>
                <a:spcPts val="520"/>
              </a:spcBef>
              <a:spcAft>
                <a:spcPts val="0"/>
              </a:spcAft>
              <a:buClr>
                <a:schemeClr val="dk1"/>
              </a:buClr>
              <a:buSzPts val="2600"/>
              <a:buFont typeface="Noto Sans Symbols"/>
              <a:buNone/>
            </a:pPr>
            <a:r>
              <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animEffect filter="fade" transition="in">
                                      <p:cBhvr>
                                        <p:cTn dur="500"/>
                                        <p:tgtEl>
                                          <p:spTgt spid="3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1" st="1"/>
                                            </p:txEl>
                                          </p:spTgt>
                                        </p:tgtEl>
                                        <p:attrNameLst>
                                          <p:attrName>style.visibility</p:attrName>
                                        </p:attrNameLst>
                                      </p:cBhvr>
                                      <p:to>
                                        <p:strVal val="visible"/>
                                      </p:to>
                                    </p:set>
                                    <p:animEffect filter="fade" transition="in">
                                      <p:cBhvr>
                                        <p:cTn dur="500"/>
                                        <p:tgtEl>
                                          <p:spTgt spid="3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2" st="2"/>
                                            </p:txEl>
                                          </p:spTgt>
                                        </p:tgtEl>
                                        <p:attrNameLst>
                                          <p:attrName>style.visibility</p:attrName>
                                        </p:attrNameLst>
                                      </p:cBhvr>
                                      <p:to>
                                        <p:strVal val="visible"/>
                                      </p:to>
                                    </p:set>
                                    <p:animEffect filter="fade" transition="in">
                                      <p:cBhvr>
                                        <p:cTn dur="500"/>
                                        <p:tgtEl>
                                          <p:spTgt spid="3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3" st="3"/>
                                            </p:txEl>
                                          </p:spTgt>
                                        </p:tgtEl>
                                        <p:attrNameLst>
                                          <p:attrName>style.visibility</p:attrName>
                                        </p:attrNameLst>
                                      </p:cBhvr>
                                      <p:to>
                                        <p:strVal val="visible"/>
                                      </p:to>
                                    </p:set>
                                    <p:animEffect filter="fade" transition="in">
                                      <p:cBhvr>
                                        <p:cTn dur="500"/>
                                        <p:tgtEl>
                                          <p:spTgt spid="3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4"/>
          <p:cNvSpPr txBox="1"/>
          <p:nvPr>
            <p:ph idx="1" type="body"/>
          </p:nvPr>
        </p:nvSpPr>
        <p:spPr>
          <a:xfrm>
            <a:off x="228600" y="1565275"/>
            <a:ext cx="5840413"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2307"/>
              </a:lnSpc>
              <a:spcBef>
                <a:spcPts val="0"/>
              </a:spcBef>
              <a:spcAft>
                <a:spcPts val="0"/>
              </a:spcAft>
              <a:buClr>
                <a:schemeClr val="dk1"/>
              </a:buClr>
              <a:buSzPts val="2600"/>
              <a:buFont typeface="Noto Sans Symbols"/>
              <a:buChar char="▪"/>
            </a:pPr>
            <a:r>
              <a:rPr lang="en-US" sz="2600"/>
              <a:t>Punished behaviors may restart when the punishment is over; learning is not lasting.</a:t>
            </a:r>
            <a:endParaRPr/>
          </a:p>
          <a:p>
            <a:pPr indent="-342900" lvl="0" marL="342900" rtl="0" algn="l">
              <a:lnSpc>
                <a:spcPct val="92307"/>
              </a:lnSpc>
              <a:spcBef>
                <a:spcPts val="520"/>
              </a:spcBef>
              <a:spcAft>
                <a:spcPts val="0"/>
              </a:spcAft>
              <a:buClr>
                <a:schemeClr val="dk1"/>
              </a:buClr>
              <a:buSzPts val="2600"/>
              <a:buFont typeface="Noto Sans Symbols"/>
              <a:buChar char="▪"/>
            </a:pPr>
            <a:r>
              <a:rPr lang="en-US" sz="2600"/>
              <a:t>Instead of learning </a:t>
            </a:r>
            <a:r>
              <a:rPr b="1" lang="en-US" sz="2600"/>
              <a:t>behaviors</a:t>
            </a:r>
            <a:r>
              <a:rPr lang="en-US" sz="2600"/>
              <a:t>, the child may learn to </a:t>
            </a:r>
            <a:r>
              <a:rPr b="1" lang="en-US" sz="2600"/>
              <a:t>discriminate</a:t>
            </a:r>
            <a:r>
              <a:rPr lang="en-US" sz="2600"/>
              <a:t> among </a:t>
            </a:r>
            <a:r>
              <a:rPr b="1" lang="en-US" sz="2600"/>
              <a:t>situations</a:t>
            </a:r>
            <a:r>
              <a:rPr lang="en-US" sz="2600"/>
              <a:t>, and avoid those in which punishment might occur.</a:t>
            </a:r>
            <a:endParaRPr/>
          </a:p>
          <a:p>
            <a:pPr indent="-342900" lvl="0" marL="342900" rtl="0" algn="l">
              <a:lnSpc>
                <a:spcPct val="92307"/>
              </a:lnSpc>
              <a:spcBef>
                <a:spcPts val="520"/>
              </a:spcBef>
              <a:spcAft>
                <a:spcPts val="0"/>
              </a:spcAft>
              <a:buClr>
                <a:schemeClr val="dk1"/>
              </a:buClr>
              <a:buSzPts val="2600"/>
              <a:buFont typeface="Noto Sans Symbols"/>
              <a:buChar char="▪"/>
            </a:pPr>
            <a:r>
              <a:rPr lang="en-US" sz="2600"/>
              <a:t>Instead of </a:t>
            </a:r>
            <a:r>
              <a:rPr b="1" lang="en-US" sz="2600"/>
              <a:t>behaviors</a:t>
            </a:r>
            <a:r>
              <a:rPr lang="en-US" sz="2600"/>
              <a:t>, the child might learn an </a:t>
            </a:r>
            <a:r>
              <a:rPr b="1" lang="en-US" sz="2600"/>
              <a:t>attitude of fear or hatred</a:t>
            </a:r>
            <a:r>
              <a:rPr lang="en-US" sz="2600"/>
              <a:t>, which can interfere with learning. This can </a:t>
            </a:r>
            <a:r>
              <a:rPr b="1" lang="en-US" sz="2600"/>
              <a:t>generalize </a:t>
            </a:r>
            <a:r>
              <a:rPr lang="en-US" sz="2600"/>
              <a:t>to a fear/hatred of all adults or many settings. </a:t>
            </a:r>
            <a:endParaRPr/>
          </a:p>
          <a:p>
            <a:pPr indent="-342900" lvl="0" marL="342900" rtl="0" algn="l">
              <a:lnSpc>
                <a:spcPct val="92307"/>
              </a:lnSpc>
              <a:spcBef>
                <a:spcPts val="520"/>
              </a:spcBef>
              <a:spcAft>
                <a:spcPts val="0"/>
              </a:spcAft>
              <a:buClr>
                <a:schemeClr val="dk1"/>
              </a:buClr>
              <a:buSzPts val="2600"/>
              <a:buFont typeface="Noto Sans Symbols"/>
              <a:buChar char="▪"/>
            </a:pPr>
            <a:r>
              <a:rPr lang="en-US" sz="2600"/>
              <a:t>Physical punishment models aggression and control as a method of dealing with problems.</a:t>
            </a:r>
            <a:endParaRPr/>
          </a:p>
        </p:txBody>
      </p:sp>
      <p:sp>
        <p:nvSpPr>
          <p:cNvPr id="381" name="Google Shape;381;p24"/>
          <p:cNvSpPr txBox="1"/>
          <p:nvPr>
            <p:ph type="title"/>
          </p:nvPr>
        </p:nvSpPr>
        <p:spPr>
          <a:xfrm>
            <a:off x="0" y="0"/>
            <a:ext cx="9144000" cy="1349375"/>
          </a:xfrm>
          <a:prstGeom prst="rect">
            <a:avLst/>
          </a:prstGeom>
          <a:solidFill>
            <a:srgbClr val="AA7A2B"/>
          </a:solidFill>
          <a:ln>
            <a:noFill/>
          </a:ln>
        </p:spPr>
        <p:txBody>
          <a:bodyPr anchorCtr="0" anchor="ctr" bIns="45700" lIns="274300" spcFirstLastPara="1" rIns="91425" wrap="square" tIns="45700">
            <a:noAutofit/>
          </a:bodyPr>
          <a:lstStyle/>
          <a:p>
            <a:pPr indent="0" lvl="0" marL="0" rtl="0" algn="l">
              <a:lnSpc>
                <a:spcPct val="104999"/>
              </a:lnSpc>
              <a:spcBef>
                <a:spcPts val="0"/>
              </a:spcBef>
              <a:spcAft>
                <a:spcPts val="0"/>
              </a:spcAft>
              <a:buNone/>
            </a:pPr>
            <a:r>
              <a:rPr b="1" i="1" lang="en-US" sz="3200">
                <a:solidFill>
                  <a:srgbClr val="F8F6E3"/>
                </a:solidFill>
              </a:rPr>
              <a:t>Applying operant conditioning to parenting</a:t>
            </a:r>
            <a:br>
              <a:rPr b="1" i="1" lang="en-US" sz="3200">
                <a:solidFill>
                  <a:srgbClr val="F8F6E3"/>
                </a:solidFill>
              </a:rPr>
            </a:br>
            <a:r>
              <a:rPr b="1" lang="en-US" sz="4000">
                <a:solidFill>
                  <a:srgbClr val="F8F6E3"/>
                </a:solidFill>
              </a:rPr>
              <a:t>Problems with Physical Punishment</a:t>
            </a:r>
            <a:endParaRPr/>
          </a:p>
        </p:txBody>
      </p:sp>
      <p:pic>
        <p:nvPicPr>
          <p:cNvPr descr="C:\Users\michael\Documents\CityStyle\Worth Publishers\Myers\Single Purchase RFs ©2002 to ©2010\744463.jpg" id="382" name="Google Shape;382;p24"/>
          <p:cNvPicPr preferRelativeResize="0"/>
          <p:nvPr/>
        </p:nvPicPr>
        <p:blipFill rotWithShape="1">
          <a:blip r:embed="rId3">
            <a:alphaModFix/>
          </a:blip>
          <a:srcRect b="0" l="0" r="0" t="0"/>
          <a:stretch/>
        </p:blipFill>
        <p:spPr>
          <a:xfrm>
            <a:off x="6232525" y="1936750"/>
            <a:ext cx="2557463" cy="38354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500"/>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500"/>
                                        <p:tgtEl>
                                          <p:spTgt spid="3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500"/>
                                        <p:tgtEl>
                                          <p:spTgt spid="3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500"/>
                                        <p:tgtEl>
                                          <p:spTgt spid="38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descr="E:\Liquid Library Photos Sampler\030H1002.JPG" id="388" name="Google Shape;388;p25"/>
          <p:cNvPicPr preferRelativeResize="0"/>
          <p:nvPr/>
        </p:nvPicPr>
        <p:blipFill rotWithShape="1">
          <a:blip r:embed="rId3">
            <a:alphaModFix/>
          </a:blip>
          <a:srcRect b="0" l="0" r="0" t="43750"/>
          <a:stretch/>
        </p:blipFill>
        <p:spPr>
          <a:xfrm>
            <a:off x="0" y="0"/>
            <a:ext cx="9144000" cy="6858000"/>
          </a:xfrm>
          <a:prstGeom prst="rect">
            <a:avLst/>
          </a:prstGeom>
          <a:noFill/>
          <a:ln>
            <a:noFill/>
          </a:ln>
        </p:spPr>
      </p:pic>
      <p:sp>
        <p:nvSpPr>
          <p:cNvPr id="389" name="Google Shape;389;p25"/>
          <p:cNvSpPr txBox="1"/>
          <p:nvPr>
            <p:ph type="title"/>
          </p:nvPr>
        </p:nvSpPr>
        <p:spPr>
          <a:xfrm>
            <a:off x="457200" y="633413"/>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F8F6E3"/>
                </a:solidFill>
              </a:rPr>
              <a:t>Don’t think about the beach</a:t>
            </a:r>
            <a:endParaRPr/>
          </a:p>
        </p:txBody>
      </p:sp>
      <p:sp>
        <p:nvSpPr>
          <p:cNvPr id="390" name="Google Shape;390;p25"/>
          <p:cNvSpPr txBox="1"/>
          <p:nvPr>
            <p:ph idx="1" type="body"/>
          </p:nvPr>
        </p:nvSpPr>
        <p:spPr>
          <a:xfrm>
            <a:off x="258763" y="3195638"/>
            <a:ext cx="4313237" cy="1547812"/>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rgbClr val="000000"/>
              </a:buClr>
              <a:buSzPts val="2400"/>
              <a:buFont typeface="Arial"/>
              <a:buNone/>
            </a:pPr>
            <a:r>
              <a:rPr lang="en-US" sz="2400">
                <a:solidFill>
                  <a:srgbClr val="000000"/>
                </a:solidFill>
              </a:rPr>
              <a:t>Don’t think about the waves, the sand, the towels and sunscreen, the sailboats and surfboards. Don’t think about the beach. </a:t>
            </a:r>
            <a:endParaRPr/>
          </a:p>
        </p:txBody>
      </p:sp>
      <p:sp>
        <p:nvSpPr>
          <p:cNvPr id="391" name="Google Shape;391;p25"/>
          <p:cNvSpPr/>
          <p:nvPr/>
        </p:nvSpPr>
        <p:spPr>
          <a:xfrm>
            <a:off x="282575" y="4641850"/>
            <a:ext cx="4083050" cy="1512888"/>
          </a:xfrm>
          <a:prstGeom prst="rect">
            <a:avLst/>
          </a:prstGeom>
          <a:noFill/>
          <a:ln>
            <a:noFill/>
          </a:ln>
        </p:spPr>
        <p:txBody>
          <a:bodyPr anchorCtr="0" anchor="t" bIns="45700" lIns="91425" spcFirstLastPara="1" rIns="91425" wrap="square" tIns="45700">
            <a:spAutoFit/>
          </a:bodyPr>
          <a:lstStyle/>
          <a:p>
            <a:pPr indent="0" lvl="0" marL="0" marR="0" rtl="0" algn="l">
              <a:lnSpc>
                <a:spcPct val="91666"/>
              </a:lnSpc>
              <a:spcBef>
                <a:spcPts val="0"/>
              </a:spcBef>
              <a:spcAft>
                <a:spcPts val="0"/>
              </a:spcAft>
              <a:buNone/>
            </a:pPr>
            <a:r>
              <a:rPr lang="en-US" sz="2400">
                <a:solidFill>
                  <a:srgbClr val="000000"/>
                </a:solidFill>
                <a:latin typeface="Calibri"/>
                <a:ea typeface="Calibri"/>
                <a:cs typeface="Calibri"/>
                <a:sym typeface="Calibri"/>
              </a:rPr>
              <a:t>Are you obeying the instruction? </a:t>
            </a:r>
            <a:r>
              <a:rPr lang="en-US" sz="2400" u="sng">
                <a:solidFill>
                  <a:srgbClr val="000000"/>
                </a:solidFill>
                <a:latin typeface="Calibri"/>
                <a:ea typeface="Calibri"/>
                <a:cs typeface="Calibri"/>
                <a:sym typeface="Calibri"/>
              </a:rPr>
              <a:t>Would you obey this instruction more if you were punished</a:t>
            </a:r>
            <a:r>
              <a:rPr lang="en-US" sz="2400">
                <a:solidFill>
                  <a:srgbClr val="000000"/>
                </a:solidFill>
                <a:latin typeface="Calibri"/>
                <a:ea typeface="Calibri"/>
                <a:cs typeface="Calibri"/>
                <a:sym typeface="Calibri"/>
              </a:rPr>
              <a:t> for thinking about the beach?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par>
                                <p:cTn fill="hold" nodeType="withEffect" presetClass="exit" presetID="10" presetSubtype="0">
                                  <p:stCondLst>
                                    <p:cond delay="0"/>
                                  </p:stCondLst>
                                  <p:childTnLst>
                                    <p:animEffect filter="fade" transition="out">
                                      <p:cBhvr>
                                        <p:cTn dur="5000"/>
                                        <p:tgtEl>
                                          <p:spTgt spid="389"/>
                                        </p:tgtEl>
                                      </p:cBhvr>
                                    </p:animEffect>
                                    <p:set>
                                      <p:cBhvr>
                                        <p:cTn dur="1" fill="hold">
                                          <p:stCondLst>
                                            <p:cond delay="5000"/>
                                          </p:stCondLst>
                                        </p:cTn>
                                        <p:tgtEl>
                                          <p:spTgt spid="389"/>
                                        </p:tgtEl>
                                        <p:attrNameLst>
                                          <p:attrName>style.visibility</p:attrName>
                                        </p:attrNameLst>
                                      </p:cBhvr>
                                      <p:to>
                                        <p:strVal val="hidden"/>
                                      </p:to>
                                    </p:set>
                                  </p:childTnLst>
                                </p:cTn>
                              </p:par>
                              <p:par>
                                <p:cTn fill="hold" nodeType="withEffect" presetClass="entr" presetID="10" presetSubtype="0">
                                  <p:stCondLst>
                                    <p:cond delay="200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500"/>
                                        <p:tgtEl>
                                          <p:spTgt spid="390">
                                            <p:txEl>
                                              <p:pRg end="0" st="0"/>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descr="E:\Liquid Library Photos Sampler\030H1002.JPG" id="397" name="Google Shape;397;p26"/>
          <p:cNvPicPr preferRelativeResize="0"/>
          <p:nvPr/>
        </p:nvPicPr>
        <p:blipFill rotWithShape="1">
          <a:blip r:embed="rId3">
            <a:alphaModFix/>
          </a:blip>
          <a:srcRect b="0" l="0" r="0" t="43750"/>
          <a:stretch/>
        </p:blipFill>
        <p:spPr>
          <a:xfrm>
            <a:off x="0" y="0"/>
            <a:ext cx="9144000" cy="6858000"/>
          </a:xfrm>
          <a:prstGeom prst="rect">
            <a:avLst/>
          </a:prstGeom>
          <a:noFill/>
          <a:ln>
            <a:noFill/>
          </a:ln>
        </p:spPr>
      </p:pic>
      <p:sp>
        <p:nvSpPr>
          <p:cNvPr id="398" name="Google Shape;398;p26"/>
          <p:cNvSpPr/>
          <p:nvPr/>
        </p:nvSpPr>
        <p:spPr>
          <a:xfrm>
            <a:off x="261938" y="217488"/>
            <a:ext cx="8620125" cy="3044825"/>
          </a:xfrm>
          <a:prstGeom prst="roundRect">
            <a:avLst>
              <a:gd fmla="val 16667" name="adj"/>
            </a:avLst>
          </a:prstGeom>
          <a:solidFill>
            <a:srgbClr val="3AA082"/>
          </a:solidFill>
          <a:ln>
            <a:noFill/>
          </a:ln>
        </p:spPr>
        <p:txBody>
          <a:bodyPr anchorCtr="0" anchor="t" bIns="45700" lIns="91425" spcFirstLastPara="1" rIns="91425" wrap="square" tIns="45700">
            <a:spAutoFit/>
          </a:bodyPr>
          <a:lstStyle/>
          <a:p>
            <a:pPr indent="0" lvl="0" marL="0" marR="0" rtl="0" algn="l">
              <a:lnSpc>
                <a:spcPct val="92857"/>
              </a:lnSpc>
              <a:spcBef>
                <a:spcPts val="0"/>
              </a:spcBef>
              <a:spcAft>
                <a:spcPts val="0"/>
              </a:spcAft>
              <a:buNone/>
            </a:pPr>
            <a:r>
              <a:rPr lang="en-US" sz="2800">
                <a:solidFill>
                  <a:srgbClr val="F8F6E3"/>
                </a:solidFill>
                <a:latin typeface="Calibri"/>
                <a:ea typeface="Calibri"/>
                <a:cs typeface="Calibri"/>
                <a:sym typeface="Calibri"/>
              </a:rPr>
              <a:t>Problem: </a:t>
            </a:r>
            <a:endParaRPr/>
          </a:p>
          <a:p>
            <a:pPr indent="0" lvl="0" marL="0" marR="0" rtl="0" algn="l">
              <a:lnSpc>
                <a:spcPct val="92857"/>
              </a:lnSpc>
              <a:spcBef>
                <a:spcPts val="1160"/>
              </a:spcBef>
              <a:spcAft>
                <a:spcPts val="0"/>
              </a:spcAft>
              <a:buNone/>
            </a:pPr>
            <a:r>
              <a:rPr i="1" lang="en-US" sz="2800">
                <a:solidFill>
                  <a:srgbClr val="F8F6E3"/>
                </a:solidFill>
                <a:latin typeface="Calibri"/>
                <a:ea typeface="Calibri"/>
                <a:cs typeface="Calibri"/>
                <a:sym typeface="Calibri"/>
              </a:rPr>
              <a:t>Punishing focuses on what NOT to do, which does not guide people to a </a:t>
            </a:r>
            <a:r>
              <a:rPr b="1" i="1" lang="en-US" sz="2800">
                <a:solidFill>
                  <a:srgbClr val="F8F6E3"/>
                </a:solidFill>
                <a:latin typeface="Calibri"/>
                <a:ea typeface="Calibri"/>
                <a:cs typeface="Calibri"/>
                <a:sym typeface="Calibri"/>
              </a:rPr>
              <a:t>desired </a:t>
            </a:r>
            <a:r>
              <a:rPr i="1" lang="en-US" sz="2800">
                <a:solidFill>
                  <a:srgbClr val="F8F6E3"/>
                </a:solidFill>
                <a:latin typeface="Calibri"/>
                <a:ea typeface="Calibri"/>
                <a:cs typeface="Calibri"/>
                <a:sym typeface="Calibri"/>
              </a:rPr>
              <a:t>behavior.</a:t>
            </a:r>
            <a:endParaRPr/>
          </a:p>
          <a:p>
            <a:pPr indent="-457200" lvl="0" marL="457200" marR="0" rtl="0" algn="l">
              <a:lnSpc>
                <a:spcPct val="92857"/>
              </a:lnSpc>
              <a:spcBef>
                <a:spcPts val="1160"/>
              </a:spcBef>
              <a:spcAft>
                <a:spcPts val="0"/>
              </a:spcAft>
              <a:buClr>
                <a:srgbClr val="F8F6E3"/>
              </a:buClr>
              <a:buSzPts val="2800"/>
              <a:buFont typeface="Noto Sans Symbols"/>
              <a:buChar char="▪"/>
            </a:pPr>
            <a:r>
              <a:rPr lang="en-US" sz="2800">
                <a:solidFill>
                  <a:srgbClr val="F8F6E3"/>
                </a:solidFill>
                <a:latin typeface="Calibri"/>
                <a:ea typeface="Calibri"/>
                <a:cs typeface="Calibri"/>
                <a:sym typeface="Calibri"/>
              </a:rPr>
              <a:t>Even if undesirable behaviors do stop, another problem behavior may emerge that serves the same purpose, especially if no replacement behaviors are taught and reinforced.</a:t>
            </a:r>
            <a:endParaRPr/>
          </a:p>
        </p:txBody>
      </p:sp>
      <p:sp>
        <p:nvSpPr>
          <p:cNvPr id="399" name="Google Shape;399;p26"/>
          <p:cNvSpPr/>
          <p:nvPr/>
        </p:nvSpPr>
        <p:spPr>
          <a:xfrm>
            <a:off x="215900" y="3711575"/>
            <a:ext cx="4192588" cy="2127250"/>
          </a:xfrm>
          <a:prstGeom prst="roundRect">
            <a:avLst>
              <a:gd fmla="val 16667" name="adj"/>
            </a:avLst>
          </a:prstGeom>
          <a:solidFill>
            <a:srgbClr val="444EA2"/>
          </a:solidFill>
          <a:ln>
            <a:noFill/>
          </a:ln>
        </p:spPr>
        <p:txBody>
          <a:bodyPr anchorCtr="0" anchor="t" bIns="45700" lIns="91425" spcFirstLastPara="1" rIns="91425" wrap="square" tIns="45700">
            <a:spAutoFit/>
          </a:bodyPr>
          <a:lstStyle/>
          <a:p>
            <a:pPr indent="0" lvl="0" marL="0" marR="0" rtl="0" algn="l">
              <a:lnSpc>
                <a:spcPct val="92857"/>
              </a:lnSpc>
              <a:spcBef>
                <a:spcPts val="0"/>
              </a:spcBef>
              <a:spcAft>
                <a:spcPts val="0"/>
              </a:spcAft>
              <a:buNone/>
            </a:pPr>
            <a:r>
              <a:rPr lang="en-US" sz="2800">
                <a:solidFill>
                  <a:srgbClr val="F8F6E3"/>
                </a:solidFill>
                <a:latin typeface="Calibri"/>
                <a:ea typeface="Calibri"/>
                <a:cs typeface="Calibri"/>
                <a:sym typeface="Calibri"/>
              </a:rPr>
              <a:t>Lesson: </a:t>
            </a:r>
            <a:endParaRPr/>
          </a:p>
          <a:p>
            <a:pPr indent="0" lvl="0" marL="0" marR="0" rtl="0" algn="l">
              <a:lnSpc>
                <a:spcPct val="92857"/>
              </a:lnSpc>
              <a:spcBef>
                <a:spcPts val="1160"/>
              </a:spcBef>
              <a:spcAft>
                <a:spcPts val="0"/>
              </a:spcAft>
              <a:buNone/>
            </a:pPr>
            <a:r>
              <a:rPr lang="en-US" sz="2800">
                <a:solidFill>
                  <a:srgbClr val="F8F6E3"/>
                </a:solidFill>
                <a:latin typeface="Calibri"/>
                <a:ea typeface="Calibri"/>
                <a:cs typeface="Calibri"/>
                <a:sym typeface="Calibri"/>
              </a:rPr>
              <a:t>In order to teach desired behavior, reinforce what’s right more often than punishing what’s wrong.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descr="E:\Active Families Fancy-SuperStock\1824R-3202.jpg" id="405" name="Google Shape;405;p27"/>
          <p:cNvPicPr preferRelativeResize="0"/>
          <p:nvPr/>
        </p:nvPicPr>
        <p:blipFill rotWithShape="1">
          <a:blip r:embed="rId3">
            <a:alphaModFix/>
          </a:blip>
          <a:srcRect b="0" l="0" r="0" t="0"/>
          <a:stretch/>
        </p:blipFill>
        <p:spPr>
          <a:xfrm>
            <a:off x="5573713" y="1508125"/>
            <a:ext cx="3570287" cy="5368925"/>
          </a:xfrm>
          <a:prstGeom prst="rect">
            <a:avLst/>
          </a:prstGeom>
          <a:noFill/>
          <a:ln>
            <a:noFill/>
          </a:ln>
        </p:spPr>
      </p:pic>
      <p:sp>
        <p:nvSpPr>
          <p:cNvPr id="406" name="Google Shape;406;p27"/>
          <p:cNvSpPr txBox="1"/>
          <p:nvPr>
            <p:ph type="title"/>
          </p:nvPr>
        </p:nvSpPr>
        <p:spPr>
          <a:xfrm>
            <a:off x="0" y="0"/>
            <a:ext cx="9144000" cy="1565275"/>
          </a:xfrm>
          <a:prstGeom prst="rect">
            <a:avLst/>
          </a:prstGeom>
          <a:solidFill>
            <a:srgbClr val="F36F21"/>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sz="3600">
                <a:solidFill>
                  <a:srgbClr val="F8F6E3"/>
                </a:solidFill>
              </a:rPr>
              <a:t>More effective forms of operant conditioning</a:t>
            </a:r>
            <a:r>
              <a:rPr b="1" lang="en-US" sz="4000">
                <a:solidFill>
                  <a:srgbClr val="F8F6E3"/>
                </a:solidFill>
              </a:rPr>
              <a:t> </a:t>
            </a:r>
            <a:r>
              <a:rPr b="1" lang="en-US">
                <a:solidFill>
                  <a:srgbClr val="F8F6E3"/>
                </a:solidFill>
              </a:rPr>
              <a:t>The Power of Rephrasing </a:t>
            </a:r>
            <a:endParaRPr/>
          </a:p>
        </p:txBody>
      </p:sp>
      <p:sp>
        <p:nvSpPr>
          <p:cNvPr id="407" name="Google Shape;407;p27"/>
          <p:cNvSpPr txBox="1"/>
          <p:nvPr>
            <p:ph idx="1" type="body"/>
          </p:nvPr>
        </p:nvSpPr>
        <p:spPr>
          <a:xfrm>
            <a:off x="285750" y="1779588"/>
            <a:ext cx="5097463" cy="4849812"/>
          </a:xfrm>
          <a:prstGeom prst="rect">
            <a:avLst/>
          </a:prstGeom>
          <a:noFill/>
          <a:ln>
            <a:noFill/>
          </a:ln>
        </p:spPr>
        <p:txBody>
          <a:bodyPr anchorCtr="0" anchor="t" bIns="45700" lIns="91425" spcFirstLastPara="1" rIns="91425" wrap="square" tIns="45700">
            <a:noAutofit/>
          </a:bodyPr>
          <a:lstStyle/>
          <a:p>
            <a:pPr indent="-342900" lvl="0" marL="342900" rtl="0" algn="l">
              <a:lnSpc>
                <a:spcPct val="92307"/>
              </a:lnSpc>
              <a:spcBef>
                <a:spcPts val="0"/>
              </a:spcBef>
              <a:spcAft>
                <a:spcPts val="0"/>
              </a:spcAft>
              <a:buClr>
                <a:schemeClr val="dk1"/>
              </a:buClr>
              <a:buSzPts val="2600"/>
              <a:buFont typeface="Noto Sans Symbols"/>
              <a:buChar char="▪"/>
            </a:pPr>
            <a:r>
              <a:rPr b="1" lang="en-US" sz="2600"/>
              <a:t>Positive punishment: </a:t>
            </a:r>
            <a:r>
              <a:rPr lang="en-US" sz="2600"/>
              <a:t>“You’re playing video games instead of practicing the piano, so I am justified in YELLING at you.”</a:t>
            </a:r>
            <a:endParaRPr/>
          </a:p>
          <a:p>
            <a:pPr indent="-342900" lvl="0" marL="342900" rtl="0" algn="l">
              <a:lnSpc>
                <a:spcPct val="92307"/>
              </a:lnSpc>
              <a:spcBef>
                <a:spcPts val="520"/>
              </a:spcBef>
              <a:spcAft>
                <a:spcPts val="0"/>
              </a:spcAft>
              <a:buClr>
                <a:schemeClr val="dk1"/>
              </a:buClr>
              <a:buSzPts val="2600"/>
              <a:buFont typeface="Noto Sans Symbols"/>
              <a:buChar char="▪"/>
            </a:pPr>
            <a:r>
              <a:rPr b="1" lang="en-US" sz="2600"/>
              <a:t>Negative punishment: </a:t>
            </a:r>
            <a:r>
              <a:rPr lang="en-US" sz="2600"/>
              <a:t>“You’re avoiding practicing, so I’m turning off your game.”</a:t>
            </a:r>
            <a:endParaRPr/>
          </a:p>
          <a:p>
            <a:pPr indent="-342900" lvl="0" marL="342900" rtl="0" algn="l">
              <a:lnSpc>
                <a:spcPct val="92307"/>
              </a:lnSpc>
              <a:spcBef>
                <a:spcPts val="520"/>
              </a:spcBef>
              <a:spcAft>
                <a:spcPts val="0"/>
              </a:spcAft>
              <a:buClr>
                <a:schemeClr val="dk1"/>
              </a:buClr>
              <a:buSzPts val="2600"/>
              <a:buFont typeface="Noto Sans Symbols"/>
              <a:buChar char="▪"/>
            </a:pPr>
            <a:r>
              <a:rPr b="1" lang="en-US" sz="2600"/>
              <a:t>Negative reinforcement: </a:t>
            </a:r>
            <a:r>
              <a:rPr lang="en-US" sz="2600"/>
              <a:t>“I will stop staring at you and bugging you as soon as I see that you are practicing.”</a:t>
            </a:r>
            <a:endParaRPr/>
          </a:p>
          <a:p>
            <a:pPr indent="-342900" lvl="0" marL="342900" rtl="0" algn="l">
              <a:lnSpc>
                <a:spcPct val="92307"/>
              </a:lnSpc>
              <a:spcBef>
                <a:spcPts val="520"/>
              </a:spcBef>
              <a:spcAft>
                <a:spcPts val="0"/>
              </a:spcAft>
              <a:buClr>
                <a:schemeClr val="dk1"/>
              </a:buClr>
              <a:buSzPts val="2600"/>
              <a:buFont typeface="Noto Sans Symbols"/>
              <a:buChar char="▪"/>
            </a:pPr>
            <a:r>
              <a:rPr b="1" lang="en-US" sz="2600"/>
              <a:t>Positive reinforcement: </a:t>
            </a:r>
            <a:r>
              <a:rPr lang="en-US" sz="2600"/>
              <a:t>“After you practice, we’ll play a game!”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Effect filter="fade" transition="in">
                                      <p:cBhvr>
                                        <p:cTn dur="500"/>
                                        <p:tgtEl>
                                          <p:spTgt spid="4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animEffect filter="fade" transition="in">
                                      <p:cBhvr>
                                        <p:cTn dur="500"/>
                                        <p:tgtEl>
                                          <p:spTgt spid="4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animEffect filter="fade" transition="in">
                                      <p:cBhvr>
                                        <p:cTn dur="500"/>
                                        <p:tgtEl>
                                          <p:spTgt spid="4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animEffect filter="fade" transition="in">
                                      <p:cBhvr>
                                        <p:cTn dur="500"/>
                                        <p:tgtEl>
                                          <p:spTgt spid="40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8"/>
          <p:cNvSpPr txBox="1"/>
          <p:nvPr>
            <p:ph type="title"/>
          </p:nvPr>
        </p:nvSpPr>
        <p:spPr>
          <a:xfrm>
            <a:off x="304800" y="307975"/>
            <a:ext cx="8229600" cy="1096963"/>
          </a:xfrm>
          <a:prstGeom prst="rect">
            <a:avLst/>
          </a:prstGeom>
          <a:noFill/>
          <a:ln>
            <a:noFill/>
          </a:ln>
        </p:spPr>
        <p:txBody>
          <a:bodyPr anchorCtr="0" anchor="ctr" bIns="45700" lIns="91425" spcFirstLastPara="1" rIns="91425" wrap="square" tIns="45700">
            <a:noAutofit/>
          </a:bodyPr>
          <a:lstStyle/>
          <a:p>
            <a:pPr indent="0" lvl="0" marL="0" rtl="0" algn="ctr">
              <a:lnSpc>
                <a:spcPct val="86363"/>
              </a:lnSpc>
              <a:spcBef>
                <a:spcPts val="0"/>
              </a:spcBef>
              <a:spcAft>
                <a:spcPts val="0"/>
              </a:spcAft>
              <a:buNone/>
            </a:pPr>
            <a:r>
              <a:rPr b="1" lang="en-US">
                <a:solidFill>
                  <a:srgbClr val="3AA082"/>
                </a:solidFill>
              </a:rPr>
              <a:t>Summary: Types of Consequences</a:t>
            </a:r>
            <a:endParaRPr/>
          </a:p>
        </p:txBody>
      </p:sp>
      <p:graphicFrame>
        <p:nvGraphicFramePr>
          <p:cNvPr id="414" name="Google Shape;414;p28"/>
          <p:cNvGraphicFramePr/>
          <p:nvPr/>
        </p:nvGraphicFramePr>
        <p:xfrm>
          <a:off x="304800" y="1524000"/>
          <a:ext cx="3000000" cy="3000000"/>
        </p:xfrm>
        <a:graphic>
          <a:graphicData uri="http://schemas.openxmlformats.org/drawingml/2006/table">
            <a:tbl>
              <a:tblPr bandRow="1" firstRow="1">
                <a:noFill/>
                <a:tableStyleId>{04D7CEA7-320C-4EF4-BD9B-249F987515A5}</a:tableStyleId>
              </a:tblPr>
              <a:tblGrid>
                <a:gridCol w="2743200"/>
                <a:gridCol w="2743200"/>
                <a:gridCol w="2743200"/>
              </a:tblGrid>
              <a:tr h="609550">
                <a:tc>
                  <a:txBody>
                    <a:bodyPr/>
                    <a:lstStyle/>
                    <a:p>
                      <a:pPr indent="0" lvl="0" marL="0" marR="0" rtl="0" algn="ctr">
                        <a:spcBef>
                          <a:spcPts val="0"/>
                        </a:spcBef>
                        <a:spcAft>
                          <a:spcPts val="0"/>
                        </a:spcAft>
                        <a:buNone/>
                      </a:pPr>
                      <a:r>
                        <a:rPr lang="en-US" sz="2800" u="none" cap="none" strike="noStrike">
                          <a:solidFill>
                            <a:srgbClr val="F8F6E3"/>
                          </a:solidFill>
                        </a:rPr>
                        <a:t>Adding stimuli</a:t>
                      </a:r>
                      <a:endParaRPr sz="2800" u="none" cap="none" strike="noStrike">
                        <a:solidFill>
                          <a:srgbClr val="F8F6E3"/>
                        </a:solidFill>
                      </a:endParaRPr>
                    </a:p>
                  </a:txBody>
                  <a:tcPr marT="45725" marB="45725" marR="91450" marL="91450">
                    <a:solidFill>
                      <a:srgbClr val="A0366C"/>
                    </a:solidFill>
                  </a:tcPr>
                </a:tc>
                <a:tc>
                  <a:txBody>
                    <a:bodyPr/>
                    <a:lstStyle/>
                    <a:p>
                      <a:pPr indent="0" lvl="0" marL="0" marR="0" rtl="0" algn="ctr">
                        <a:spcBef>
                          <a:spcPts val="0"/>
                        </a:spcBef>
                        <a:spcAft>
                          <a:spcPts val="0"/>
                        </a:spcAft>
                        <a:buNone/>
                      </a:pPr>
                      <a:r>
                        <a:rPr lang="en-US" sz="2800" u="none" cap="none" strike="noStrike">
                          <a:solidFill>
                            <a:srgbClr val="F8F6E3"/>
                          </a:solidFill>
                        </a:rPr>
                        <a:t>Subtract stimuli</a:t>
                      </a:r>
                      <a:endParaRPr sz="2800" u="none" cap="none" strike="noStrike">
                        <a:solidFill>
                          <a:srgbClr val="F8F6E3"/>
                        </a:solidFill>
                      </a:endParaRPr>
                    </a:p>
                  </a:txBody>
                  <a:tcPr marT="45725" marB="45725" marR="91450" marL="91450">
                    <a:solidFill>
                      <a:srgbClr val="A0366C"/>
                    </a:solidFill>
                  </a:tcPr>
                </a:tc>
                <a:tc>
                  <a:txBody>
                    <a:bodyPr/>
                    <a:lstStyle/>
                    <a:p>
                      <a:pPr indent="0" lvl="0" marL="0" marR="0" rtl="0" algn="ctr">
                        <a:spcBef>
                          <a:spcPts val="0"/>
                        </a:spcBef>
                        <a:spcAft>
                          <a:spcPts val="0"/>
                        </a:spcAft>
                        <a:buNone/>
                      </a:pPr>
                      <a:r>
                        <a:rPr lang="en-US" sz="2800" u="none" cap="none" strike="noStrike">
                          <a:solidFill>
                            <a:srgbClr val="F8F6E3"/>
                          </a:solidFill>
                        </a:rPr>
                        <a:t>Outcome</a:t>
                      </a:r>
                      <a:endParaRPr sz="2800" u="none" cap="none" strike="noStrike">
                        <a:solidFill>
                          <a:srgbClr val="F8F6E3"/>
                        </a:solidFill>
                      </a:endParaRPr>
                    </a:p>
                  </a:txBody>
                  <a:tcPr marT="45725" marB="45725" marR="91450" marL="91450">
                    <a:solidFill>
                      <a:srgbClr val="A0366C"/>
                    </a:solidFill>
                  </a:tcPr>
                </a:tc>
              </a:tr>
              <a:tr h="100000">
                <a:tc>
                  <a:txBody>
                    <a:bodyPr/>
                    <a:lstStyle/>
                    <a:p>
                      <a:pPr indent="0" lvl="0" marL="0" marR="0" rtl="0" algn="ctr">
                        <a:spcBef>
                          <a:spcPts val="0"/>
                        </a:spcBef>
                        <a:spcAft>
                          <a:spcPts val="0"/>
                        </a:spcAft>
                        <a:buNone/>
                      </a:pPr>
                      <a:r>
                        <a:rPr lang="en-US" sz="2800" u="none" cap="none" strike="noStrike"/>
                        <a:t>Positive + Reinforcement</a:t>
                      </a:r>
                      <a:endParaRPr/>
                    </a:p>
                    <a:p>
                      <a:pPr indent="0" lvl="0" marL="0" marR="0" rtl="0" algn="ctr">
                        <a:spcBef>
                          <a:spcPts val="0"/>
                        </a:spcBef>
                        <a:spcAft>
                          <a:spcPts val="0"/>
                        </a:spcAft>
                        <a:buNone/>
                      </a:pPr>
                      <a:r>
                        <a:rPr lang="en-US" sz="2800" u="none" cap="none" strike="noStrike"/>
                        <a:t>(You get candy)</a:t>
                      </a:r>
                      <a:endParaRPr sz="2400" u="none" cap="none" strike="noStrike"/>
                    </a:p>
                  </a:txBody>
                  <a:tcPr marT="45725" marB="45725" marR="91450" marL="91450">
                    <a:solidFill>
                      <a:srgbClr val="F8F6E3"/>
                    </a:solidFill>
                  </a:tcPr>
                </a:tc>
                <a:tc>
                  <a:txBody>
                    <a:bodyPr/>
                    <a:lstStyle/>
                    <a:p>
                      <a:pPr indent="0" lvl="0" marL="0" marR="0" rtl="0" algn="ctr">
                        <a:spcBef>
                          <a:spcPts val="0"/>
                        </a:spcBef>
                        <a:spcAft>
                          <a:spcPts val="0"/>
                        </a:spcAft>
                        <a:buNone/>
                      </a:pPr>
                      <a:r>
                        <a:rPr lang="en-US" sz="2800" u="none" cap="none" strike="noStrike"/>
                        <a:t>Negative –Reinforcement</a:t>
                      </a:r>
                      <a:endParaRPr/>
                    </a:p>
                    <a:p>
                      <a:pPr indent="0" lvl="0" marL="0" marR="0" rtl="0" algn="ctr">
                        <a:spcBef>
                          <a:spcPts val="0"/>
                        </a:spcBef>
                        <a:spcAft>
                          <a:spcPts val="0"/>
                        </a:spcAft>
                        <a:buNone/>
                      </a:pPr>
                      <a:r>
                        <a:rPr lang="en-US" sz="2800" u="none" cap="none" strike="noStrike"/>
                        <a:t>(I stop yelling)</a:t>
                      </a:r>
                      <a:endParaRPr sz="24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b="1" lang="en-US" sz="2800" u="none" cap="none" strike="noStrike">
                          <a:solidFill>
                            <a:srgbClr val="F8F6E3"/>
                          </a:solidFill>
                        </a:rPr>
                        <a:t>Strengthens target behavior</a:t>
                      </a:r>
                      <a:endParaRPr/>
                    </a:p>
                    <a:p>
                      <a:pPr indent="0" lvl="0" marL="0" marR="0" rtl="0" algn="ctr">
                        <a:spcBef>
                          <a:spcPts val="0"/>
                        </a:spcBef>
                        <a:spcAft>
                          <a:spcPts val="0"/>
                        </a:spcAft>
                        <a:buNone/>
                      </a:pPr>
                      <a:r>
                        <a:rPr lang="en-US" sz="2800" u="none" cap="none" strike="noStrike">
                          <a:solidFill>
                            <a:srgbClr val="F8F6E3"/>
                          </a:solidFill>
                        </a:rPr>
                        <a:t>(You do chores) </a:t>
                      </a:r>
                      <a:endParaRPr sz="2800" u="none" cap="none" strike="noStrike">
                        <a:solidFill>
                          <a:srgbClr val="F8F6E3"/>
                        </a:solidFill>
                      </a:endParaRPr>
                    </a:p>
                  </a:txBody>
                  <a:tcPr marT="45725" marB="45725" marR="91450" marL="91450">
                    <a:solidFill>
                      <a:srgbClr val="3AA082"/>
                    </a:solidFill>
                  </a:tcPr>
                </a:tc>
              </a:tr>
              <a:tr h="1528000">
                <a:tc>
                  <a:txBody>
                    <a:bodyPr/>
                    <a:lstStyle/>
                    <a:p>
                      <a:pPr indent="0" lvl="0" marL="0" marR="0" rtl="0" algn="ctr">
                        <a:spcBef>
                          <a:spcPts val="0"/>
                        </a:spcBef>
                        <a:spcAft>
                          <a:spcPts val="0"/>
                        </a:spcAft>
                        <a:buNone/>
                      </a:pPr>
                      <a:r>
                        <a:rPr lang="en-US" sz="2800" u="none" cap="none" strike="noStrike"/>
                        <a:t>Positive + Punishment</a:t>
                      </a:r>
                      <a:endParaRPr/>
                    </a:p>
                    <a:p>
                      <a:pPr indent="0" lvl="0" marL="0" marR="0" rtl="0" algn="ctr">
                        <a:spcBef>
                          <a:spcPts val="0"/>
                        </a:spcBef>
                        <a:spcAft>
                          <a:spcPts val="0"/>
                        </a:spcAft>
                        <a:buNone/>
                      </a:pPr>
                      <a:r>
                        <a:rPr lang="en-US" sz="2800" u="none" cap="none" strike="noStrike"/>
                        <a:t>(You get spanked)</a:t>
                      </a:r>
                      <a:endParaRPr sz="2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2800" u="none" cap="none" strike="noStrike"/>
                        <a:t>Negative –Punishment</a:t>
                      </a:r>
                      <a:endParaRPr/>
                    </a:p>
                    <a:p>
                      <a:pPr indent="0" lvl="0" marL="0" marR="0" rtl="0" algn="ctr">
                        <a:spcBef>
                          <a:spcPts val="0"/>
                        </a:spcBef>
                        <a:spcAft>
                          <a:spcPts val="0"/>
                        </a:spcAft>
                        <a:buNone/>
                      </a:pPr>
                      <a:r>
                        <a:rPr lang="en-US" sz="2800" u="none" cap="none" strike="noStrike"/>
                        <a:t>(No cell phone) </a:t>
                      </a:r>
                      <a:endParaRPr sz="2800" u="none" cap="none" strike="noStrike"/>
                    </a:p>
                  </a:txBody>
                  <a:tcPr marT="45725" marB="45725" marR="91450" marL="91450">
                    <a:solidFill>
                      <a:srgbClr val="F8F6E3"/>
                    </a:solidFill>
                  </a:tcPr>
                </a:tc>
                <a:tc>
                  <a:txBody>
                    <a:bodyPr/>
                    <a:lstStyle/>
                    <a:p>
                      <a:pPr indent="0" lvl="0" marL="0" marR="0" rtl="0" algn="ctr">
                        <a:spcBef>
                          <a:spcPts val="0"/>
                        </a:spcBef>
                        <a:spcAft>
                          <a:spcPts val="0"/>
                        </a:spcAft>
                        <a:buNone/>
                      </a:pPr>
                      <a:r>
                        <a:rPr b="1" lang="en-US" sz="2800" u="none" cap="none" strike="noStrike">
                          <a:solidFill>
                            <a:srgbClr val="F8F6E3"/>
                          </a:solidFill>
                        </a:rPr>
                        <a:t>Reduces target behavior</a:t>
                      </a:r>
                      <a:r>
                        <a:rPr b="0" lang="en-US" sz="2800" u="none" cap="none" strike="noStrike">
                          <a:solidFill>
                            <a:srgbClr val="F8F6E3"/>
                          </a:solidFill>
                        </a:rPr>
                        <a:t> </a:t>
                      </a:r>
                      <a:endParaRPr/>
                    </a:p>
                    <a:p>
                      <a:pPr indent="0" lvl="0" marL="0" marR="0" rtl="0" algn="ctr">
                        <a:spcBef>
                          <a:spcPts val="0"/>
                        </a:spcBef>
                        <a:spcAft>
                          <a:spcPts val="0"/>
                        </a:spcAft>
                        <a:buNone/>
                      </a:pPr>
                      <a:r>
                        <a:rPr b="0" lang="en-US" sz="2800" u="none" cap="none" strike="noStrike">
                          <a:solidFill>
                            <a:srgbClr val="F8F6E3"/>
                          </a:solidFill>
                        </a:rPr>
                        <a:t>(cursing)</a:t>
                      </a:r>
                      <a:endParaRPr b="1" sz="2800" u="none" cap="none" strike="noStrike">
                        <a:solidFill>
                          <a:srgbClr val="F8F6E3"/>
                        </a:solidFill>
                      </a:endParaRPr>
                    </a:p>
                  </a:txBody>
                  <a:tcPr marT="45725" marB="45725" marR="91450" marL="91450">
                    <a:solidFill>
                      <a:srgbClr val="3AA082"/>
                    </a:solidFill>
                  </a:tcPr>
                </a:tc>
              </a:tr>
            </a:tbl>
          </a:graphicData>
        </a:graphic>
      </p:graphicFrame>
      <p:sp>
        <p:nvSpPr>
          <p:cNvPr id="415" name="Google Shape;415;p28"/>
          <p:cNvSpPr/>
          <p:nvPr/>
        </p:nvSpPr>
        <p:spPr>
          <a:xfrm>
            <a:off x="457200" y="5638800"/>
            <a:ext cx="685800" cy="609600"/>
          </a:xfrm>
          <a:prstGeom prst="roundRect">
            <a:avLst>
              <a:gd fmla="val 16667" name="adj"/>
            </a:avLst>
          </a:prstGeom>
          <a:solidFill>
            <a:srgbClr val="F8F6E3"/>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28"/>
          <p:cNvSpPr txBox="1"/>
          <p:nvPr/>
        </p:nvSpPr>
        <p:spPr>
          <a:xfrm>
            <a:off x="1143000" y="5562600"/>
            <a:ext cx="2667000" cy="8302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 uses desirable stimuli</a:t>
            </a:r>
            <a:endParaRPr/>
          </a:p>
        </p:txBody>
      </p:sp>
      <p:sp>
        <p:nvSpPr>
          <p:cNvPr id="417" name="Google Shape;417;p28"/>
          <p:cNvSpPr/>
          <p:nvPr/>
        </p:nvSpPr>
        <p:spPr>
          <a:xfrm>
            <a:off x="4419600" y="5638800"/>
            <a:ext cx="685800" cy="609600"/>
          </a:xfrm>
          <a:prstGeom prst="roundRect">
            <a:avLst>
              <a:gd fmla="val 16667" name="adj"/>
            </a:avLst>
          </a:prstGeom>
          <a:solidFill>
            <a:srgbClr val="D8D8D8"/>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28"/>
          <p:cNvSpPr txBox="1"/>
          <p:nvPr/>
        </p:nvSpPr>
        <p:spPr>
          <a:xfrm>
            <a:off x="5105400" y="5527675"/>
            <a:ext cx="2667000" cy="8318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 uses unpleasant stimuli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idx="1" type="body"/>
          </p:nvPr>
        </p:nvSpPr>
        <p:spPr>
          <a:xfrm>
            <a:off x="388938" y="2433638"/>
            <a:ext cx="4038600" cy="4402137"/>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1"/>
              </a:buClr>
              <a:buSzPts val="2800"/>
              <a:buFont typeface="Calibri"/>
              <a:buAutoNum type="arabicPeriod"/>
            </a:pPr>
            <a:r>
              <a:rPr lang="en-US"/>
              <a:t>when we learn to predict events we already like or don’t like by noticing other events or sensations that happen first.</a:t>
            </a:r>
            <a:endParaRPr/>
          </a:p>
          <a:p>
            <a:pPr indent="-514350" lvl="0" marL="514350" rtl="0" algn="l">
              <a:lnSpc>
                <a:spcPct val="100000"/>
              </a:lnSpc>
              <a:spcBef>
                <a:spcPts val="1160"/>
              </a:spcBef>
              <a:spcAft>
                <a:spcPts val="0"/>
              </a:spcAft>
              <a:buClr>
                <a:schemeClr val="dk1"/>
              </a:buClr>
              <a:buSzPts val="2800"/>
              <a:buFont typeface="Calibri"/>
              <a:buAutoNum type="arabicPeriod"/>
            </a:pPr>
            <a:r>
              <a:rPr lang="en-US"/>
              <a:t>when our actions have consequences.</a:t>
            </a:r>
            <a:endParaRPr/>
          </a:p>
          <a:p>
            <a:pPr indent="-514350" lvl="0" marL="514350" rtl="0" algn="l">
              <a:lnSpc>
                <a:spcPct val="100000"/>
              </a:lnSpc>
              <a:spcBef>
                <a:spcPts val="1160"/>
              </a:spcBef>
              <a:spcAft>
                <a:spcPts val="0"/>
              </a:spcAft>
              <a:buClr>
                <a:schemeClr val="dk1"/>
              </a:buClr>
              <a:buSzPts val="2800"/>
              <a:buFont typeface="Calibri"/>
              <a:buAutoNum type="arabicPeriod"/>
            </a:pPr>
            <a:r>
              <a:rPr lang="en-US"/>
              <a:t>when we watch what other people do.</a:t>
            </a:r>
            <a:endParaRPr/>
          </a:p>
          <a:p>
            <a:pPr indent="-336550" lvl="0" marL="514350" rtl="0" algn="l">
              <a:lnSpc>
                <a:spcPct val="100000"/>
              </a:lnSpc>
              <a:spcBef>
                <a:spcPts val="1160"/>
              </a:spcBef>
              <a:spcAft>
                <a:spcPts val="0"/>
              </a:spcAft>
              <a:buClr>
                <a:schemeClr val="dk1"/>
              </a:buClr>
              <a:buSzPts val="2800"/>
              <a:buFont typeface="Calibri"/>
              <a:buNone/>
            </a:pPr>
            <a:r>
              <a:t/>
            </a:r>
            <a:endParaRPr/>
          </a:p>
        </p:txBody>
      </p:sp>
      <p:sp>
        <p:nvSpPr>
          <p:cNvPr id="146" name="Google Shape;146;p3"/>
          <p:cNvSpPr txBox="1"/>
          <p:nvPr>
            <p:ph idx="2" type="body"/>
          </p:nvPr>
        </p:nvSpPr>
        <p:spPr>
          <a:xfrm>
            <a:off x="4608513" y="2362200"/>
            <a:ext cx="4124325" cy="4495800"/>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1"/>
              </a:buClr>
              <a:buSzPts val="2800"/>
              <a:buFont typeface="Calibri"/>
              <a:buAutoNum type="arabicPeriod"/>
            </a:pPr>
            <a:r>
              <a:rPr lang="en-US"/>
              <a:t>when two stimuli (events or sensations) tend to occur together or in sequence. </a:t>
            </a:r>
            <a:endParaRPr/>
          </a:p>
          <a:p>
            <a:pPr indent="-514350" lvl="0" marL="514350" rtl="0" algn="l">
              <a:lnSpc>
                <a:spcPct val="100000"/>
              </a:lnSpc>
              <a:spcBef>
                <a:spcPts val="1160"/>
              </a:spcBef>
              <a:spcAft>
                <a:spcPts val="0"/>
              </a:spcAft>
              <a:buClr>
                <a:schemeClr val="dk1"/>
              </a:buClr>
              <a:buSzPts val="2800"/>
              <a:buFont typeface="Calibri"/>
              <a:buAutoNum type="arabicPeriod"/>
            </a:pPr>
            <a:r>
              <a:rPr lang="en-US"/>
              <a:t>when actions become associated with pleasant or aversive results. </a:t>
            </a:r>
            <a:endParaRPr/>
          </a:p>
          <a:p>
            <a:pPr indent="-514350" lvl="0" marL="514350" rtl="0" algn="l">
              <a:lnSpc>
                <a:spcPct val="100000"/>
              </a:lnSpc>
              <a:spcBef>
                <a:spcPts val="1160"/>
              </a:spcBef>
              <a:spcAft>
                <a:spcPts val="0"/>
              </a:spcAft>
              <a:buClr>
                <a:schemeClr val="dk1"/>
              </a:buClr>
              <a:buSzPts val="2800"/>
              <a:buFont typeface="Calibri"/>
              <a:buAutoNum type="arabicPeriod"/>
            </a:pPr>
            <a:r>
              <a:rPr lang="en-US"/>
              <a:t>when two pieces of information are linked.</a:t>
            </a:r>
            <a:endParaRPr/>
          </a:p>
        </p:txBody>
      </p:sp>
      <p:sp>
        <p:nvSpPr>
          <p:cNvPr id="147" name="Google Shape;147;p3"/>
          <p:cNvSpPr txBox="1"/>
          <p:nvPr>
            <p:ph type="title"/>
          </p:nvPr>
        </p:nvSpPr>
        <p:spPr>
          <a:xfrm>
            <a:off x="0" y="0"/>
            <a:ext cx="9144000" cy="1143000"/>
          </a:xfrm>
          <a:prstGeom prst="rect">
            <a:avLst/>
          </a:prstGeom>
          <a:solidFill>
            <a:srgbClr val="444EA2"/>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a:solidFill>
                  <a:srgbClr val="F8F6E3"/>
                </a:solidFill>
              </a:rPr>
              <a:t>How does learning happen other than through language/words?</a:t>
            </a:r>
            <a:endParaRPr/>
          </a:p>
        </p:txBody>
      </p:sp>
      <p:sp>
        <p:nvSpPr>
          <p:cNvPr id="148" name="Google Shape;148;p3"/>
          <p:cNvSpPr/>
          <p:nvPr/>
        </p:nvSpPr>
        <p:spPr>
          <a:xfrm>
            <a:off x="388938" y="1244600"/>
            <a:ext cx="3919537" cy="1017588"/>
          </a:xfrm>
          <a:prstGeom prst="roundRect">
            <a:avLst>
              <a:gd fmla="val 16667" name="adj"/>
            </a:avLst>
          </a:prstGeom>
          <a:solidFill>
            <a:srgbClr val="F36F2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200" u="none" cap="none" strike="noStrike">
                <a:solidFill>
                  <a:srgbClr val="F8F6E3"/>
                </a:solidFill>
                <a:latin typeface="Calibri"/>
                <a:ea typeface="Calibri"/>
                <a:cs typeface="Calibri"/>
                <a:sym typeface="Calibri"/>
              </a:rPr>
              <a:t>We learn from experience: </a:t>
            </a:r>
            <a:endParaRPr/>
          </a:p>
        </p:txBody>
      </p:sp>
      <p:sp>
        <p:nvSpPr>
          <p:cNvPr id="149" name="Google Shape;149;p3"/>
          <p:cNvSpPr/>
          <p:nvPr/>
        </p:nvSpPr>
        <p:spPr>
          <a:xfrm>
            <a:off x="4660900" y="1262063"/>
            <a:ext cx="3900488" cy="1016000"/>
          </a:xfrm>
          <a:prstGeom prst="roundRect">
            <a:avLst>
              <a:gd fmla="val 16667" name="adj"/>
            </a:avLst>
          </a:prstGeom>
          <a:solidFill>
            <a:srgbClr val="F36F2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200" u="none" cap="none" strike="noStrike">
                <a:solidFill>
                  <a:srgbClr val="F8F6E3"/>
                </a:solidFill>
                <a:latin typeface="Calibri"/>
                <a:ea typeface="Calibri"/>
                <a:cs typeface="Calibri"/>
                <a:sym typeface="Calibri"/>
              </a:rPr>
              <a:t>We learn by association: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5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5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5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500"/>
                                        <p:tgtEl>
                                          <p:spTgt spid="1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5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500"/>
                                        <p:tgtEl>
                                          <p:spTgt spid="1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0" y="0"/>
            <a:ext cx="9144000" cy="1020763"/>
          </a:xfrm>
          <a:prstGeom prst="rect">
            <a:avLst/>
          </a:prstGeom>
          <a:noFill/>
          <a:ln>
            <a:noFill/>
          </a:ln>
        </p:spPr>
        <p:txBody>
          <a:bodyPr anchorCtr="0" anchor="ctr" bIns="45700" lIns="274300" spcFirstLastPara="1" rIns="91425" wrap="square" tIns="45700">
            <a:noAutofit/>
          </a:bodyPr>
          <a:lstStyle/>
          <a:p>
            <a:pPr indent="0" lvl="0" marL="0" rtl="0" algn="ctr">
              <a:lnSpc>
                <a:spcPct val="95454"/>
              </a:lnSpc>
              <a:spcBef>
                <a:spcPts val="0"/>
              </a:spcBef>
              <a:spcAft>
                <a:spcPts val="0"/>
              </a:spcAft>
              <a:buNone/>
            </a:pPr>
            <a:r>
              <a:rPr b="1" lang="en-US">
                <a:solidFill>
                  <a:srgbClr val="444EA2"/>
                </a:solidFill>
              </a:rPr>
              <a:t>Types of Learning</a:t>
            </a:r>
            <a:endParaRPr/>
          </a:p>
        </p:txBody>
      </p:sp>
      <p:sp>
        <p:nvSpPr>
          <p:cNvPr id="156" name="Google Shape;156;p4"/>
          <p:cNvSpPr/>
          <p:nvPr/>
        </p:nvSpPr>
        <p:spPr>
          <a:xfrm>
            <a:off x="0" y="1189038"/>
            <a:ext cx="4479925" cy="2684462"/>
          </a:xfrm>
          <a:prstGeom prst="ellipse">
            <a:avLst/>
          </a:prstGeom>
          <a:solidFill>
            <a:srgbClr val="A0366C"/>
          </a:solidFill>
          <a:ln>
            <a:noFill/>
          </a:ln>
        </p:spPr>
        <p:txBody>
          <a:bodyPr anchorCtr="0" anchor="ctr" bIns="182875" lIns="182875" spcFirstLastPara="1" rIns="182875" wrap="square" tIns="182875">
            <a:noAutofit/>
          </a:bodyPr>
          <a:lstStyle/>
          <a:p>
            <a:pPr indent="0" lvl="0" marL="0" marR="0" rtl="0" algn="ctr">
              <a:lnSpc>
                <a:spcPct val="92307"/>
              </a:lnSpc>
              <a:spcBef>
                <a:spcPts val="0"/>
              </a:spcBef>
              <a:spcAft>
                <a:spcPts val="0"/>
              </a:spcAft>
              <a:buNone/>
            </a:pPr>
            <a:r>
              <a:rPr b="1" i="0" lang="en-US" sz="2600" u="none" cap="none" strike="noStrike">
                <a:solidFill>
                  <a:srgbClr val="FABF8E"/>
                </a:solidFill>
                <a:latin typeface="Calibri"/>
                <a:ea typeface="Calibri"/>
                <a:cs typeface="Calibri"/>
                <a:sym typeface="Calibri"/>
              </a:rPr>
              <a:t>Classical conditioning: </a:t>
            </a:r>
            <a:r>
              <a:rPr b="0" i="0" lang="en-US" sz="2600" u="none" cap="none" strike="noStrike">
                <a:solidFill>
                  <a:srgbClr val="F8F6E3"/>
                </a:solidFill>
                <a:latin typeface="Calibri"/>
                <a:ea typeface="Calibri"/>
                <a:cs typeface="Calibri"/>
                <a:sym typeface="Calibri"/>
              </a:rPr>
              <a:t>learning to link two stimuli in a way that helps us anticipate an event to which we have a reaction </a:t>
            </a:r>
            <a:endParaRPr/>
          </a:p>
        </p:txBody>
      </p:sp>
      <p:sp>
        <p:nvSpPr>
          <p:cNvPr id="157" name="Google Shape;157;p4"/>
          <p:cNvSpPr/>
          <p:nvPr/>
        </p:nvSpPr>
        <p:spPr>
          <a:xfrm>
            <a:off x="4664075" y="1189038"/>
            <a:ext cx="4479925" cy="2790825"/>
          </a:xfrm>
          <a:prstGeom prst="ellipse">
            <a:avLst/>
          </a:prstGeom>
          <a:solidFill>
            <a:srgbClr val="3AA082"/>
          </a:solidFill>
          <a:ln>
            <a:noFill/>
          </a:ln>
        </p:spPr>
        <p:txBody>
          <a:bodyPr anchorCtr="0" anchor="ctr" bIns="182875" lIns="182875" spcFirstLastPara="1" rIns="182875" wrap="square" tIns="182875">
            <a:noAutofit/>
          </a:bodyPr>
          <a:lstStyle/>
          <a:p>
            <a:pPr indent="0" lvl="0" marL="0" marR="0" rtl="0" algn="ctr">
              <a:lnSpc>
                <a:spcPct val="92307"/>
              </a:lnSpc>
              <a:spcBef>
                <a:spcPts val="0"/>
              </a:spcBef>
              <a:spcAft>
                <a:spcPts val="0"/>
              </a:spcAft>
              <a:buNone/>
            </a:pPr>
            <a:r>
              <a:rPr b="1" i="0" lang="en-US" sz="2600" u="none" cap="none" strike="noStrike">
                <a:solidFill>
                  <a:srgbClr val="FABF8E"/>
                </a:solidFill>
                <a:latin typeface="Calibri"/>
                <a:ea typeface="Calibri"/>
                <a:cs typeface="Calibri"/>
                <a:sym typeface="Calibri"/>
              </a:rPr>
              <a:t>Operant conditioning: </a:t>
            </a:r>
            <a:r>
              <a:rPr b="0" i="0" lang="en-US" sz="2600" u="none" cap="none" strike="noStrike">
                <a:solidFill>
                  <a:srgbClr val="F8F6E3"/>
                </a:solidFill>
                <a:latin typeface="Calibri"/>
                <a:ea typeface="Calibri"/>
                <a:cs typeface="Calibri"/>
                <a:sym typeface="Calibri"/>
              </a:rPr>
              <a:t>changing behavior choices in response to consequences</a:t>
            </a:r>
            <a:endParaRPr/>
          </a:p>
        </p:txBody>
      </p:sp>
      <p:sp>
        <p:nvSpPr>
          <p:cNvPr id="158" name="Google Shape;158;p4"/>
          <p:cNvSpPr/>
          <p:nvPr>
            <p:ph idx="1" type="body"/>
          </p:nvPr>
        </p:nvSpPr>
        <p:spPr>
          <a:xfrm>
            <a:off x="2193925" y="3568700"/>
            <a:ext cx="4481513" cy="2886075"/>
          </a:xfrm>
          <a:prstGeom prst="ellipse">
            <a:avLst/>
          </a:prstGeom>
          <a:solidFill>
            <a:srgbClr val="F36F21"/>
          </a:solidFill>
          <a:ln>
            <a:noFill/>
          </a:ln>
        </p:spPr>
        <p:txBody>
          <a:bodyPr anchorCtr="0" anchor="ctr" bIns="182875" lIns="182875" spcFirstLastPara="1" rIns="182875" wrap="square" tIns="182875">
            <a:noAutofit/>
          </a:bodyPr>
          <a:lstStyle/>
          <a:p>
            <a:pPr indent="0" lvl="0" marL="0" rtl="0" algn="ctr">
              <a:lnSpc>
                <a:spcPct val="92307"/>
              </a:lnSpc>
              <a:spcBef>
                <a:spcPts val="0"/>
              </a:spcBef>
              <a:spcAft>
                <a:spcPts val="0"/>
              </a:spcAft>
              <a:buClr>
                <a:srgbClr val="FABF8E"/>
              </a:buClr>
              <a:buSzPts val="2600"/>
              <a:buFont typeface="Arial"/>
              <a:buNone/>
            </a:pPr>
            <a:r>
              <a:rPr b="1" lang="en-US" sz="2600">
                <a:solidFill>
                  <a:srgbClr val="FABF8E"/>
                </a:solidFill>
              </a:rPr>
              <a:t>Cognitive learning: </a:t>
            </a:r>
            <a:r>
              <a:rPr lang="en-US" sz="2600">
                <a:solidFill>
                  <a:srgbClr val="F8F6E3"/>
                </a:solidFill>
              </a:rPr>
              <a:t>acquiring new behaviors and information through observation and information, rather than by direct experience</a:t>
            </a:r>
            <a:endParaRPr sz="2600">
              <a:solidFill>
                <a:srgbClr val="F8F6E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822"/>
                                        <p:tgtEl>
                                          <p:spTgt spid="156"/>
                                        </p:tgtEl>
                                      </p:cBhvr>
                                    </p:animEffect>
                                  </p:childTnLst>
                                </p:cTn>
                              </p:par>
                            </p:childTnLst>
                          </p:cTn>
                        </p:par>
                        <p:par>
                          <p:cTn fill="hold">
                            <p:stCondLst>
                              <p:cond delay="1822"/>
                            </p:stCondLst>
                            <p:childTnLst>
                              <p:par>
                                <p:cTn fill="hold" nodeType="afterEffect" presetClass="entr" presetID="10" presetSubtype="0">
                                  <p:stCondLst>
                                    <p:cond delay="2000"/>
                                  </p:stCondLst>
                                  <p:childTnLst>
                                    <p:set>
                                      <p:cBhvr>
                                        <p:cTn dur="1" fill="hold">
                                          <p:stCondLst>
                                            <p:cond delay="0"/>
                                          </p:stCondLst>
                                        </p:cTn>
                                        <p:tgtEl>
                                          <p:spTgt spid="157"/>
                                        </p:tgtEl>
                                        <p:attrNameLst>
                                          <p:attrName>style.visibility</p:attrName>
                                        </p:attrNameLst>
                                      </p:cBhvr>
                                      <p:to>
                                        <p:strVal val="visible"/>
                                      </p:to>
                                    </p:set>
                                    <p:animEffect filter="fade" transition="in">
                                      <p:cBhvr>
                                        <p:cTn dur="1822"/>
                                        <p:tgtEl>
                                          <p:spTgt spid="157"/>
                                        </p:tgtEl>
                                      </p:cBhvr>
                                    </p:animEffect>
                                  </p:childTnLst>
                                </p:cTn>
                              </p:par>
                            </p:childTnLst>
                          </p:cTn>
                        </p:par>
                        <p:par>
                          <p:cTn fill="hold">
                            <p:stCondLst>
                              <p:cond delay="3644"/>
                            </p:stCondLst>
                            <p:childTnLst>
                              <p:par>
                                <p:cTn fill="hold" nodeType="afterEffect" presetClass="entr" presetID="10" presetSubtype="0">
                                  <p:stCondLst>
                                    <p:cond delay="200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822"/>
                                        <p:tgtEl>
                                          <p:spTgt spid="15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C:\Users\Perry\AppData\Local\Microsoft\Windows\Temporary Internet Files\Content.IE5\1DCTTXDG\MP900407565[1].jpg" id="164" name="Google Shape;164;p5"/>
          <p:cNvPicPr preferRelativeResize="0"/>
          <p:nvPr/>
        </p:nvPicPr>
        <p:blipFill rotWithShape="1">
          <a:blip r:embed="rId3">
            <a:alphaModFix/>
          </a:blip>
          <a:srcRect b="0" l="0" r="0" t="0"/>
          <a:stretch/>
        </p:blipFill>
        <p:spPr>
          <a:xfrm>
            <a:off x="0" y="0"/>
            <a:ext cx="9144000" cy="6858000"/>
          </a:xfrm>
          <a:prstGeom prst="rect">
            <a:avLst/>
          </a:prstGeom>
          <a:noFill/>
          <a:ln>
            <a:noFill/>
          </a:ln>
          <a:effectLst>
            <a:outerShdw blurRad="50800" rotWithShape="0" algn="t" dir="5400000" dist="38100">
              <a:srgbClr val="000000">
                <a:alpha val="40000"/>
              </a:srgbClr>
            </a:outerShdw>
          </a:effectLst>
        </p:spPr>
      </p:pic>
      <p:sp>
        <p:nvSpPr>
          <p:cNvPr id="165" name="Google Shape;165;p5"/>
          <p:cNvSpPr txBox="1"/>
          <p:nvPr/>
        </p:nvSpPr>
        <p:spPr>
          <a:xfrm>
            <a:off x="180975" y="1231900"/>
            <a:ext cx="5016500" cy="36496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How it works: after repeated exposure to two stimuli occurring in sequence, we associate those stimuli with each other. </a:t>
            </a:r>
            <a:endParaRPr/>
          </a:p>
          <a:p>
            <a:pPr indent="0" lvl="0" marL="0" marR="0" rtl="0" algn="l">
              <a:lnSpc>
                <a:spcPct val="100000"/>
              </a:lnSpc>
              <a:spcBef>
                <a:spcPts val="116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Result: our natural response to one stimulus now can be triggered by the new, predictive stimulus.</a:t>
            </a:r>
            <a:endParaRPr/>
          </a:p>
        </p:txBody>
      </p:sp>
      <p:sp>
        <p:nvSpPr>
          <p:cNvPr id="166" name="Google Shape;166;p5"/>
          <p:cNvSpPr txBox="1"/>
          <p:nvPr/>
        </p:nvSpPr>
        <p:spPr>
          <a:xfrm>
            <a:off x="95250" y="96838"/>
            <a:ext cx="6494463" cy="1135062"/>
          </a:xfrm>
          <a:prstGeom prst="rect">
            <a:avLst/>
          </a:prstGeom>
          <a:noFill/>
          <a:ln>
            <a:noFill/>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None/>
            </a:pPr>
            <a:r>
              <a:rPr b="1" i="1" lang="en-US" sz="3200" u="none" cap="none" strike="noStrike">
                <a:solidFill>
                  <a:srgbClr val="A0366C"/>
                </a:solidFill>
                <a:latin typeface="Calibri"/>
                <a:ea typeface="Calibri"/>
                <a:cs typeface="Calibri"/>
                <a:sym typeface="Calibri"/>
              </a:rPr>
              <a:t>Associative Learning: </a:t>
            </a:r>
            <a:endParaRPr/>
          </a:p>
          <a:p>
            <a:pPr indent="0" lvl="0" marL="0" marR="0" rtl="0" algn="l">
              <a:lnSpc>
                <a:spcPct val="90909"/>
              </a:lnSpc>
              <a:spcBef>
                <a:spcPts val="0"/>
              </a:spcBef>
              <a:spcAft>
                <a:spcPts val="0"/>
              </a:spcAft>
              <a:buNone/>
            </a:pPr>
            <a:r>
              <a:rPr b="1" i="0" lang="en-US" sz="4400" u="none" cap="none" strike="noStrike">
                <a:solidFill>
                  <a:srgbClr val="A0366C"/>
                </a:solidFill>
                <a:latin typeface="Calibri"/>
                <a:ea typeface="Calibri"/>
                <a:cs typeface="Calibri"/>
                <a:sym typeface="Calibri"/>
              </a:rPr>
              <a:t>Classical Conditioning</a:t>
            </a:r>
            <a:endParaRPr/>
          </a:p>
        </p:txBody>
      </p:sp>
      <p:sp>
        <p:nvSpPr>
          <p:cNvPr id="167" name="Google Shape;167;p5"/>
          <p:cNvSpPr/>
          <p:nvPr/>
        </p:nvSpPr>
        <p:spPr>
          <a:xfrm>
            <a:off x="5210175" y="2493963"/>
            <a:ext cx="3784600" cy="1449387"/>
          </a:xfrm>
          <a:prstGeom prst="roundRect">
            <a:avLst>
              <a:gd fmla="val 16667" name="adj"/>
            </a:avLst>
          </a:prstGeom>
          <a:solidFill>
            <a:srgbClr val="F36F21"/>
          </a:solidFill>
          <a:ln>
            <a:noFill/>
          </a:ln>
        </p:spPr>
        <p:txBody>
          <a:bodyPr anchorCtr="0" anchor="ctr" bIns="45700" lIns="91425" spcFirstLastPara="1" rIns="91425" wrap="square" tIns="45700">
            <a:noAutofit/>
          </a:bodyPr>
          <a:lstStyle/>
          <a:p>
            <a:pPr indent="0" lvl="1" marL="0" marR="0" rtl="0" algn="l">
              <a:lnSpc>
                <a:spcPct val="100000"/>
              </a:lnSpc>
              <a:spcBef>
                <a:spcPts val="0"/>
              </a:spcBef>
              <a:spcAft>
                <a:spcPts val="0"/>
              </a:spcAft>
              <a:buNone/>
            </a:pPr>
            <a:r>
              <a:rPr b="0" i="0" lang="en-US" sz="2800" u="none" cap="none" strike="noStrike">
                <a:solidFill>
                  <a:srgbClr val="F8F6E3"/>
                </a:solidFill>
                <a:latin typeface="Calibri"/>
                <a:ea typeface="Calibri"/>
                <a:cs typeface="Calibri"/>
                <a:sym typeface="Calibri"/>
              </a:rPr>
              <a:t>Here, our response to thunder becomes associated with lightning.</a:t>
            </a:r>
            <a:endParaRPr/>
          </a:p>
        </p:txBody>
      </p:sp>
      <p:sp>
        <p:nvSpPr>
          <p:cNvPr id="168" name="Google Shape;168;p5"/>
          <p:cNvSpPr txBox="1"/>
          <p:nvPr/>
        </p:nvSpPr>
        <p:spPr>
          <a:xfrm>
            <a:off x="5926138" y="547688"/>
            <a:ext cx="2260600" cy="8302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Stimulus 1: See lightning</a:t>
            </a:r>
            <a:endParaRPr/>
          </a:p>
        </p:txBody>
      </p:sp>
      <p:sp>
        <p:nvSpPr>
          <p:cNvPr id="169" name="Google Shape;169;p5"/>
          <p:cNvSpPr txBox="1"/>
          <p:nvPr/>
        </p:nvSpPr>
        <p:spPr>
          <a:xfrm>
            <a:off x="5930900" y="1466850"/>
            <a:ext cx="2260600" cy="8318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Stimulus 2: Hear thunder</a:t>
            </a:r>
            <a:endParaRPr/>
          </a:p>
        </p:txBody>
      </p:sp>
      <p:sp>
        <p:nvSpPr>
          <p:cNvPr id="170" name="Google Shape;170;p5"/>
          <p:cNvSpPr txBox="1"/>
          <p:nvPr/>
        </p:nvSpPr>
        <p:spPr>
          <a:xfrm>
            <a:off x="180975" y="4691063"/>
            <a:ext cx="5029200" cy="4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After Repetition</a:t>
            </a:r>
            <a:endParaRPr/>
          </a:p>
        </p:txBody>
      </p:sp>
      <p:sp>
        <p:nvSpPr>
          <p:cNvPr id="171" name="Google Shape;171;p5"/>
          <p:cNvSpPr txBox="1"/>
          <p:nvPr/>
        </p:nvSpPr>
        <p:spPr>
          <a:xfrm>
            <a:off x="188913" y="5153025"/>
            <a:ext cx="50165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Stimulus: See lightning</a:t>
            </a:r>
            <a:endParaRPr sz="2400">
              <a:solidFill>
                <a:schemeClr val="lt1"/>
              </a:solidFill>
              <a:latin typeface="Arial"/>
              <a:ea typeface="Arial"/>
              <a:cs typeface="Arial"/>
              <a:sym typeface="Arial"/>
            </a:endParaRPr>
          </a:p>
        </p:txBody>
      </p:sp>
      <p:pic>
        <p:nvPicPr>
          <p:cNvPr descr="loud noise.jpg" id="172" name="Google Shape;172;p5"/>
          <p:cNvPicPr preferRelativeResize="0"/>
          <p:nvPr/>
        </p:nvPicPr>
        <p:blipFill rotWithShape="1">
          <a:blip r:embed="rId4">
            <a:alphaModFix/>
          </a:blip>
          <a:srcRect b="0" l="0" r="0" t="0"/>
          <a:stretch/>
        </p:blipFill>
        <p:spPr>
          <a:xfrm>
            <a:off x="5354638" y="4264025"/>
            <a:ext cx="3422650" cy="2281238"/>
          </a:xfrm>
          <a:prstGeom prst="rect">
            <a:avLst/>
          </a:prstGeom>
          <a:noFill/>
          <a:ln>
            <a:noFill/>
          </a:ln>
          <a:effectLst>
            <a:outerShdw blurRad="292100" rotWithShape="0" algn="tl" dir="2700000" dist="139700">
              <a:srgbClr val="333333">
                <a:alpha val="64705"/>
              </a:srgbClr>
            </a:outerShdw>
          </a:effectLst>
        </p:spPr>
      </p:pic>
      <p:sp>
        <p:nvSpPr>
          <p:cNvPr id="173" name="Google Shape;173;p5"/>
          <p:cNvSpPr txBox="1"/>
          <p:nvPr/>
        </p:nvSpPr>
        <p:spPr>
          <a:xfrm>
            <a:off x="193675" y="5611813"/>
            <a:ext cx="5008563"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Response: Cover ears to avoid sound</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xit" presetID="10" presetSubtype="0">
                                  <p:stCondLst>
                                    <p:cond delay="2500"/>
                                  </p:stCondLst>
                                  <p:childTnLst>
                                    <p:animEffect filter="fade" transition="out">
                                      <p:cBhvr>
                                        <p:cTn dur="500"/>
                                        <p:tgtEl>
                                          <p:spTgt spid="168"/>
                                        </p:tgtEl>
                                      </p:cBhvr>
                                    </p:animEffect>
                                    <p:set>
                                      <p:cBhvr>
                                        <p:cTn dur="1" fill="hold">
                                          <p:stCondLst>
                                            <p:cond delay="500"/>
                                          </p:stCondLst>
                                        </p:cTn>
                                        <p:tgtEl>
                                          <p:spTgt spid="168"/>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169"/>
                                        </p:tgtEl>
                                      </p:cBhvr>
                                    </p:animEffect>
                                    <p:set>
                                      <p:cBhvr>
                                        <p:cTn dur="1" fill="hold">
                                          <p:stCondLst>
                                            <p:cond delay="500"/>
                                          </p:stCondLst>
                                        </p:cTn>
                                        <p:tgtEl>
                                          <p:spTgt spid="169"/>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165"/>
                                        </p:tgtEl>
                                      </p:cBhvr>
                                    </p:animEffect>
                                    <p:set>
                                      <p:cBhvr>
                                        <p:cTn dur="1" fill="hold">
                                          <p:stCondLst>
                                            <p:cond delay="500"/>
                                          </p:stCondLst>
                                        </p:cTn>
                                        <p:tgtEl>
                                          <p:spTgt spid="16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1500"/>
                            </p:stCondLst>
                            <p:childTnLst>
                              <p:par>
                                <p:cTn fill="hold" nodeType="afterEffect" presetClass="entr" presetID="1" presetSubtype="0">
                                  <p:stCondLst>
                                    <p:cond delay="1500"/>
                                  </p:stCondLst>
                                  <p:childTnLst>
                                    <p:set>
                                      <p:cBhvr>
                                        <p:cTn dur="1" fill="hold">
                                          <p:stCondLst>
                                            <p:cond delay="0"/>
                                          </p:stCondLst>
                                        </p:cTn>
                                        <p:tgtEl>
                                          <p:spTgt spid="170"/>
                                        </p:tgtEl>
                                        <p:attrNameLst>
                                          <p:attrName>style.visibility</p:attrName>
                                        </p:attrNameLst>
                                      </p:cBhvr>
                                      <p:to>
                                        <p:strVal val="visible"/>
                                      </p:to>
                                    </p:set>
                                  </p:childTnLst>
                                </p:cTn>
                              </p:par>
                            </p:childTnLst>
                          </p:cTn>
                        </p:par>
                        <p:par>
                          <p:cTn fill="hold">
                            <p:stCondLst>
                              <p:cond delay="1501"/>
                            </p:stCondLst>
                            <p:childTnLst>
                              <p:par>
                                <p:cTn fill="hold" nodeType="afterEffect" presetClass="entr" presetID="1" presetSubtype="0">
                                  <p:stCondLst>
                                    <p:cond delay="1100"/>
                                  </p:stCondLst>
                                  <p:childTnLst>
                                    <p:set>
                                      <p:cBhvr>
                                        <p:cTn dur="1" fill="hold">
                                          <p:stCondLst>
                                            <p:cond delay="0"/>
                                          </p:stCondLst>
                                        </p:cTn>
                                        <p:tgtEl>
                                          <p:spTgt spid="171"/>
                                        </p:tgtEl>
                                        <p:attrNameLst>
                                          <p:attrName>style.visibility</p:attrName>
                                        </p:attrNameLst>
                                      </p:cBhvr>
                                      <p:to>
                                        <p:strVal val="visible"/>
                                      </p:to>
                                    </p:set>
                                  </p:childTnLst>
                                </p:cTn>
                              </p:par>
                            </p:childTnLst>
                          </p:cTn>
                        </p:par>
                        <p:par>
                          <p:cTn fill="hold">
                            <p:stCondLst>
                              <p:cond delay="1502"/>
                            </p:stCondLst>
                            <p:childTnLst>
                              <p:par>
                                <p:cTn fill="hold" nodeType="afterEffect" presetClass="entr" presetID="10" presetSubtype="0">
                                  <p:stCondLst>
                                    <p:cond delay="400"/>
                                  </p:stCondLst>
                                  <p:childTnLst>
                                    <p:set>
                                      <p:cBhvr>
                                        <p:cTn dur="1" fill="hold">
                                          <p:stCondLst>
                                            <p:cond delay="0"/>
                                          </p:stCondLst>
                                        </p:cTn>
                                        <p:tgtEl>
                                          <p:spTgt spid="172"/>
                                        </p:tgtEl>
                                        <p:attrNameLst>
                                          <p:attrName>style.visibility</p:attrName>
                                        </p:attrNameLst>
                                      </p:cBhvr>
                                      <p:to>
                                        <p:strVal val="visible"/>
                                      </p:to>
                                    </p:set>
                                    <p:animEffect filter="fade" transition="in">
                                      <p:cBhvr>
                                        <p:cTn dur="2000"/>
                                        <p:tgtEl>
                                          <p:spTgt spid="172"/>
                                        </p:tgtEl>
                                      </p:cBhvr>
                                    </p:animEffect>
                                  </p:childTnLst>
                                </p:cTn>
                              </p:par>
                              <p:par>
                                <p:cTn fill="hold" nodeType="withEffect" presetClass="entr" presetID="10" presetSubtype="0">
                                  <p:stCondLst>
                                    <p:cond delay="190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idx="1" type="body"/>
          </p:nvPr>
        </p:nvSpPr>
        <p:spPr>
          <a:xfrm>
            <a:off x="344488" y="1146175"/>
            <a:ext cx="8382000" cy="2057400"/>
          </a:xfrm>
          <a:prstGeom prst="rect">
            <a:avLst/>
          </a:prstGeom>
          <a:noFill/>
          <a:ln>
            <a:noFill/>
          </a:ln>
        </p:spPr>
        <p:txBody>
          <a:bodyPr anchorCtr="0" anchor="t" bIns="45700" lIns="91425" spcFirstLastPara="1" rIns="91425" wrap="square" tIns="45700">
            <a:normAutofit lnSpcReduction="10000"/>
          </a:bodyPr>
          <a:lstStyle/>
          <a:p>
            <a:pPr indent="0" lvl="1" marL="0" rtl="0" algn="l">
              <a:spcBef>
                <a:spcPts val="0"/>
              </a:spcBef>
              <a:spcAft>
                <a:spcPts val="0"/>
              </a:spcAft>
              <a:buClr>
                <a:schemeClr val="dk1"/>
              </a:buClr>
              <a:buSzPts val="2400"/>
              <a:buFont typeface="Noto Sans Symbols"/>
              <a:buChar char="▪"/>
            </a:pPr>
            <a:r>
              <a:rPr lang="en-US" sz="2400"/>
              <a:t>Child associates his “response” (behavior) with consequences.</a:t>
            </a:r>
            <a:endParaRPr sz="2400"/>
          </a:p>
          <a:p>
            <a:pPr indent="-285750" lvl="1" marL="285750" rtl="0" algn="l">
              <a:spcBef>
                <a:spcPts val="480"/>
              </a:spcBef>
              <a:spcAft>
                <a:spcPts val="0"/>
              </a:spcAft>
              <a:buClr>
                <a:schemeClr val="dk1"/>
              </a:buClr>
              <a:buSzPts val="2400"/>
              <a:buFont typeface="Noto Sans Symbols"/>
              <a:buChar char="▪"/>
            </a:pPr>
            <a:r>
              <a:rPr lang="en-US" sz="2400"/>
              <a:t>Child learns to repeat behaviors (saying “please”) which were followed by desirable results (cookie).</a:t>
            </a:r>
            <a:endParaRPr/>
          </a:p>
          <a:p>
            <a:pPr indent="-285750" lvl="1" marL="285750" rtl="0" algn="l">
              <a:spcBef>
                <a:spcPts val="480"/>
              </a:spcBef>
              <a:spcAft>
                <a:spcPts val="0"/>
              </a:spcAft>
              <a:buClr>
                <a:schemeClr val="dk1"/>
              </a:buClr>
              <a:buSzPts val="2400"/>
              <a:buFont typeface="Noto Sans Symbols"/>
              <a:buChar char="▪"/>
            </a:pPr>
            <a:r>
              <a:rPr lang="en-US" sz="2400"/>
              <a:t>Child learns to avoid behaviors (yelling “gimme!”) which were followed by undesirable results (scolding or loss of dessert). </a:t>
            </a:r>
            <a:endParaRPr sz="2400"/>
          </a:p>
        </p:txBody>
      </p:sp>
      <p:sp>
        <p:nvSpPr>
          <p:cNvPr id="180" name="Google Shape;180;p6"/>
          <p:cNvSpPr txBox="1"/>
          <p:nvPr>
            <p:ph type="title"/>
          </p:nvPr>
        </p:nvSpPr>
        <p:spPr>
          <a:xfrm>
            <a:off x="296863" y="182563"/>
            <a:ext cx="8229600" cy="868362"/>
          </a:xfrm>
          <a:prstGeom prst="rect">
            <a:avLst/>
          </a:prstGeom>
          <a:noFill/>
          <a:ln>
            <a:noFill/>
          </a:ln>
        </p:spPr>
        <p:txBody>
          <a:bodyPr anchorCtr="0" anchor="ctr" bIns="45700" lIns="91425" spcFirstLastPara="1" rIns="91425" wrap="square" tIns="45700">
            <a:noAutofit/>
          </a:bodyPr>
          <a:lstStyle/>
          <a:p>
            <a:pPr indent="0" lvl="0" marL="0" rtl="0" algn="l">
              <a:lnSpc>
                <a:spcPct val="90909"/>
              </a:lnSpc>
              <a:spcBef>
                <a:spcPts val="0"/>
              </a:spcBef>
              <a:spcAft>
                <a:spcPts val="0"/>
              </a:spcAft>
              <a:buNone/>
            </a:pPr>
            <a:r>
              <a:rPr b="1" i="1" lang="en-US" sz="3200">
                <a:solidFill>
                  <a:srgbClr val="3AA082"/>
                </a:solidFill>
              </a:rPr>
              <a:t>Associative Learning: </a:t>
            </a:r>
            <a:br>
              <a:rPr b="1" i="1" lang="en-US" sz="3200">
                <a:solidFill>
                  <a:srgbClr val="3AA082"/>
                </a:solidFill>
              </a:rPr>
            </a:br>
            <a:r>
              <a:rPr b="1" lang="en-US">
                <a:solidFill>
                  <a:srgbClr val="3AA082"/>
                </a:solidFill>
              </a:rPr>
              <a:t>Operant Conditioning</a:t>
            </a:r>
            <a:endParaRPr/>
          </a:p>
        </p:txBody>
      </p:sp>
      <p:pic>
        <p:nvPicPr>
          <p:cNvPr id="181" name="Google Shape;181;p6"/>
          <p:cNvPicPr preferRelativeResize="0"/>
          <p:nvPr/>
        </p:nvPicPr>
        <p:blipFill rotWithShape="1">
          <a:blip r:embed="rId3">
            <a:alphaModFix/>
          </a:blip>
          <a:srcRect b="0" l="0" r="0" t="0"/>
          <a:stretch/>
        </p:blipFill>
        <p:spPr>
          <a:xfrm>
            <a:off x="358775" y="3121025"/>
            <a:ext cx="8367713" cy="358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217488" y="0"/>
            <a:ext cx="8926512" cy="1039813"/>
          </a:xfrm>
          <a:prstGeom prst="rect">
            <a:avLst/>
          </a:prstGeom>
          <a:noFill/>
          <a:ln>
            <a:noFill/>
          </a:ln>
        </p:spPr>
        <p:txBody>
          <a:bodyPr anchorCtr="0" anchor="ctr" bIns="45700" lIns="91425" spcFirstLastPara="1" rIns="91425" wrap="square" tIns="45700">
            <a:noAutofit/>
          </a:bodyPr>
          <a:lstStyle/>
          <a:p>
            <a:pPr indent="0" lvl="0" marL="0" rtl="0" algn="l">
              <a:lnSpc>
                <a:spcPct val="90909"/>
              </a:lnSpc>
              <a:spcBef>
                <a:spcPts val="0"/>
              </a:spcBef>
              <a:spcAft>
                <a:spcPts val="0"/>
              </a:spcAft>
              <a:buNone/>
            </a:pPr>
            <a:r>
              <a:rPr b="1" lang="en-US">
                <a:solidFill>
                  <a:srgbClr val="3AA082"/>
                </a:solidFill>
              </a:rPr>
              <a:t>Cognitive Learning</a:t>
            </a:r>
            <a:endParaRPr/>
          </a:p>
        </p:txBody>
      </p:sp>
      <p:sp>
        <p:nvSpPr>
          <p:cNvPr id="188" name="Google Shape;188;p7"/>
          <p:cNvSpPr/>
          <p:nvPr/>
        </p:nvSpPr>
        <p:spPr>
          <a:xfrm>
            <a:off x="396875" y="860425"/>
            <a:ext cx="8301038" cy="2994025"/>
          </a:xfrm>
          <a:prstGeom prst="roundRect">
            <a:avLst>
              <a:gd fmla="val 16667" name="adj"/>
            </a:avLst>
          </a:prstGeom>
          <a:solidFill>
            <a:srgbClr val="F36F21"/>
          </a:solidFill>
          <a:ln>
            <a:noFill/>
          </a:ln>
        </p:spPr>
        <p:txBody>
          <a:bodyPr anchorCtr="0" anchor="ctr" bIns="45700" lIns="91425" spcFirstLastPara="1" rIns="91425" wrap="square" tIns="45700">
            <a:noAutofit/>
          </a:bodyPr>
          <a:lstStyle/>
          <a:p>
            <a:pPr indent="0" lvl="0" marL="0" marR="0" rtl="0" algn="l">
              <a:lnSpc>
                <a:spcPct val="85714"/>
              </a:lnSpc>
              <a:spcBef>
                <a:spcPts val="0"/>
              </a:spcBef>
              <a:spcAft>
                <a:spcPts val="0"/>
              </a:spcAft>
              <a:buClr>
                <a:srgbClr val="FABF8E"/>
              </a:buClr>
              <a:buSzPts val="2800"/>
              <a:buFont typeface="Arial"/>
              <a:buNone/>
            </a:pPr>
            <a:r>
              <a:rPr b="1" lang="en-US" sz="2800">
                <a:solidFill>
                  <a:srgbClr val="FABF8E"/>
                </a:solidFill>
                <a:latin typeface="Calibri"/>
                <a:ea typeface="Calibri"/>
                <a:cs typeface="Calibri"/>
                <a:sym typeface="Calibri"/>
              </a:rPr>
              <a:t>Cognitive learning </a:t>
            </a:r>
            <a:r>
              <a:rPr i="1" lang="en-US" sz="2800">
                <a:solidFill>
                  <a:srgbClr val="F8F6E3"/>
                </a:solidFill>
                <a:latin typeface="Calibri"/>
                <a:ea typeface="Calibri"/>
                <a:cs typeface="Calibri"/>
                <a:sym typeface="Calibri"/>
              </a:rPr>
              <a:t>refers to acquiring new behaviors and information mentally, rather than by direct experience.</a:t>
            </a:r>
            <a:endParaRPr/>
          </a:p>
          <a:p>
            <a:pPr indent="0" lvl="0" marL="0" marR="0" rtl="0" algn="l">
              <a:lnSpc>
                <a:spcPct val="85714"/>
              </a:lnSpc>
              <a:spcBef>
                <a:spcPts val="1200"/>
              </a:spcBef>
              <a:spcAft>
                <a:spcPts val="0"/>
              </a:spcAft>
              <a:buClr>
                <a:srgbClr val="F8F6E3"/>
              </a:buClr>
              <a:buSzPts val="2800"/>
              <a:buFont typeface="Arial"/>
              <a:buNone/>
            </a:pPr>
            <a:r>
              <a:rPr i="1" lang="en-US" sz="2800">
                <a:solidFill>
                  <a:srgbClr val="F8F6E3"/>
                </a:solidFill>
                <a:latin typeface="Calibri"/>
                <a:ea typeface="Calibri"/>
                <a:cs typeface="Calibri"/>
                <a:sym typeface="Calibri"/>
              </a:rPr>
              <a:t>Cognitive learning occurs: </a:t>
            </a:r>
            <a:endParaRPr/>
          </a:p>
          <a:p>
            <a:pPr indent="-514350" lvl="0" marL="514350" marR="0" rtl="0" algn="l">
              <a:lnSpc>
                <a:spcPct val="85714"/>
              </a:lnSpc>
              <a:spcBef>
                <a:spcPts val="1200"/>
              </a:spcBef>
              <a:spcAft>
                <a:spcPts val="0"/>
              </a:spcAft>
              <a:buClr>
                <a:srgbClr val="F8F6E3"/>
              </a:buClr>
              <a:buSzPts val="2800"/>
              <a:buFont typeface="Calibri"/>
              <a:buAutoNum type="arabicPeriod"/>
            </a:pPr>
            <a:r>
              <a:rPr i="1" lang="en-US" sz="2800">
                <a:solidFill>
                  <a:srgbClr val="F8F6E3"/>
                </a:solidFill>
                <a:latin typeface="Calibri"/>
                <a:ea typeface="Calibri"/>
                <a:cs typeface="Calibri"/>
                <a:sym typeface="Calibri"/>
              </a:rPr>
              <a:t>by observing events and the behavior of others. </a:t>
            </a:r>
            <a:endParaRPr/>
          </a:p>
          <a:p>
            <a:pPr indent="-514350" lvl="0" marL="514350" marR="0" rtl="0" algn="l">
              <a:lnSpc>
                <a:spcPct val="85714"/>
              </a:lnSpc>
              <a:spcBef>
                <a:spcPts val="1200"/>
              </a:spcBef>
              <a:spcAft>
                <a:spcPts val="0"/>
              </a:spcAft>
              <a:buClr>
                <a:srgbClr val="F8F6E3"/>
              </a:buClr>
              <a:buSzPts val="2800"/>
              <a:buFont typeface="Calibri"/>
              <a:buAutoNum type="arabicPeriod"/>
            </a:pPr>
            <a:r>
              <a:rPr i="1" lang="en-US" sz="2800">
                <a:solidFill>
                  <a:srgbClr val="F8F6E3"/>
                </a:solidFill>
                <a:latin typeface="Calibri"/>
                <a:ea typeface="Calibri"/>
                <a:cs typeface="Calibri"/>
                <a:sym typeface="Calibri"/>
              </a:rPr>
              <a:t>by using language to acquire information about events experienced by others. </a:t>
            </a:r>
            <a:endParaRPr/>
          </a:p>
        </p:txBody>
      </p:sp>
      <p:pic>
        <p:nvPicPr>
          <p:cNvPr descr="E:\Educating Children Image 100 SuperStock\10042072.JPG" id="189" name="Google Shape;189;p7"/>
          <p:cNvPicPr preferRelativeResize="0"/>
          <p:nvPr/>
        </p:nvPicPr>
        <p:blipFill rotWithShape="1">
          <a:blip r:embed="rId3">
            <a:alphaModFix/>
          </a:blip>
          <a:srcRect b="19649" l="0" r="0" t="0"/>
          <a:stretch/>
        </p:blipFill>
        <p:spPr>
          <a:xfrm>
            <a:off x="1865313" y="3962400"/>
            <a:ext cx="5459412" cy="2600325"/>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dog.jpg" id="195" name="Google Shape;195;p8"/>
          <p:cNvPicPr preferRelativeResize="0"/>
          <p:nvPr/>
        </p:nvPicPr>
        <p:blipFill rotWithShape="1">
          <a:blip r:embed="rId3">
            <a:alphaModFix/>
          </a:blip>
          <a:srcRect b="23369" l="15020" r="-15021" t="0"/>
          <a:stretch/>
        </p:blipFill>
        <p:spPr>
          <a:xfrm>
            <a:off x="4618038" y="714375"/>
            <a:ext cx="5326062" cy="6143625"/>
          </a:xfrm>
          <a:prstGeom prst="rect">
            <a:avLst/>
          </a:prstGeom>
          <a:noFill/>
          <a:ln>
            <a:noFill/>
          </a:ln>
        </p:spPr>
      </p:pic>
      <p:sp>
        <p:nvSpPr>
          <p:cNvPr id="196" name="Google Shape;196;p8"/>
          <p:cNvSpPr txBox="1"/>
          <p:nvPr>
            <p:ph type="title"/>
          </p:nvPr>
        </p:nvSpPr>
        <p:spPr>
          <a:xfrm>
            <a:off x="0" y="0"/>
            <a:ext cx="9144000" cy="1143000"/>
          </a:xfrm>
          <a:prstGeom prst="rect">
            <a:avLst/>
          </a:prstGeom>
          <a:solidFill>
            <a:srgbClr val="A0366C"/>
          </a:solidFill>
          <a:ln>
            <a:noFill/>
          </a:ln>
        </p:spPr>
        <p:txBody>
          <a:bodyPr anchorCtr="0" anchor="ctr" bIns="45700" lIns="274300" spcFirstLastPara="1" rIns="91425" wrap="square" tIns="45700">
            <a:noAutofit/>
          </a:bodyPr>
          <a:lstStyle/>
          <a:p>
            <a:pPr indent="0" lvl="0" marL="0" rtl="0" algn="l">
              <a:lnSpc>
                <a:spcPct val="95454"/>
              </a:lnSpc>
              <a:spcBef>
                <a:spcPts val="0"/>
              </a:spcBef>
              <a:spcAft>
                <a:spcPts val="0"/>
              </a:spcAft>
              <a:buNone/>
            </a:pPr>
            <a:r>
              <a:rPr b="1" lang="en-US">
                <a:solidFill>
                  <a:srgbClr val="F8F6E3"/>
                </a:solidFill>
              </a:rPr>
              <a:t>Ivan Pavlov’s Discovery</a:t>
            </a:r>
            <a:endParaRPr/>
          </a:p>
        </p:txBody>
      </p:sp>
      <p:sp>
        <p:nvSpPr>
          <p:cNvPr id="197" name="Google Shape;197;p8"/>
          <p:cNvSpPr txBox="1"/>
          <p:nvPr>
            <p:ph idx="1" type="body"/>
          </p:nvPr>
        </p:nvSpPr>
        <p:spPr>
          <a:xfrm>
            <a:off x="457200" y="1371600"/>
            <a:ext cx="4618200" cy="548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en-US" sz="2800"/>
              <a:t>While studying salivation in dogs, Ivan Pavlov found that salivation from eating food was eventually triggered by what should have been </a:t>
            </a:r>
            <a:r>
              <a:rPr b="1" lang="en-US" sz="2800"/>
              <a:t>neutral stimuli </a:t>
            </a:r>
            <a:r>
              <a:rPr lang="en-US" sz="2800"/>
              <a:t>such as: </a:t>
            </a:r>
            <a:endParaRPr/>
          </a:p>
          <a:p>
            <a:pPr indent="-285750" lvl="1" marL="742950" rtl="0" algn="l">
              <a:spcBef>
                <a:spcPts val="1160"/>
              </a:spcBef>
              <a:spcAft>
                <a:spcPts val="0"/>
              </a:spcAft>
              <a:buClr>
                <a:schemeClr val="dk1"/>
              </a:buClr>
              <a:buSzPts val="2800"/>
              <a:buFont typeface="Noto Sans Symbols"/>
              <a:buChar char="▪"/>
            </a:pPr>
            <a:r>
              <a:rPr lang="en-US"/>
              <a:t>just seeing the food.</a:t>
            </a:r>
            <a:endParaRPr/>
          </a:p>
          <a:p>
            <a:pPr indent="-285750" lvl="1" marL="742950" rtl="0" algn="l">
              <a:spcBef>
                <a:spcPts val="560"/>
              </a:spcBef>
              <a:spcAft>
                <a:spcPts val="0"/>
              </a:spcAft>
              <a:buClr>
                <a:schemeClr val="dk1"/>
              </a:buClr>
              <a:buSzPts val="2800"/>
              <a:buFont typeface="Noto Sans Symbols"/>
              <a:buChar char="▪"/>
            </a:pPr>
            <a:r>
              <a:rPr lang="en-US"/>
              <a:t>seeing the dish. </a:t>
            </a:r>
            <a:endParaRPr/>
          </a:p>
          <a:p>
            <a:pPr indent="-285750" lvl="1" marL="742950" rtl="0" algn="l">
              <a:spcBef>
                <a:spcPts val="560"/>
              </a:spcBef>
              <a:spcAft>
                <a:spcPts val="0"/>
              </a:spcAft>
              <a:buClr>
                <a:schemeClr val="dk1"/>
              </a:buClr>
              <a:buSzPts val="2800"/>
              <a:buFont typeface="Noto Sans Symbols"/>
              <a:buChar char="▪"/>
            </a:pPr>
            <a:r>
              <a:rPr lang="en-US"/>
              <a:t>seeing the person who brought the food.</a:t>
            </a:r>
            <a:endParaRPr/>
          </a:p>
          <a:p>
            <a:pPr indent="-285750" lvl="1" marL="742950" rtl="0" algn="l">
              <a:spcBef>
                <a:spcPts val="560"/>
              </a:spcBef>
              <a:spcAft>
                <a:spcPts val="0"/>
              </a:spcAft>
              <a:buClr>
                <a:schemeClr val="dk1"/>
              </a:buClr>
              <a:buSzPts val="2800"/>
              <a:buFont typeface="Noto Sans Symbols"/>
              <a:buChar char="▪"/>
            </a:pPr>
            <a:r>
              <a:rPr lang="en-US"/>
              <a:t>just hearing that person’s footsteps.</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5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5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5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500"/>
                                        <p:tgtEl>
                                          <p:spTgt spid="1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dog.jpg" id="203" name="Google Shape;203;p9"/>
          <p:cNvPicPr preferRelativeResize="0"/>
          <p:nvPr/>
        </p:nvPicPr>
        <p:blipFill rotWithShape="1">
          <a:blip r:embed="rId3">
            <a:alphaModFix/>
          </a:blip>
          <a:srcRect b="23369" l="10178" r="0" t="2467"/>
          <a:stretch/>
        </p:blipFill>
        <p:spPr>
          <a:xfrm>
            <a:off x="5584825" y="2435225"/>
            <a:ext cx="3559175" cy="4422775"/>
          </a:xfrm>
          <a:prstGeom prst="rect">
            <a:avLst/>
          </a:prstGeom>
          <a:noFill/>
          <a:ln>
            <a:noFill/>
          </a:ln>
        </p:spPr>
      </p:pic>
      <p:pic>
        <p:nvPicPr>
          <p:cNvPr descr="bell.jpg" id="204" name="Google Shape;204;p9"/>
          <p:cNvPicPr preferRelativeResize="0"/>
          <p:nvPr/>
        </p:nvPicPr>
        <p:blipFill rotWithShape="1">
          <a:blip r:embed="rId4">
            <a:alphaModFix/>
          </a:blip>
          <a:srcRect b="0" l="0" r="0" t="0"/>
          <a:stretch/>
        </p:blipFill>
        <p:spPr>
          <a:xfrm>
            <a:off x="419100" y="3649663"/>
            <a:ext cx="2247900" cy="2570162"/>
          </a:xfrm>
          <a:prstGeom prst="rect">
            <a:avLst/>
          </a:prstGeom>
          <a:noFill/>
          <a:ln>
            <a:noFill/>
          </a:ln>
        </p:spPr>
      </p:pic>
      <p:cxnSp>
        <p:nvCxnSpPr>
          <p:cNvPr id="205" name="Google Shape;205;p9"/>
          <p:cNvCxnSpPr/>
          <p:nvPr/>
        </p:nvCxnSpPr>
        <p:spPr>
          <a:xfrm flipH="1" rot="10800000">
            <a:off x="2514600" y="4572000"/>
            <a:ext cx="3867150" cy="38100"/>
          </a:xfrm>
          <a:prstGeom prst="straightConnector1">
            <a:avLst/>
          </a:prstGeom>
          <a:noFill/>
          <a:ln cap="flat" cmpd="sng" w="76200">
            <a:solidFill>
              <a:srgbClr val="F36F21"/>
            </a:solidFill>
            <a:prstDash val="dash"/>
            <a:round/>
            <a:headEnd len="sm" w="sm" type="none"/>
            <a:tailEnd len="lg" w="lg" type="triangle"/>
          </a:ln>
        </p:spPr>
      </p:cxnSp>
      <p:sp>
        <p:nvSpPr>
          <p:cNvPr id="206" name="Google Shape;206;p9"/>
          <p:cNvSpPr txBox="1"/>
          <p:nvPr/>
        </p:nvSpPr>
        <p:spPr>
          <a:xfrm>
            <a:off x="2286000" y="304800"/>
            <a:ext cx="4646613" cy="708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A0366C"/>
                </a:solidFill>
                <a:latin typeface="Calibri"/>
                <a:ea typeface="Calibri"/>
                <a:cs typeface="Calibri"/>
                <a:sym typeface="Calibri"/>
              </a:rPr>
              <a:t>Before Conditioning</a:t>
            </a:r>
            <a:endParaRPr/>
          </a:p>
        </p:txBody>
      </p:sp>
      <p:sp>
        <p:nvSpPr>
          <p:cNvPr id="207" name="Google Shape;207;p9"/>
          <p:cNvSpPr txBox="1"/>
          <p:nvPr/>
        </p:nvSpPr>
        <p:spPr>
          <a:xfrm>
            <a:off x="4495800" y="3733800"/>
            <a:ext cx="2178050"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43434"/>
                </a:solidFill>
                <a:latin typeface="Calibri"/>
                <a:ea typeface="Calibri"/>
                <a:cs typeface="Calibri"/>
                <a:sym typeface="Calibri"/>
              </a:rPr>
              <a:t>No response</a:t>
            </a:r>
            <a:endParaRPr/>
          </a:p>
        </p:txBody>
      </p:sp>
      <p:sp>
        <p:nvSpPr>
          <p:cNvPr id="208" name="Google Shape;208;p9"/>
          <p:cNvSpPr txBox="1"/>
          <p:nvPr/>
        </p:nvSpPr>
        <p:spPr>
          <a:xfrm>
            <a:off x="549275" y="2819400"/>
            <a:ext cx="1311275" cy="12001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43434"/>
                </a:solidFill>
                <a:latin typeface="Calibri"/>
                <a:ea typeface="Calibri"/>
                <a:cs typeface="Calibri"/>
                <a:sym typeface="Calibri"/>
              </a:rPr>
              <a:t>Neutral </a:t>
            </a:r>
            <a:endParaRPr/>
          </a:p>
          <a:p>
            <a:pPr indent="0" lvl="0" marL="0" marR="0" rtl="0" algn="ctr">
              <a:spcBef>
                <a:spcPts val="0"/>
              </a:spcBef>
              <a:spcAft>
                <a:spcPts val="0"/>
              </a:spcAft>
              <a:buNone/>
            </a:pPr>
            <a:r>
              <a:rPr b="1" lang="en-US" sz="2400">
                <a:solidFill>
                  <a:srgbClr val="343434"/>
                </a:solidFill>
                <a:latin typeface="Calibri"/>
                <a:ea typeface="Calibri"/>
                <a:cs typeface="Calibri"/>
                <a:sym typeface="Calibri"/>
              </a:rPr>
              <a:t>stimulus (NS)</a:t>
            </a:r>
            <a:endParaRPr/>
          </a:p>
        </p:txBody>
      </p:sp>
      <p:sp>
        <p:nvSpPr>
          <p:cNvPr id="209" name="Google Shape;209;p9"/>
          <p:cNvSpPr txBox="1"/>
          <p:nvPr/>
        </p:nvSpPr>
        <p:spPr>
          <a:xfrm>
            <a:off x="0" y="1012825"/>
            <a:ext cx="9144000" cy="9191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3200">
                <a:solidFill>
                  <a:schemeClr val="dk1"/>
                </a:solidFill>
                <a:latin typeface="Calibri"/>
                <a:ea typeface="Calibri"/>
                <a:cs typeface="Calibri"/>
                <a:sym typeface="Calibri"/>
              </a:rPr>
              <a:t> </a:t>
            </a:r>
            <a:r>
              <a:rPr b="1" lang="en-US" sz="3200">
                <a:solidFill>
                  <a:srgbClr val="444EA2"/>
                </a:solidFill>
                <a:latin typeface="Calibri"/>
                <a:ea typeface="Calibri"/>
                <a:cs typeface="Calibri"/>
                <a:sym typeface="Calibri"/>
              </a:rPr>
              <a:t>Neutral stimulus</a:t>
            </a:r>
            <a:r>
              <a:rPr lang="en-US" sz="3200">
                <a:solidFill>
                  <a:srgbClr val="444EA2"/>
                </a:solidFill>
                <a:latin typeface="Calibri"/>
                <a:ea typeface="Calibri"/>
                <a:cs typeface="Calibri"/>
                <a:sym typeface="Calibri"/>
              </a:rPr>
              <a:t>: </a:t>
            </a:r>
            <a:endParaRPr/>
          </a:p>
          <a:p>
            <a:pPr indent="0" lvl="0" marL="0" marR="0" rtl="0" algn="ctr">
              <a:lnSpc>
                <a:spcPct val="100000"/>
              </a:lnSpc>
              <a:spcBef>
                <a:spcPts val="0"/>
              </a:spcBef>
              <a:spcAft>
                <a:spcPts val="0"/>
              </a:spcAft>
              <a:buNone/>
            </a:pPr>
            <a:r>
              <a:rPr i="1" lang="en-US" sz="3200">
                <a:solidFill>
                  <a:schemeClr val="dk1"/>
                </a:solidFill>
                <a:latin typeface="Calibri"/>
                <a:ea typeface="Calibri"/>
                <a:cs typeface="Calibri"/>
                <a:sym typeface="Calibri"/>
              </a:rPr>
              <a:t>a stimulus which does not trigger a response</a:t>
            </a:r>
            <a:endParaRPr sz="3200">
              <a:solidFill>
                <a:schemeClr val="dk1"/>
              </a:solidFill>
              <a:latin typeface="Calibri"/>
              <a:ea typeface="Calibri"/>
              <a:cs typeface="Calibri"/>
              <a:sym typeface="Calibri"/>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2000"/>
                                        <p:tgtEl>
                                          <p:spTgt spid="20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2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2017-03-14T06:19:17Z</dcterms:created>
  <dc:creator>suhrid</dc:creator>
</cp:coreProperties>
</file>