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9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tantia" panose="02030602050306030303" pitchFamily="18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ge9RXuJKcm4KlyL9JYshxd6iUU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CLASS THIS AND THEN MOVE TO NEXT BLANK SLIDE, ASK THEM TO REMEMBER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letters, it's just that now you see the chunks. And you can map them onto background knowledge. Much much easier to remember!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your background knowledge of what does a sentence mean? What's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ergative syntax? All your background knowledge can be applied. Again,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of background knowledge is immense.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tell you that if you go work somewhere, or if you're working in a lab now, or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you're working in any place, you might be impressed by people who are older than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you, and what they know, and what they can learn and pick up. It's 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knowledge, background knowledge, background knowledge. It lets you quickly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an idea, because you can interpret it from prior ideas that you know,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quickly read a paper, because you can slot it into prior things you know. 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is incredibly powerful to let you discover the signal and get a lot of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information in any kind of information out there.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right. So think about this for a moment. We said seven plus or minus two. When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words are presented in a random, unorganized list like this, you're pretty much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short-term memory limits in many senses, not completely, but in many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if you were to tell a person on the street, I mean, I have to say two things about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guys, which is certainly true and complimentary. Most of you, if you're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somewhere between 18 and 25, you're at your peak memory capacity for the rest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life. You will never do better for rote learning then you are right now. There's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 of research that shows that. You will never do better for rote learning than about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 to 25. After. that it's downhill.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get other benefits. Salaries go up a little bit. You get authority. That's a nice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one. But rote memory, you're at the top.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You're incredibly selected to be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of the top, in many senses, for learning between. You are our hope for the future. If you guys can't fix global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warming, we're in trouble. So you can't get 10 words? Come on. We have big problems to solve. It's a capacity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human mind that we just can't do about more than this. It's just amazing how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rote memory is without other things.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there's a little bit more than we can tell. How many of you got mailbox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sardine? A fair number of hands. OK. How many of you got spinach and clarinet, the last two words? How many of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credit and detail? Way fewer hands. And that's what happens under a wellcontrolled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055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is correct. High is correct. This is what order the word was in the first 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heard, say the fifth. This experiment is 15 words. You can see that. Here's their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things are noteworthy. People do best for the first couple of words.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they did best for the last couple of words.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here's three delays. These delays are zero seconds what we did. You get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list, you immediately write them down and recall them verbally. That's zero,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immediate. Or I wait 10 seconds and then say, now recall. Or I wait 1/2 minute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say, now recall.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memory for the first two items is what's called a primacy effect. It doesn't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matter. In all three conditions, those are the best two remembered words, 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average, for most of the experiment.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people think that's a signature of long-term memory. You can get those one 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words. And then you start to get overwhelmed in long-term memory. Here,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get the boost for the last couple of words if there's zero second delay. If there's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seconds or 30 seconds delay, no boost.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Ebbinghaus is one of the founders of experimental studies of memory. And 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heroic. He would just train himself. He would use nonsense syllables, because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wanted to get rid of a lot of background stuff, rote memory.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he would learn thousands of these and then test himself and score himself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honestly. He did the bulk of the work on himself. And he discovered something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that's pretty simple, but that has had a huge effect.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how well do you do s.ince you learned something all in long-term memory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you're tested immediately? 100% if it's small list and you studied a lot. 20 minutes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an hour later, nine hours later, you can see the steep forgetting up until about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hours. And then it sort of hangs in there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 HAVE A MUCH EASIER TIME REMEMBERING WORDS THE SECOND TIME BECAUSE YOU ARE ENCODING THE MEANING – A DEEPER ENGAGEMENT WITH IT </a:t>
            </a:r>
            <a:endParaRPr/>
          </a:p>
        </p:txBody>
      </p:sp>
      <p:sp>
        <p:nvSpPr>
          <p:cNvPr id="334" name="Google Shape;334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let's talk about memory today and the fragile power of memory. If memory didn't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work, we wouldn't remember anything. We wouldn't learn anything. So we know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to work reasonably.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has a number of fragile aspects we'll talk about where, of course, we forget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things. But on top of that, it turns out there's ways in which our memories get less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distorted, are not actual records of our experience but rather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interpretations or our memory of our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STUDENTS TO SHARE SOME OF THEIR OWN TIPS FOR REMEMBERING – ALL OF WHICH PROBABLY FALL INTO SOME OF THE CATEGORIES WE ARE DISCUSSING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them is like passive.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Well, I haven't used it in a while. It's just not available anymore. Because time has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passed. It's not been used. It's not available. That's passive forgetting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way to think about why we forget is not that it's a passive loss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knowledge. But that experiences you have after that moment when you learned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something, will go back and write over, and muddy, and confuse your memory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original event. It's active interference of subsequent experience.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people have talked about it in two different directions that you can think about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 One of them is what you call proactive interference where things from before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 up your learning on something. Or retroactive interference, you already have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memory. And now new things mess you up and write over the memory. 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is threatened by what came before they experience or what happens after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experience In the way that it interferes with accuracy of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they did this experiment. Jim, a graduate student, reminded his younger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brother Chris that they lost Chris in a mall when Chris was five, and an older tallish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 brought him back.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would be a pretty traumatic thing for a five-year-old to be lost in a mall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an old man take you back. Certainly for the parents, you're going where's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kid? Where's the kid?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two days later, Chris says, the younger kid, yeah. I was with you guys for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second. And then I went over to look at the toy store, the KB Toys. And then we got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lost. And I was looking around. I thought, I'm in trouble now.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I thought it was never going to see my family again. I was really scared.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this old man, I think he was wearing a blue flannel, came up to me. He was kind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old. He was kind of bald.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 was never lost. Jim, the graduate student, being mean to his younger brother,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for good science reasons, told him this slight story. He didn't give him any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details. He just said remember when you were five years old and got lost 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mall, and the old tall man brought you back?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what's happening is our memories of when we're kids are pretty vague. Chris 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of mixing in some real things that happened in the story. And he's fabricating.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He's not trying to get away with anything. He's just creating this false memory.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dark, October night, a man picks up on Pacific Highway, south of Seattle,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hitchhiker. It turns into an isolated road. The man brutally rapes her and leaves 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side of the road. 24 hours later, she looks at an array of photos, and she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out a man who was convicted. Because she says, that's the man who brutally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raped 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months later, another man was arrested for a series of rapes. She sees 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in the newspaper, and she realizes oops. Sadly, this is the man who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attacked and raped 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He's released from jail. By then, he's lost his money, his job, his fiance, 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reputation. He spends four years pursuing a lawsuit. He dies 11 days prior to the10 months later, his estate gets $2.8 million because the police weren't very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 how they did the photo lineup.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turns out if you look at the photo lineup, his was a slightly outlier picture of the six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pictures. So the woman went for that guy. So when she's accusing him in court,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she's not trying to lie. what's she mixing up? Her memory for the photo array versus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memory for the original event.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Bottom-up memory might be really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video camera if we had it, an actual recording of what we hear, what we see,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experience out there in the world. Top-down processes are the mental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we have in our minds that let us interpret what's out there, concepts,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expectations. Also, it turns out, you'll see that subsequent experiences go back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memories from prior times. And which of these things, the bottom-up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experience, or the top-down interpretation grows over time to constitute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memory?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can have a very simple model of memory, a flash for a moment. I'll give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of how people test this, a sensory memory, very tiny moments only.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Short-term memory that you can rehearse in some cases. Somebody tells you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number, And you can repeat it over and over again. You have that capacity.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long-term memory, things that last for a long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talk about the brain organization of human memory, we'll say that shortterm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is probably, lasts seconds. And everything after that is long-term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memory. Now, of course, if you just experienced something, you'd remember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better. If it's a week, a month, a year, five years from now, most likely less better. 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passes. But we think almost all of that is in the context of long-term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capacities of your mind.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INSTRUCTORS: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A VOLUNTEER TO CLOSE THEIR EYES. READ EACH BULLET POINT AND HAVE THEM REPEAT THE NUMBERS BACK TO YOU. THEY WILL NOT BE ABLE TO GET PAST 8 OR 9. THAT IS THE LIMIT OF HUMAN SHORT TERM MEMORY.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used to be some confusions about this. Because they would say kids 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countries have different limits. And they'd say our country is smarter than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country, or our educational system is better than your educational system.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turned out that all of that got equated around the world if you counted up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syllables that are in the digits. The real unit of memory here are syllables.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in English, most of the numbers are one syllable. 1, 2, 3, 4, 5, 6 are all 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syllable. 7 gets two. 8 is one syllable. 9 is one syllable.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other languages, the words that go with the digits are two syllables. 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 that have two syllables, they have lower spans not because they were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dumber or had a worse education system. It's because the real unit is number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syllables. Because you're hearing it. It's language. So around the world, it's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 capacity of the human mind is that you're limited to these kinds of stuff.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people use the word "chunking" as the way in which you use your 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to get big pieces of information stored that are better than you think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short-term memory limits. So here's a quick one. I need a volunteer.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CLASS THIS AND THEN MOVE TO NEXT BLANK SLIDE, ASK THEM TO REMEMBER </a:t>
            </a:r>
            <a:endParaRPr/>
          </a:p>
        </p:txBody>
      </p:sp>
      <p:sp>
        <p:nvSpPr>
          <p:cNvPr id="175" name="Google Shape;17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ctrTitle"/>
          </p:nvPr>
        </p:nvSpPr>
        <p:spPr>
          <a:xfrm>
            <a:off x="1944268" y="928141"/>
            <a:ext cx="8303464" cy="61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16"/>
              <a:buFont typeface="Arial"/>
              <a:buNone/>
              <a:defRPr sz="4416" b="1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subTitle" idx="1"/>
          </p:nvPr>
        </p:nvSpPr>
        <p:spPr>
          <a:xfrm>
            <a:off x="1888210" y="3786707"/>
            <a:ext cx="8415577" cy="5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4015"/>
              <a:buChar char="•"/>
              <a:defRPr sz="4015" b="1" i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  <a:defRPr sz="4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ciencedirect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tantia"/>
              <a:buNone/>
            </a:pPr>
            <a:r>
              <a:rPr lang="en-US"/>
              <a:t>Memory 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PSY 101, BRAC University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What letters do you see? 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G D C E I A H B F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Cristiano Ronaldo: “Kỷ lục chạy theo tôi” | CHUYÊN TRANG THỂ THAO">
            <a:extLst>
              <a:ext uri="{FF2B5EF4-FFF2-40B4-BE49-F238E27FC236}">
                <a16:creationId xmlns:a16="http://schemas.microsoft.com/office/drawing/2014/main" id="{3EBC1721-E76C-2ECA-B6F8-1C2E83A44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Cristiano Ronaldo: “Kỷ lục chạy theo tôi” | CHUYÊN TRANG THỂ THAO">
            <a:extLst>
              <a:ext uri="{FF2B5EF4-FFF2-40B4-BE49-F238E27FC236}">
                <a16:creationId xmlns:a16="http://schemas.microsoft.com/office/drawing/2014/main" id="{70613F78-B36D-0185-D5BD-2CC633F0F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Cristiano Ronaldo: “Kỷ lục chạy theo tôi” | CHUYÊN TRANG THỂ THAO">
            <a:extLst>
              <a:ext uri="{FF2B5EF4-FFF2-40B4-BE49-F238E27FC236}">
                <a16:creationId xmlns:a16="http://schemas.microsoft.com/office/drawing/2014/main" id="{4443ADAB-481A-1793-569B-A175138B9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Cristiano Ronaldo: “Kỷ lục chạy theo tôi” | CHUYÊN TRANG THỂ THAO">
            <a:extLst>
              <a:ext uri="{FF2B5EF4-FFF2-40B4-BE49-F238E27FC236}">
                <a16:creationId xmlns:a16="http://schemas.microsoft.com/office/drawing/2014/main" id="{080981E0-507C-A88D-CEC4-0373C8F79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What letters do you see? 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 C D E F G H I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WHAT WORDS DO YOU SEE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LEAF PAPER SEAT TIRE CAR FISH ROCK WIRE WHEEL BEACH TREE BOY RADIO RULE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WHILE I WAS WALKING THROUGH THE WOODS A RABBIT RAN ACROSS MY PATH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>
            <a:off x="1519751" y="0"/>
            <a:ext cx="9152498" cy="6858000"/>
          </a:xfrm>
          <a:custGeom>
            <a:avLst/>
            <a:gdLst/>
            <a:ahLst/>
            <a:cxnLst/>
            <a:rect l="l" t="t" r="r" b="b"/>
            <a:pathLst>
              <a:path w="9118600" h="6832600" extrusionOk="0">
                <a:moveTo>
                  <a:pt x="9118600" y="6832600"/>
                </a:moveTo>
                <a:lnTo>
                  <a:pt x="9118600" y="0"/>
                </a:lnTo>
                <a:lnTo>
                  <a:pt x="0" y="0"/>
                </a:lnTo>
                <a:lnTo>
                  <a:pt x="0" y="6832600"/>
                </a:lnTo>
                <a:lnTo>
                  <a:pt x="9118600" y="6832600"/>
                </a:lnTo>
                <a:close/>
              </a:path>
            </a:pathLst>
          </a:custGeom>
          <a:solidFill>
            <a:srgbClr val="00009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976247" y="464763"/>
            <a:ext cx="2475509" cy="550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803060" marR="0" lvl="0" indent="-80306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Mailbox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2423" marR="0" lvl="0" indent="-802423" algn="l" rtl="0">
              <a:spcBef>
                <a:spcPts val="5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Sardine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2423" marR="0" lvl="0" indent="-688337" algn="l" rtl="0">
              <a:lnSpc>
                <a:spcPct val="111237"/>
              </a:lnSpc>
              <a:spcBef>
                <a:spcPts val="10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Shotgun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99874" marR="0" lvl="0" indent="-689612" algn="l" rtl="0">
              <a:lnSpc>
                <a:spcPct val="111237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Peacock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99874" marR="0" lvl="0" indent="-689612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99874" marR="0" lvl="0" indent="-689612" algn="l" rtl="0">
              <a:spcBef>
                <a:spcPts val="5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99874" marR="0" lvl="0" indent="-689612" algn="l" rtl="0">
              <a:spcBef>
                <a:spcPts val="5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Flicker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0466" marR="0" lvl="0" indent="-688975" algn="l" rtl="0">
              <a:spcBef>
                <a:spcPts val="371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Airline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0466" marR="0" lvl="0" indent="-688975" algn="l" rtl="0">
              <a:spcBef>
                <a:spcPts val="5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Spinach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0466" marR="0" lvl="0" indent="-803697" algn="l" rtl="0">
              <a:spcBef>
                <a:spcPts val="10"/>
              </a:spcBef>
              <a:spcAft>
                <a:spcPts val="0"/>
              </a:spcAft>
              <a:buClr>
                <a:srgbClr val="FFFF00"/>
              </a:buClr>
              <a:buSzPts val="3613"/>
              <a:buFont typeface="Times New Roman"/>
              <a:buAutoNum type="arabicPeriod"/>
            </a:pPr>
            <a:r>
              <a:rPr lang="en-US" sz="3613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Clarinet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A few more things about memory…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Primacy and recency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Deep vs shallow encoding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Context matters!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Organization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7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1892734" y="239137"/>
            <a:ext cx="8631137" cy="5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12"/>
              <a:buFont typeface="Constantia"/>
              <a:buNone/>
            </a:pPr>
            <a:r>
              <a:rPr lang="en-US" sz="3212"/>
              <a:t>Primacy Effect = LTM	Recency Effect = STM</a:t>
            </a:r>
            <a:endParaRPr sz="3212"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1926085" y="755298"/>
            <a:ext cx="8336677" cy="5411178"/>
            <a:chOff x="404829" y="752500"/>
            <a:chExt cx="8305800" cy="5391137"/>
          </a:xfrm>
        </p:grpSpPr>
        <p:pic>
          <p:nvPicPr>
            <p:cNvPr id="250" name="Google Shape;250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829" y="1431937"/>
              <a:ext cx="8305800" cy="471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0"/>
            <p:cNvSpPr/>
            <p:nvPr/>
          </p:nvSpPr>
          <p:spPr>
            <a:xfrm>
              <a:off x="1573225" y="752500"/>
              <a:ext cx="4343400" cy="1828800"/>
            </a:xfrm>
            <a:custGeom>
              <a:avLst/>
              <a:gdLst/>
              <a:ahLst/>
              <a:cxnLst/>
              <a:rect l="l" t="t" r="r" b="b"/>
              <a:pathLst>
                <a:path w="4343400" h="1828800" extrusionOk="0">
                  <a:moveTo>
                    <a:pt x="228600" y="1181100"/>
                  </a:moveTo>
                  <a:lnTo>
                    <a:pt x="152400" y="1181100"/>
                  </a:lnTo>
                  <a:lnTo>
                    <a:pt x="152400" y="38100"/>
                  </a:lnTo>
                  <a:lnTo>
                    <a:pt x="76200" y="38100"/>
                  </a:lnTo>
                  <a:lnTo>
                    <a:pt x="76200" y="1181100"/>
                  </a:lnTo>
                  <a:lnTo>
                    <a:pt x="0" y="1181100"/>
                  </a:lnTo>
                  <a:lnTo>
                    <a:pt x="76200" y="1333500"/>
                  </a:lnTo>
                  <a:lnTo>
                    <a:pt x="114300" y="1409700"/>
                  </a:lnTo>
                  <a:lnTo>
                    <a:pt x="152400" y="1333500"/>
                  </a:lnTo>
                  <a:lnTo>
                    <a:pt x="228600" y="1181100"/>
                  </a:lnTo>
                  <a:close/>
                </a:path>
                <a:path w="4343400" h="1828800" extrusionOk="0">
                  <a:moveTo>
                    <a:pt x="4343400" y="1600200"/>
                  </a:moveTo>
                  <a:lnTo>
                    <a:pt x="4267200" y="1600200"/>
                  </a:lnTo>
                  <a:lnTo>
                    <a:pt x="4267200" y="0"/>
                  </a:lnTo>
                  <a:lnTo>
                    <a:pt x="4191000" y="0"/>
                  </a:lnTo>
                  <a:lnTo>
                    <a:pt x="4191000" y="1600200"/>
                  </a:lnTo>
                  <a:lnTo>
                    <a:pt x="4114800" y="1600200"/>
                  </a:lnTo>
                  <a:lnTo>
                    <a:pt x="4191000" y="1752600"/>
                  </a:lnTo>
                  <a:lnTo>
                    <a:pt x="4229100" y="1828800"/>
                  </a:lnTo>
                  <a:lnTo>
                    <a:pt x="4267200" y="1752600"/>
                  </a:lnTo>
                  <a:lnTo>
                    <a:pt x="4343400" y="16002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0"/>
          <p:cNvSpPr txBox="1"/>
          <p:nvPr/>
        </p:nvSpPr>
        <p:spPr>
          <a:xfrm>
            <a:off x="2246344" y="6141085"/>
            <a:ext cx="7679558" cy="35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21670" marR="5099" lvl="0" indent="-956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Courtesy of Elsevier, Inc., </a:t>
            </a:r>
            <a:r>
              <a:rPr lang="en-US" sz="1004" u="sng">
                <a:solidFill>
                  <a:srgbClr val="FFAABF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http://www.sciencedirect.com</a:t>
            </a: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Used with permission. Source: Glanzer, M.</a:t>
            </a:r>
            <a:r>
              <a:rPr lang="en-US" sz="1004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A. R. Cunitz.  "Two Storage Mechanisms in Free Recall." </a:t>
            </a:r>
            <a:r>
              <a:rPr lang="en-US" sz="1004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Journal of Verbal Learning and Verbal Behavior </a:t>
            </a: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5, no. 4 (1966): 351-60.</a:t>
            </a:r>
            <a:endParaRPr sz="10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4541520" y="26757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Free Write! 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2195597" y="380621"/>
            <a:ext cx="7955535" cy="63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15"/>
              <a:buFont typeface="Constantia"/>
              <a:buNone/>
            </a:pPr>
            <a:r>
              <a:rPr lang="en-US" sz="4015"/>
              <a:t>Ebbinghaus’ Curve of Forgetting</a:t>
            </a:r>
            <a:endParaRPr sz="4015"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2868925" y="1358769"/>
            <a:ext cx="6462837" cy="4907677"/>
            <a:chOff x="1344177" y="1353736"/>
            <a:chExt cx="6438900" cy="4889500"/>
          </a:xfrm>
        </p:grpSpPr>
        <p:sp>
          <p:nvSpPr>
            <p:cNvPr id="260" name="Google Shape;260;p21"/>
            <p:cNvSpPr/>
            <p:nvPr/>
          </p:nvSpPr>
          <p:spPr>
            <a:xfrm>
              <a:off x="1344177" y="1353736"/>
              <a:ext cx="6438900" cy="4889500"/>
            </a:xfrm>
            <a:custGeom>
              <a:avLst/>
              <a:gdLst/>
              <a:ahLst/>
              <a:cxnLst/>
              <a:rect l="l" t="t" r="r" b="b"/>
              <a:pathLst>
                <a:path w="6438900" h="4889500" extrusionOk="0">
                  <a:moveTo>
                    <a:pt x="6438900" y="0"/>
                  </a:moveTo>
                  <a:lnTo>
                    <a:pt x="0" y="0"/>
                  </a:lnTo>
                  <a:lnTo>
                    <a:pt x="0" y="4889500"/>
                  </a:lnTo>
                  <a:lnTo>
                    <a:pt x="6438900" y="4889500"/>
                  </a:lnTo>
                  <a:lnTo>
                    <a:pt x="6438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344177" y="1353736"/>
              <a:ext cx="6438900" cy="4889500"/>
            </a:xfrm>
            <a:custGeom>
              <a:avLst/>
              <a:gdLst/>
              <a:ahLst/>
              <a:cxnLst/>
              <a:rect l="l" t="t" r="r" b="b"/>
              <a:pathLst>
                <a:path w="6438900" h="4889500" extrusionOk="0">
                  <a:moveTo>
                    <a:pt x="6438900" y="4889500"/>
                  </a:moveTo>
                  <a:lnTo>
                    <a:pt x="0" y="4889500"/>
                  </a:lnTo>
                  <a:lnTo>
                    <a:pt x="0" y="0"/>
                  </a:lnTo>
                  <a:lnTo>
                    <a:pt x="6438900" y="0"/>
                  </a:lnTo>
                  <a:lnTo>
                    <a:pt x="6438900" y="4889500"/>
                  </a:lnTo>
                  <a:close/>
                </a:path>
              </a:pathLst>
            </a:custGeom>
            <a:noFill/>
            <a:ln w="126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2" name="Google Shape;26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82161" y="1553431"/>
              <a:ext cx="64071" cy="107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25039" y="5487370"/>
              <a:ext cx="107543" cy="64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1"/>
            <p:cNvSpPr/>
            <p:nvPr/>
          </p:nvSpPr>
          <p:spPr>
            <a:xfrm>
              <a:off x="2214127" y="1639486"/>
              <a:ext cx="5232400" cy="3879850"/>
            </a:xfrm>
            <a:custGeom>
              <a:avLst/>
              <a:gdLst/>
              <a:ahLst/>
              <a:cxnLst/>
              <a:rect l="l" t="t" r="r" b="b"/>
              <a:pathLst>
                <a:path w="5232400" h="3879850" extrusionOk="0">
                  <a:moveTo>
                    <a:pt x="5232400" y="3879849"/>
                  </a:moveTo>
                  <a:lnTo>
                    <a:pt x="0" y="387985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2C4D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5" name="Google Shape;265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66184" y="1510391"/>
              <a:ext cx="96100" cy="161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14281" y="5471394"/>
              <a:ext cx="161328" cy="96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1"/>
            <p:cNvSpPr/>
            <p:nvPr/>
          </p:nvSpPr>
          <p:spPr>
            <a:xfrm>
              <a:off x="2214127" y="2122086"/>
              <a:ext cx="4724400" cy="3397250"/>
            </a:xfrm>
            <a:custGeom>
              <a:avLst/>
              <a:gdLst/>
              <a:ahLst/>
              <a:cxnLst/>
              <a:rect l="l" t="t" r="r" b="b"/>
              <a:pathLst>
                <a:path w="4724400" h="3397250" extrusionOk="0">
                  <a:moveTo>
                    <a:pt x="76199" y="339725"/>
                  </a:moveTo>
                  <a:lnTo>
                    <a:pt x="0" y="339725"/>
                  </a:lnTo>
                </a:path>
                <a:path w="4724400" h="3397250" extrusionOk="0">
                  <a:moveTo>
                    <a:pt x="76199" y="679450"/>
                  </a:moveTo>
                  <a:lnTo>
                    <a:pt x="0" y="679450"/>
                  </a:lnTo>
                </a:path>
                <a:path w="4724400" h="3397250" extrusionOk="0">
                  <a:moveTo>
                    <a:pt x="76199" y="1019175"/>
                  </a:moveTo>
                  <a:lnTo>
                    <a:pt x="0" y="1019175"/>
                  </a:lnTo>
                </a:path>
                <a:path w="4724400" h="3397250" extrusionOk="0">
                  <a:moveTo>
                    <a:pt x="76199" y="1358900"/>
                  </a:moveTo>
                  <a:lnTo>
                    <a:pt x="0" y="1358900"/>
                  </a:lnTo>
                </a:path>
                <a:path w="4724400" h="3397250" extrusionOk="0">
                  <a:moveTo>
                    <a:pt x="76199" y="1698625"/>
                  </a:moveTo>
                  <a:lnTo>
                    <a:pt x="0" y="1698625"/>
                  </a:lnTo>
                </a:path>
                <a:path w="4724400" h="3397250" extrusionOk="0">
                  <a:moveTo>
                    <a:pt x="76200" y="2038350"/>
                  </a:moveTo>
                  <a:lnTo>
                    <a:pt x="0" y="2038350"/>
                  </a:lnTo>
                </a:path>
                <a:path w="4724400" h="3397250" extrusionOk="0">
                  <a:moveTo>
                    <a:pt x="76200" y="2378075"/>
                  </a:moveTo>
                  <a:lnTo>
                    <a:pt x="0" y="2378075"/>
                  </a:lnTo>
                </a:path>
                <a:path w="4724400" h="3397250" extrusionOk="0">
                  <a:moveTo>
                    <a:pt x="76200" y="2717800"/>
                  </a:moveTo>
                  <a:lnTo>
                    <a:pt x="0" y="2717800"/>
                  </a:lnTo>
                </a:path>
                <a:path w="4724400" h="3397250" extrusionOk="0">
                  <a:moveTo>
                    <a:pt x="76200" y="3057525"/>
                  </a:moveTo>
                  <a:lnTo>
                    <a:pt x="0" y="3057525"/>
                  </a:lnTo>
                </a:path>
                <a:path w="4724400" h="3397250" extrusionOk="0">
                  <a:moveTo>
                    <a:pt x="431800" y="3397250"/>
                  </a:moveTo>
                  <a:lnTo>
                    <a:pt x="431800" y="3321050"/>
                  </a:lnTo>
                </a:path>
                <a:path w="4724400" h="3397250" extrusionOk="0">
                  <a:moveTo>
                    <a:pt x="622300" y="3397250"/>
                  </a:moveTo>
                  <a:lnTo>
                    <a:pt x="622300" y="3321050"/>
                  </a:lnTo>
                </a:path>
                <a:path w="4724400" h="3397250" extrusionOk="0">
                  <a:moveTo>
                    <a:pt x="1168400" y="3397250"/>
                  </a:moveTo>
                  <a:lnTo>
                    <a:pt x="1168400" y="3321050"/>
                  </a:lnTo>
                </a:path>
                <a:path w="4724400" h="3397250" extrusionOk="0">
                  <a:moveTo>
                    <a:pt x="4724400" y="3397250"/>
                  </a:moveTo>
                  <a:lnTo>
                    <a:pt x="4724400" y="3321050"/>
                  </a:lnTo>
                </a:path>
                <a:path w="4724400" h="3397250" extrusionOk="0">
                  <a:moveTo>
                    <a:pt x="76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2C4D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336364" y="2114936"/>
              <a:ext cx="4604385" cy="2660650"/>
            </a:xfrm>
            <a:custGeom>
              <a:avLst/>
              <a:gdLst/>
              <a:ahLst/>
              <a:cxnLst/>
              <a:rect l="l" t="t" r="r" b="b"/>
              <a:pathLst>
                <a:path w="4604384" h="2660650" extrusionOk="0">
                  <a:moveTo>
                    <a:pt x="4604283" y="2660395"/>
                  </a:moveTo>
                  <a:lnTo>
                    <a:pt x="4085904" y="2652695"/>
                  </a:lnTo>
                  <a:lnTo>
                    <a:pt x="3810860" y="2648419"/>
                  </a:lnTo>
                  <a:lnTo>
                    <a:pt x="3687125" y="2646029"/>
                  </a:lnTo>
                  <a:lnTo>
                    <a:pt x="3622675" y="2643987"/>
                  </a:lnTo>
                  <a:lnTo>
                    <a:pt x="3603917" y="2643373"/>
                  </a:lnTo>
                  <a:lnTo>
                    <a:pt x="3574624" y="2642503"/>
                  </a:lnTo>
                  <a:lnTo>
                    <a:pt x="3535978" y="2641406"/>
                  </a:lnTo>
                  <a:lnTo>
                    <a:pt x="3489159" y="2640114"/>
                  </a:lnTo>
                  <a:lnTo>
                    <a:pt x="3435349" y="2638654"/>
                  </a:lnTo>
                  <a:lnTo>
                    <a:pt x="3375729" y="2637058"/>
                  </a:lnTo>
                  <a:lnTo>
                    <a:pt x="3311480" y="2635354"/>
                  </a:lnTo>
                  <a:lnTo>
                    <a:pt x="3243783" y="2633573"/>
                  </a:lnTo>
                  <a:lnTo>
                    <a:pt x="3173818" y="2631744"/>
                  </a:lnTo>
                  <a:lnTo>
                    <a:pt x="3102768" y="2629898"/>
                  </a:lnTo>
                  <a:lnTo>
                    <a:pt x="3031813" y="2628063"/>
                  </a:lnTo>
                  <a:lnTo>
                    <a:pt x="2962135" y="2626271"/>
                  </a:lnTo>
                  <a:lnTo>
                    <a:pt x="2894914" y="2624549"/>
                  </a:lnTo>
                  <a:lnTo>
                    <a:pt x="2831331" y="2622929"/>
                  </a:lnTo>
                  <a:lnTo>
                    <a:pt x="2772568" y="2621440"/>
                  </a:lnTo>
                  <a:lnTo>
                    <a:pt x="2719806" y="2620111"/>
                  </a:lnTo>
                  <a:lnTo>
                    <a:pt x="2674226" y="2618973"/>
                  </a:lnTo>
                  <a:lnTo>
                    <a:pt x="2609335" y="2617388"/>
                  </a:lnTo>
                  <a:lnTo>
                    <a:pt x="2592387" y="2617000"/>
                  </a:lnTo>
                  <a:lnTo>
                    <a:pt x="2543531" y="2615847"/>
                  </a:lnTo>
                  <a:lnTo>
                    <a:pt x="2494675" y="2614485"/>
                  </a:lnTo>
                  <a:lnTo>
                    <a:pt x="2445819" y="2612949"/>
                  </a:lnTo>
                  <a:lnTo>
                    <a:pt x="2396963" y="2611274"/>
                  </a:lnTo>
                  <a:lnTo>
                    <a:pt x="2348109" y="2609495"/>
                  </a:lnTo>
                  <a:lnTo>
                    <a:pt x="2299256" y="2607649"/>
                  </a:lnTo>
                  <a:lnTo>
                    <a:pt x="2250405" y="2605769"/>
                  </a:lnTo>
                  <a:lnTo>
                    <a:pt x="2201557" y="2603892"/>
                  </a:lnTo>
                  <a:lnTo>
                    <a:pt x="2152711" y="2602053"/>
                  </a:lnTo>
                  <a:lnTo>
                    <a:pt x="2103869" y="2600286"/>
                  </a:lnTo>
                  <a:lnTo>
                    <a:pt x="2053944" y="2598533"/>
                  </a:lnTo>
                  <a:lnTo>
                    <a:pt x="2004019" y="2596790"/>
                  </a:lnTo>
                  <a:lnTo>
                    <a:pt x="1954092" y="2595059"/>
                  </a:lnTo>
                  <a:lnTo>
                    <a:pt x="1904165" y="2593340"/>
                  </a:lnTo>
                  <a:lnTo>
                    <a:pt x="1854237" y="2591638"/>
                  </a:lnTo>
                  <a:lnTo>
                    <a:pt x="1804308" y="2589952"/>
                  </a:lnTo>
                  <a:lnTo>
                    <a:pt x="1754378" y="2588284"/>
                  </a:lnTo>
                  <a:lnTo>
                    <a:pt x="1704447" y="2586638"/>
                  </a:lnTo>
                  <a:lnTo>
                    <a:pt x="1654516" y="2585013"/>
                  </a:lnTo>
                  <a:lnTo>
                    <a:pt x="1604583" y="2583412"/>
                  </a:lnTo>
                  <a:lnTo>
                    <a:pt x="1554650" y="2581837"/>
                  </a:lnTo>
                  <a:lnTo>
                    <a:pt x="1504716" y="2580290"/>
                  </a:lnTo>
                  <a:lnTo>
                    <a:pt x="1454780" y="2578772"/>
                  </a:lnTo>
                  <a:lnTo>
                    <a:pt x="1404845" y="2577284"/>
                  </a:lnTo>
                  <a:lnTo>
                    <a:pt x="1354908" y="2575829"/>
                  </a:lnTo>
                  <a:lnTo>
                    <a:pt x="1304970" y="2574409"/>
                  </a:lnTo>
                  <a:lnTo>
                    <a:pt x="1255032" y="2573025"/>
                  </a:lnTo>
                  <a:lnTo>
                    <a:pt x="1205092" y="2571679"/>
                  </a:lnTo>
                  <a:lnTo>
                    <a:pt x="1155152" y="2570372"/>
                  </a:lnTo>
                  <a:lnTo>
                    <a:pt x="1105211" y="2569107"/>
                  </a:lnTo>
                  <a:lnTo>
                    <a:pt x="1055269" y="2567885"/>
                  </a:lnTo>
                  <a:lnTo>
                    <a:pt x="1005326" y="2566708"/>
                  </a:lnTo>
                  <a:lnTo>
                    <a:pt x="955382" y="2565577"/>
                  </a:lnTo>
                  <a:lnTo>
                    <a:pt x="905409" y="2564698"/>
                  </a:lnTo>
                  <a:lnTo>
                    <a:pt x="855256" y="2563563"/>
                  </a:lnTo>
                  <a:lnTo>
                    <a:pt x="805164" y="2561107"/>
                  </a:lnTo>
                  <a:lnTo>
                    <a:pt x="755374" y="2556268"/>
                  </a:lnTo>
                  <a:lnTo>
                    <a:pt x="706129" y="2547982"/>
                  </a:lnTo>
                  <a:lnTo>
                    <a:pt x="657669" y="2535186"/>
                  </a:lnTo>
                  <a:lnTo>
                    <a:pt x="611606" y="2518409"/>
                  </a:lnTo>
                  <a:lnTo>
                    <a:pt x="567450" y="2497818"/>
                  </a:lnTo>
                  <a:lnTo>
                    <a:pt x="525629" y="2472905"/>
                  </a:lnTo>
                  <a:lnTo>
                    <a:pt x="486575" y="2443162"/>
                  </a:lnTo>
                  <a:lnTo>
                    <a:pt x="444671" y="2406501"/>
                  </a:lnTo>
                  <a:lnTo>
                    <a:pt x="404818" y="2369728"/>
                  </a:lnTo>
                  <a:lnTo>
                    <a:pt x="367214" y="2331940"/>
                  </a:lnTo>
                  <a:lnTo>
                    <a:pt x="332056" y="2292233"/>
                  </a:lnTo>
                  <a:lnTo>
                    <a:pt x="299544" y="2249704"/>
                  </a:lnTo>
                  <a:lnTo>
                    <a:pt x="269875" y="2203450"/>
                  </a:lnTo>
                  <a:lnTo>
                    <a:pt x="250480" y="2168525"/>
                  </a:lnTo>
                  <a:lnTo>
                    <a:pt x="232284" y="2132917"/>
                  </a:lnTo>
                  <a:lnTo>
                    <a:pt x="215005" y="2096847"/>
                  </a:lnTo>
                  <a:lnTo>
                    <a:pt x="198361" y="2060536"/>
                  </a:lnTo>
                  <a:lnTo>
                    <a:pt x="181848" y="2023543"/>
                  </a:lnTo>
                  <a:lnTo>
                    <a:pt x="165711" y="1986368"/>
                  </a:lnTo>
                  <a:lnTo>
                    <a:pt x="150042" y="1948994"/>
                  </a:lnTo>
                  <a:lnTo>
                    <a:pt x="134937" y="1911400"/>
                  </a:lnTo>
                  <a:lnTo>
                    <a:pt x="119059" y="1867036"/>
                  </a:lnTo>
                  <a:lnTo>
                    <a:pt x="105629" y="1822364"/>
                  </a:lnTo>
                  <a:lnTo>
                    <a:pt x="93889" y="1777201"/>
                  </a:lnTo>
                  <a:lnTo>
                    <a:pt x="83083" y="1731365"/>
                  </a:lnTo>
                  <a:lnTo>
                    <a:pt x="72327" y="1683140"/>
                  </a:lnTo>
                  <a:lnTo>
                    <a:pt x="62101" y="1634780"/>
                  </a:lnTo>
                  <a:lnTo>
                    <a:pt x="52406" y="1586313"/>
                  </a:lnTo>
                  <a:lnTo>
                    <a:pt x="43243" y="1537766"/>
                  </a:lnTo>
                  <a:lnTo>
                    <a:pt x="34976" y="1490014"/>
                  </a:lnTo>
                  <a:lnTo>
                    <a:pt x="30585" y="1440994"/>
                  </a:lnTo>
                  <a:lnTo>
                    <a:pt x="27387" y="1408810"/>
                  </a:lnTo>
                  <a:lnTo>
                    <a:pt x="21437" y="1340650"/>
                  </a:lnTo>
                  <a:lnTo>
                    <a:pt x="19421" y="1290893"/>
                  </a:lnTo>
                  <a:lnTo>
                    <a:pt x="18005" y="1247749"/>
                  </a:lnTo>
                  <a:lnTo>
                    <a:pt x="16391" y="1195302"/>
                  </a:lnTo>
                  <a:lnTo>
                    <a:pt x="14635" y="1135708"/>
                  </a:lnTo>
                  <a:lnTo>
                    <a:pt x="12791" y="1071122"/>
                  </a:lnTo>
                  <a:lnTo>
                    <a:pt x="10917" y="1003700"/>
                  </a:lnTo>
                  <a:lnTo>
                    <a:pt x="9066" y="935597"/>
                  </a:lnTo>
                  <a:lnTo>
                    <a:pt x="7296" y="868970"/>
                  </a:lnTo>
                  <a:lnTo>
                    <a:pt x="5661" y="805974"/>
                  </a:lnTo>
                  <a:lnTo>
                    <a:pt x="4217" y="748765"/>
                  </a:lnTo>
                  <a:lnTo>
                    <a:pt x="3020" y="699497"/>
                  </a:lnTo>
                  <a:lnTo>
                    <a:pt x="2125" y="660328"/>
                  </a:lnTo>
                  <a:lnTo>
                    <a:pt x="1222" y="602138"/>
                  </a:lnTo>
                  <a:lnTo>
                    <a:pt x="918" y="557113"/>
                  </a:lnTo>
                  <a:lnTo>
                    <a:pt x="669" y="501291"/>
                  </a:lnTo>
                  <a:lnTo>
                    <a:pt x="470" y="437622"/>
                  </a:lnTo>
                  <a:lnTo>
                    <a:pt x="315" y="369058"/>
                  </a:lnTo>
                  <a:lnTo>
                    <a:pt x="198" y="298551"/>
                  </a:lnTo>
                  <a:lnTo>
                    <a:pt x="114" y="229053"/>
                  </a:lnTo>
                  <a:lnTo>
                    <a:pt x="58" y="163515"/>
                  </a:lnTo>
                  <a:lnTo>
                    <a:pt x="24" y="104889"/>
                  </a:lnTo>
                  <a:lnTo>
                    <a:pt x="7" y="56126"/>
                  </a:lnTo>
                  <a:lnTo>
                    <a:pt x="0" y="20179"/>
                  </a:lnTo>
                  <a:lnTo>
                    <a:pt x="0" y="0"/>
                  </a:lnTo>
                </a:path>
              </a:pathLst>
            </a:custGeom>
            <a:noFill/>
            <a:ln w="15875" cap="flat" cmpd="sng">
              <a:solidFill>
                <a:srgbClr val="3192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9" name="Google Shape;269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880996" y="4728304"/>
              <a:ext cx="118236" cy="1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322875" y="4626704"/>
              <a:ext cx="118237" cy="1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768304" y="4510283"/>
              <a:ext cx="118249" cy="1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577804" y="4317662"/>
              <a:ext cx="118249" cy="1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505833" y="4180083"/>
              <a:ext cx="118249" cy="104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1"/>
            <p:cNvSpPr/>
            <p:nvPr/>
          </p:nvSpPr>
          <p:spPr>
            <a:xfrm>
              <a:off x="2393654" y="3915491"/>
              <a:ext cx="106045" cy="91440"/>
            </a:xfrm>
            <a:custGeom>
              <a:avLst/>
              <a:gdLst/>
              <a:ahLst/>
              <a:cxnLst/>
              <a:rect l="l" t="t" r="r" b="b"/>
              <a:pathLst>
                <a:path w="106044" h="91439" extrusionOk="0">
                  <a:moveTo>
                    <a:pt x="79159" y="0"/>
                  </a:moveTo>
                  <a:lnTo>
                    <a:pt x="26390" y="0"/>
                  </a:lnTo>
                  <a:lnTo>
                    <a:pt x="0" y="45707"/>
                  </a:lnTo>
                  <a:lnTo>
                    <a:pt x="26390" y="91401"/>
                  </a:lnTo>
                  <a:lnTo>
                    <a:pt x="79159" y="91401"/>
                  </a:lnTo>
                  <a:lnTo>
                    <a:pt x="105549" y="45707"/>
                  </a:lnTo>
                  <a:lnTo>
                    <a:pt x="79159" y="0"/>
                  </a:lnTo>
                  <a:close/>
                </a:path>
              </a:pathLst>
            </a:custGeom>
            <a:solidFill>
              <a:srgbClr val="C7E8E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393654" y="3915491"/>
              <a:ext cx="106045" cy="91440"/>
            </a:xfrm>
            <a:custGeom>
              <a:avLst/>
              <a:gdLst/>
              <a:ahLst/>
              <a:cxnLst/>
              <a:rect l="l" t="t" r="r" b="b"/>
              <a:pathLst>
                <a:path w="106044" h="91439" extrusionOk="0">
                  <a:moveTo>
                    <a:pt x="26390" y="91401"/>
                  </a:moveTo>
                  <a:lnTo>
                    <a:pt x="0" y="45707"/>
                  </a:lnTo>
                  <a:lnTo>
                    <a:pt x="26390" y="0"/>
                  </a:lnTo>
                  <a:lnTo>
                    <a:pt x="79159" y="0"/>
                  </a:lnTo>
                  <a:lnTo>
                    <a:pt x="105549" y="45707"/>
                  </a:lnTo>
                  <a:lnTo>
                    <a:pt x="79159" y="91401"/>
                  </a:lnTo>
                  <a:lnTo>
                    <a:pt x="26390" y="91401"/>
                  </a:lnTo>
                  <a:close/>
                </a:path>
              </a:pathLst>
            </a:custGeom>
            <a:noFill/>
            <a:ln w="12700" cap="flat" cmpd="sng">
              <a:solidFill>
                <a:srgbClr val="3192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6" name="Google Shape;276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11104" y="3523912"/>
              <a:ext cx="118249" cy="1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273004" y="2071870"/>
              <a:ext cx="118249" cy="1041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21"/>
          <p:cNvSpPr txBox="1"/>
          <p:nvPr/>
        </p:nvSpPr>
        <p:spPr>
          <a:xfrm>
            <a:off x="3371528" y="2013659"/>
            <a:ext cx="304658" cy="25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5099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3468814" y="4736464"/>
            <a:ext cx="207780" cy="88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5099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5099" lvl="0" indent="0" algn="r" rtl="0">
              <a:spcBef>
                <a:spcPts val="1235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4120452" y="5558964"/>
            <a:ext cx="301472" cy="19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1 2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4859740" y="5558964"/>
            <a:ext cx="110263" cy="19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8380264" y="5558964"/>
            <a:ext cx="207780" cy="19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 rot="-5400000">
            <a:off x="1734697" y="3607037"/>
            <a:ext cx="2843903" cy="20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75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Percentage of words remembered</a:t>
            </a:r>
            <a:endParaRPr sz="130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5550893" y="5852174"/>
            <a:ext cx="1634192" cy="21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Days since learning</a:t>
            </a:r>
            <a:endParaRPr sz="130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4532287" y="3747697"/>
            <a:ext cx="751448" cy="5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625" rIns="0" bIns="0" anchor="t" anchorCtr="0">
            <a:spAutoFit/>
          </a:bodyPr>
          <a:lstStyle/>
          <a:p>
            <a:pPr marL="235182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rgbClr val="2C8676"/>
                </a:solidFill>
                <a:latin typeface="Verdana"/>
                <a:ea typeface="Verdana"/>
                <a:cs typeface="Verdana"/>
                <a:sym typeface="Verdana"/>
              </a:rPr>
              <a:t>1 hour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763"/>
              </a:spcBef>
              <a:spcAft>
                <a:spcPts val="0"/>
              </a:spcAft>
              <a:buNone/>
            </a:pPr>
            <a:r>
              <a:rPr lang="en-US" sz="1204">
                <a:solidFill>
                  <a:srgbClr val="2C8676"/>
                </a:solidFill>
                <a:latin typeface="Verdana"/>
                <a:ea typeface="Verdana"/>
                <a:cs typeface="Verdana"/>
                <a:sym typeface="Verdana"/>
              </a:rPr>
              <a:t>9 hours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5114018" y="3483219"/>
            <a:ext cx="877645" cy="19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rgbClr val="2C8676"/>
                </a:solidFill>
                <a:latin typeface="Verdana"/>
                <a:ea typeface="Verdana"/>
                <a:cs typeface="Verdana"/>
                <a:sym typeface="Verdana"/>
              </a:rPr>
              <a:t>20 minutes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3986961" y="2229811"/>
            <a:ext cx="1312963" cy="19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Immediate recall</a:t>
            </a:r>
            <a:endParaRPr sz="12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88" name="Google Shape;288;p21"/>
          <p:cNvGrpSpPr/>
          <p:nvPr/>
        </p:nvGrpSpPr>
        <p:grpSpPr>
          <a:xfrm>
            <a:off x="3977602" y="3560429"/>
            <a:ext cx="1115712" cy="714404"/>
            <a:chOff x="2448747" y="3547242"/>
            <a:chExt cx="1111580" cy="711758"/>
          </a:xfrm>
        </p:grpSpPr>
        <p:sp>
          <p:nvSpPr>
            <p:cNvPr id="289" name="Google Shape;289;p21"/>
            <p:cNvSpPr/>
            <p:nvPr/>
          </p:nvSpPr>
          <p:spPr>
            <a:xfrm>
              <a:off x="2512247" y="3928242"/>
              <a:ext cx="107950" cy="64135"/>
            </a:xfrm>
            <a:custGeom>
              <a:avLst/>
              <a:gdLst/>
              <a:ahLst/>
              <a:cxnLst/>
              <a:rect l="l" t="t" r="r" b="b"/>
              <a:pathLst>
                <a:path w="107950" h="64135" extrusionOk="0">
                  <a:moveTo>
                    <a:pt x="107543" y="0"/>
                  </a:moveTo>
                  <a:lnTo>
                    <a:pt x="56057" y="18948"/>
                  </a:lnTo>
                  <a:lnTo>
                    <a:pt x="11171" y="30242"/>
                  </a:lnTo>
                  <a:lnTo>
                    <a:pt x="0" y="32029"/>
                  </a:lnTo>
                  <a:lnTo>
                    <a:pt x="11171" y="33816"/>
                  </a:lnTo>
                  <a:lnTo>
                    <a:pt x="56057" y="45123"/>
                  </a:lnTo>
                  <a:lnTo>
                    <a:pt x="107543" y="64071"/>
                  </a:lnTo>
                  <a:lnTo>
                    <a:pt x="107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598302" y="3960335"/>
              <a:ext cx="619125" cy="0"/>
            </a:xfrm>
            <a:custGeom>
              <a:avLst/>
              <a:gdLst/>
              <a:ahLst/>
              <a:cxnLst/>
              <a:rect l="l" t="t" r="r" b="b"/>
              <a:pathLst>
                <a:path w="619125" h="120000" extrusionOk="0">
                  <a:moveTo>
                    <a:pt x="619124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6F6F6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512247" y="3928242"/>
              <a:ext cx="107543" cy="64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448747" y="3547242"/>
              <a:ext cx="107543" cy="64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1"/>
            <p:cNvSpPr/>
            <p:nvPr/>
          </p:nvSpPr>
          <p:spPr>
            <a:xfrm>
              <a:off x="2534802" y="3579348"/>
              <a:ext cx="1025525" cy="0"/>
            </a:xfrm>
            <a:custGeom>
              <a:avLst/>
              <a:gdLst/>
              <a:ahLst/>
              <a:cxnLst/>
              <a:rect l="l" t="t" r="r" b="b"/>
              <a:pathLst>
                <a:path w="1025525" h="120000" extrusionOk="0">
                  <a:moveTo>
                    <a:pt x="1025525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6F6F6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2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448747" y="3547242"/>
              <a:ext cx="107543" cy="64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639247" y="4194942"/>
              <a:ext cx="324180" cy="640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21"/>
          <p:cNvSpPr txBox="1"/>
          <p:nvPr/>
        </p:nvSpPr>
        <p:spPr>
          <a:xfrm>
            <a:off x="7403976" y="6280066"/>
            <a:ext cx="1913994" cy="15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3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Image by MIT OpenCourseWare.</a:t>
            </a:r>
            <a:endParaRPr sz="903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/>
        </p:nvSpPr>
        <p:spPr>
          <a:xfrm>
            <a:off x="1892734" y="900718"/>
            <a:ext cx="6935758" cy="123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1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word is in CAPITAL LETTERS,  Tap left hand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1892735" y="2715665"/>
            <a:ext cx="6005700" cy="1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5099" lvl="0" indent="0" algn="l" rtl="0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1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word is in lowercase letters,  Tap right hand</a:t>
            </a:r>
            <a:endParaRPr sz="361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/>
        </p:nvSpPr>
        <p:spPr>
          <a:xfrm>
            <a:off x="6175798" y="239136"/>
            <a:ext cx="1858543" cy="589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479924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zebra  CAR  TABLE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5099" lvl="0" indent="0" algn="l" rtl="0">
              <a:lnSpc>
                <a:spcPct val="119645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mosquito  MONKEY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702996" lvl="0" indent="0" algn="l" rtl="0">
              <a:lnSpc>
                <a:spcPct val="119987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  DESK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0" lvl="0" indent="0" algn="l" rtl="0">
              <a:lnSpc>
                <a:spcPct val="1157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termite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0" lvl="0" indent="0" algn="l" rtl="0">
              <a:lnSpc>
                <a:spcPct val="1198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683239" lvl="0" indent="0" algn="l" rtl="0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wasp  camel  SOFA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4609773" y="492125"/>
            <a:ext cx="1851660" cy="587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4781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zebra  CAR  TABLE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19656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mosquito  MONKEY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700405" lvl="0" indent="0" algn="l" rtl="0">
              <a:lnSpc>
                <a:spcPct val="12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 DESK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termite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98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680720" lvl="0" indent="0" algn="l" rtl="0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wasp  camel  SOFA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2359283" y="2490805"/>
            <a:ext cx="7474328" cy="69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WHAT WERE THE WORDS?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/>
        </p:nvSpPr>
        <p:spPr>
          <a:xfrm>
            <a:off x="1892734" y="900718"/>
            <a:ext cx="6246134" cy="123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13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word names a LIVING thing,  Tap left hand</a:t>
            </a:r>
            <a:endParaRPr sz="3613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1892734" y="2715665"/>
            <a:ext cx="6552703" cy="12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5099" lvl="0" indent="0" algn="l" rtl="0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13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word names a non-living thing,  Tap right hand</a:t>
            </a:r>
            <a:endParaRPr sz="3613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/>
        </p:nvSpPr>
        <p:spPr>
          <a:xfrm>
            <a:off x="5946348" y="437994"/>
            <a:ext cx="2449377" cy="590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SPIDER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1001276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chair  FOX  TRUCK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1475464" lvl="0" indent="0" algn="l" rtl="0">
              <a:lnSpc>
                <a:spcPct val="119645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lamp  BEE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0" lvl="0" indent="0" algn="l" rtl="0">
              <a:lnSpc>
                <a:spcPct val="1162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tiger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886552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boat  RABBIT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1138306" lvl="0" indent="0" algn="l" rtl="0">
              <a:lnSpc>
                <a:spcPct val="119645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tractor  bed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0" lvl="0" indent="0" algn="l" rtl="0">
              <a:lnSpc>
                <a:spcPct val="1162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12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BUTTERFLY</a:t>
            </a:r>
            <a:endParaRPr sz="3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4410202" y="436371"/>
            <a:ext cx="2440305" cy="587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SPIDER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9975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  FOX  TRUCK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470025" lvl="0" indent="0" algn="l" rtl="0">
              <a:lnSpc>
                <a:spcPct val="119656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lamp  BEE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tiger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8832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boat  RABBIT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134110" lvl="0" indent="0" algn="l" rtl="0">
              <a:lnSpc>
                <a:spcPct val="119656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tractor  bed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BUTTERFLY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>
            <a:spLocks noGrp="1"/>
          </p:cNvSpPr>
          <p:nvPr>
            <p:ph type="title"/>
          </p:nvPr>
        </p:nvSpPr>
        <p:spPr>
          <a:xfrm>
            <a:off x="2359283" y="2490805"/>
            <a:ext cx="7474328" cy="69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WHAT WERE THE WORDS?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/>
        </p:nvSpPr>
        <p:spPr>
          <a:xfrm>
            <a:off x="6252918" y="319689"/>
            <a:ext cx="1844521" cy="449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0" lvl="0" indent="0" algn="l" rtl="0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SPIDER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752072" lvl="0" indent="0" algn="l" rtl="0">
              <a:lnSpc>
                <a:spcPct val="119593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  FOX  TRUCK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1108988" lvl="0" indent="0" algn="l" rtl="0">
              <a:lnSpc>
                <a:spcPct val="119593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lamp  BEE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666030" lvl="0" indent="0" algn="l" rtl="0">
              <a:lnSpc>
                <a:spcPct val="11959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tiger  boat  RABBIT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852774" lvl="0" indent="0" algn="l" rtl="0">
              <a:lnSpc>
                <a:spcPct val="119593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tractor  bed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0" lvl="0" indent="0" algn="l" rtl="0">
              <a:lnSpc>
                <a:spcPct val="1158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BUTTERFLY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3799463" y="333010"/>
            <a:ext cx="1402193" cy="447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3607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zebra  CAR  TABLE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5099" lvl="0" indent="0" algn="l" rtl="0">
              <a:lnSpc>
                <a:spcPct val="119593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mosquito  MONKEY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530275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 DESK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360740" lvl="0" indent="0" algn="l" rtl="0">
              <a:lnSpc>
                <a:spcPct val="119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termite  BUS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513703" lvl="0" indent="0" algn="l" rtl="0">
              <a:lnSpc>
                <a:spcPct val="119593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wasp  camel  SOFA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59948" y="3196447"/>
            <a:ext cx="2656519" cy="149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Appearance  Shallow Encoding  </a:t>
            </a:r>
          </a:p>
          <a:p>
            <a:pPr marL="12746" marR="50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Memory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9481532" y="3196447"/>
            <a:ext cx="2250520" cy="112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0" lvl="0" indent="0" algn="l" rtl="0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5099" lvl="0" indent="0" algn="l" rtl="0">
              <a:lnSpc>
                <a:spcPct val="119593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9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Encoding  Good Memory</a:t>
            </a:r>
            <a:endParaRPr sz="2409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8097" y="815822"/>
            <a:ext cx="5956458" cy="408867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/>
        </p:nvSpPr>
        <p:spPr>
          <a:xfrm>
            <a:off x="3554269" y="5240434"/>
            <a:ext cx="5720311" cy="50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-636" algn="l" rtl="0">
              <a:lnSpc>
                <a:spcPct val="10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Courtesy of Elsevier, Inc., </a:t>
            </a:r>
            <a:r>
              <a:rPr lang="en-US" sz="1004" u="sng">
                <a:solidFill>
                  <a:srgbClr val="FFAABF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http://www.sciencedirect.com</a:t>
            </a: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Used with permission. Source:  Craik, F. I. M.</a:t>
            </a:r>
            <a:r>
              <a:rPr lang="en-US" sz="1004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 R. S. Lockhart. "Levels of Processing: A Framework for Memory  Research." </a:t>
            </a:r>
            <a:r>
              <a:rPr lang="en-US" sz="1004" i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Journal of Verbal Learning and Verbal Behavior </a:t>
            </a:r>
            <a:r>
              <a:rPr lang="en-US" sz="1004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11, no. 6 (1972): 671-84.</a:t>
            </a:r>
            <a:endParaRPr sz="100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5131816" y="471662"/>
            <a:ext cx="1928016" cy="69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SERVE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1586801" y="2492641"/>
            <a:ext cx="1133227" cy="14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DUST  PHYSICIAN  SKILLED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2887008" y="2504495"/>
            <a:ext cx="1088612" cy="108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-636" algn="l" rtl="0">
              <a:lnSpc>
                <a:spcPct val="15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VACUUM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 HOME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4110645" y="2504673"/>
            <a:ext cx="1031887" cy="108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-636" algn="l" rtl="0">
              <a:lnSpc>
                <a:spcPct val="15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WRITER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SCRUB  PLUMBER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2887017" y="3731978"/>
            <a:ext cx="2277927" cy="25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 CREATIVE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5334378" y="2504673"/>
            <a:ext cx="1395182" cy="14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5099" lvl="0" indent="-636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ELECTRICIAN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HOUSEWORK  ARTIST  BATHE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6871700" y="2492500"/>
            <a:ext cx="19281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75" rIns="0" bIns="0" anchor="t" anchorCtr="0">
            <a:spAutoFit/>
          </a:bodyPr>
          <a:lstStyle/>
          <a:p>
            <a:pPr marL="12746" marR="5099" lvl="0" indent="-636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CARPENTER  RESPONSIBILITIES  FOOD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8929195" y="2504495"/>
            <a:ext cx="1632918" cy="14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ENTERTAIN  CHILD CARE  PROFESSIONAL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2428118" y="1696909"/>
            <a:ext cx="1261337" cy="3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EDUCATE</a:t>
            </a:r>
            <a:endParaRPr sz="20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8317323" y="1773392"/>
            <a:ext cx="1132590" cy="3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LAWYER</a:t>
            </a:r>
            <a:endParaRPr sz="20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344424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The Fragile Power of Memory 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3479013" y="471662"/>
            <a:ext cx="5232730" cy="69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RESPONSIBILITIES</a:t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3345916" y="2416158"/>
            <a:ext cx="1393270" cy="14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SKILLED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PLUMBER  ELECTRICIAN  CARPENTER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4952030" y="2415849"/>
            <a:ext cx="1088612" cy="149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75" rIns="0" bIns="0" anchor="t" anchorCtr="0">
            <a:spAutoFit/>
          </a:bodyPr>
          <a:lstStyle/>
          <a:p>
            <a:pPr marL="12746" marR="5099" lvl="0" indent="-636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WRITER  ARTIST  DESIGNER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6252272" y="2415849"/>
            <a:ext cx="1395182" cy="149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-636" algn="l" rtl="0">
              <a:lnSpc>
                <a:spcPct val="15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HOUSEWORK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VACUUM  DUST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46" marR="0" lvl="0" indent="0" algn="l" rtl="0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SCRUB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7858395" y="2415849"/>
            <a:ext cx="1281732" cy="149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75" rIns="0" bIns="0" anchor="t" anchorCtr="0">
            <a:spAutoFit/>
          </a:bodyPr>
          <a:lstStyle/>
          <a:p>
            <a:pPr marL="12746" marR="5099" lvl="0" indent="-636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 CARE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BATHE  EDUCATE  ENTERTAIN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9388095" y="2428012"/>
            <a:ext cx="1165095" cy="149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FOOD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PURCHASE  COOK  SERVE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1586801" y="2416026"/>
            <a:ext cx="1632918" cy="149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75" rIns="0" bIns="0" anchor="t" anchorCtr="0">
            <a:spAutoFit/>
          </a:bodyPr>
          <a:lstStyle/>
          <a:p>
            <a:pPr marL="12746" marR="5099" lvl="0" indent="0" algn="l" rtl="0">
              <a:lnSpc>
                <a:spcPct val="15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6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US" sz="160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LAWYER  PHYSICIAN  TEACHER</a:t>
            </a:r>
            <a:endParaRPr sz="160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2428118" y="1696909"/>
            <a:ext cx="1104546" cy="3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</a:t>
            </a:r>
            <a:endParaRPr sz="20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8698168" y="1696909"/>
            <a:ext cx="792239" cy="331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20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1816251" y="4985689"/>
            <a:ext cx="8476259" cy="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7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better after semantically organized display than after random display</a:t>
            </a:r>
            <a:endParaRPr sz="180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>
            <a:spLocks noGrp="1"/>
          </p:cNvSpPr>
          <p:nvPr>
            <p:ph type="body" idx="1"/>
          </p:nvPr>
        </p:nvSpPr>
        <p:spPr>
          <a:xfrm>
            <a:off x="1299029" y="2130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What do you do to remember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better when studying?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>
            <a:spLocks noGrp="1"/>
          </p:cNvSpPr>
          <p:nvPr>
            <p:ph type="ctrTitle"/>
          </p:nvPr>
        </p:nvSpPr>
        <p:spPr>
          <a:xfrm>
            <a:off x="847998" y="746225"/>
            <a:ext cx="8334332" cy="69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465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WHY DO WE FORGET?</a:t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1161143" y="2190975"/>
            <a:ext cx="5982168" cy="135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5099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13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passive forgetting?  or</a:t>
            </a:r>
            <a:endParaRPr sz="3613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46" marR="0" lvl="0" indent="0" algn="l" rtl="0">
              <a:spcBef>
                <a:spcPts val="868"/>
              </a:spcBef>
              <a:spcAft>
                <a:spcPts val="0"/>
              </a:spcAft>
              <a:buNone/>
            </a:pPr>
            <a:r>
              <a:rPr lang="en-US" sz="3613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interference?</a:t>
            </a:r>
            <a:endParaRPr sz="3613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Interference</a:t>
            </a:r>
            <a:endParaRPr/>
          </a:p>
        </p:txBody>
      </p:sp>
      <p:sp>
        <p:nvSpPr>
          <p:cNvPr id="401" name="Google Shape;40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Proactive interference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Occurs when you cannot learn a new task because of an old task that had been learnt.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600" dirty="0">
              <a:solidFill>
                <a:srgbClr val="282828"/>
              </a:solidFill>
              <a:latin typeface="Georgia" panose="02040502050405020303" pitchFamily="18" charset="0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800" dirty="0"/>
              <a:t>Retroactive interference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solidFill>
                  <a:srgbClr val="282828"/>
                </a:solidFill>
                <a:latin typeface="Georgia" panose="02040502050405020303" pitchFamily="18" charset="0"/>
              </a:rPr>
              <a:t>O</a:t>
            </a:r>
            <a:r>
              <a:rPr lang="en-US" sz="1600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ccurs when you forget a previously learnt task due to the learning of a new task. 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title"/>
          </p:nvPr>
        </p:nvSpPr>
        <p:spPr>
          <a:xfrm>
            <a:off x="1161143" y="355979"/>
            <a:ext cx="6659781" cy="69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FLASHBULB MEMORIES</a:t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1161143" y="1535003"/>
            <a:ext cx="8481113" cy="346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675" rIns="0" bIns="0" anchor="t" anchorCtr="0">
            <a:spAutoFit/>
          </a:bodyPr>
          <a:lstStyle/>
          <a:p>
            <a:pPr marL="356278" marR="409816" lvl="0" indent="-344169" algn="l" rtl="0">
              <a:lnSpc>
                <a:spcPct val="79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9"/>
              <a:buFont typeface="Constantia"/>
              <a:buChar char="•"/>
            </a:pPr>
            <a:r>
              <a:rPr lang="en-US" sz="2409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Emotion important in determining what we remember - surprise &amp; arousal</a:t>
            </a:r>
            <a:endParaRPr sz="2409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20"/>
              </a:spcBef>
              <a:spcAft>
                <a:spcPts val="0"/>
              </a:spcAft>
              <a:buNone/>
            </a:pPr>
            <a:endParaRPr sz="2007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3053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place</a:t>
            </a:r>
            <a:endParaRPr sz="2007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930530" marR="37527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ongoing activity  source of news  own feelings  emotions in others  aftermath</a:t>
            </a:r>
            <a:endParaRPr sz="2007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45"/>
              </a:spcBef>
              <a:spcAft>
                <a:spcPts val="0"/>
              </a:spcAft>
              <a:buNone/>
            </a:pPr>
            <a:endParaRPr sz="2058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35627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Studies that test right after and a year later:</a:t>
            </a:r>
            <a:endParaRPr sz="2007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85406" marR="0" lvl="1" indent="-1555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7"/>
              <a:buFont typeface="Constantia"/>
              <a:buChar char="-"/>
            </a:pPr>
            <a:r>
              <a:rPr lang="en-US" sz="2007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better remembered, but susceptible to distortion</a:t>
            </a:r>
            <a:endParaRPr sz="2007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85406" marR="0" lvl="1" indent="-1555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7"/>
              <a:buFont typeface="Constantia"/>
              <a:buChar char="-"/>
            </a:pPr>
            <a:r>
              <a:rPr lang="en-US" sz="2007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over-confident</a:t>
            </a:r>
            <a:endParaRPr sz="2007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>
            <a:spLocks noGrp="1"/>
          </p:cNvSpPr>
          <p:nvPr>
            <p:ph type="title"/>
          </p:nvPr>
        </p:nvSpPr>
        <p:spPr>
          <a:xfrm>
            <a:off x="1124036" y="330662"/>
            <a:ext cx="3391396" cy="69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00" rIns="0" bIns="0" anchor="ctr" anchorCtr="0">
            <a:spAutoFit/>
          </a:bodyPr>
          <a:lstStyle/>
          <a:p>
            <a:pPr marL="1274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Loftus study</a:t>
            </a:r>
            <a:endParaRPr/>
          </a:p>
        </p:txBody>
      </p:sp>
      <p:sp>
        <p:nvSpPr>
          <p:cNvPr id="414" name="Google Shape;414;p37"/>
          <p:cNvSpPr txBox="1"/>
          <p:nvPr/>
        </p:nvSpPr>
        <p:spPr>
          <a:xfrm>
            <a:off x="1892735" y="1029209"/>
            <a:ext cx="8379380" cy="539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5650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9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Planting lost-at-mall memories</a:t>
            </a:r>
            <a:endParaRPr sz="2409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46" marR="204588" lvl="0" indent="0" algn="l" rtl="0"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9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Jim, graduate student, “reminds” younger brother Chris  of losing Chris in a mall when Chris was five, and an  older, tallish man bringing him back.</a:t>
            </a:r>
            <a:endParaRPr sz="2409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2746" marR="5099" lvl="0" indent="0" algn="l" rtl="0">
              <a:spcBef>
                <a:spcPts val="1430"/>
              </a:spcBef>
              <a:spcAft>
                <a:spcPts val="0"/>
              </a:spcAft>
              <a:buNone/>
            </a:pPr>
            <a:r>
              <a:rPr lang="en-US" sz="2409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Two days later, Chris says, “I was with you guys for a  second and I think I went over to look at the toy store, the  Kay-bee toy, and, uh, we got lost and I was looking  around, and I thought, ‘uh-oh. I’m in trouble now.’	You  know.	And then I…I thought I was never going to see my  family again.	I was really scared, you know.	And then  this old man, I think he was wearing a blue flannel, came  up to me…he was kind of old.	He was kind of bald on  top…he had a ring of grey hair…and he had glasses.”</a:t>
            </a:r>
            <a:endParaRPr sz="2409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/>
        </p:nvSpPr>
        <p:spPr>
          <a:xfrm>
            <a:off x="1711872" y="601182"/>
            <a:ext cx="7606300" cy="565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469947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dark October night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69310" marR="473551" lvl="0" indent="-457200" algn="l" rtl="0">
              <a:lnSpc>
                <a:spcPct val="80000"/>
              </a:lnSpc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woman hitchhiker picked up on Pacific  Highway South 10 miles outside of Seattle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69310" marR="601021" lvl="0" indent="-457200" algn="l" rtl="0">
              <a:lnSpc>
                <a:spcPct val="8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man turns into isolated dirt road, rapes her,  leaves her by the side of the road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69310" marR="673678" lvl="0" indent="-457200" algn="l" rtl="0">
              <a:lnSpc>
                <a:spcPct val="8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24 hours later she looks at array of photos,  picks Steven Titus - he is convicted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69310" marR="22945" lvl="0" indent="-457200" algn="l" rtl="0">
              <a:lnSpc>
                <a:spcPct val="80000"/>
              </a:lnSpc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few months later, another man is arrested for a  series of rapes - she sees picture and  realizes this is the real rapist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69310" marR="5099" lvl="0" indent="-457200" algn="l" rtl="0">
              <a:lnSpc>
                <a:spcPct val="8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Titus released - lost all his money, job, fiancee,  reputation - 4 years pursuing a lawsuit - dies  11 days prior to trial of a heart attack - 10  months later his estate gets $2.8M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469310" marR="595284" lvl="0" indent="-457200" algn="l" rtl="0">
              <a:lnSpc>
                <a:spcPct val="8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80,000 trials/year rely mainly on eyewitness  testimony - of 1,000 wrong convictions,  about half involved eyewitness errors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263-C3B3-7719-C3CC-216437CB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Improving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8535-5BF0-D197-608B-437269420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How can an understanding of memory contribute to more effective study techniques?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Memory research–based strategies include studying repeatedly, making material personally meaningful, activating retrieval cues, using mnemonic devices, minimizing interference, getting adequate sleep, and self-testing.</a:t>
            </a:r>
          </a:p>
        </p:txBody>
      </p:sp>
    </p:spTree>
    <p:extLst>
      <p:ext uri="{BB962C8B-B14F-4D97-AF65-F5344CB8AC3E}">
        <p14:creationId xmlns:p14="http://schemas.microsoft.com/office/powerpoint/2010/main" val="7178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Remembering and forgetting 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Why do we remember what we experience?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Why do we forget what we experience?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Bottom-Up and Top-Down Influences on Memory 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7335" lvl="0" indent="-255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Bottom-Up</a:t>
            </a:r>
            <a:endParaRPr dirty="0"/>
          </a:p>
          <a:p>
            <a:pPr marL="926464" marR="974089" lvl="0" indent="-228600" algn="l" rtl="0">
              <a:lnSpc>
                <a:spcPct val="1197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perceptual experience  what we see and hear</a:t>
            </a:r>
            <a:endParaRPr dirty="0"/>
          </a:p>
          <a:p>
            <a:pPr marL="267970" lvl="0" indent="-255904" algn="l" rtl="0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Top-Down</a:t>
            </a:r>
            <a:endParaRPr dirty="0"/>
          </a:p>
          <a:p>
            <a:pPr marL="926464" marR="5080" lvl="0" indent="-228600" algn="l" rtl="0">
              <a:lnSpc>
                <a:spcPct val="1099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prior knowledge, concepts,  expectations, subsequent  experience</a:t>
            </a:r>
            <a:r>
              <a:rPr lang="en-US" dirty="0"/>
              <a:t> </a:t>
            </a:r>
            <a:r>
              <a:rPr lang="en-US" b="1" dirty="0"/>
              <a:t>and which grows over time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1637309" y="757458"/>
            <a:ext cx="10554691" cy="74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75" rIns="0" bIns="0" anchor="ctr" anchorCtr="0">
            <a:spAutoFit/>
          </a:bodyPr>
          <a:lstStyle/>
          <a:p>
            <a:pPr marL="2778206" marR="5099" lvl="0" indent="-21376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15"/>
              <a:buFont typeface="Constantia"/>
              <a:buNone/>
            </a:pPr>
            <a:r>
              <a:rPr lang="en-US" sz="4015"/>
              <a:t>The Three-Stage Model of  Memory</a:t>
            </a: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1989368" y="2200085"/>
            <a:ext cx="8221952" cy="2460212"/>
            <a:chOff x="467877" y="2191936"/>
            <a:chExt cx="8191500" cy="2451100"/>
          </a:xfrm>
        </p:grpSpPr>
        <p:sp>
          <p:nvSpPr>
            <p:cNvPr id="129" name="Google Shape;129;p6"/>
            <p:cNvSpPr/>
            <p:nvPr/>
          </p:nvSpPr>
          <p:spPr>
            <a:xfrm>
              <a:off x="467877" y="2191936"/>
              <a:ext cx="8191500" cy="2451100"/>
            </a:xfrm>
            <a:custGeom>
              <a:avLst/>
              <a:gdLst/>
              <a:ahLst/>
              <a:cxnLst/>
              <a:rect l="l" t="t" r="r" b="b"/>
              <a:pathLst>
                <a:path w="8191500" h="2451100" extrusionOk="0">
                  <a:moveTo>
                    <a:pt x="8191500" y="0"/>
                  </a:moveTo>
                  <a:lnTo>
                    <a:pt x="0" y="0"/>
                  </a:lnTo>
                  <a:lnTo>
                    <a:pt x="0" y="2451100"/>
                  </a:lnTo>
                  <a:lnTo>
                    <a:pt x="8191500" y="245110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67877" y="2191936"/>
              <a:ext cx="8191500" cy="2451100"/>
            </a:xfrm>
            <a:custGeom>
              <a:avLst/>
              <a:gdLst/>
              <a:ahLst/>
              <a:cxnLst/>
              <a:rect l="l" t="t" r="r" b="b"/>
              <a:pathLst>
                <a:path w="8191500" h="2451100" extrusionOk="0">
                  <a:moveTo>
                    <a:pt x="8191500" y="2451100"/>
                  </a:moveTo>
                  <a:lnTo>
                    <a:pt x="0" y="245110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245110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706752" y="2780772"/>
              <a:ext cx="1750695" cy="575310"/>
            </a:xfrm>
            <a:custGeom>
              <a:avLst/>
              <a:gdLst/>
              <a:ahLst/>
              <a:cxnLst/>
              <a:rect l="l" t="t" r="r" b="b"/>
              <a:pathLst>
                <a:path w="1750695" h="575310" extrusionOk="0">
                  <a:moveTo>
                    <a:pt x="1659432" y="0"/>
                  </a:moveTo>
                  <a:lnTo>
                    <a:pt x="1687486" y="35376"/>
                  </a:lnTo>
                  <a:lnTo>
                    <a:pt x="1708070" y="72167"/>
                  </a:lnTo>
                  <a:lnTo>
                    <a:pt x="1720744" y="110206"/>
                  </a:lnTo>
                  <a:lnTo>
                    <a:pt x="1725066" y="149326"/>
                  </a:lnTo>
                  <a:lnTo>
                    <a:pt x="1722786" y="177896"/>
                  </a:lnTo>
                  <a:lnTo>
                    <a:pt x="1705007" y="233342"/>
                  </a:lnTo>
                  <a:lnTo>
                    <a:pt x="1670628" y="286077"/>
                  </a:lnTo>
                  <a:lnTo>
                    <a:pt x="1620877" y="335561"/>
                  </a:lnTo>
                  <a:lnTo>
                    <a:pt x="1590621" y="358914"/>
                  </a:lnTo>
                  <a:lnTo>
                    <a:pt x="1556983" y="381251"/>
                  </a:lnTo>
                  <a:lnTo>
                    <a:pt x="1520118" y="402504"/>
                  </a:lnTo>
                  <a:lnTo>
                    <a:pt x="1480178" y="422606"/>
                  </a:lnTo>
                  <a:lnTo>
                    <a:pt x="1437316" y="441489"/>
                  </a:lnTo>
                  <a:lnTo>
                    <a:pt x="1391688" y="459085"/>
                  </a:lnTo>
                  <a:lnTo>
                    <a:pt x="1343446" y="475326"/>
                  </a:lnTo>
                  <a:lnTo>
                    <a:pt x="1292745" y="490146"/>
                  </a:lnTo>
                  <a:lnTo>
                    <a:pt x="1239737" y="503475"/>
                  </a:lnTo>
                  <a:lnTo>
                    <a:pt x="1184576" y="515247"/>
                  </a:lnTo>
                  <a:lnTo>
                    <a:pt x="1127417" y="525393"/>
                  </a:lnTo>
                  <a:lnTo>
                    <a:pt x="1068413" y="533846"/>
                  </a:lnTo>
                  <a:lnTo>
                    <a:pt x="1007717" y="540539"/>
                  </a:lnTo>
                  <a:lnTo>
                    <a:pt x="945483" y="545403"/>
                  </a:lnTo>
                  <a:lnTo>
                    <a:pt x="881865" y="548372"/>
                  </a:lnTo>
                  <a:lnTo>
                    <a:pt x="817016" y="549376"/>
                  </a:lnTo>
                  <a:lnTo>
                    <a:pt x="754143" y="548432"/>
                  </a:lnTo>
                  <a:lnTo>
                    <a:pt x="692423" y="545640"/>
                  </a:lnTo>
                  <a:lnTo>
                    <a:pt x="631995" y="541063"/>
                  </a:lnTo>
                  <a:lnTo>
                    <a:pt x="572999" y="534762"/>
                  </a:lnTo>
                  <a:lnTo>
                    <a:pt x="515576" y="526799"/>
                  </a:lnTo>
                  <a:lnTo>
                    <a:pt x="459865" y="517235"/>
                  </a:lnTo>
                  <a:lnTo>
                    <a:pt x="406005" y="506133"/>
                  </a:lnTo>
                  <a:lnTo>
                    <a:pt x="354137" y="493553"/>
                  </a:lnTo>
                  <a:lnTo>
                    <a:pt x="304400" y="479558"/>
                  </a:lnTo>
                  <a:lnTo>
                    <a:pt x="256933" y="464209"/>
                  </a:lnTo>
                  <a:lnTo>
                    <a:pt x="211878" y="447568"/>
                  </a:lnTo>
                  <a:lnTo>
                    <a:pt x="169373" y="429696"/>
                  </a:lnTo>
                  <a:lnTo>
                    <a:pt x="129559" y="410656"/>
                  </a:lnTo>
                  <a:lnTo>
                    <a:pt x="92574" y="390508"/>
                  </a:lnTo>
                  <a:lnTo>
                    <a:pt x="58560" y="369315"/>
                  </a:lnTo>
                  <a:lnTo>
                    <a:pt x="0" y="324040"/>
                  </a:lnTo>
                  <a:lnTo>
                    <a:pt x="24145" y="348122"/>
                  </a:lnTo>
                  <a:lnTo>
                    <a:pt x="82543" y="393638"/>
                  </a:lnTo>
                  <a:lnTo>
                    <a:pt x="116515" y="414947"/>
                  </a:lnTo>
                  <a:lnTo>
                    <a:pt x="153481" y="435208"/>
                  </a:lnTo>
                  <a:lnTo>
                    <a:pt x="193300" y="454358"/>
                  </a:lnTo>
                  <a:lnTo>
                    <a:pt x="235831" y="472333"/>
                  </a:lnTo>
                  <a:lnTo>
                    <a:pt x="280934" y="489073"/>
                  </a:lnTo>
                  <a:lnTo>
                    <a:pt x="328468" y="504515"/>
                  </a:lnTo>
                  <a:lnTo>
                    <a:pt x="378291" y="518596"/>
                  </a:lnTo>
                  <a:lnTo>
                    <a:pt x="430263" y="531254"/>
                  </a:lnTo>
                  <a:lnTo>
                    <a:pt x="484244" y="542426"/>
                  </a:lnTo>
                  <a:lnTo>
                    <a:pt x="540092" y="552051"/>
                  </a:lnTo>
                  <a:lnTo>
                    <a:pt x="597667" y="560066"/>
                  </a:lnTo>
                  <a:lnTo>
                    <a:pt x="656827" y="566408"/>
                  </a:lnTo>
                  <a:lnTo>
                    <a:pt x="717433" y="571015"/>
                  </a:lnTo>
                  <a:lnTo>
                    <a:pt x="779343" y="573826"/>
                  </a:lnTo>
                  <a:lnTo>
                    <a:pt x="842416" y="574776"/>
                  </a:lnTo>
                  <a:lnTo>
                    <a:pt x="907265" y="573772"/>
                  </a:lnTo>
                  <a:lnTo>
                    <a:pt x="970883" y="570803"/>
                  </a:lnTo>
                  <a:lnTo>
                    <a:pt x="1033117" y="565939"/>
                  </a:lnTo>
                  <a:lnTo>
                    <a:pt x="1093813" y="559246"/>
                  </a:lnTo>
                  <a:lnTo>
                    <a:pt x="1152817" y="550793"/>
                  </a:lnTo>
                  <a:lnTo>
                    <a:pt x="1209976" y="540647"/>
                  </a:lnTo>
                  <a:lnTo>
                    <a:pt x="1265137" y="528875"/>
                  </a:lnTo>
                  <a:lnTo>
                    <a:pt x="1318145" y="515546"/>
                  </a:lnTo>
                  <a:lnTo>
                    <a:pt x="1368846" y="500726"/>
                  </a:lnTo>
                  <a:lnTo>
                    <a:pt x="1417088" y="484485"/>
                  </a:lnTo>
                  <a:lnTo>
                    <a:pt x="1462716" y="466889"/>
                  </a:lnTo>
                  <a:lnTo>
                    <a:pt x="1505578" y="448006"/>
                  </a:lnTo>
                  <a:lnTo>
                    <a:pt x="1545518" y="427904"/>
                  </a:lnTo>
                  <a:lnTo>
                    <a:pt x="1582383" y="406651"/>
                  </a:lnTo>
                  <a:lnTo>
                    <a:pt x="1616021" y="384314"/>
                  </a:lnTo>
                  <a:lnTo>
                    <a:pt x="1646277" y="360961"/>
                  </a:lnTo>
                  <a:lnTo>
                    <a:pt x="1696028" y="311477"/>
                  </a:lnTo>
                  <a:lnTo>
                    <a:pt x="1730407" y="258742"/>
                  </a:lnTo>
                  <a:lnTo>
                    <a:pt x="1748186" y="203296"/>
                  </a:lnTo>
                  <a:lnTo>
                    <a:pt x="1750466" y="174726"/>
                  </a:lnTo>
                  <a:lnTo>
                    <a:pt x="1744438" y="128414"/>
                  </a:lnTo>
                  <a:lnTo>
                    <a:pt x="1726804" y="83662"/>
                  </a:lnTo>
                  <a:lnTo>
                    <a:pt x="1698243" y="40761"/>
                  </a:lnTo>
                  <a:lnTo>
                    <a:pt x="1659432" y="0"/>
                  </a:lnTo>
                  <a:close/>
                </a:path>
              </a:pathLst>
            </a:custGeom>
            <a:solidFill>
              <a:srgbClr val="E480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4090552" y="2780772"/>
              <a:ext cx="1750695" cy="575310"/>
            </a:xfrm>
            <a:custGeom>
              <a:avLst/>
              <a:gdLst/>
              <a:ahLst/>
              <a:cxnLst/>
              <a:rect l="l" t="t" r="r" b="b"/>
              <a:pathLst>
                <a:path w="1750695" h="575310" extrusionOk="0">
                  <a:moveTo>
                    <a:pt x="1659432" y="0"/>
                  </a:moveTo>
                  <a:lnTo>
                    <a:pt x="1687486" y="35376"/>
                  </a:lnTo>
                  <a:lnTo>
                    <a:pt x="1708070" y="72167"/>
                  </a:lnTo>
                  <a:lnTo>
                    <a:pt x="1720744" y="110206"/>
                  </a:lnTo>
                  <a:lnTo>
                    <a:pt x="1725066" y="149326"/>
                  </a:lnTo>
                  <a:lnTo>
                    <a:pt x="1722786" y="177896"/>
                  </a:lnTo>
                  <a:lnTo>
                    <a:pt x="1705007" y="233342"/>
                  </a:lnTo>
                  <a:lnTo>
                    <a:pt x="1670628" y="286077"/>
                  </a:lnTo>
                  <a:lnTo>
                    <a:pt x="1620877" y="335561"/>
                  </a:lnTo>
                  <a:lnTo>
                    <a:pt x="1590621" y="358914"/>
                  </a:lnTo>
                  <a:lnTo>
                    <a:pt x="1556983" y="381251"/>
                  </a:lnTo>
                  <a:lnTo>
                    <a:pt x="1520118" y="402504"/>
                  </a:lnTo>
                  <a:lnTo>
                    <a:pt x="1480178" y="422606"/>
                  </a:lnTo>
                  <a:lnTo>
                    <a:pt x="1437316" y="441489"/>
                  </a:lnTo>
                  <a:lnTo>
                    <a:pt x="1391688" y="459085"/>
                  </a:lnTo>
                  <a:lnTo>
                    <a:pt x="1343446" y="475326"/>
                  </a:lnTo>
                  <a:lnTo>
                    <a:pt x="1292745" y="490146"/>
                  </a:lnTo>
                  <a:lnTo>
                    <a:pt x="1239737" y="503475"/>
                  </a:lnTo>
                  <a:lnTo>
                    <a:pt x="1184576" y="515247"/>
                  </a:lnTo>
                  <a:lnTo>
                    <a:pt x="1127417" y="525393"/>
                  </a:lnTo>
                  <a:lnTo>
                    <a:pt x="1068413" y="533846"/>
                  </a:lnTo>
                  <a:lnTo>
                    <a:pt x="1007717" y="540539"/>
                  </a:lnTo>
                  <a:lnTo>
                    <a:pt x="945483" y="545403"/>
                  </a:lnTo>
                  <a:lnTo>
                    <a:pt x="881865" y="548372"/>
                  </a:lnTo>
                  <a:lnTo>
                    <a:pt x="817016" y="549376"/>
                  </a:lnTo>
                  <a:lnTo>
                    <a:pt x="754143" y="548432"/>
                  </a:lnTo>
                  <a:lnTo>
                    <a:pt x="692423" y="545640"/>
                  </a:lnTo>
                  <a:lnTo>
                    <a:pt x="631995" y="541063"/>
                  </a:lnTo>
                  <a:lnTo>
                    <a:pt x="572999" y="534762"/>
                  </a:lnTo>
                  <a:lnTo>
                    <a:pt x="515576" y="526799"/>
                  </a:lnTo>
                  <a:lnTo>
                    <a:pt x="459865" y="517235"/>
                  </a:lnTo>
                  <a:lnTo>
                    <a:pt x="406005" y="506133"/>
                  </a:lnTo>
                  <a:lnTo>
                    <a:pt x="354137" y="493553"/>
                  </a:lnTo>
                  <a:lnTo>
                    <a:pt x="304400" y="479558"/>
                  </a:lnTo>
                  <a:lnTo>
                    <a:pt x="256933" y="464209"/>
                  </a:lnTo>
                  <a:lnTo>
                    <a:pt x="211878" y="447568"/>
                  </a:lnTo>
                  <a:lnTo>
                    <a:pt x="169373" y="429696"/>
                  </a:lnTo>
                  <a:lnTo>
                    <a:pt x="129559" y="410656"/>
                  </a:lnTo>
                  <a:lnTo>
                    <a:pt x="92574" y="390508"/>
                  </a:lnTo>
                  <a:lnTo>
                    <a:pt x="58560" y="369315"/>
                  </a:lnTo>
                  <a:lnTo>
                    <a:pt x="0" y="324040"/>
                  </a:lnTo>
                  <a:lnTo>
                    <a:pt x="24145" y="348122"/>
                  </a:lnTo>
                  <a:lnTo>
                    <a:pt x="82543" y="393638"/>
                  </a:lnTo>
                  <a:lnTo>
                    <a:pt x="116515" y="414947"/>
                  </a:lnTo>
                  <a:lnTo>
                    <a:pt x="153481" y="435208"/>
                  </a:lnTo>
                  <a:lnTo>
                    <a:pt x="193300" y="454358"/>
                  </a:lnTo>
                  <a:lnTo>
                    <a:pt x="235831" y="472333"/>
                  </a:lnTo>
                  <a:lnTo>
                    <a:pt x="280934" y="489073"/>
                  </a:lnTo>
                  <a:lnTo>
                    <a:pt x="328468" y="504515"/>
                  </a:lnTo>
                  <a:lnTo>
                    <a:pt x="378291" y="518596"/>
                  </a:lnTo>
                  <a:lnTo>
                    <a:pt x="430263" y="531254"/>
                  </a:lnTo>
                  <a:lnTo>
                    <a:pt x="484244" y="542426"/>
                  </a:lnTo>
                  <a:lnTo>
                    <a:pt x="540092" y="552051"/>
                  </a:lnTo>
                  <a:lnTo>
                    <a:pt x="597667" y="560066"/>
                  </a:lnTo>
                  <a:lnTo>
                    <a:pt x="656827" y="566408"/>
                  </a:lnTo>
                  <a:lnTo>
                    <a:pt x="717433" y="571015"/>
                  </a:lnTo>
                  <a:lnTo>
                    <a:pt x="779343" y="573826"/>
                  </a:lnTo>
                  <a:lnTo>
                    <a:pt x="842416" y="574776"/>
                  </a:lnTo>
                  <a:lnTo>
                    <a:pt x="907265" y="573772"/>
                  </a:lnTo>
                  <a:lnTo>
                    <a:pt x="970883" y="570803"/>
                  </a:lnTo>
                  <a:lnTo>
                    <a:pt x="1033117" y="565939"/>
                  </a:lnTo>
                  <a:lnTo>
                    <a:pt x="1093813" y="559246"/>
                  </a:lnTo>
                  <a:lnTo>
                    <a:pt x="1152817" y="550793"/>
                  </a:lnTo>
                  <a:lnTo>
                    <a:pt x="1209976" y="540647"/>
                  </a:lnTo>
                  <a:lnTo>
                    <a:pt x="1265137" y="528875"/>
                  </a:lnTo>
                  <a:lnTo>
                    <a:pt x="1318145" y="515546"/>
                  </a:lnTo>
                  <a:lnTo>
                    <a:pt x="1368846" y="500726"/>
                  </a:lnTo>
                  <a:lnTo>
                    <a:pt x="1417088" y="484485"/>
                  </a:lnTo>
                  <a:lnTo>
                    <a:pt x="1462716" y="466889"/>
                  </a:lnTo>
                  <a:lnTo>
                    <a:pt x="1505578" y="448006"/>
                  </a:lnTo>
                  <a:lnTo>
                    <a:pt x="1545518" y="427904"/>
                  </a:lnTo>
                  <a:lnTo>
                    <a:pt x="1582383" y="406651"/>
                  </a:lnTo>
                  <a:lnTo>
                    <a:pt x="1616021" y="384314"/>
                  </a:lnTo>
                  <a:lnTo>
                    <a:pt x="1646277" y="360961"/>
                  </a:lnTo>
                  <a:lnTo>
                    <a:pt x="1696028" y="311477"/>
                  </a:lnTo>
                  <a:lnTo>
                    <a:pt x="1730407" y="258742"/>
                  </a:lnTo>
                  <a:lnTo>
                    <a:pt x="1748186" y="203296"/>
                  </a:lnTo>
                  <a:lnTo>
                    <a:pt x="1750466" y="174726"/>
                  </a:lnTo>
                  <a:lnTo>
                    <a:pt x="1744438" y="128414"/>
                  </a:lnTo>
                  <a:lnTo>
                    <a:pt x="1726804" y="83662"/>
                  </a:lnTo>
                  <a:lnTo>
                    <a:pt x="1698243" y="40761"/>
                  </a:lnTo>
                  <a:lnTo>
                    <a:pt x="1659432" y="0"/>
                  </a:lnTo>
                  <a:close/>
                </a:path>
              </a:pathLst>
            </a:custGeom>
            <a:solidFill>
              <a:srgbClr val="71AA9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423552" y="2780772"/>
              <a:ext cx="1750695" cy="575310"/>
            </a:xfrm>
            <a:custGeom>
              <a:avLst/>
              <a:gdLst/>
              <a:ahLst/>
              <a:cxnLst/>
              <a:rect l="l" t="t" r="r" b="b"/>
              <a:pathLst>
                <a:path w="1750695" h="575310" extrusionOk="0">
                  <a:moveTo>
                    <a:pt x="1659445" y="0"/>
                  </a:moveTo>
                  <a:lnTo>
                    <a:pt x="1687494" y="35376"/>
                  </a:lnTo>
                  <a:lnTo>
                    <a:pt x="1708078" y="72167"/>
                  </a:lnTo>
                  <a:lnTo>
                    <a:pt x="1720754" y="110206"/>
                  </a:lnTo>
                  <a:lnTo>
                    <a:pt x="1725079" y="149326"/>
                  </a:lnTo>
                  <a:lnTo>
                    <a:pt x="1722799" y="177896"/>
                  </a:lnTo>
                  <a:lnTo>
                    <a:pt x="1705020" y="233342"/>
                  </a:lnTo>
                  <a:lnTo>
                    <a:pt x="1670640" y="286077"/>
                  </a:lnTo>
                  <a:lnTo>
                    <a:pt x="1620889" y="335561"/>
                  </a:lnTo>
                  <a:lnTo>
                    <a:pt x="1590634" y="358914"/>
                  </a:lnTo>
                  <a:lnTo>
                    <a:pt x="1556996" y="381251"/>
                  </a:lnTo>
                  <a:lnTo>
                    <a:pt x="1520130" y="402504"/>
                  </a:lnTo>
                  <a:lnTo>
                    <a:pt x="1480190" y="422606"/>
                  </a:lnTo>
                  <a:lnTo>
                    <a:pt x="1437329" y="441489"/>
                  </a:lnTo>
                  <a:lnTo>
                    <a:pt x="1391701" y="459085"/>
                  </a:lnTo>
                  <a:lnTo>
                    <a:pt x="1343459" y="475326"/>
                  </a:lnTo>
                  <a:lnTo>
                    <a:pt x="1292757" y="490146"/>
                  </a:lnTo>
                  <a:lnTo>
                    <a:pt x="1239750" y="503475"/>
                  </a:lnTo>
                  <a:lnTo>
                    <a:pt x="1184589" y="515247"/>
                  </a:lnTo>
                  <a:lnTo>
                    <a:pt x="1127430" y="525393"/>
                  </a:lnTo>
                  <a:lnTo>
                    <a:pt x="1068425" y="533846"/>
                  </a:lnTo>
                  <a:lnTo>
                    <a:pt x="1007729" y="540539"/>
                  </a:lnTo>
                  <a:lnTo>
                    <a:pt x="945495" y="545403"/>
                  </a:lnTo>
                  <a:lnTo>
                    <a:pt x="881877" y="548372"/>
                  </a:lnTo>
                  <a:lnTo>
                    <a:pt x="817029" y="549376"/>
                  </a:lnTo>
                  <a:lnTo>
                    <a:pt x="754153" y="548432"/>
                  </a:lnTo>
                  <a:lnTo>
                    <a:pt x="692431" y="545640"/>
                  </a:lnTo>
                  <a:lnTo>
                    <a:pt x="632002" y="541063"/>
                  </a:lnTo>
                  <a:lnTo>
                    <a:pt x="573005" y="534762"/>
                  </a:lnTo>
                  <a:lnTo>
                    <a:pt x="515581" y="526799"/>
                  </a:lnTo>
                  <a:lnTo>
                    <a:pt x="459868" y="517235"/>
                  </a:lnTo>
                  <a:lnTo>
                    <a:pt x="406008" y="506133"/>
                  </a:lnTo>
                  <a:lnTo>
                    <a:pt x="354139" y="493553"/>
                  </a:lnTo>
                  <a:lnTo>
                    <a:pt x="304401" y="479558"/>
                  </a:lnTo>
                  <a:lnTo>
                    <a:pt x="256934" y="464209"/>
                  </a:lnTo>
                  <a:lnTo>
                    <a:pt x="211879" y="447568"/>
                  </a:lnTo>
                  <a:lnTo>
                    <a:pt x="169374" y="429696"/>
                  </a:lnTo>
                  <a:lnTo>
                    <a:pt x="129559" y="410656"/>
                  </a:lnTo>
                  <a:lnTo>
                    <a:pt x="92575" y="390508"/>
                  </a:lnTo>
                  <a:lnTo>
                    <a:pt x="58560" y="369315"/>
                  </a:lnTo>
                  <a:lnTo>
                    <a:pt x="0" y="324040"/>
                  </a:lnTo>
                  <a:lnTo>
                    <a:pt x="24147" y="348122"/>
                  </a:lnTo>
                  <a:lnTo>
                    <a:pt x="82549" y="393638"/>
                  </a:lnTo>
                  <a:lnTo>
                    <a:pt x="116522" y="414947"/>
                  </a:lnTo>
                  <a:lnTo>
                    <a:pt x="153489" y="435208"/>
                  </a:lnTo>
                  <a:lnTo>
                    <a:pt x="193309" y="454358"/>
                  </a:lnTo>
                  <a:lnTo>
                    <a:pt x="235841" y="472333"/>
                  </a:lnTo>
                  <a:lnTo>
                    <a:pt x="280945" y="489073"/>
                  </a:lnTo>
                  <a:lnTo>
                    <a:pt x="328479" y="504515"/>
                  </a:lnTo>
                  <a:lnTo>
                    <a:pt x="378302" y="518596"/>
                  </a:lnTo>
                  <a:lnTo>
                    <a:pt x="430275" y="531254"/>
                  </a:lnTo>
                  <a:lnTo>
                    <a:pt x="484256" y="542426"/>
                  </a:lnTo>
                  <a:lnTo>
                    <a:pt x="540104" y="552051"/>
                  </a:lnTo>
                  <a:lnTo>
                    <a:pt x="597679" y="560066"/>
                  </a:lnTo>
                  <a:lnTo>
                    <a:pt x="656840" y="566408"/>
                  </a:lnTo>
                  <a:lnTo>
                    <a:pt x="717446" y="571015"/>
                  </a:lnTo>
                  <a:lnTo>
                    <a:pt x="779355" y="573826"/>
                  </a:lnTo>
                  <a:lnTo>
                    <a:pt x="842429" y="574776"/>
                  </a:lnTo>
                  <a:lnTo>
                    <a:pt x="907277" y="573772"/>
                  </a:lnTo>
                  <a:lnTo>
                    <a:pt x="970895" y="570803"/>
                  </a:lnTo>
                  <a:lnTo>
                    <a:pt x="1033129" y="565939"/>
                  </a:lnTo>
                  <a:lnTo>
                    <a:pt x="1093825" y="559246"/>
                  </a:lnTo>
                  <a:lnTo>
                    <a:pt x="1152830" y="550793"/>
                  </a:lnTo>
                  <a:lnTo>
                    <a:pt x="1209989" y="540647"/>
                  </a:lnTo>
                  <a:lnTo>
                    <a:pt x="1265150" y="528875"/>
                  </a:lnTo>
                  <a:lnTo>
                    <a:pt x="1318157" y="515546"/>
                  </a:lnTo>
                  <a:lnTo>
                    <a:pt x="1368859" y="500726"/>
                  </a:lnTo>
                  <a:lnTo>
                    <a:pt x="1417101" y="484485"/>
                  </a:lnTo>
                  <a:lnTo>
                    <a:pt x="1462729" y="466889"/>
                  </a:lnTo>
                  <a:lnTo>
                    <a:pt x="1505590" y="448006"/>
                  </a:lnTo>
                  <a:lnTo>
                    <a:pt x="1545530" y="427904"/>
                  </a:lnTo>
                  <a:lnTo>
                    <a:pt x="1582396" y="406651"/>
                  </a:lnTo>
                  <a:lnTo>
                    <a:pt x="1616034" y="384314"/>
                  </a:lnTo>
                  <a:lnTo>
                    <a:pt x="1646289" y="360961"/>
                  </a:lnTo>
                  <a:lnTo>
                    <a:pt x="1696040" y="311477"/>
                  </a:lnTo>
                  <a:lnTo>
                    <a:pt x="1730420" y="258742"/>
                  </a:lnTo>
                  <a:lnTo>
                    <a:pt x="1748199" y="203296"/>
                  </a:lnTo>
                  <a:lnTo>
                    <a:pt x="1750479" y="174726"/>
                  </a:lnTo>
                  <a:lnTo>
                    <a:pt x="1744448" y="128414"/>
                  </a:lnTo>
                  <a:lnTo>
                    <a:pt x="1726812" y="83662"/>
                  </a:lnTo>
                  <a:lnTo>
                    <a:pt x="1698251" y="40761"/>
                  </a:lnTo>
                  <a:lnTo>
                    <a:pt x="1659445" y="0"/>
                  </a:lnTo>
                  <a:close/>
                </a:path>
              </a:pathLst>
            </a:custGeom>
            <a:solidFill>
              <a:srgbClr val="79AE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15667" y="2530010"/>
              <a:ext cx="1816112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99569" y="2530010"/>
              <a:ext cx="1815998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32493" y="2530010"/>
              <a:ext cx="1816112" cy="80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655202" y="2826936"/>
              <a:ext cx="609600" cy="130175"/>
            </a:xfrm>
            <a:custGeom>
              <a:avLst/>
              <a:gdLst/>
              <a:ahLst/>
              <a:cxnLst/>
              <a:rect l="l" t="t" r="r" b="b"/>
              <a:pathLst>
                <a:path w="609600" h="130175" extrusionOk="0">
                  <a:moveTo>
                    <a:pt x="482600" y="0"/>
                  </a:moveTo>
                  <a:lnTo>
                    <a:pt x="482600" y="79375"/>
                  </a:lnTo>
                  <a:lnTo>
                    <a:pt x="0" y="79375"/>
                  </a:lnTo>
                  <a:lnTo>
                    <a:pt x="0" y="130175"/>
                  </a:lnTo>
                  <a:lnTo>
                    <a:pt x="609600" y="130175"/>
                  </a:lnTo>
                  <a:lnTo>
                    <a:pt x="482600" y="0"/>
                  </a:lnTo>
                  <a:close/>
                </a:path>
              </a:pathLst>
            </a:custGeom>
            <a:solidFill>
              <a:srgbClr val="BE67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5202" y="2957111"/>
              <a:ext cx="609600" cy="130175"/>
            </a:xfrm>
            <a:custGeom>
              <a:avLst/>
              <a:gdLst/>
              <a:ahLst/>
              <a:cxnLst/>
              <a:rect l="l" t="t" r="r" b="b"/>
              <a:pathLst>
                <a:path w="609600" h="130175" extrusionOk="0">
                  <a:moveTo>
                    <a:pt x="6096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482600" y="50800"/>
                  </a:lnTo>
                  <a:lnTo>
                    <a:pt x="482600" y="13017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AA431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207902" y="2826936"/>
              <a:ext cx="736600" cy="130175"/>
            </a:xfrm>
            <a:custGeom>
              <a:avLst/>
              <a:gdLst/>
              <a:ahLst/>
              <a:cxnLst/>
              <a:rect l="l" t="t" r="r" b="b"/>
              <a:pathLst>
                <a:path w="736600" h="130175" extrusionOk="0">
                  <a:moveTo>
                    <a:pt x="609600" y="0"/>
                  </a:moveTo>
                  <a:lnTo>
                    <a:pt x="609600" y="79375"/>
                  </a:lnTo>
                  <a:lnTo>
                    <a:pt x="0" y="79375"/>
                  </a:lnTo>
                  <a:lnTo>
                    <a:pt x="0" y="130175"/>
                  </a:lnTo>
                  <a:lnTo>
                    <a:pt x="736600" y="13017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BE67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207902" y="2957111"/>
              <a:ext cx="736600" cy="130175"/>
            </a:xfrm>
            <a:custGeom>
              <a:avLst/>
              <a:gdLst/>
              <a:ahLst/>
              <a:cxnLst/>
              <a:rect l="l" t="t" r="r" b="b"/>
              <a:pathLst>
                <a:path w="736600" h="130175" extrusionOk="0">
                  <a:moveTo>
                    <a:pt x="7366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609600" y="50800"/>
                  </a:lnTo>
                  <a:lnTo>
                    <a:pt x="609600" y="130174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A431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849502" y="2572936"/>
              <a:ext cx="736600" cy="130175"/>
            </a:xfrm>
            <a:custGeom>
              <a:avLst/>
              <a:gdLst/>
              <a:ahLst/>
              <a:cxnLst/>
              <a:rect l="l" t="t" r="r" b="b"/>
              <a:pathLst>
                <a:path w="736600" h="130175" extrusionOk="0">
                  <a:moveTo>
                    <a:pt x="609600" y="0"/>
                  </a:moveTo>
                  <a:lnTo>
                    <a:pt x="609600" y="79375"/>
                  </a:lnTo>
                  <a:lnTo>
                    <a:pt x="0" y="79375"/>
                  </a:lnTo>
                  <a:lnTo>
                    <a:pt x="0" y="130175"/>
                  </a:lnTo>
                  <a:lnTo>
                    <a:pt x="736600" y="13017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BE67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5849502" y="2703111"/>
              <a:ext cx="736600" cy="130175"/>
            </a:xfrm>
            <a:custGeom>
              <a:avLst/>
              <a:gdLst/>
              <a:ahLst/>
              <a:cxnLst/>
              <a:rect l="l" t="t" r="r" b="b"/>
              <a:pathLst>
                <a:path w="736600" h="130175" extrusionOk="0">
                  <a:moveTo>
                    <a:pt x="73660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609600" y="50800"/>
                  </a:lnTo>
                  <a:lnTo>
                    <a:pt x="609600" y="130175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AA431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849502" y="3173011"/>
              <a:ext cx="736600" cy="130175"/>
            </a:xfrm>
            <a:custGeom>
              <a:avLst/>
              <a:gdLst/>
              <a:ahLst/>
              <a:cxnLst/>
              <a:rect l="l" t="t" r="r" b="b"/>
              <a:pathLst>
                <a:path w="736600" h="130175" extrusionOk="0">
                  <a:moveTo>
                    <a:pt x="736600" y="0"/>
                  </a:moveTo>
                  <a:lnTo>
                    <a:pt x="0" y="0"/>
                  </a:lnTo>
                  <a:lnTo>
                    <a:pt x="127000" y="130174"/>
                  </a:lnTo>
                  <a:lnTo>
                    <a:pt x="127000" y="50799"/>
                  </a:lnTo>
                  <a:lnTo>
                    <a:pt x="736600" y="50799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BE67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249280" y="3042843"/>
              <a:ext cx="2337435" cy="1177925"/>
            </a:xfrm>
            <a:custGeom>
              <a:avLst/>
              <a:gdLst/>
              <a:ahLst/>
              <a:cxnLst/>
              <a:rect l="l" t="t" r="r" b="b"/>
              <a:pathLst>
                <a:path w="2337434" h="1177925" extrusionOk="0">
                  <a:moveTo>
                    <a:pt x="1358900" y="434962"/>
                  </a:moveTo>
                  <a:lnTo>
                    <a:pt x="1228725" y="561962"/>
                  </a:lnTo>
                  <a:lnTo>
                    <a:pt x="1308100" y="561962"/>
                  </a:lnTo>
                  <a:lnTo>
                    <a:pt x="1308100" y="1120762"/>
                  </a:lnTo>
                  <a:lnTo>
                    <a:pt x="1301750" y="1127112"/>
                  </a:lnTo>
                  <a:lnTo>
                    <a:pt x="57150" y="1127112"/>
                  </a:lnTo>
                  <a:lnTo>
                    <a:pt x="50800" y="1120762"/>
                  </a:lnTo>
                  <a:lnTo>
                    <a:pt x="50800" y="485762"/>
                  </a:lnTo>
                  <a:lnTo>
                    <a:pt x="0" y="485762"/>
                  </a:lnTo>
                  <a:lnTo>
                    <a:pt x="0" y="1171562"/>
                  </a:lnTo>
                  <a:lnTo>
                    <a:pt x="6350" y="1177912"/>
                  </a:lnTo>
                  <a:lnTo>
                    <a:pt x="1352550" y="1177912"/>
                  </a:lnTo>
                  <a:lnTo>
                    <a:pt x="1358900" y="1171562"/>
                  </a:lnTo>
                  <a:lnTo>
                    <a:pt x="1358900" y="434962"/>
                  </a:lnTo>
                  <a:close/>
                </a:path>
                <a:path w="2337434" h="1177925" extrusionOk="0">
                  <a:moveTo>
                    <a:pt x="2336812" y="79375"/>
                  </a:moveTo>
                  <a:lnTo>
                    <a:pt x="1727212" y="79375"/>
                  </a:lnTo>
                  <a:lnTo>
                    <a:pt x="1727212" y="0"/>
                  </a:lnTo>
                  <a:lnTo>
                    <a:pt x="1600212" y="130175"/>
                  </a:lnTo>
                  <a:lnTo>
                    <a:pt x="2336812" y="130175"/>
                  </a:lnTo>
                  <a:lnTo>
                    <a:pt x="2336812" y="79375"/>
                  </a:lnTo>
                  <a:close/>
                </a:path>
              </a:pathLst>
            </a:custGeom>
            <a:solidFill>
              <a:srgbClr val="AA431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198489" y="3477799"/>
              <a:ext cx="1539875" cy="793750"/>
            </a:xfrm>
            <a:custGeom>
              <a:avLst/>
              <a:gdLst/>
              <a:ahLst/>
              <a:cxnLst/>
              <a:rect l="l" t="t" r="r" b="b"/>
              <a:pathLst>
                <a:path w="1539875" h="793750" extrusionOk="0">
                  <a:moveTo>
                    <a:pt x="1409700" y="0"/>
                  </a:moveTo>
                  <a:lnTo>
                    <a:pt x="1409700" y="736600"/>
                  </a:lnTo>
                  <a:lnTo>
                    <a:pt x="1403350" y="742950"/>
                  </a:lnTo>
                  <a:lnTo>
                    <a:pt x="57150" y="742950"/>
                  </a:lnTo>
                  <a:lnTo>
                    <a:pt x="50800" y="736600"/>
                  </a:lnTo>
                  <a:lnTo>
                    <a:pt x="50800" y="50800"/>
                  </a:lnTo>
                  <a:lnTo>
                    <a:pt x="0" y="50800"/>
                  </a:lnTo>
                  <a:lnTo>
                    <a:pt x="0" y="787400"/>
                  </a:lnTo>
                  <a:lnTo>
                    <a:pt x="6350" y="793750"/>
                  </a:lnTo>
                  <a:lnTo>
                    <a:pt x="1454150" y="793750"/>
                  </a:lnTo>
                  <a:lnTo>
                    <a:pt x="1460500" y="787400"/>
                  </a:lnTo>
                  <a:lnTo>
                    <a:pt x="1460500" y="127000"/>
                  </a:lnTo>
                  <a:lnTo>
                    <a:pt x="1539875" y="1270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BE674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6"/>
          <p:cNvSpPr txBox="1"/>
          <p:nvPr/>
        </p:nvSpPr>
        <p:spPr>
          <a:xfrm>
            <a:off x="3052708" y="2832678"/>
            <a:ext cx="1444259" cy="19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Sensory Memory</a:t>
            </a:r>
            <a:endParaRPr sz="12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5954942" y="2740285"/>
            <a:ext cx="997469" cy="3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47865" marR="5099" lvl="0" indent="-14786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Short-Term  Memory</a:t>
            </a:r>
            <a:endParaRPr sz="12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8628184" y="2740285"/>
            <a:ext cx="948393" cy="3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3007" marR="5099" lvl="0" indent="-123007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4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 Memory</a:t>
            </a:r>
            <a:endParaRPr sz="12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6024259" y="4324625"/>
            <a:ext cx="1010217" cy="22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5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Rehearsal</a:t>
            </a:r>
            <a:endParaRPr sz="140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8272692" y="4704983"/>
            <a:ext cx="1913994" cy="15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25" rIns="0" bIns="0" anchor="t" anchorCtr="0">
            <a:spAutoFit/>
          </a:bodyPr>
          <a:lstStyle/>
          <a:p>
            <a:pPr marL="1274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3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Image by MIT OpenCourseWare.</a:t>
            </a:r>
            <a:endParaRPr sz="903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Test of Digit Span 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838200" y="7531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4: 6 1 9 4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5: 3 7 8 5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6: 9 6 5 2 8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7: 4 2 6 9 8 5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8: 8 1 6 3 7 2 4 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9: 6 2 5 7 3 4 9 8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10: 9 3 8 2 4 7 1 5 3 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Span of 11: 5 8 1 4 7 9 3 2 6 1 7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tantia"/>
              <a:buNone/>
            </a:pPr>
            <a:r>
              <a:rPr lang="en-US"/>
              <a:t>Short-term memory	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Limited Capacity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+/- 2 chunks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 knowledge defines chunks, allows for more information to be retained in memory, may also miscode information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529D-562D-6C07-DF7C-5F1FB8C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295B-E5F6-0480-3B32-FFED49596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B0C0A-9FD5-84BD-6C49-556D97FE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53" y="2060048"/>
            <a:ext cx="7266694" cy="35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3506</Words>
  <Application>Microsoft Office PowerPoint</Application>
  <PresentationFormat>Widescreen</PresentationFormat>
  <Paragraphs>365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Times New Roman</vt:lpstr>
      <vt:lpstr>Verdana</vt:lpstr>
      <vt:lpstr>Constantia</vt:lpstr>
      <vt:lpstr>Calibri</vt:lpstr>
      <vt:lpstr>Georgia</vt:lpstr>
      <vt:lpstr>Office Theme</vt:lpstr>
      <vt:lpstr>Memory </vt:lpstr>
      <vt:lpstr>Free Write! </vt:lpstr>
      <vt:lpstr>The Fragile Power of Memory </vt:lpstr>
      <vt:lpstr>Remembering and forgetting </vt:lpstr>
      <vt:lpstr>Bottom-Up and Top-Down Influences on Memory </vt:lpstr>
      <vt:lpstr>The Three-Stage Model of  Memory</vt:lpstr>
      <vt:lpstr>Test of Digit Span </vt:lpstr>
      <vt:lpstr>Short-term memory </vt:lpstr>
      <vt:lpstr>Long Term Memory</vt:lpstr>
      <vt:lpstr>What letters do you see? </vt:lpstr>
      <vt:lpstr>PowerPoint Presentation</vt:lpstr>
      <vt:lpstr>What letters do you see? </vt:lpstr>
      <vt:lpstr>PowerPoint Presentation</vt:lpstr>
      <vt:lpstr>WHAT WORDS DO YOU SEE</vt:lpstr>
      <vt:lpstr>PowerPoint Presentation</vt:lpstr>
      <vt:lpstr>PowerPoint Presentation</vt:lpstr>
      <vt:lpstr>PowerPoint Presentation</vt:lpstr>
      <vt:lpstr>A few more things about memory…</vt:lpstr>
      <vt:lpstr>Primacy Effect = LTM Recency Effect = STM</vt:lpstr>
      <vt:lpstr>Ebbinghaus’ Curve of Forgetting</vt:lpstr>
      <vt:lpstr>PowerPoint Presentation</vt:lpstr>
      <vt:lpstr>PowerPoint Presentation</vt:lpstr>
      <vt:lpstr>WHAT WERE THE WORDS?</vt:lpstr>
      <vt:lpstr>PowerPoint Presentation</vt:lpstr>
      <vt:lpstr>PowerPoint Presentation</vt:lpstr>
      <vt:lpstr>WHAT WERE THE WORDS?</vt:lpstr>
      <vt:lpstr>PowerPoint Presentation</vt:lpstr>
      <vt:lpstr>PowerPoint Presentation</vt:lpstr>
      <vt:lpstr>SERVE</vt:lpstr>
      <vt:lpstr>RESPONSIBILITIES</vt:lpstr>
      <vt:lpstr>PowerPoint Presentation</vt:lpstr>
      <vt:lpstr>WHY DO WE FORGET?</vt:lpstr>
      <vt:lpstr>Interference</vt:lpstr>
      <vt:lpstr>FLASHBULB MEMORIES</vt:lpstr>
      <vt:lpstr>Loftus study</vt:lpstr>
      <vt:lpstr>PowerPoint Presentation</vt:lpstr>
      <vt:lpstr>Improving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Yeshim Iqbal</dc:creator>
  <cp:lastModifiedBy>Tasnuva Huque</cp:lastModifiedBy>
  <cp:revision>3</cp:revision>
  <dcterms:created xsi:type="dcterms:W3CDTF">2022-04-27T10:04:18Z</dcterms:created>
  <dcterms:modified xsi:type="dcterms:W3CDTF">2024-03-03T10:56:05Z</dcterms:modified>
</cp:coreProperties>
</file>