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333" r:id="rId2"/>
    <p:sldId id="256" r:id="rId3"/>
    <p:sldId id="265" r:id="rId4"/>
    <p:sldId id="257" r:id="rId5"/>
    <p:sldId id="258" r:id="rId6"/>
    <p:sldId id="294" r:id="rId7"/>
    <p:sldId id="295" r:id="rId8"/>
    <p:sldId id="259" r:id="rId9"/>
    <p:sldId id="260" r:id="rId10"/>
    <p:sldId id="291" r:id="rId11"/>
    <p:sldId id="261" r:id="rId12"/>
    <p:sldId id="269" r:id="rId13"/>
    <p:sldId id="292" r:id="rId14"/>
    <p:sldId id="293" r:id="rId15"/>
    <p:sldId id="273" r:id="rId16"/>
    <p:sldId id="266" r:id="rId17"/>
    <p:sldId id="267" r:id="rId18"/>
    <p:sldId id="268" r:id="rId19"/>
    <p:sldId id="270" r:id="rId20"/>
    <p:sldId id="271" r:id="rId21"/>
    <p:sldId id="272" r:id="rId22"/>
    <p:sldId id="282" r:id="rId23"/>
    <p:sldId id="274" r:id="rId24"/>
    <p:sldId id="296" r:id="rId25"/>
    <p:sldId id="297" r:id="rId26"/>
    <p:sldId id="275" r:id="rId27"/>
    <p:sldId id="277" r:id="rId28"/>
    <p:sldId id="276" r:id="rId29"/>
    <p:sldId id="302" r:id="rId30"/>
    <p:sldId id="263" r:id="rId31"/>
    <p:sldId id="303" r:id="rId32"/>
    <p:sldId id="284" r:id="rId33"/>
    <p:sldId id="285" r:id="rId34"/>
    <p:sldId id="286" r:id="rId35"/>
    <p:sldId id="287" r:id="rId36"/>
    <p:sldId id="288" r:id="rId37"/>
    <p:sldId id="289" r:id="rId38"/>
    <p:sldId id="280" r:id="rId39"/>
    <p:sldId id="298" r:id="rId40"/>
    <p:sldId id="300" r:id="rId41"/>
    <p:sldId id="281" r:id="rId42"/>
    <p:sldId id="301" r:id="rId43"/>
    <p:sldId id="26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4F7940-10FE-478B-8718-B2A1582FBD8A}" type="datetimeFigureOut">
              <a:rPr lang="en-US" smtClean="0"/>
              <a:pPr/>
              <a:t>2/13/2024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6990A0-8DE3-4633-996A-F73515F85E1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F17EAFAA-B890-4AC2-A7CA-512ACBDA69CF}" type="slidenum">
              <a:rPr lang="en-US" smtClean="0"/>
              <a:pPr/>
              <a:t>6</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i="1"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EFA09169-47A3-4AB5-82E8-E10BA1ED50D7}" type="slidenum">
              <a:rPr lang="en-US" smtClean="0"/>
              <a:pPr/>
              <a:t>39</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D97DB8DD-F55C-4769-8EE1-C22D5E2E5BA9}" type="slidenum">
              <a:rPr lang="en-US" smtClean="0"/>
              <a:pPr/>
              <a:t>40</a:t>
            </a:fld>
            <a:endParaRPr 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en-US" i="1"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C8B67C4A-8D54-4E50-8DA6-915B12C730FE}" type="slidenum">
              <a:rPr lang="en-US" smtClean="0"/>
              <a:pPr/>
              <a:t>42</a:t>
            </a:fld>
            <a:endParaRPr 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B3646854-F612-4F55-BED3-BD7904BC5863}" type="slidenum">
              <a:rPr lang="en-US" smtClean="0"/>
              <a:pPr/>
              <a:t>7</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i="1"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5C9C34A-721B-4D5C-A419-1E3C85004BDB}" type="slidenum">
              <a:rPr lang="en-US" smtClean="0"/>
              <a:pPr/>
              <a:t>10</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lvl="1" eaLnBrk="1" hangingPunct="1"/>
            <a:r>
              <a:rPr lang="en-US" i="1" smtClean="0"/>
              <a:t>Truth or Fiction?  If we could see waves of light with slightly longer wavelengths, warm-blooded animals would glow in the dark</a:t>
            </a:r>
            <a:r>
              <a:rPr lang="en-US" smtClean="0"/>
              <a:t>.</a:t>
            </a:r>
            <a:r>
              <a:rPr lang="en-US" i="1" smtClean="0"/>
              <a:t> </a:t>
            </a:r>
            <a:r>
              <a:rPr lang="en-US" b="1" smtClean="0"/>
              <a:t>TRUE</a:t>
            </a:r>
            <a:r>
              <a:rPr lang="en-US" smtClean="0"/>
              <a:t>  If you could see light with slightly longer wavelengths, you would see infrared light waves.  Since heat generates infrared light, warm-blooded people, including other people</a:t>
            </a:r>
            <a:r>
              <a:rPr lang="en-US" i="1" smtClean="0"/>
              <a:t> </a:t>
            </a:r>
            <a:r>
              <a:rPr lang="en-US" smtClean="0"/>
              <a:t>would glow in the dark.</a:t>
            </a:r>
            <a:endParaRPr lang="en-US" i="1" smtClean="0"/>
          </a:p>
          <a:p>
            <a:pPr lvl="1" eaLnBrk="1" hangingPunct="1"/>
            <a:r>
              <a:rPr lang="en-US" smtClean="0"/>
              <a:t>Vision – a candle flame viewed from about 30 miles on a clear night</a:t>
            </a:r>
          </a:p>
          <a:p>
            <a:pPr lvl="1" eaLnBrk="1" hangingPunct="1"/>
            <a:r>
              <a:rPr lang="en-US" smtClean="0"/>
              <a:t>Hearing – a watch ticking from about 20 feet away in a quiet room</a:t>
            </a:r>
          </a:p>
          <a:p>
            <a:pPr lvl="1" eaLnBrk="1" hangingPunct="1"/>
            <a:r>
              <a:rPr lang="en-US" smtClean="0"/>
              <a:t>Taste – 1 teaspoon of sugar dissolved in 2 gallons of water</a:t>
            </a:r>
          </a:p>
          <a:p>
            <a:pPr lvl="1" eaLnBrk="1" hangingPunct="1"/>
            <a:r>
              <a:rPr lang="en-US" smtClean="0"/>
              <a:t>Smell – about one drop of perfume diffused though a small house</a:t>
            </a:r>
          </a:p>
          <a:p>
            <a:pPr lvl="1" eaLnBrk="1" hangingPunct="1"/>
            <a:r>
              <a:rPr lang="en-US" smtClean="0"/>
              <a:t>Touch – the pressure of the wing of a fly falling on a check about a distance of about .4 inch</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139A67A6-676B-440B-A530-F2C768E063F5}" type="slidenum">
              <a:rPr lang="en-US" smtClean="0"/>
              <a:pPr/>
              <a:t>13</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i="1"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BC308AC2-93F9-4BDD-A631-62098B2DB315}" type="slidenum">
              <a:rPr lang="en-US" smtClean="0"/>
              <a:pPr/>
              <a:t>14</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14400" y="4343400"/>
            <a:ext cx="5029200" cy="4114800"/>
          </a:xfrm>
          <a:noFill/>
          <a:ln/>
        </p:spPr>
        <p:txBody>
          <a:bodyPr/>
          <a:lstStyle/>
          <a:p>
            <a:pPr eaLnBrk="1" hangingPunct="1"/>
            <a:r>
              <a:rPr lang="en-US" sz="1300" b="1" smtClean="0"/>
              <a:t>Figure 4.1  The Visible Spectrum.  </a:t>
            </a:r>
            <a:r>
              <a:rPr lang="en-US" sz="1300" smtClean="0"/>
              <a:t>By passing a source of white light, such as sunlight, through a prism, we break it down into the colors of the visible spectrum.  The visible spectrum is just a narrow segment of the electromagnetic spectrum.  The electromagnetic spectrum also includes radio waves, microwaves, X rays, cosmic rays, and many others.  Different forms of electromagnetic energy have wave-lengths which vary from a few trillonths of a meter to thousands of miles.  Visible light varies in wave-length from about 400 to 700 </a:t>
            </a:r>
            <a:r>
              <a:rPr lang="en-US" sz="1300" i="1" smtClean="0"/>
              <a:t>billionths</a:t>
            </a:r>
            <a:r>
              <a:rPr lang="en-US" sz="1300" smtClean="0"/>
              <a:t> of a meter.  (A meter = 39.37 inches.)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642C1EDA-769E-4959-BE0C-7507B5FACB76}" type="slidenum">
              <a:rPr lang="en-US" smtClean="0"/>
              <a:pPr/>
              <a:t>24</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r>
              <a:rPr lang="en-US" smtClean="0"/>
              <a:t>One cycle per second = 1 Hz</a:t>
            </a:r>
          </a:p>
          <a:p>
            <a:pPr lvl="1" eaLnBrk="1" hangingPunct="1"/>
            <a:r>
              <a:rPr lang="en-US" smtClean="0"/>
              <a:t>Pitch of women’s voice is higher than men’s</a:t>
            </a:r>
          </a:p>
          <a:p>
            <a:pPr lvl="2" eaLnBrk="1" hangingPunct="1"/>
            <a:r>
              <a:rPr lang="en-US" smtClean="0"/>
              <a:t>Women’s vocal cords are usually shorter</a:t>
            </a:r>
          </a:p>
          <a:p>
            <a:pPr lvl="2" eaLnBrk="1" hangingPunct="1"/>
            <a:r>
              <a:rPr lang="en-US" smtClean="0"/>
              <a:t>Vocal cords vibrate at a greater frequency</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C1A32B0E-9FAA-4A21-9256-42C616E5B067}" type="slidenum">
              <a:rPr lang="en-US" smtClean="0"/>
              <a:pPr/>
              <a:t>25</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914400" y="4343400"/>
            <a:ext cx="5029200" cy="4114800"/>
          </a:xfrm>
          <a:noFill/>
          <a:ln/>
        </p:spPr>
        <p:txBody>
          <a:bodyPr/>
          <a:lstStyle/>
          <a:p>
            <a:pPr eaLnBrk="1" hangingPunct="1"/>
            <a:r>
              <a:rPr lang="en-US" sz="1300" b="1" smtClean="0"/>
              <a:t>Figure 4.14  Sound Waves of Various Frequencies and Amplitudes.   </a:t>
            </a:r>
            <a:r>
              <a:rPr lang="en-US" sz="1300" smtClean="0"/>
              <a:t>Which sounds have the highest pitch?  Which are loudest?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F093F1A6-EFA7-4267-BDD1-9DD238B60215}" type="slidenum">
              <a:rPr lang="en-US" smtClean="0"/>
              <a:pPr/>
              <a:t>29</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AE2BDC06-8841-495F-8866-CFD1110BA2E8}" type="slidenum">
              <a:rPr lang="en-US" smtClean="0"/>
              <a:pPr/>
              <a:t>31</a:t>
            </a:fld>
            <a:endParaRPr 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n-US" i="1"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160BB23-0190-4E20-AC4F-53501710B411}" type="datetimeFigureOut">
              <a:rPr lang="en-US" smtClean="0"/>
              <a:pPr/>
              <a:t>2/13/2024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E89FBEA-2D95-4A7B-AE6B-976C016235AA}"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60BB23-0190-4E20-AC4F-53501710B411}"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9FBEA-2D95-4A7B-AE6B-976C016235A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E89FBEA-2D95-4A7B-AE6B-976C016235AA}"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60BB23-0190-4E20-AC4F-53501710B411}"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160BB23-0190-4E20-AC4F-53501710B411}"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E89FBEA-2D95-4A7B-AE6B-976C016235AA}"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160BB23-0190-4E20-AC4F-53501710B411}" type="datetimeFigureOut">
              <a:rPr lang="en-US" smtClean="0"/>
              <a:pPr/>
              <a:t>2/13/2024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E89FBEA-2D95-4A7B-AE6B-976C016235AA}"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160BB23-0190-4E20-AC4F-53501710B411}"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9FBEA-2D95-4A7B-AE6B-976C016235AA}"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160BB23-0190-4E20-AC4F-53501710B411}" type="datetimeFigureOut">
              <a:rPr lang="en-US" smtClean="0"/>
              <a:pPr/>
              <a:t>2/13/2024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E89FBEA-2D95-4A7B-AE6B-976C016235AA}"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160BB23-0190-4E20-AC4F-53501710B411}" type="datetimeFigureOut">
              <a:rPr lang="en-US" smtClean="0"/>
              <a:pPr/>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E89FBEA-2D95-4A7B-AE6B-976C016235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160BB23-0190-4E20-AC4F-53501710B411}" type="datetimeFigureOut">
              <a:rPr lang="en-US" smtClean="0"/>
              <a:pPr/>
              <a:t>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E89FBEA-2D95-4A7B-AE6B-976C016235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E89FBEA-2D95-4A7B-AE6B-976C016235AA}"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160BB23-0190-4E20-AC4F-53501710B411}" type="datetimeFigureOut">
              <a:rPr lang="en-US" smtClean="0"/>
              <a:pPr/>
              <a:t>2/13/2024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E89FBEA-2D95-4A7B-AE6B-976C016235AA}"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160BB23-0190-4E20-AC4F-53501710B411}" type="datetimeFigureOut">
              <a:rPr lang="en-US" smtClean="0"/>
              <a:pPr/>
              <a:t>2/13/2024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160BB23-0190-4E20-AC4F-53501710B411}" type="datetimeFigureOut">
              <a:rPr lang="en-US" smtClean="0"/>
              <a:pPr/>
              <a:t>2/13/2024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E89FBEA-2D95-4A7B-AE6B-976C016235AA}"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How do we sense the world as a child?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2800" b="1" smtClean="0"/>
              <a:t>2. Absolute Threshold</a:t>
            </a:r>
          </a:p>
        </p:txBody>
      </p:sp>
      <p:sp>
        <p:nvSpPr>
          <p:cNvPr id="11267" name="Rectangle 3"/>
          <p:cNvSpPr>
            <a:spLocks noGrp="1" noChangeArrowheads="1"/>
          </p:cNvSpPr>
          <p:nvPr>
            <p:ph type="body" idx="1"/>
          </p:nvPr>
        </p:nvSpPr>
        <p:spPr>
          <a:xfrm>
            <a:off x="457200" y="1600200"/>
            <a:ext cx="8382000" cy="4800600"/>
          </a:xfrm>
        </p:spPr>
        <p:txBody>
          <a:bodyPr/>
          <a:lstStyle/>
          <a:p>
            <a:pPr eaLnBrk="1" hangingPunct="1"/>
            <a:r>
              <a:rPr lang="en-US" sz="2800" smtClean="0"/>
              <a:t>Weakest amount of a stimulus that can be distinguished from no stimulus at all</a:t>
            </a:r>
          </a:p>
          <a:p>
            <a:pPr lvl="1" eaLnBrk="1" hangingPunct="1"/>
            <a:r>
              <a:rPr lang="en-US" smtClean="0"/>
              <a:t>Detected 50% of the time</a:t>
            </a:r>
          </a:p>
        </p:txBody>
      </p:sp>
      <p:pic>
        <p:nvPicPr>
          <p:cNvPr id="11268" name="Picture 2"/>
          <p:cNvPicPr>
            <a:picLocks noChangeAspect="1" noChangeArrowheads="1"/>
          </p:cNvPicPr>
          <p:nvPr/>
        </p:nvPicPr>
        <p:blipFill>
          <a:blip r:embed="rId3"/>
          <a:srcRect/>
          <a:stretch>
            <a:fillRect/>
          </a:stretch>
        </p:blipFill>
        <p:spPr bwMode="auto">
          <a:xfrm>
            <a:off x="219075" y="-428625"/>
            <a:ext cx="8924925" cy="72866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8613648" cy="4873752"/>
          </a:xfrm>
        </p:spPr>
        <p:txBody>
          <a:bodyPr>
            <a:normAutofit lnSpcReduction="10000"/>
          </a:bodyPr>
          <a:lstStyle/>
          <a:p>
            <a:pPr fontAlgn="base"/>
            <a:r>
              <a:rPr lang="en-US" dirty="0"/>
              <a:t>2) Difference Threshold - the minimum amount of stimulus intensity change needed to produce a noticeable change</a:t>
            </a:r>
            <a:r>
              <a:rPr lang="en-US" dirty="0" smtClean="0"/>
              <a:t>.</a:t>
            </a:r>
          </a:p>
          <a:p>
            <a:pPr fontAlgn="base">
              <a:buNone/>
            </a:pPr>
            <a:endParaRPr lang="en-US" dirty="0"/>
          </a:p>
          <a:p>
            <a:pPr fontAlgn="base"/>
            <a:r>
              <a:rPr lang="en-US" dirty="0" smtClean="0"/>
              <a:t>the greater the intensity (ex., weight) of a stimulus, the greater the change needed to produce a noticeable change.</a:t>
            </a:r>
          </a:p>
          <a:p>
            <a:pPr fontAlgn="base"/>
            <a:r>
              <a:rPr lang="en-US" dirty="0" smtClean="0"/>
              <a:t>For example, when you pick up a 5 lb weight, and then a 10 pound weight, you can feel a big difference between the two. However, when you pick up 100 lbs, and then 105 lbs, it is much more difficult to feel the difference.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Eye</a:t>
            </a:r>
            <a:endParaRPr lang="en-US" dirty="0"/>
          </a:p>
        </p:txBody>
      </p:sp>
      <p:pic>
        <p:nvPicPr>
          <p:cNvPr id="4" name="Content Placeholder 3" descr="eye.JPG"/>
          <p:cNvPicPr>
            <a:picLocks noGrp="1" noChangeAspect="1"/>
          </p:cNvPicPr>
          <p:nvPr>
            <p:ph sz="quarter" idx="1"/>
          </p:nvPr>
        </p:nvPicPr>
        <p:blipFill>
          <a:blip r:embed="rId2"/>
          <a:stretch>
            <a:fillRect/>
          </a:stretch>
        </p:blipFill>
        <p:spPr>
          <a:xfrm>
            <a:off x="1587578" y="1527175"/>
            <a:ext cx="5932331" cy="45720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sz="2800" b="1" smtClean="0"/>
              <a:t>6. Vision</a:t>
            </a:r>
            <a:br>
              <a:rPr lang="en-US" sz="2800" b="1" smtClean="0"/>
            </a:br>
            <a:r>
              <a:rPr lang="en-US" sz="2800" b="1" smtClean="0"/>
              <a:t>Light</a:t>
            </a:r>
          </a:p>
        </p:txBody>
      </p:sp>
      <p:sp>
        <p:nvSpPr>
          <p:cNvPr id="15363" name="Rectangle 3"/>
          <p:cNvSpPr>
            <a:spLocks noGrp="1" noChangeArrowheads="1"/>
          </p:cNvSpPr>
          <p:nvPr>
            <p:ph type="body" idx="1"/>
          </p:nvPr>
        </p:nvSpPr>
        <p:spPr>
          <a:xfrm>
            <a:off x="457200" y="1600200"/>
            <a:ext cx="8382000" cy="4800600"/>
          </a:xfrm>
        </p:spPr>
        <p:txBody>
          <a:bodyPr/>
          <a:lstStyle/>
          <a:p>
            <a:pPr eaLnBrk="1" hangingPunct="1"/>
            <a:r>
              <a:rPr lang="en-US" sz="2800" smtClean="0"/>
              <a:t>Spectrum of electromagnetic energy</a:t>
            </a:r>
          </a:p>
          <a:p>
            <a:pPr lvl="1" eaLnBrk="1" hangingPunct="1"/>
            <a:r>
              <a:rPr lang="en-US" smtClean="0"/>
              <a:t>Vary in wavelength</a:t>
            </a:r>
          </a:p>
          <a:p>
            <a:pPr lvl="2" eaLnBrk="1" hangingPunct="1"/>
            <a:r>
              <a:rPr lang="en-US" sz="2800" smtClean="0"/>
              <a:t>Human eyes can perceive only a very thin band of electromagnetic waves, known as the visible spectrum (400 – 700nanometers)</a:t>
            </a:r>
          </a:p>
          <a:p>
            <a:pPr lvl="2" eaLnBrk="1" hangingPunct="1"/>
            <a:r>
              <a:rPr lang="en-US" sz="2800" smtClean="0"/>
              <a:t>Within visible light, color is determined by wavelength</a:t>
            </a:r>
          </a:p>
          <a:p>
            <a:pPr lvl="2" eaLnBrk="1" hangingPunct="1">
              <a:buFontTx/>
              <a:buNone/>
            </a:pPr>
            <a:endParaRPr lang="en-US" sz="28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5" descr="0401"/>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16387" name="Rectangle 4"/>
          <p:cNvSpPr>
            <a:spLocks noGrp="1" noChangeArrowheads="1"/>
          </p:cNvSpPr>
          <p:nvPr>
            <p:ph type="title"/>
          </p:nvPr>
        </p:nvSpPr>
        <p:spPr>
          <a:xfrm>
            <a:off x="381000" y="-571500"/>
            <a:ext cx="8229600" cy="1143000"/>
          </a:xfrm>
        </p:spPr>
        <p:txBody>
          <a:bodyPr/>
          <a:lstStyle/>
          <a:p>
            <a:pPr eaLnBrk="1" hangingPunct="1"/>
            <a:r>
              <a:rPr lang="en-US" sz="2800" b="1" smtClean="0"/>
              <a:t>The Visible Spectrum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vision.JPG"/>
          <p:cNvPicPr>
            <a:picLocks noGrp="1" noChangeAspect="1"/>
          </p:cNvPicPr>
          <p:nvPr>
            <p:ph sz="quarter" idx="1"/>
          </p:nvPr>
        </p:nvPicPr>
        <p:blipFill>
          <a:blip r:embed="rId2"/>
          <a:stretch>
            <a:fillRect/>
          </a:stretch>
        </p:blipFill>
        <p:spPr>
          <a:xfrm>
            <a:off x="898909" y="1527175"/>
            <a:ext cx="7309669" cy="45720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rocess.JPG"/>
          <p:cNvPicPr>
            <a:picLocks noGrp="1" noChangeAspect="1"/>
          </p:cNvPicPr>
          <p:nvPr>
            <p:ph sz="quarter" idx="1"/>
          </p:nvPr>
        </p:nvPicPr>
        <p:blipFill>
          <a:blip r:embed="rId2"/>
          <a:stretch>
            <a:fillRect/>
          </a:stretch>
        </p:blipFill>
        <p:spPr>
          <a:xfrm>
            <a:off x="1431310" y="1527175"/>
            <a:ext cx="6244868" cy="45720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roce.JPG"/>
          <p:cNvPicPr>
            <a:picLocks noGrp="1" noChangeAspect="1"/>
          </p:cNvPicPr>
          <p:nvPr>
            <p:ph sz="quarter" idx="1"/>
          </p:nvPr>
        </p:nvPicPr>
        <p:blipFill>
          <a:blip r:embed="rId2"/>
          <a:stretch>
            <a:fillRect/>
          </a:stretch>
        </p:blipFill>
        <p:spPr>
          <a:xfrm>
            <a:off x="1060530" y="1527175"/>
            <a:ext cx="6986427" cy="45720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ensory adaptation.JPG"/>
          <p:cNvPicPr>
            <a:picLocks noGrp="1" noChangeAspect="1"/>
          </p:cNvPicPr>
          <p:nvPr>
            <p:ph sz="quarter" idx="1"/>
          </p:nvPr>
        </p:nvPicPr>
        <p:blipFill>
          <a:blip r:embed="rId2"/>
          <a:stretch>
            <a:fillRect/>
          </a:stretch>
        </p:blipFill>
        <p:spPr>
          <a:xfrm>
            <a:off x="858044" y="2841625"/>
            <a:ext cx="7391400" cy="19431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ara pro.JPG"/>
          <p:cNvPicPr>
            <a:picLocks noGrp="1" noChangeAspect="1"/>
          </p:cNvPicPr>
          <p:nvPr>
            <p:ph sz="quarter" idx="1"/>
          </p:nvPr>
        </p:nvPicPr>
        <p:blipFill>
          <a:blip r:embed="rId2"/>
          <a:stretch>
            <a:fillRect/>
          </a:stretch>
        </p:blipFill>
        <p:spPr>
          <a:xfrm>
            <a:off x="734219" y="2060575"/>
            <a:ext cx="7639050" cy="35052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quarter" idx="1"/>
          </p:nvPr>
        </p:nvSpPr>
        <p:spPr/>
        <p:txBody>
          <a:bodyPr>
            <a:normAutofit/>
          </a:bodyPr>
          <a:lstStyle/>
          <a:p>
            <a:r>
              <a:rPr lang="en-US" dirty="0"/>
              <a:t>Sensations can be defined as </a:t>
            </a:r>
            <a:r>
              <a:rPr lang="en-US" b="1" i="1" dirty="0"/>
              <a:t>the passive process of bringing information from the outside world into the body and to the brain.</a:t>
            </a:r>
            <a:r>
              <a:rPr lang="en-US" dirty="0"/>
              <a:t/>
            </a:r>
            <a:br>
              <a:rPr lang="en-US" dirty="0"/>
            </a:br>
            <a:r>
              <a:rPr lang="en-US" dirty="0"/>
              <a:t/>
            </a:r>
            <a:br>
              <a:rPr lang="en-US" dirty="0"/>
            </a:br>
            <a:r>
              <a:rPr lang="en-US" dirty="0"/>
              <a:t>.Perception can be defined as </a:t>
            </a:r>
            <a:r>
              <a:rPr lang="en-US" b="1" i="1" dirty="0"/>
              <a:t>the active process of selecting, organizing, and interpreting the information brought to the brain by the senses.</a:t>
            </a:r>
            <a:r>
              <a:rPr lang="en-US" dirty="0"/>
              <a:t/>
            </a:r>
            <a:br>
              <a:rPr lang="en-US" dirty="0"/>
            </a:br>
            <a:r>
              <a:rPr lang="en-US" dirty="0"/>
              <a:t/>
            </a:r>
            <a:br>
              <a:rPr lang="en-US"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ara proc.JPG"/>
          <p:cNvPicPr>
            <a:picLocks noGrp="1" noChangeAspect="1"/>
          </p:cNvPicPr>
          <p:nvPr>
            <p:ph sz="quarter" idx="1"/>
          </p:nvPr>
        </p:nvPicPr>
        <p:blipFill>
          <a:blip r:embed="rId2"/>
          <a:stretch>
            <a:fillRect/>
          </a:stretch>
        </p:blipFill>
        <p:spPr>
          <a:xfrm>
            <a:off x="301625" y="2385074"/>
            <a:ext cx="8504238" cy="2856201"/>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visual processing.JPG"/>
          <p:cNvPicPr>
            <a:picLocks noGrp="1" noChangeAspect="1"/>
          </p:cNvPicPr>
          <p:nvPr>
            <p:ph sz="quarter" idx="1"/>
          </p:nvPr>
        </p:nvPicPr>
        <p:blipFill>
          <a:blip r:embed="rId2"/>
          <a:stretch>
            <a:fillRect/>
          </a:stretch>
        </p:blipFill>
        <p:spPr>
          <a:xfrm>
            <a:off x="762000" y="457200"/>
            <a:ext cx="7533249" cy="61722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olor vision.JPG"/>
          <p:cNvPicPr>
            <a:picLocks noGrp="1" noChangeAspect="1"/>
          </p:cNvPicPr>
          <p:nvPr>
            <p:ph sz="quarter" idx="1"/>
          </p:nvPr>
        </p:nvPicPr>
        <p:blipFill>
          <a:blip r:embed="rId2"/>
          <a:stretch>
            <a:fillRect/>
          </a:stretch>
        </p:blipFill>
        <p:spPr>
          <a:xfrm>
            <a:off x="381000" y="565464"/>
            <a:ext cx="8506590" cy="5682936"/>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Hearing</a:t>
            </a:r>
            <a:endParaRPr lang="en-US" dirty="0">
              <a:solidFill>
                <a:schemeClr val="tx1"/>
              </a:solidFill>
            </a:endParaRPr>
          </a:p>
        </p:txBody>
      </p:sp>
      <p:pic>
        <p:nvPicPr>
          <p:cNvPr id="4" name="Content Placeholder 3" descr="hearing.JPG"/>
          <p:cNvPicPr>
            <a:picLocks noGrp="1" noChangeAspect="1"/>
          </p:cNvPicPr>
          <p:nvPr>
            <p:ph sz="quarter" idx="1"/>
          </p:nvPr>
        </p:nvPicPr>
        <p:blipFill>
          <a:blip r:embed="rId2"/>
          <a:stretch>
            <a:fillRect/>
          </a:stretch>
        </p:blipFill>
        <p:spPr>
          <a:xfrm>
            <a:off x="872331" y="1874837"/>
            <a:ext cx="7362825" cy="3876675"/>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2800" b="1" smtClean="0"/>
              <a:t>9. Pitch and Loudness</a:t>
            </a:r>
          </a:p>
        </p:txBody>
      </p:sp>
      <p:sp>
        <p:nvSpPr>
          <p:cNvPr id="44035" name="Rectangle 3"/>
          <p:cNvSpPr>
            <a:spLocks noGrp="1" noChangeArrowheads="1"/>
          </p:cNvSpPr>
          <p:nvPr>
            <p:ph type="body" idx="1"/>
          </p:nvPr>
        </p:nvSpPr>
        <p:spPr>
          <a:xfrm>
            <a:off x="457200" y="1600200"/>
            <a:ext cx="8382000" cy="4800600"/>
          </a:xfrm>
        </p:spPr>
        <p:txBody>
          <a:bodyPr/>
          <a:lstStyle/>
          <a:p>
            <a:pPr eaLnBrk="1" hangingPunct="1"/>
            <a:r>
              <a:rPr lang="en-US" sz="2800" dirty="0" smtClean="0"/>
              <a:t>Pitch</a:t>
            </a:r>
          </a:p>
          <a:p>
            <a:pPr lvl="1" eaLnBrk="1" hangingPunct="1"/>
            <a:r>
              <a:rPr lang="en-US" dirty="0" smtClean="0">
                <a:solidFill>
                  <a:schemeClr val="tx1"/>
                </a:solidFill>
              </a:rPr>
              <a:t>Frequency (# of cycles per second)</a:t>
            </a:r>
          </a:p>
          <a:p>
            <a:pPr lvl="1" eaLnBrk="1" hangingPunct="1"/>
            <a:r>
              <a:rPr lang="en-US" dirty="0" smtClean="0">
                <a:solidFill>
                  <a:schemeClr val="tx1"/>
                </a:solidFill>
              </a:rPr>
              <a:t>Expressed in hertz (Hz)</a:t>
            </a:r>
          </a:p>
          <a:p>
            <a:pPr lvl="1" eaLnBrk="1" hangingPunct="1"/>
            <a:r>
              <a:rPr lang="en-US" dirty="0" smtClean="0">
                <a:solidFill>
                  <a:schemeClr val="tx1"/>
                </a:solidFill>
              </a:rPr>
              <a:t>Pitch of women’s voice is higher than men’s</a:t>
            </a:r>
          </a:p>
          <a:p>
            <a:pPr eaLnBrk="1" hangingPunct="1"/>
            <a:r>
              <a:rPr lang="en-US" sz="2800" dirty="0" smtClean="0"/>
              <a:t>Loudness</a:t>
            </a:r>
          </a:p>
          <a:p>
            <a:pPr lvl="1" eaLnBrk="1" hangingPunct="1"/>
            <a:r>
              <a:rPr lang="en-US" dirty="0" smtClean="0">
                <a:solidFill>
                  <a:schemeClr val="tx1"/>
                </a:solidFill>
              </a:rPr>
              <a:t>Height (amplitude) of sound waves</a:t>
            </a:r>
          </a:p>
          <a:p>
            <a:pPr lvl="1" eaLnBrk="1" hangingPunct="1"/>
            <a:r>
              <a:rPr lang="en-US" dirty="0" smtClean="0">
                <a:solidFill>
                  <a:schemeClr val="tx1"/>
                </a:solidFill>
              </a:rPr>
              <a:t>Expressed in decibels (dB)</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4" descr="0414"/>
          <p:cNvPicPr>
            <a:picLocks noChangeAspect="1" noChangeArrowheads="1"/>
          </p:cNvPicPr>
          <p:nvPr/>
        </p:nvPicPr>
        <p:blipFill>
          <a:blip r:embed="rId3"/>
          <a:srcRect/>
          <a:stretch>
            <a:fillRect/>
          </a:stretch>
        </p:blipFill>
        <p:spPr bwMode="auto">
          <a:xfrm>
            <a:off x="1725613" y="1489075"/>
            <a:ext cx="5692775" cy="5368925"/>
          </a:xfrm>
          <a:prstGeom prst="rect">
            <a:avLst/>
          </a:prstGeom>
          <a:noFill/>
          <a:ln w="9525">
            <a:noFill/>
            <a:miter lim="800000"/>
            <a:headEnd/>
            <a:tailEnd/>
          </a:ln>
        </p:spPr>
      </p:pic>
      <p:sp>
        <p:nvSpPr>
          <p:cNvPr id="45059" name="Rectangle 2"/>
          <p:cNvSpPr>
            <a:spLocks noGrp="1" noChangeArrowheads="1"/>
          </p:cNvSpPr>
          <p:nvPr>
            <p:ph type="title"/>
          </p:nvPr>
        </p:nvSpPr>
        <p:spPr/>
        <p:txBody>
          <a:bodyPr>
            <a:normAutofit fontScale="90000"/>
          </a:bodyPr>
          <a:lstStyle/>
          <a:p>
            <a:pPr eaLnBrk="1" hangingPunct="1"/>
            <a:r>
              <a:rPr lang="en-US" sz="3200" b="1" smtClean="0"/>
              <a:t>Sound Waves of Various Frequencies and Amplitudes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ound.JPG"/>
          <p:cNvPicPr>
            <a:picLocks noGrp="1" noChangeAspect="1"/>
          </p:cNvPicPr>
          <p:nvPr>
            <p:ph sz="quarter" idx="1"/>
          </p:nvPr>
        </p:nvPicPr>
        <p:blipFill>
          <a:blip r:embed="rId2"/>
          <a:stretch>
            <a:fillRect/>
          </a:stretch>
        </p:blipFill>
        <p:spPr>
          <a:xfrm>
            <a:off x="316304" y="425920"/>
            <a:ext cx="8446696" cy="582248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sound loc.JPG"/>
          <p:cNvPicPr>
            <a:picLocks noGrp="1" noChangeAspect="1"/>
          </p:cNvPicPr>
          <p:nvPr>
            <p:ph sz="quarter" idx="1"/>
          </p:nvPr>
        </p:nvPicPr>
        <p:blipFill>
          <a:blip r:embed="rId2"/>
          <a:stretch>
            <a:fillRect/>
          </a:stretch>
        </p:blipFill>
        <p:spPr>
          <a:xfrm>
            <a:off x="932195" y="120914"/>
            <a:ext cx="7132053" cy="6508486"/>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ow sound.JPG"/>
          <p:cNvPicPr>
            <a:picLocks noGrp="1" noChangeAspect="1"/>
          </p:cNvPicPr>
          <p:nvPr>
            <p:ph sz="quarter" idx="1"/>
          </p:nvPr>
        </p:nvPicPr>
        <p:blipFill>
          <a:blip r:embed="rId2"/>
          <a:stretch>
            <a:fillRect/>
          </a:stretch>
        </p:blipFill>
        <p:spPr>
          <a:xfrm>
            <a:off x="381000" y="838200"/>
            <a:ext cx="8552181" cy="48006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533400" y="2209800"/>
            <a:ext cx="8077200" cy="2362200"/>
          </a:xfrm>
        </p:spPr>
        <p:txBody>
          <a:bodyPr>
            <a:normAutofit/>
          </a:bodyPr>
          <a:lstStyle/>
          <a:p>
            <a:pPr eaLnBrk="1" hangingPunct="1"/>
            <a:r>
              <a:rPr lang="en-US" sz="4000" b="1" dirty="0" smtClean="0"/>
              <a:t>The Skin Senses</a:t>
            </a:r>
            <a:br>
              <a:rPr lang="en-US" sz="4000" b="1" dirty="0" smtClean="0"/>
            </a:br>
            <a:r>
              <a:rPr lang="en-US" sz="4000" b="1" dirty="0" smtClean="0"/>
              <a:t/>
            </a:r>
            <a:br>
              <a:rPr lang="en-US" sz="4000" b="1" dirty="0" smtClean="0"/>
            </a:br>
            <a:r>
              <a:rPr lang="en-US" sz="2700" b="1" dirty="0" smtClean="0">
                <a:solidFill>
                  <a:schemeClr val="tx1"/>
                </a:solidFill>
              </a:rPr>
              <a:t>Touch and Pressure</a:t>
            </a:r>
            <a:endParaRPr lang="en-US" sz="3100" b="1" dirty="0" smtClean="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en.JPG"/>
          <p:cNvPicPr>
            <a:picLocks noGrp="1" noChangeAspect="1"/>
          </p:cNvPicPr>
          <p:nvPr>
            <p:ph sz="quarter" idx="1"/>
          </p:nvPr>
        </p:nvPicPr>
        <p:blipFill>
          <a:blip r:embed="rId2"/>
          <a:stretch>
            <a:fillRect/>
          </a:stretch>
        </p:blipFill>
        <p:spPr>
          <a:xfrm>
            <a:off x="800894" y="1627187"/>
            <a:ext cx="7505700" cy="4371975"/>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a:t>
            </a:r>
            <a:endParaRPr lang="en-US" dirty="0"/>
          </a:p>
        </p:txBody>
      </p:sp>
      <p:sp>
        <p:nvSpPr>
          <p:cNvPr id="3" name="Content Placeholder 2"/>
          <p:cNvSpPr>
            <a:spLocks noGrp="1"/>
          </p:cNvSpPr>
          <p:nvPr>
            <p:ph sz="quarter" idx="1"/>
          </p:nvPr>
        </p:nvSpPr>
        <p:spPr/>
        <p:txBody>
          <a:bodyPr/>
          <a:lstStyle/>
          <a:p>
            <a:r>
              <a:rPr lang="en-US" dirty="0" smtClean="0"/>
              <a:t>Touch for Children</a:t>
            </a:r>
          </a:p>
          <a:p>
            <a:r>
              <a:rPr lang="en-US" dirty="0" smtClean="0"/>
              <a:t>Pain</a:t>
            </a:r>
            <a:endParaRPr lang="en-US" dirty="0"/>
          </a:p>
        </p:txBody>
      </p:sp>
      <p:pic>
        <p:nvPicPr>
          <p:cNvPr id="4" name="Picture 3" descr="pain.JPG"/>
          <p:cNvPicPr>
            <a:picLocks noChangeAspect="1"/>
          </p:cNvPicPr>
          <p:nvPr/>
        </p:nvPicPr>
        <p:blipFill>
          <a:blip r:embed="rId2"/>
          <a:stretch>
            <a:fillRect/>
          </a:stretch>
        </p:blipFill>
        <p:spPr>
          <a:xfrm>
            <a:off x="152400" y="2867026"/>
            <a:ext cx="8763000" cy="387718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z="2800" b="1" smtClean="0"/>
              <a:t>Pain</a:t>
            </a:r>
          </a:p>
        </p:txBody>
      </p:sp>
      <p:sp>
        <p:nvSpPr>
          <p:cNvPr id="61443" name="Rectangle 3"/>
          <p:cNvSpPr>
            <a:spLocks noGrp="1" noChangeArrowheads="1"/>
          </p:cNvSpPr>
          <p:nvPr>
            <p:ph type="body" idx="1"/>
          </p:nvPr>
        </p:nvSpPr>
        <p:spPr>
          <a:xfrm>
            <a:off x="457200" y="1600200"/>
            <a:ext cx="8382000" cy="4800600"/>
          </a:xfrm>
        </p:spPr>
        <p:txBody>
          <a:bodyPr/>
          <a:lstStyle/>
          <a:p>
            <a:pPr eaLnBrk="1" hangingPunct="1"/>
            <a:r>
              <a:rPr lang="en-US" sz="2800" dirty="0" err="1" smtClean="0"/>
              <a:t>Nociceptors</a:t>
            </a:r>
            <a:r>
              <a:rPr lang="en-US" sz="2800" dirty="0" smtClean="0"/>
              <a:t> in skin are stimulated</a:t>
            </a:r>
          </a:p>
          <a:p>
            <a:pPr lvl="1" eaLnBrk="1" hangingPunct="1"/>
            <a:r>
              <a:rPr lang="en-US" dirty="0" smtClean="0">
                <a:solidFill>
                  <a:schemeClr val="tx1"/>
                </a:solidFill>
              </a:rPr>
              <a:t>Pain is usually sharpest where nerve endings are densely packed</a:t>
            </a:r>
          </a:p>
          <a:p>
            <a:pPr lvl="1" eaLnBrk="1" hangingPunct="1"/>
            <a:r>
              <a:rPr lang="en-US" dirty="0" smtClean="0">
                <a:solidFill>
                  <a:schemeClr val="tx1"/>
                </a:solidFill>
              </a:rPr>
              <a:t>Pain can be felt deep within body</a:t>
            </a:r>
          </a:p>
          <a:p>
            <a:pPr lvl="1" eaLnBrk="1" hangingPunct="1"/>
            <a:r>
              <a:rPr lang="en-US" dirty="0" smtClean="0">
                <a:solidFill>
                  <a:schemeClr val="tx1"/>
                </a:solidFill>
              </a:rPr>
              <a:t>No nerve endings for pain in the brain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Touch</a:t>
            </a:r>
            <a:endParaRPr lang="en-US" dirty="0">
              <a:solidFill>
                <a:srgbClr val="7030A0"/>
              </a:solidFill>
            </a:endParaRPr>
          </a:p>
        </p:txBody>
      </p:sp>
      <p:sp>
        <p:nvSpPr>
          <p:cNvPr id="3" name="Content Placeholder 2"/>
          <p:cNvSpPr>
            <a:spLocks noGrp="1"/>
          </p:cNvSpPr>
          <p:nvPr>
            <p:ph sz="quarter" idx="1"/>
          </p:nvPr>
        </p:nvSpPr>
        <p:spPr>
          <a:xfrm>
            <a:off x="301752" y="1828800"/>
            <a:ext cx="8503920" cy="4270248"/>
          </a:xfrm>
        </p:spPr>
        <p:txBody>
          <a:bodyPr/>
          <a:lstStyle/>
          <a:p>
            <a:r>
              <a:rPr lang="en-US" dirty="0" smtClean="0"/>
              <a:t>The very survival of our species depend on it.</a:t>
            </a:r>
          </a:p>
          <a:p>
            <a:r>
              <a:rPr lang="en-US" dirty="0" smtClean="0"/>
              <a:t>Besides having physical needs for food, cleanliness and shelter, we also have touch needs. </a:t>
            </a:r>
          </a:p>
          <a:p>
            <a:pPr>
              <a:buNone/>
            </a:pP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Importance of Touch</a:t>
            </a:r>
            <a:endParaRPr lang="en-US" dirty="0"/>
          </a:p>
        </p:txBody>
      </p:sp>
      <p:sp>
        <p:nvSpPr>
          <p:cNvPr id="3" name="Content Placeholder 2"/>
          <p:cNvSpPr>
            <a:spLocks noGrp="1"/>
          </p:cNvSpPr>
          <p:nvPr>
            <p:ph sz="quarter" idx="1"/>
          </p:nvPr>
        </p:nvSpPr>
        <p:spPr>
          <a:xfrm>
            <a:off x="301752" y="1676400"/>
            <a:ext cx="8503920" cy="4422648"/>
          </a:xfrm>
        </p:spPr>
        <p:txBody>
          <a:bodyPr/>
          <a:lstStyle/>
          <a:p>
            <a:r>
              <a:rPr lang="en-US" dirty="0" smtClean="0"/>
              <a:t>What is the </a:t>
            </a:r>
            <a:r>
              <a:rPr lang="en-US" b="1" dirty="0" smtClean="0"/>
              <a:t>first sense that develops in the womb</a:t>
            </a:r>
            <a:r>
              <a:rPr lang="en-US" dirty="0" smtClean="0"/>
              <a:t>?</a:t>
            </a:r>
          </a:p>
          <a:p>
            <a:pPr algn="ctr">
              <a:buNone/>
            </a:pPr>
            <a:r>
              <a:rPr lang="en-US" dirty="0" smtClean="0">
                <a:solidFill>
                  <a:srgbClr val="002060"/>
                </a:solidFill>
              </a:rPr>
              <a:t>The sense of</a:t>
            </a:r>
            <a:r>
              <a:rPr lang="en-US" b="1" dirty="0" smtClean="0">
                <a:solidFill>
                  <a:srgbClr val="002060"/>
                </a:solidFill>
              </a:rPr>
              <a:t> touch</a:t>
            </a:r>
          </a:p>
          <a:p>
            <a:pPr algn="ctr">
              <a:buNone/>
            </a:pPr>
            <a:endParaRPr lang="en-US" dirty="0" smtClean="0"/>
          </a:p>
          <a:p>
            <a:pPr algn="ctr">
              <a:buNone/>
            </a:pPr>
            <a:endParaRPr lang="en-US" dirty="0" smtClean="0"/>
          </a:p>
          <a:p>
            <a:r>
              <a:rPr lang="en-US" dirty="0" smtClean="0"/>
              <a:t>What is the </a:t>
            </a:r>
            <a:r>
              <a:rPr lang="en-US" b="1" dirty="0" smtClean="0"/>
              <a:t>first language baby understands</a:t>
            </a:r>
            <a:r>
              <a:rPr lang="en-US" dirty="0" smtClean="0"/>
              <a:t> after being born?</a:t>
            </a:r>
          </a:p>
          <a:p>
            <a:pPr algn="ctr">
              <a:buNone/>
            </a:pPr>
            <a:r>
              <a:rPr lang="en-US" b="1" dirty="0" smtClean="0">
                <a:solidFill>
                  <a:srgbClr val="002060"/>
                </a:solidFill>
              </a:rPr>
              <a:t>Touch </a:t>
            </a:r>
            <a:r>
              <a:rPr lang="en-US" dirty="0" smtClean="0">
                <a:solidFill>
                  <a:srgbClr val="002060"/>
                </a:solidFill>
              </a:rPr>
              <a:t>and</a:t>
            </a:r>
            <a:r>
              <a:rPr lang="en-US" b="1" dirty="0" smtClean="0">
                <a:solidFill>
                  <a:srgbClr val="002060"/>
                </a:solidFill>
              </a:rPr>
              <a:t> crying</a:t>
            </a:r>
            <a:endParaRPr lang="en-US" dirty="0" smtClean="0">
              <a:solidFill>
                <a:srgbClr val="002060"/>
              </a:solidFill>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pPr>
              <a:buNone/>
            </a:pPr>
            <a:r>
              <a:rPr lang="en-US" dirty="0" smtClean="0">
                <a:solidFill>
                  <a:srgbClr val="7030A0"/>
                </a:solidFill>
              </a:rPr>
              <a:t>On social level -</a:t>
            </a:r>
          </a:p>
          <a:p>
            <a:pPr>
              <a:buNone/>
            </a:pPr>
            <a:endParaRPr lang="en-US" dirty="0" smtClean="0"/>
          </a:p>
          <a:p>
            <a:pPr>
              <a:buNone/>
            </a:pPr>
            <a:r>
              <a:rPr lang="en-US" dirty="0" smtClean="0"/>
              <a:t>   Touching helps us to build relationships with one another. </a:t>
            </a:r>
          </a:p>
          <a:p>
            <a:endParaRPr lang="en-US" dirty="0"/>
          </a:p>
        </p:txBody>
      </p:sp>
      <p:sp>
        <p:nvSpPr>
          <p:cNvPr id="4" name="Rectangle 3"/>
          <p:cNvSpPr/>
          <p:nvPr/>
        </p:nvSpPr>
        <p:spPr>
          <a:xfrm>
            <a:off x="2667000" y="3352800"/>
            <a:ext cx="3810000" cy="2362200"/>
          </a:xfrm>
          <a:prstGeom prst="rect">
            <a:avLst/>
          </a:prstGeom>
          <a:solidFill>
            <a:schemeClr val="accent5"/>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2800" dirty="0" smtClean="0">
                <a:solidFill>
                  <a:srgbClr val="002060"/>
                </a:solidFill>
              </a:rPr>
              <a:t>Touch has the potential to heal or break down, nurture or abuse.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solidFill>
                  <a:srgbClr val="7030A0"/>
                </a:solidFill>
              </a:rPr>
              <a:t>Emotional level –</a:t>
            </a:r>
          </a:p>
          <a:p>
            <a:pPr>
              <a:buNone/>
            </a:pPr>
            <a:r>
              <a:rPr lang="en-US" dirty="0" smtClean="0"/>
              <a:t>Did you know that touch deprivation can be just as damaging as harmful touch? </a:t>
            </a:r>
          </a:p>
          <a:p>
            <a:pPr>
              <a:buNone/>
            </a:pPr>
            <a:endParaRPr lang="en-US" dirty="0"/>
          </a:p>
        </p:txBody>
      </p:sp>
      <p:sp>
        <p:nvSpPr>
          <p:cNvPr id="4" name="Rectangle 3"/>
          <p:cNvSpPr/>
          <p:nvPr/>
        </p:nvSpPr>
        <p:spPr>
          <a:xfrm>
            <a:off x="1752600" y="3276600"/>
            <a:ext cx="5715000" cy="2819400"/>
          </a:xfrm>
          <a:prstGeom prst="rect">
            <a:avLst/>
          </a:prstGeom>
          <a:solidFill>
            <a:schemeClr val="accent5"/>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2060"/>
                </a:solidFill>
              </a:rPr>
              <a:t>Touch can comfort us. Reassure us. Relax us. Even arouse us.</a:t>
            </a:r>
          </a:p>
          <a:p>
            <a:pPr algn="ctr"/>
            <a:endParaRPr lang="en-US" sz="2800" dirty="0" smtClean="0">
              <a:solidFill>
                <a:srgbClr val="002060"/>
              </a:solidFill>
            </a:endParaRPr>
          </a:p>
          <a:p>
            <a:pPr algn="ctr"/>
            <a:r>
              <a:rPr lang="en-US" sz="2800" dirty="0" smtClean="0">
                <a:solidFill>
                  <a:srgbClr val="002060"/>
                </a:solidFill>
              </a:rPr>
              <a:t>Or it could make us very uneasy. Threaten us. Hurt 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pPr>
              <a:buNone/>
            </a:pPr>
            <a:r>
              <a:rPr lang="en-US" dirty="0" smtClean="0">
                <a:solidFill>
                  <a:srgbClr val="7030A0"/>
                </a:solidFill>
              </a:rPr>
              <a:t>Cognitive level –</a:t>
            </a:r>
          </a:p>
          <a:p>
            <a:pPr>
              <a:buNone/>
            </a:pPr>
            <a:endParaRPr lang="en-US" dirty="0" smtClean="0"/>
          </a:p>
          <a:p>
            <a:r>
              <a:rPr lang="en-US" dirty="0" smtClean="0"/>
              <a:t>Touch stimulates brain growth.</a:t>
            </a:r>
          </a:p>
          <a:p>
            <a:r>
              <a:rPr lang="en-US" dirty="0" smtClean="0"/>
              <a:t>Positive touch helps you to cope!</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a:xfrm>
            <a:off x="301752" y="1527048"/>
            <a:ext cx="8503920" cy="3806952"/>
          </a:xfrm>
        </p:spPr>
        <p:txBody>
          <a:bodyPr/>
          <a:lstStyle/>
          <a:p>
            <a:pPr>
              <a:buNone/>
            </a:pPr>
            <a:r>
              <a:rPr lang="en-US" dirty="0" smtClean="0">
                <a:solidFill>
                  <a:srgbClr val="7030A0"/>
                </a:solidFill>
              </a:rPr>
              <a:t>Physiological level (touch for child)- </a:t>
            </a:r>
          </a:p>
          <a:p>
            <a:pPr>
              <a:buNone/>
            </a:pPr>
            <a:endParaRPr lang="en-US" dirty="0" smtClean="0"/>
          </a:p>
          <a:p>
            <a:pPr>
              <a:buNone/>
            </a:pPr>
            <a:r>
              <a:rPr lang="en-US" dirty="0" smtClean="0"/>
              <a:t>Receiving positive kind of touch will:</a:t>
            </a:r>
          </a:p>
          <a:p>
            <a:r>
              <a:rPr lang="en-US" dirty="0" smtClean="0"/>
              <a:t>regulate a baby's breathing</a:t>
            </a:r>
          </a:p>
          <a:p>
            <a:r>
              <a:rPr lang="en-US" dirty="0" smtClean="0"/>
              <a:t>improve circulation</a:t>
            </a:r>
          </a:p>
          <a:p>
            <a:r>
              <a:rPr lang="en-US" dirty="0" smtClean="0"/>
              <a:t>help in digestion</a:t>
            </a:r>
          </a:p>
          <a:p>
            <a:r>
              <a:rPr lang="en-US" dirty="0" smtClean="0"/>
              <a:t>improve sleep </a:t>
            </a:r>
          </a:p>
          <a:p>
            <a:pPr>
              <a:buNone/>
            </a:pP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ain3.JPG"/>
          <p:cNvPicPr>
            <a:picLocks noGrp="1" noChangeAspect="1"/>
          </p:cNvPicPr>
          <p:nvPr>
            <p:ph sz="quarter" idx="1"/>
          </p:nvPr>
        </p:nvPicPr>
        <p:blipFill>
          <a:blip r:embed="rId2"/>
          <a:stretch>
            <a:fillRect/>
          </a:stretch>
        </p:blipFill>
        <p:spPr>
          <a:xfrm>
            <a:off x="706830" y="381000"/>
            <a:ext cx="7685821" cy="6096000"/>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838200" y="3048000"/>
            <a:ext cx="7772400" cy="1311275"/>
          </a:xfrm>
        </p:spPr>
        <p:txBody>
          <a:bodyPr/>
          <a:lstStyle/>
          <a:p>
            <a:pPr eaLnBrk="1" hangingPunct="1"/>
            <a:r>
              <a:rPr lang="en-US" sz="4000" b="1" dirty="0" smtClean="0"/>
              <a:t>The Chemical Senses:</a:t>
            </a:r>
            <a:br>
              <a:rPr lang="en-US" sz="4000" b="1" dirty="0" smtClean="0"/>
            </a:br>
            <a:r>
              <a:rPr lang="en-US" sz="4000" b="1" dirty="0" smtClean="0"/>
              <a:t>Smell and Taste</a:t>
            </a:r>
            <a:endParaRPr lang="en-US"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HOW THEY WORK TOGETHER:</a:t>
            </a:r>
          </a:p>
        </p:txBody>
      </p:sp>
      <p:sp>
        <p:nvSpPr>
          <p:cNvPr id="3" name="Content Placeholder 2"/>
          <p:cNvSpPr>
            <a:spLocks noGrp="1"/>
          </p:cNvSpPr>
          <p:nvPr>
            <p:ph sz="quarter" idx="1"/>
          </p:nvPr>
        </p:nvSpPr>
        <p:spPr/>
        <p:txBody>
          <a:bodyPr>
            <a:normAutofit/>
          </a:bodyPr>
          <a:lstStyle/>
          <a:p>
            <a:pPr fontAlgn="base"/>
            <a:r>
              <a:rPr lang="en-US" dirty="0"/>
              <a:t>1) Sensation occurs:</a:t>
            </a:r>
          </a:p>
          <a:p>
            <a:pPr fontAlgn="base">
              <a:buNone/>
            </a:pPr>
            <a:r>
              <a:rPr lang="en-US" dirty="0" smtClean="0"/>
              <a:t>a) sensory organs absorb energy from a physical stimulus in the environment.</a:t>
            </a:r>
          </a:p>
          <a:p>
            <a:pPr fontAlgn="base">
              <a:buNone/>
            </a:pPr>
            <a:r>
              <a:rPr lang="en-US" dirty="0" smtClean="0"/>
              <a:t>b) sensory receptors convert this energy into neural impulses and send them to the brain.</a:t>
            </a:r>
          </a:p>
          <a:p>
            <a:pPr fontAlgn="base"/>
            <a:r>
              <a:rPr lang="en-US" dirty="0"/>
              <a:t>2) Perception follows:</a:t>
            </a:r>
          </a:p>
          <a:p>
            <a:pPr fontAlgn="base">
              <a:buNone/>
            </a:pPr>
            <a:r>
              <a:rPr lang="en-US" dirty="0" smtClean="0"/>
              <a:t>a) the brain organizes the information and translates it into something meaningful.</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z="2800" b="1" dirty="0" smtClean="0">
                <a:solidFill>
                  <a:schemeClr val="tx1"/>
                </a:solidFill>
              </a:rPr>
              <a:t>Taste</a:t>
            </a:r>
          </a:p>
        </p:txBody>
      </p:sp>
      <p:sp>
        <p:nvSpPr>
          <p:cNvPr id="57347" name="Rectangle 3"/>
          <p:cNvSpPr>
            <a:spLocks noGrp="1" noChangeArrowheads="1"/>
          </p:cNvSpPr>
          <p:nvPr>
            <p:ph type="body" idx="1"/>
          </p:nvPr>
        </p:nvSpPr>
        <p:spPr>
          <a:xfrm>
            <a:off x="457200" y="1600200"/>
            <a:ext cx="8382000" cy="4800600"/>
          </a:xfrm>
        </p:spPr>
        <p:txBody>
          <a:bodyPr/>
          <a:lstStyle/>
          <a:p>
            <a:pPr eaLnBrk="1" hangingPunct="1"/>
            <a:r>
              <a:rPr lang="en-US" sz="2800" dirty="0" smtClean="0"/>
              <a:t>Taste is sensed through taste cells</a:t>
            </a:r>
          </a:p>
          <a:p>
            <a:pPr lvl="1" eaLnBrk="1" hangingPunct="1"/>
            <a:r>
              <a:rPr lang="en-US" dirty="0" smtClean="0">
                <a:solidFill>
                  <a:schemeClr val="tx1"/>
                </a:solidFill>
              </a:rPr>
              <a:t>Receptor neurons on taste buds</a:t>
            </a:r>
          </a:p>
          <a:p>
            <a:pPr eaLnBrk="1" hangingPunct="1"/>
            <a:r>
              <a:rPr lang="en-US" sz="2800" dirty="0" smtClean="0"/>
              <a:t>Four primary taste qualities</a:t>
            </a:r>
          </a:p>
          <a:p>
            <a:pPr lvl="1" eaLnBrk="1" hangingPunct="1"/>
            <a:r>
              <a:rPr lang="en-US" dirty="0" smtClean="0">
                <a:solidFill>
                  <a:schemeClr val="tx1"/>
                </a:solidFill>
              </a:rPr>
              <a:t>Sweet, sour, salty and bitter</a:t>
            </a:r>
          </a:p>
          <a:p>
            <a:pPr lvl="1" eaLnBrk="1" hangingPunct="1"/>
            <a:r>
              <a:rPr lang="en-US" dirty="0" err="1" smtClean="0">
                <a:solidFill>
                  <a:schemeClr val="tx1"/>
                </a:solidFill>
              </a:rPr>
              <a:t>Umami</a:t>
            </a:r>
            <a:r>
              <a:rPr lang="en-US" dirty="0" smtClean="0">
                <a:solidFill>
                  <a:schemeClr val="tx1"/>
                </a:solidFill>
              </a:rPr>
              <a:t> (fifth basic taste) – savory</a:t>
            </a:r>
          </a:p>
          <a:p>
            <a:pPr eaLnBrk="1" hangingPunct="1"/>
            <a:r>
              <a:rPr lang="en-US" sz="2800" dirty="0" smtClean="0"/>
              <a:t>Flavor of food depends on odor, texture, temperature and taste</a:t>
            </a:r>
          </a:p>
          <a:p>
            <a:pPr eaLnBrk="1" hangingPunct="1"/>
            <a:r>
              <a:rPr lang="en-US" sz="2800" dirty="0" smtClean="0"/>
              <a:t>Individuals have taste sensitivities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Tastes</a:t>
            </a:r>
            <a:endParaRPr lang="en-US" dirty="0"/>
          </a:p>
        </p:txBody>
      </p:sp>
      <p:pic>
        <p:nvPicPr>
          <p:cNvPr id="4" name="Content Placeholder 3" descr="tastes.JPG"/>
          <p:cNvPicPr>
            <a:picLocks noGrp="1" noChangeAspect="1"/>
          </p:cNvPicPr>
          <p:nvPr>
            <p:ph sz="quarter" idx="1"/>
          </p:nvPr>
        </p:nvPicPr>
        <p:blipFill>
          <a:blip r:embed="rId2"/>
          <a:stretch>
            <a:fillRect/>
          </a:stretch>
        </p:blipFill>
        <p:spPr>
          <a:xfrm>
            <a:off x="1451840" y="1527175"/>
            <a:ext cx="6203807" cy="4572000"/>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z="2800" b="1" dirty="0" smtClean="0">
                <a:solidFill>
                  <a:schemeClr val="tx1"/>
                </a:solidFill>
              </a:rPr>
              <a:t>Smell</a:t>
            </a:r>
          </a:p>
        </p:txBody>
      </p:sp>
      <p:sp>
        <p:nvSpPr>
          <p:cNvPr id="56323" name="Rectangle 3"/>
          <p:cNvSpPr>
            <a:spLocks noGrp="1" noChangeArrowheads="1"/>
          </p:cNvSpPr>
          <p:nvPr>
            <p:ph type="body" idx="1"/>
          </p:nvPr>
        </p:nvSpPr>
        <p:spPr>
          <a:xfrm>
            <a:off x="457200" y="1600200"/>
            <a:ext cx="8382000" cy="4800600"/>
          </a:xfrm>
        </p:spPr>
        <p:txBody>
          <a:bodyPr/>
          <a:lstStyle/>
          <a:p>
            <a:pPr eaLnBrk="1" hangingPunct="1"/>
            <a:r>
              <a:rPr lang="en-US" sz="2800" dirty="0" smtClean="0"/>
              <a:t>Odors trigger receptor neurons in olfactory membrane</a:t>
            </a:r>
          </a:p>
          <a:p>
            <a:pPr lvl="1" eaLnBrk="1" hangingPunct="1"/>
            <a:r>
              <a:rPr lang="en-US" dirty="0" smtClean="0">
                <a:solidFill>
                  <a:schemeClr val="tx1"/>
                </a:solidFill>
              </a:rPr>
              <a:t>Odors are sample molecules of substances in the air</a:t>
            </a:r>
          </a:p>
          <a:p>
            <a:pPr eaLnBrk="1" hangingPunct="1"/>
            <a:r>
              <a:rPr lang="en-US" sz="2800" dirty="0" smtClean="0"/>
              <a:t>Sensory information about odors is sent to the brain through the olfactory nerve</a:t>
            </a:r>
          </a:p>
          <a:p>
            <a:pPr eaLnBrk="1" hangingPunct="1"/>
            <a:r>
              <a:rPr lang="en-US" sz="2800" dirty="0" smtClean="0"/>
              <a:t>Odor contributes to flavor of foods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Smell</a:t>
            </a:r>
            <a:endParaRPr lang="en-US" dirty="0"/>
          </a:p>
        </p:txBody>
      </p:sp>
      <p:sp>
        <p:nvSpPr>
          <p:cNvPr id="3" name="Content Placeholder 2"/>
          <p:cNvSpPr>
            <a:spLocks noGrp="1"/>
          </p:cNvSpPr>
          <p:nvPr>
            <p:ph sz="quarter" idx="1"/>
          </p:nvPr>
        </p:nvSpPr>
        <p:spPr/>
        <p:txBody>
          <a:bodyPr>
            <a:normAutofit/>
          </a:bodyPr>
          <a:lstStyle/>
          <a:p>
            <a:r>
              <a:rPr lang="en-US" dirty="0" smtClean="0"/>
              <a:t>For humans, the attractiveness of smells depends on learned associations. After a good experience becomes associated with a particular scent, people come to like that scent.</a:t>
            </a:r>
          </a:p>
          <a:p>
            <a:pPr>
              <a:buNone/>
            </a:pPr>
            <a:endParaRPr lang="en-US" dirty="0" smtClean="0"/>
          </a:p>
          <a:p>
            <a:r>
              <a:rPr lang="en-US" dirty="0" smtClean="0"/>
              <a:t>The  smell of the sea, the scent of a perfume, the aroma of loved one’s cloth can bring to mind a happy time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52400"/>
            <a:ext cx="8613648" cy="914400"/>
          </a:xfrm>
        </p:spPr>
        <p:txBody>
          <a:bodyPr>
            <a:normAutofit/>
          </a:bodyPr>
          <a:lstStyle/>
          <a:p>
            <a:r>
              <a:rPr lang="en-US" sz="2000" dirty="0">
                <a:solidFill>
                  <a:schemeClr val="tx1"/>
                </a:solidFill>
              </a:rPr>
              <a:t>B) But what does "meaningful" mean? How do we know what information is important and should be focused </a:t>
            </a:r>
            <a:r>
              <a:rPr lang="en-US" sz="2000" dirty="0" smtClean="0">
                <a:solidFill>
                  <a:schemeClr val="tx1"/>
                </a:solidFill>
              </a:rPr>
              <a:t>on?</a:t>
            </a:r>
            <a:endParaRPr lang="en-US" sz="2000" dirty="0">
              <a:solidFill>
                <a:schemeClr val="tx1"/>
              </a:solidFill>
            </a:endParaRPr>
          </a:p>
        </p:txBody>
      </p:sp>
      <p:sp>
        <p:nvSpPr>
          <p:cNvPr id="3" name="Content Placeholder 2"/>
          <p:cNvSpPr>
            <a:spLocks noGrp="1"/>
          </p:cNvSpPr>
          <p:nvPr>
            <p:ph sz="quarter" idx="1"/>
          </p:nvPr>
        </p:nvSpPr>
        <p:spPr/>
        <p:txBody>
          <a:bodyPr>
            <a:normAutofit fontScale="92500" lnSpcReduction="20000"/>
          </a:bodyPr>
          <a:lstStyle/>
          <a:p>
            <a:pPr fontAlgn="base"/>
            <a:r>
              <a:rPr lang="en-US" dirty="0"/>
              <a:t>1) Selective Attention - process of discriminating between what is important &amp; is irrelevant (Seems redundant: selective-attention?), and is influenced by motivation</a:t>
            </a:r>
            <a:r>
              <a:rPr lang="en-US" dirty="0" smtClean="0"/>
              <a:t>.</a:t>
            </a:r>
          </a:p>
          <a:p>
            <a:pPr fontAlgn="base"/>
            <a:endParaRPr lang="en-US" dirty="0" smtClean="0"/>
          </a:p>
          <a:p>
            <a:pPr fontAlgn="base">
              <a:buNone/>
            </a:pPr>
            <a:endParaRPr lang="en-US" dirty="0"/>
          </a:p>
          <a:p>
            <a:pPr fontAlgn="base"/>
            <a:r>
              <a:rPr lang="en-US" dirty="0" smtClean="0"/>
              <a:t>For example - students in class should focus on what the teachers are saying and the overheads being presented. Students walking by the classroom may focus on people in the room, who is the teacher, etc., and not the same thing the students in the class.</a:t>
            </a:r>
          </a:p>
          <a:p>
            <a:pPr>
              <a:buNone/>
            </a:pPr>
            <a:r>
              <a:rPr lang="en-US" dirty="0"/>
              <a:t/>
            </a:r>
            <a:br>
              <a:rPr lang="en-US" dirty="0"/>
            </a:br>
            <a:r>
              <a:rPr lang="en-US" dirty="0"/>
              <a:t/>
            </a:r>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2800" b="1" smtClean="0"/>
              <a:t>1. Visual Perception</a:t>
            </a:r>
          </a:p>
        </p:txBody>
      </p:sp>
      <p:sp>
        <p:nvSpPr>
          <p:cNvPr id="30723" name="Rectangle 3"/>
          <p:cNvSpPr>
            <a:spLocks noGrp="1" noChangeArrowheads="1"/>
          </p:cNvSpPr>
          <p:nvPr>
            <p:ph type="body" idx="1"/>
          </p:nvPr>
        </p:nvSpPr>
        <p:spPr>
          <a:xfrm>
            <a:off x="457200" y="1600200"/>
            <a:ext cx="8382000" cy="4800600"/>
          </a:xfrm>
        </p:spPr>
        <p:txBody>
          <a:bodyPr/>
          <a:lstStyle/>
          <a:p>
            <a:pPr eaLnBrk="1" hangingPunct="1"/>
            <a:r>
              <a:rPr lang="en-US" sz="2800" smtClean="0"/>
              <a:t>Process used to organize sensory impressions caused by the light that strikes our eyes</a:t>
            </a:r>
          </a:p>
          <a:p>
            <a:pPr eaLnBrk="1" hangingPunct="1"/>
            <a:r>
              <a:rPr lang="en-US" sz="2800" smtClean="0"/>
              <a:t>Sensation is a mechanical process</a:t>
            </a:r>
          </a:p>
          <a:p>
            <a:pPr eaLnBrk="1" hangingPunct="1"/>
            <a:r>
              <a:rPr lang="en-US" sz="2800" smtClean="0"/>
              <a:t>Perception is an active process</a:t>
            </a:r>
          </a:p>
          <a:p>
            <a:pPr lvl="1" eaLnBrk="1" hangingPunct="1"/>
            <a:r>
              <a:rPr lang="en-US" smtClean="0"/>
              <a:t>Involves experience, expectations and motivations</a:t>
            </a:r>
          </a:p>
        </p:txBody>
      </p:sp>
      <p:pic>
        <p:nvPicPr>
          <p:cNvPr id="30724" name="Picture 4" descr="Dog.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2800" b="1" smtClean="0"/>
              <a:t>1. Visual Perception</a:t>
            </a:r>
          </a:p>
        </p:txBody>
      </p:sp>
      <p:sp>
        <p:nvSpPr>
          <p:cNvPr id="31747" name="Rectangle 3"/>
          <p:cNvSpPr>
            <a:spLocks noGrp="1" noChangeArrowheads="1"/>
          </p:cNvSpPr>
          <p:nvPr>
            <p:ph type="body" idx="1"/>
          </p:nvPr>
        </p:nvSpPr>
        <p:spPr>
          <a:xfrm>
            <a:off x="457200" y="1600200"/>
            <a:ext cx="8382000" cy="4800600"/>
          </a:xfrm>
        </p:spPr>
        <p:txBody>
          <a:bodyPr/>
          <a:lstStyle/>
          <a:p>
            <a:pPr eaLnBrk="1" hangingPunct="1"/>
            <a:r>
              <a:rPr lang="en-US" sz="2800" smtClean="0"/>
              <a:t>Process used to organize sensory impressions caused by the light that strikes our eyes</a:t>
            </a:r>
          </a:p>
          <a:p>
            <a:pPr eaLnBrk="1" hangingPunct="1"/>
            <a:r>
              <a:rPr lang="en-US" sz="2800" smtClean="0"/>
              <a:t>Sensation is a mechanical process</a:t>
            </a:r>
          </a:p>
          <a:p>
            <a:pPr eaLnBrk="1" hangingPunct="1"/>
            <a:r>
              <a:rPr lang="en-US" sz="2800" smtClean="0"/>
              <a:t>Perception is an active process</a:t>
            </a:r>
          </a:p>
          <a:p>
            <a:pPr lvl="1" eaLnBrk="1" hangingPunct="1"/>
            <a:r>
              <a:rPr lang="en-US" smtClean="0"/>
              <a:t>Involves experience, expectations and motivations</a:t>
            </a:r>
          </a:p>
        </p:txBody>
      </p:sp>
      <p:pic>
        <p:nvPicPr>
          <p:cNvPr id="31748" name="Picture 4" descr="Dog.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pic>
        <p:nvPicPr>
          <p:cNvPr id="31749" name="Picture 2"/>
          <p:cNvPicPr>
            <a:picLocks noChangeAspect="1" noChangeArrowheads="1"/>
          </p:cNvPicPr>
          <p:nvPr/>
        </p:nvPicPr>
        <p:blipFill>
          <a:blip r:embed="rId4"/>
          <a:srcRect/>
          <a:stretch>
            <a:fillRect/>
          </a:stretch>
        </p:blipFill>
        <p:spPr bwMode="auto">
          <a:xfrm>
            <a:off x="0" y="0"/>
            <a:ext cx="9144000" cy="7239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fontAlgn="base"/>
            <a:r>
              <a:rPr lang="en-US" dirty="0"/>
              <a:t>2) Perceptual Expectancy - how we perceive the world is a function of our past experiences, culture, and biological </a:t>
            </a:r>
            <a:r>
              <a:rPr lang="en-US" dirty="0" smtClean="0"/>
              <a:t>makeup.</a:t>
            </a:r>
          </a:p>
          <a:p>
            <a:pPr fontAlgn="base">
              <a:buNone/>
            </a:pPr>
            <a:endParaRPr lang="en-US" dirty="0"/>
          </a:p>
          <a:p>
            <a:pPr fontAlgn="base"/>
            <a:r>
              <a:rPr lang="en-US" dirty="0" smtClean="0"/>
              <a:t>example </a:t>
            </a:r>
            <a:r>
              <a:rPr lang="en-US" dirty="0"/>
              <a:t>- you may look at a painting and not really understand the message the artist is trying to convey. But, if someone tells you about it, you might begin to see things in the painting that you were unable to see before.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fontAlgn="base"/>
            <a:r>
              <a:rPr lang="en-US" b="1" dirty="0"/>
              <a:t>ALL OF THIS IS CALLED</a:t>
            </a:r>
            <a:r>
              <a:rPr lang="en-US" dirty="0"/>
              <a:t> </a:t>
            </a:r>
            <a:r>
              <a:rPr lang="en-US" b="1" dirty="0"/>
              <a:t>Psychophysics</a:t>
            </a:r>
            <a:endParaRPr lang="en-US" dirty="0"/>
          </a:p>
          <a:p>
            <a:pPr fontAlgn="base">
              <a:buNone/>
            </a:pPr>
            <a:r>
              <a:rPr lang="en-US" dirty="0"/>
              <a:t>C) Psychophysics can be defined as,</a:t>
            </a:r>
            <a:r>
              <a:rPr lang="en-US" b="1" dirty="0"/>
              <a:t> </a:t>
            </a:r>
            <a:r>
              <a:rPr lang="en-US" b="1" i="1" dirty="0"/>
              <a:t>the study of how physical stimuli are translated into psychological experience</a:t>
            </a:r>
            <a:r>
              <a:rPr lang="en-US" b="1" dirty="0" smtClean="0"/>
              <a:t>.</a:t>
            </a:r>
          </a:p>
          <a:p>
            <a:pPr fontAlgn="base">
              <a:buNone/>
            </a:pPr>
            <a:endParaRPr lang="en-US" dirty="0"/>
          </a:p>
          <a:p>
            <a:pPr fontAlgn="base"/>
            <a:r>
              <a:rPr lang="en-US" dirty="0"/>
              <a:t>In order to measure these events, psychologists use THRESHOLDS.</a:t>
            </a:r>
          </a:p>
          <a:p>
            <a:pPr fontAlgn="base"/>
            <a:r>
              <a:rPr lang="en-US" dirty="0" smtClean="0"/>
              <a:t>1) Threshold - a dividing line between what has detectable energy and what does not.</a:t>
            </a:r>
          </a:p>
          <a:p>
            <a:pPr fontAlgn="base">
              <a:buNone/>
            </a:pPr>
            <a:endParaRPr lang="en-US"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826</TotalTime>
  <Words>1213</Words>
  <Application>Microsoft Office PowerPoint</Application>
  <PresentationFormat>On-screen Show (4:3)</PresentationFormat>
  <Paragraphs>142</Paragraphs>
  <Slides>43</Slides>
  <Notes>12</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Civic</vt:lpstr>
      <vt:lpstr>Slide 1</vt:lpstr>
      <vt:lpstr>Slide 2</vt:lpstr>
      <vt:lpstr>Slide 3</vt:lpstr>
      <vt:lpstr>A) HOW THEY WORK TOGETHER:</vt:lpstr>
      <vt:lpstr>B) But what does "meaningful" mean? How do we know what information is important and should be focused on?</vt:lpstr>
      <vt:lpstr>1. Visual Perception</vt:lpstr>
      <vt:lpstr>1. Visual Perception</vt:lpstr>
      <vt:lpstr>Slide 8</vt:lpstr>
      <vt:lpstr>Slide 9</vt:lpstr>
      <vt:lpstr>2. Absolute Threshold</vt:lpstr>
      <vt:lpstr>Slide 11</vt:lpstr>
      <vt:lpstr>Vision: Eye</vt:lpstr>
      <vt:lpstr>6. Vision Light</vt:lpstr>
      <vt:lpstr>The Visible Spectrum</vt:lpstr>
      <vt:lpstr>Slide 15</vt:lpstr>
      <vt:lpstr>Slide 16</vt:lpstr>
      <vt:lpstr>Slide 17</vt:lpstr>
      <vt:lpstr>Slide 18</vt:lpstr>
      <vt:lpstr>Slide 19</vt:lpstr>
      <vt:lpstr>Slide 20</vt:lpstr>
      <vt:lpstr>Slide 21</vt:lpstr>
      <vt:lpstr>Slide 22</vt:lpstr>
      <vt:lpstr>Hearing</vt:lpstr>
      <vt:lpstr>9. Pitch and Loudness</vt:lpstr>
      <vt:lpstr>Sound Waves of Various Frequencies and Amplitudes</vt:lpstr>
      <vt:lpstr>Slide 26</vt:lpstr>
      <vt:lpstr>Slide 27</vt:lpstr>
      <vt:lpstr>Slide 28</vt:lpstr>
      <vt:lpstr>The Skin Senses  Touch and Pressure</vt:lpstr>
      <vt:lpstr>Touch</vt:lpstr>
      <vt:lpstr>Pain</vt:lpstr>
      <vt:lpstr>Touch</vt:lpstr>
      <vt:lpstr>The Importance of Touch</vt:lpstr>
      <vt:lpstr>Cont…</vt:lpstr>
      <vt:lpstr>Cont…</vt:lpstr>
      <vt:lpstr>Cont…</vt:lpstr>
      <vt:lpstr>Cont…</vt:lpstr>
      <vt:lpstr>Slide 38</vt:lpstr>
      <vt:lpstr>The Chemical Senses: Smell and Taste</vt:lpstr>
      <vt:lpstr>Taste</vt:lpstr>
      <vt:lpstr>Tastes</vt:lpstr>
      <vt:lpstr>Smell</vt:lpstr>
      <vt:lpstr>Smell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Sharan</dc:creator>
  <cp:lastModifiedBy>suhrid</cp:lastModifiedBy>
  <cp:revision>47</cp:revision>
  <dcterms:created xsi:type="dcterms:W3CDTF">2013-10-06T13:36:42Z</dcterms:created>
  <dcterms:modified xsi:type="dcterms:W3CDTF">2024-02-13T09:07:42Z</dcterms:modified>
</cp:coreProperties>
</file>