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99" r:id="rId23"/>
    <p:sldId id="300" r:id="rId24"/>
    <p:sldId id="280" r:id="rId25"/>
    <p:sldId id="281" r:id="rId26"/>
    <p:sldId id="282" r:id="rId27"/>
    <p:sldId id="283" r:id="rId28"/>
    <p:sldId id="284" r:id="rId29"/>
    <p:sldId id="285" r:id="rId30"/>
    <p:sldId id="286" r:id="rId31"/>
    <p:sldId id="287" r:id="rId32"/>
    <p:sldId id="288" r:id="rId33"/>
    <p:sldId id="291" r:id="rId34"/>
    <p:sldId id="297" r:id="rId35"/>
    <p:sldId id="29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3C78F-CBE1-49B3-B3F2-589D96992CE2}" type="datetimeFigureOut">
              <a:rPr lang="en-US" smtClean="0"/>
              <a:pPr/>
              <a:t>7/22/2020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3D9F7-1FFA-4627-BEA8-7A08C2A8A430}" type="slidenum">
              <a:rPr lang="en-US" smtClean="0"/>
              <a:pPr/>
              <a:t>‹#›</a:t>
            </a:fld>
            <a:endParaRPr lang="en-US"/>
          </a:p>
        </p:txBody>
      </p:sp>
    </p:spTree>
    <p:extLst>
      <p:ext uri="{BB962C8B-B14F-4D97-AF65-F5344CB8AC3E}">
        <p14:creationId xmlns:p14="http://schemas.microsoft.com/office/powerpoint/2010/main" val="127756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DC31CC-F932-4829-B0A0-ACF7D64C9A21}"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92861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3792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16782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7462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1821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8183C0A7-533D-4F32-AAA9-5DA33EB64166}" type="datetimeFigureOut">
              <a:rPr lang="en-US"/>
              <a:pPr>
                <a:defRPr/>
              </a:pPr>
              <a:t>7/22/2020</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F7A1769-5596-458A-9CCA-571AFD1BEA6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5BBD533-0B78-4376-81F1-1471FAABD52C}" type="datetimeFigureOut">
              <a:rPr lang="en-US"/>
              <a:pPr>
                <a:defRPr/>
              </a:pPr>
              <a:t>7/22/2020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F6DD21E-5C1F-455F-BFEE-F53494CDCD3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3476B67B-AC36-4164-B587-79B5ACFF8C18}" type="datetimeFigureOut">
              <a:rPr lang="en-US"/>
              <a:pPr>
                <a:defRPr/>
              </a:pPr>
              <a:t>7/22/2020</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C343B31-8088-4ED1-AF09-4CB3E0C28B6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81565F8-3234-405D-A07A-777AD256215A}" type="datetimeFigureOut">
              <a:rPr lang="en-US"/>
              <a:pPr>
                <a:defRPr/>
              </a:pPr>
              <a:t>7/22/2020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5631248-9ECA-44A7-880D-9DF8A5999E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8944A9B2-53BC-4FB9-8440-998D5499D5BC}" type="datetimeFigureOut">
              <a:rPr lang="en-US"/>
              <a:pPr>
                <a:defRPr/>
              </a:pPr>
              <a:t>7/22/2020</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1B1731A-C93A-485D-ADA2-5EC37232A197}"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52C50D5-6FE9-49E9-BD29-531ABFBF2890}" type="datetimeFigureOut">
              <a:rPr lang="en-US"/>
              <a:pPr>
                <a:defRPr/>
              </a:pPr>
              <a:t>7/22/2020</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E1C0D601-0858-45CD-9835-B681D652492B}"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D8F4976C-3B4B-4D66-B8F2-4BF080C5B995}" type="datetimeFigureOut">
              <a:rPr lang="en-US"/>
              <a:pPr>
                <a:defRPr/>
              </a:pPr>
              <a:t>7/22/2020</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C224EFFA-B1F5-4A77-B037-B5A87679B52B}"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B2CBCCF-F298-4D25-A514-35380B519CCA}" type="datetimeFigureOut">
              <a:rPr lang="en-US"/>
              <a:pPr>
                <a:defRPr/>
              </a:pPr>
              <a:t>7/22/2020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2A6B59F-7A85-4975-8F99-82D3691192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AAE2C9D-85FD-40A4-B69E-26FEC1FCD2A1}" type="datetimeFigureOut">
              <a:rPr lang="en-US"/>
              <a:pPr>
                <a:defRPr/>
              </a:pPr>
              <a:t>7/22/2020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4123F1E-5AA5-4C5D-8C23-22C1C18990C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F15CEDE-F7C3-436A-A505-D9AEEA70AEDD}" type="datetimeFigureOut">
              <a:rPr lang="en-US"/>
              <a:pPr>
                <a:defRPr/>
              </a:pPr>
              <a:t>7/22/2020</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2565F15-6C22-4BCE-B2F2-2993D97F5D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0DA23044-1C1F-4B03-BD5B-1ABA72947C01}" type="datetimeFigureOut">
              <a:rPr lang="en-US"/>
              <a:pPr>
                <a:defRPr/>
              </a:pPr>
              <a:t>7/22/2020</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17722717-3F32-4578-8ACA-41A6A7E11F7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cs typeface="Arial" charset="0"/>
              </a:defRPr>
            </a:lvl1pPr>
          </a:lstStyle>
          <a:p>
            <a:pPr>
              <a:defRPr/>
            </a:pPr>
            <a:fld id="{C9F9B1CD-C43E-448F-B5E9-44A003908265}" type="datetimeFigureOut">
              <a:rPr lang="en-US"/>
              <a:pPr>
                <a:defRPr/>
              </a:pPr>
              <a:t>7/22/2020</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cs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cs typeface="Arial" charset="0"/>
              </a:defRPr>
            </a:lvl1pPr>
          </a:lstStyle>
          <a:p>
            <a:pPr>
              <a:defRPr/>
            </a:pPr>
            <a:fld id="{0A249AE8-D6DF-46B7-A48C-C37CC65986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91" name="Content Placeholder 2"/>
          <p:cNvSpPr>
            <a:spLocks noGrp="1"/>
          </p:cNvSpPr>
          <p:nvPr>
            <p:ph sz="quarter" idx="1"/>
          </p:nvPr>
        </p:nvSpPr>
        <p:spPr>
          <a:xfrm>
            <a:off x="609600" y="2057400"/>
            <a:ext cx="8324850" cy="4495800"/>
          </a:xfrm>
        </p:spPr>
        <p:txBody>
          <a:bodyPr/>
          <a:lstStyle/>
          <a:p>
            <a:pPr marL="596900" indent="-514350" algn="ctr" eaLnBrk="1" hangingPunct="1">
              <a:buFont typeface="Wingdings 2" panose="05020102010507070707" pitchFamily="18" charset="2"/>
              <a:buNone/>
            </a:pPr>
            <a:r>
              <a:rPr lang="en-US" altLang="en-US" sz="4800" dirty="0" smtClean="0">
                <a:solidFill>
                  <a:srgbClr val="002060"/>
                </a:solidFill>
              </a:rPr>
              <a:t>Stress Management</a:t>
            </a:r>
            <a:endParaRPr lang="en-US" altLang="en-US" sz="4000" dirty="0" smtClean="0"/>
          </a:p>
        </p:txBody>
      </p:sp>
    </p:spTree>
    <p:extLst>
      <p:ext uri="{BB962C8B-B14F-4D97-AF65-F5344CB8AC3E}">
        <p14:creationId xmlns:p14="http://schemas.microsoft.com/office/powerpoint/2010/main" val="1698593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pPr algn="ctr"/>
            <a:r>
              <a:rPr lang="en-US" altLang="en-US" smtClean="0">
                <a:solidFill>
                  <a:srgbClr val="002060"/>
                </a:solidFill>
                <a:latin typeface="Berlin Sans FB" panose="020E0602020502020306" pitchFamily="34" charset="0"/>
              </a:rPr>
              <a:t>INTERNAL STRESSORS</a:t>
            </a:r>
            <a:endParaRPr lang="en-US" altLang="en-US" smtClean="0"/>
          </a:p>
        </p:txBody>
      </p:sp>
      <p:sp>
        <p:nvSpPr>
          <p:cNvPr id="21507" name="Content Placeholder 4"/>
          <p:cNvSpPr>
            <a:spLocks noGrp="1"/>
          </p:cNvSpPr>
          <p:nvPr>
            <p:ph sz="quarter" idx="1"/>
          </p:nvPr>
        </p:nvSpPr>
        <p:spPr>
          <a:xfrm>
            <a:off x="609600" y="1589088"/>
            <a:ext cx="3886200" cy="4572000"/>
          </a:xfrm>
        </p:spPr>
        <p:txBody>
          <a:bodyPr/>
          <a:lstStyle/>
          <a:p>
            <a:pPr>
              <a:buFont typeface="Wingdings" panose="05000000000000000000" pitchFamily="2" charset="2"/>
              <a:buNone/>
            </a:pPr>
            <a:r>
              <a:rPr lang="en-US" altLang="en-US" b="1" smtClean="0"/>
              <a:t>LIFESTYLE CHOICES</a:t>
            </a:r>
          </a:p>
          <a:p>
            <a:pPr>
              <a:lnSpc>
                <a:spcPct val="200000"/>
              </a:lnSpc>
              <a:buFont typeface="Wingdings" panose="05000000000000000000" pitchFamily="2" charset="2"/>
              <a:buChar char="q"/>
            </a:pPr>
            <a:r>
              <a:rPr lang="en-US" altLang="en-US" smtClean="0"/>
              <a:t>Use of caffeine</a:t>
            </a:r>
          </a:p>
          <a:p>
            <a:pPr>
              <a:lnSpc>
                <a:spcPct val="200000"/>
              </a:lnSpc>
              <a:buFont typeface="Wingdings" panose="05000000000000000000" pitchFamily="2" charset="2"/>
              <a:buChar char="q"/>
            </a:pPr>
            <a:r>
              <a:rPr lang="en-US" altLang="en-US" smtClean="0"/>
              <a:t>Lack of proper sleep</a:t>
            </a:r>
          </a:p>
          <a:p>
            <a:pPr>
              <a:lnSpc>
                <a:spcPct val="200000"/>
              </a:lnSpc>
              <a:buFont typeface="Wingdings" panose="05000000000000000000" pitchFamily="2" charset="2"/>
              <a:buChar char="q"/>
            </a:pPr>
            <a:r>
              <a:rPr lang="en-US" altLang="en-US" smtClean="0"/>
              <a:t>Overloaded schedule</a:t>
            </a:r>
          </a:p>
          <a:p>
            <a:endParaRPr lang="en-US" altLang="en-US" smtClean="0"/>
          </a:p>
        </p:txBody>
      </p:sp>
      <p:sp>
        <p:nvSpPr>
          <p:cNvPr id="21508" name="Content Placeholder 5"/>
          <p:cNvSpPr>
            <a:spLocks noGrp="1"/>
          </p:cNvSpPr>
          <p:nvPr>
            <p:ph sz="quarter" idx="2"/>
          </p:nvPr>
        </p:nvSpPr>
        <p:spPr>
          <a:xfrm>
            <a:off x="4572000" y="1600200"/>
            <a:ext cx="4267200" cy="4572000"/>
          </a:xfrm>
        </p:spPr>
        <p:txBody>
          <a:bodyPr/>
          <a:lstStyle/>
          <a:p>
            <a:r>
              <a:rPr lang="en-US" altLang="en-US" b="1" smtClean="0"/>
              <a:t>NEGATIVE SELF - TALK </a:t>
            </a:r>
          </a:p>
          <a:p>
            <a:pPr>
              <a:lnSpc>
                <a:spcPct val="150000"/>
              </a:lnSpc>
            </a:pPr>
            <a:r>
              <a:rPr lang="en-US" altLang="en-US" smtClean="0"/>
              <a:t>Pessimistic thinking</a:t>
            </a:r>
          </a:p>
          <a:p>
            <a:pPr>
              <a:lnSpc>
                <a:spcPct val="150000"/>
              </a:lnSpc>
            </a:pPr>
            <a:r>
              <a:rPr lang="en-US" altLang="en-US" smtClean="0"/>
              <a:t>Self criticism</a:t>
            </a:r>
          </a:p>
          <a:p>
            <a:pPr>
              <a:lnSpc>
                <a:spcPct val="150000"/>
              </a:lnSpc>
            </a:pPr>
            <a:r>
              <a:rPr lang="en-US" altLang="en-US" smtClean="0"/>
              <a:t>Over analyzing</a:t>
            </a:r>
          </a:p>
          <a:p>
            <a:pPr>
              <a:buFont typeface="Wingdings" panose="05000000000000000000" pitchFamily="2" charset="2"/>
              <a:buNone/>
            </a:pPr>
            <a:endParaRPr lang="en-US" altLang="en-US" smtClean="0"/>
          </a:p>
        </p:txBody>
      </p:sp>
    </p:spTree>
    <p:extLst>
      <p:ext uri="{BB962C8B-B14F-4D97-AF65-F5344CB8AC3E}">
        <p14:creationId xmlns:p14="http://schemas.microsoft.com/office/powerpoint/2010/main" val="916498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a:r>
              <a:rPr lang="en-US" altLang="en-US" smtClean="0">
                <a:solidFill>
                  <a:srgbClr val="002060"/>
                </a:solidFill>
                <a:latin typeface="Berlin Sans FB" panose="020E0602020502020306" pitchFamily="34" charset="0"/>
              </a:rPr>
              <a:t>INTERNAL STRESSORS</a:t>
            </a:r>
            <a:endParaRPr lang="en-US" altLang="en-US" smtClean="0"/>
          </a:p>
        </p:txBody>
      </p:sp>
      <p:sp>
        <p:nvSpPr>
          <p:cNvPr id="22531" name="Content Placeholder 2"/>
          <p:cNvSpPr>
            <a:spLocks noGrp="1"/>
          </p:cNvSpPr>
          <p:nvPr>
            <p:ph sz="quarter" idx="1"/>
          </p:nvPr>
        </p:nvSpPr>
        <p:spPr>
          <a:xfrm>
            <a:off x="609600" y="1589088"/>
            <a:ext cx="3886200" cy="4572000"/>
          </a:xfrm>
        </p:spPr>
        <p:txBody>
          <a:bodyPr/>
          <a:lstStyle/>
          <a:p>
            <a:pPr>
              <a:buFont typeface="Wingdings" panose="05000000000000000000" pitchFamily="2" charset="2"/>
              <a:buNone/>
            </a:pPr>
            <a:r>
              <a:rPr lang="en-US" altLang="en-US" b="1" smtClean="0"/>
              <a:t>PERSONALITY TRAITS</a:t>
            </a:r>
          </a:p>
          <a:p>
            <a:pPr>
              <a:lnSpc>
                <a:spcPct val="150000"/>
              </a:lnSpc>
            </a:pPr>
            <a:r>
              <a:rPr lang="en-US" altLang="en-US" smtClean="0"/>
              <a:t>Perfectionists </a:t>
            </a:r>
          </a:p>
          <a:p>
            <a:pPr>
              <a:lnSpc>
                <a:spcPct val="150000"/>
              </a:lnSpc>
            </a:pPr>
            <a:r>
              <a:rPr lang="en-US" altLang="en-US" smtClean="0"/>
              <a:t>Workaholic</a:t>
            </a:r>
          </a:p>
          <a:p>
            <a:pPr>
              <a:lnSpc>
                <a:spcPct val="150000"/>
              </a:lnSpc>
            </a:pPr>
            <a:r>
              <a:rPr lang="en-US" altLang="en-US" smtClean="0"/>
              <a:t>Hurry up personality trait</a:t>
            </a:r>
          </a:p>
        </p:txBody>
      </p:sp>
      <p:sp>
        <p:nvSpPr>
          <p:cNvPr id="22532" name="Content Placeholder 3"/>
          <p:cNvSpPr>
            <a:spLocks noGrp="1"/>
          </p:cNvSpPr>
          <p:nvPr>
            <p:ph sz="quarter" idx="2"/>
          </p:nvPr>
        </p:nvSpPr>
        <p:spPr>
          <a:xfrm>
            <a:off x="4648200" y="1589088"/>
            <a:ext cx="4083050" cy="4572000"/>
          </a:xfrm>
        </p:spPr>
        <p:txBody>
          <a:bodyPr/>
          <a:lstStyle/>
          <a:p>
            <a:r>
              <a:rPr lang="en-US" altLang="en-US" smtClean="0"/>
              <a:t> </a:t>
            </a:r>
            <a:r>
              <a:rPr lang="en-US" altLang="en-US" b="1" smtClean="0"/>
              <a:t>MIND TRAPS</a:t>
            </a:r>
          </a:p>
          <a:p>
            <a:pPr>
              <a:lnSpc>
                <a:spcPct val="150000"/>
              </a:lnSpc>
            </a:pPr>
            <a:r>
              <a:rPr lang="en-US" altLang="en-US" smtClean="0"/>
              <a:t>Unrealistic expectations</a:t>
            </a:r>
          </a:p>
          <a:p>
            <a:pPr>
              <a:lnSpc>
                <a:spcPct val="150000"/>
              </a:lnSpc>
            </a:pPr>
            <a:r>
              <a:rPr lang="en-US" altLang="en-US" smtClean="0"/>
              <a:t>Taking things personally</a:t>
            </a:r>
          </a:p>
          <a:p>
            <a:pPr>
              <a:lnSpc>
                <a:spcPct val="150000"/>
              </a:lnSpc>
            </a:pPr>
            <a:r>
              <a:rPr lang="en-US" altLang="en-US" smtClean="0"/>
              <a:t>All or nothing thinking</a:t>
            </a:r>
          </a:p>
          <a:p>
            <a:pPr>
              <a:lnSpc>
                <a:spcPct val="150000"/>
              </a:lnSpc>
            </a:pPr>
            <a:r>
              <a:rPr lang="en-US" altLang="en-US" smtClean="0"/>
              <a:t>Exaggeration</a:t>
            </a:r>
          </a:p>
          <a:p>
            <a:pPr>
              <a:lnSpc>
                <a:spcPct val="150000"/>
              </a:lnSpc>
            </a:pPr>
            <a:r>
              <a:rPr lang="en-US" altLang="en-US" smtClean="0"/>
              <a:t>Rigid thinking</a:t>
            </a:r>
          </a:p>
          <a:p>
            <a:endParaRPr lang="en-US" altLang="en-US" smtClean="0"/>
          </a:p>
        </p:txBody>
      </p:sp>
    </p:spTree>
    <p:extLst>
      <p:ext uri="{BB962C8B-B14F-4D97-AF65-F5344CB8AC3E}">
        <p14:creationId xmlns:p14="http://schemas.microsoft.com/office/powerpoint/2010/main" val="1717810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algn="ctr" eaLnBrk="1" hangingPunct="1"/>
            <a:r>
              <a:rPr lang="en-US" altLang="en-US" smtClean="0">
                <a:solidFill>
                  <a:srgbClr val="002060"/>
                </a:solidFill>
                <a:latin typeface="Berlin Sans FB" panose="020E0602020502020306" pitchFamily="34" charset="0"/>
              </a:rPr>
              <a:t>Can Stress be Good for You??</a:t>
            </a:r>
          </a:p>
        </p:txBody>
      </p:sp>
      <p:pic>
        <p:nvPicPr>
          <p:cNvPr id="92163" name="Picture 3" descr="F:\communication image\ques 1.jpg"/>
          <p:cNvPicPr>
            <a:picLocks noChangeAspect="1" noChangeArrowheads="1"/>
          </p:cNvPicPr>
          <p:nvPr/>
        </p:nvPicPr>
        <p:blipFill>
          <a:blip r:embed="rId2">
            <a:duotone>
              <a:schemeClr val="accent5">
                <a:shade val="45000"/>
                <a:satMod val="135000"/>
              </a:schemeClr>
              <a:prstClr val="white"/>
            </a:duotone>
            <a:lum contrast="30000"/>
          </a:blip>
          <a:srcRect/>
          <a:stretch>
            <a:fillRect/>
          </a:stretch>
        </p:blipFill>
        <p:spPr bwMode="auto">
          <a:xfrm>
            <a:off x="1371600" y="2057400"/>
            <a:ext cx="2857500" cy="2857500"/>
          </a:xfrm>
          <a:prstGeom prst="rect">
            <a:avLst/>
          </a:prstGeom>
          <a:noFill/>
        </p:spPr>
      </p:pic>
      <p:pic>
        <p:nvPicPr>
          <p:cNvPr id="6" name="Picture 3" descr="F:\communication image\ques 1.jpg"/>
          <p:cNvPicPr>
            <a:picLocks noChangeAspect="1" noChangeArrowheads="1"/>
          </p:cNvPicPr>
          <p:nvPr/>
        </p:nvPicPr>
        <p:blipFill>
          <a:blip r:embed="rId2">
            <a:duotone>
              <a:schemeClr val="accent2">
                <a:shade val="45000"/>
                <a:satMod val="135000"/>
              </a:schemeClr>
              <a:prstClr val="white"/>
            </a:duotone>
            <a:lum contrast="30000"/>
          </a:blip>
          <a:srcRect/>
          <a:stretch>
            <a:fillRect/>
          </a:stretch>
        </p:blipFill>
        <p:spPr bwMode="auto">
          <a:xfrm flipH="1">
            <a:off x="5943600" y="2057400"/>
            <a:ext cx="2857500" cy="2857500"/>
          </a:xfrm>
          <a:prstGeom prst="rect">
            <a:avLst/>
          </a:prstGeom>
          <a:noFill/>
        </p:spPr>
      </p:pic>
      <p:pic>
        <p:nvPicPr>
          <p:cNvPr id="12293" name="Picture 6" descr="F:\communication image\smiley-question-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133600"/>
            <a:ext cx="2822575"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953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additive="base">
                                        <p:cTn id="7" dur="500" fill="hold"/>
                                        <p:tgtEl>
                                          <p:spTgt spid="12293"/>
                                        </p:tgtEl>
                                        <p:attrNameLst>
                                          <p:attrName>ppt_x</p:attrName>
                                        </p:attrNameLst>
                                      </p:cBhvr>
                                      <p:tavLst>
                                        <p:tav tm="0">
                                          <p:val>
                                            <p:strVal val="#ppt_x"/>
                                          </p:val>
                                        </p:tav>
                                        <p:tav tm="100000">
                                          <p:val>
                                            <p:strVal val="#ppt_x"/>
                                          </p:val>
                                        </p:tav>
                                      </p:tavLst>
                                    </p:anim>
                                    <p:anim calcmode="lin" valueType="num">
                                      <p:cBhvr additive="base">
                                        <p:cTn id="8"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rot="16200000">
            <a:off x="-266700" y="3390900"/>
            <a:ext cx="5410200" cy="609600"/>
          </a:xfrm>
          <a:solidFill>
            <a:srgbClr val="FFC000"/>
          </a:solidFill>
        </p:spPr>
        <p:txBody>
          <a:bodyPr>
            <a:normAutofit/>
          </a:bodyPr>
          <a:lstStyle/>
          <a:p>
            <a:pPr eaLnBrk="1" fontAlgn="auto" hangingPunct="1">
              <a:spcAft>
                <a:spcPts val="0"/>
              </a:spcAft>
              <a:defRPr/>
            </a:pPr>
            <a:r>
              <a:rPr lang="en-US" sz="3200" dirty="0" smtClean="0">
                <a:latin typeface="+mn-lt"/>
                <a:ea typeface="+mn-ea"/>
                <a:cs typeface="+mn-cs"/>
              </a:rPr>
              <a:t>   Performance/ ability to cope</a:t>
            </a:r>
          </a:p>
        </p:txBody>
      </p:sp>
      <p:pic>
        <p:nvPicPr>
          <p:cNvPr id="24579" name="Picture 3" descr="C:\Users\safina.enayet\Desktop\st 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905000"/>
            <a:ext cx="4876800" cy="3779838"/>
          </a:xfrm>
          <a:noFill/>
        </p:spPr>
      </p:pic>
      <p:sp>
        <p:nvSpPr>
          <p:cNvPr id="24580" name="Text Placeholder 8"/>
          <p:cNvSpPr>
            <a:spLocks noGrp="1"/>
          </p:cNvSpPr>
          <p:nvPr>
            <p:ph type="body" idx="4294967295"/>
          </p:nvPr>
        </p:nvSpPr>
        <p:spPr>
          <a:xfrm>
            <a:off x="3657600" y="5715000"/>
            <a:ext cx="3276600" cy="533400"/>
          </a:xfrm>
          <a:solidFill>
            <a:srgbClr val="FFC000"/>
          </a:solidFill>
        </p:spPr>
        <p:txBody>
          <a:bodyPr/>
          <a:lstStyle/>
          <a:p>
            <a:pPr marL="44450" eaLnBrk="1" hangingPunct="1">
              <a:spcBef>
                <a:spcPct val="0"/>
              </a:spcBef>
              <a:buFont typeface="Wingdings" panose="05000000000000000000" pitchFamily="2" charset="2"/>
              <a:buNone/>
            </a:pPr>
            <a:r>
              <a:rPr lang="en-US" altLang="en-US" sz="2800" smtClean="0"/>
              <a:t> </a:t>
            </a:r>
            <a:r>
              <a:rPr lang="bn-BD" altLang="en-US" sz="2800" smtClean="0">
                <a:ea typeface="Vrinda" pitchFamily="34" charset="0"/>
              </a:rPr>
              <a:t>Arousal / Demands</a:t>
            </a:r>
            <a:endParaRPr lang="en-US" altLang="en-US" sz="2800" smtClean="0"/>
          </a:p>
        </p:txBody>
      </p:sp>
    </p:spTree>
    <p:extLst>
      <p:ext uri="{BB962C8B-B14F-4D97-AF65-F5344CB8AC3E}">
        <p14:creationId xmlns:p14="http://schemas.microsoft.com/office/powerpoint/2010/main" val="52821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609600" y="152400"/>
            <a:ext cx="8382000" cy="914400"/>
          </a:xfrm>
        </p:spPr>
        <p:txBody>
          <a:bodyPr/>
          <a:lstStyle/>
          <a:p>
            <a:pPr algn="ctr" eaLnBrk="1" hangingPunct="1"/>
            <a:r>
              <a:rPr lang="en-US" altLang="en-US" smtClean="0">
                <a:solidFill>
                  <a:srgbClr val="002060"/>
                </a:solidFill>
                <a:latin typeface="Berlin Sans FB" panose="020E0602020502020306" pitchFamily="34" charset="0"/>
              </a:rPr>
              <a:t>Not every Stress is Bad…</a:t>
            </a:r>
          </a:p>
        </p:txBody>
      </p:sp>
      <p:pic>
        <p:nvPicPr>
          <p:cNvPr id="25603"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42975" y="1828800"/>
            <a:ext cx="7493000" cy="4495800"/>
          </a:xfrm>
        </p:spPr>
      </p:pic>
    </p:spTree>
    <p:extLst>
      <p:ext uri="{BB962C8B-B14F-4D97-AF65-F5344CB8AC3E}">
        <p14:creationId xmlns:p14="http://schemas.microsoft.com/office/powerpoint/2010/main" val="24718515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381000"/>
            <a:ext cx="7162800" cy="609600"/>
          </a:xfrm>
        </p:spPr>
        <p:txBody>
          <a:bodyPr>
            <a:normAutofit fontScale="90000"/>
          </a:bodyPr>
          <a:lstStyle/>
          <a:p>
            <a:pPr algn="ctr" eaLnBrk="1" fontAlgn="auto" hangingPunct="1">
              <a:spcAft>
                <a:spcPts val="0"/>
              </a:spcAft>
              <a:defRPr/>
            </a:pPr>
            <a:r>
              <a:rPr lang="en-US" dirty="0" smtClean="0">
                <a:solidFill>
                  <a:srgbClr val="002060"/>
                </a:solidFill>
                <a:latin typeface="Berlin Sans FB" pitchFamily="34" charset="0"/>
              </a:rPr>
              <a:t>Two Types of Stress </a:t>
            </a:r>
          </a:p>
        </p:txBody>
      </p:sp>
      <p:sp>
        <p:nvSpPr>
          <p:cNvPr id="26627" name="Rectangle 3"/>
          <p:cNvSpPr>
            <a:spLocks noGrp="1"/>
          </p:cNvSpPr>
          <p:nvPr>
            <p:ph sz="quarter" idx="1"/>
          </p:nvPr>
        </p:nvSpPr>
        <p:spPr>
          <a:xfrm>
            <a:off x="457200" y="1676400"/>
            <a:ext cx="8305800" cy="4953000"/>
          </a:xfrm>
        </p:spPr>
        <p:txBody>
          <a:bodyPr/>
          <a:lstStyle/>
          <a:p>
            <a:pPr eaLnBrk="1" hangingPunct="1"/>
            <a:r>
              <a:rPr lang="en-US" altLang="en-US" sz="2400" b="1" smtClean="0">
                <a:latin typeface="Berlin Sans FB" panose="020E0602020502020306" pitchFamily="34" charset="0"/>
              </a:rPr>
              <a:t>Distress</a:t>
            </a:r>
            <a:r>
              <a:rPr lang="en-US" altLang="en-US" sz="2400" smtClean="0">
                <a:latin typeface="Berlin Sans FB" panose="020E0602020502020306" pitchFamily="34" charset="0"/>
              </a:rPr>
              <a:t>:</a:t>
            </a:r>
          </a:p>
          <a:p>
            <a:pPr algn="just" eaLnBrk="1" hangingPunct="1">
              <a:buFont typeface="Wingdings 2" panose="05020102010507070707" pitchFamily="18" charset="2"/>
              <a:buNone/>
            </a:pPr>
            <a:r>
              <a:rPr lang="en-US" altLang="en-US" sz="2400" smtClean="0">
                <a:latin typeface="Berlin Sans FB" panose="020E0602020502020306" pitchFamily="34" charset="0"/>
              </a:rPr>
              <a:t>	Distress or negative stress occurs when your level of stress is either too high or too low and your body and/or mind begin to respond negatively to the stressors. It is the all encompassing sense of being imposed upon by difficulties with no light at the end of the tunnel. </a:t>
            </a:r>
          </a:p>
          <a:p>
            <a:pPr eaLnBrk="1" hangingPunct="1"/>
            <a:r>
              <a:rPr lang="en-US" altLang="en-US" sz="2400" b="1" smtClean="0">
                <a:latin typeface="Berlin Sans FB" panose="020E0602020502020306" pitchFamily="34" charset="0"/>
              </a:rPr>
              <a:t>Eustress:</a:t>
            </a:r>
          </a:p>
          <a:p>
            <a:pPr algn="just" eaLnBrk="1" hangingPunct="1">
              <a:buFont typeface="Wingdings 2" panose="05020102010507070707" pitchFamily="18" charset="2"/>
              <a:buNone/>
            </a:pPr>
            <a:r>
              <a:rPr lang="en-US" altLang="en-US" sz="2400" smtClean="0">
                <a:latin typeface="Berlin Sans FB" panose="020E0602020502020306" pitchFamily="34" charset="0"/>
              </a:rPr>
              <a:t>	Eustress or positive stress occurs when your level of stress is high enough to motivate you to move into action to get things accomplished. We may feel challenged, but the sources of the stress are opportunities that are meaningful to us. </a:t>
            </a:r>
          </a:p>
          <a:p>
            <a:pPr algn="just" eaLnBrk="1" hangingPunct="1">
              <a:buFont typeface="Wingdings 2" panose="05020102010507070707" pitchFamily="18" charset="2"/>
              <a:buNone/>
            </a:pPr>
            <a:endParaRPr lang="en-US" altLang="en-US" sz="2400" smtClean="0">
              <a:latin typeface="Berlin Sans FB" panose="020E0602020502020306" pitchFamily="34" charset="0"/>
            </a:endParaRPr>
          </a:p>
        </p:txBody>
      </p:sp>
    </p:spTree>
    <p:extLst>
      <p:ext uri="{BB962C8B-B14F-4D97-AF65-F5344CB8AC3E}">
        <p14:creationId xmlns:p14="http://schemas.microsoft.com/office/powerpoint/2010/main" val="277440090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algn="ctr" eaLnBrk="1" hangingPunct="1"/>
            <a:r>
              <a:rPr lang="en-US" altLang="en-US" smtClean="0">
                <a:solidFill>
                  <a:srgbClr val="002060"/>
                </a:solidFill>
                <a:latin typeface="Berlin Sans FB" panose="020E0602020502020306" pitchFamily="34" charset="0"/>
              </a:rPr>
              <a:t>How S</a:t>
            </a:r>
            <a:r>
              <a:rPr lang="bn-BD" altLang="en-US" smtClean="0">
                <a:solidFill>
                  <a:srgbClr val="002060"/>
                </a:solidFill>
                <a:latin typeface="Berlin Sans FB" panose="020E0602020502020306" pitchFamily="34" charset="0"/>
                <a:ea typeface="Vrinda" pitchFamily="34" charset="0"/>
              </a:rPr>
              <a:t>tress</a:t>
            </a:r>
            <a:r>
              <a:rPr lang="en-US" altLang="en-US" smtClean="0">
                <a:solidFill>
                  <a:srgbClr val="002060"/>
                </a:solidFill>
                <a:latin typeface="Berlin Sans FB" panose="020E0602020502020306" pitchFamily="34" charset="0"/>
              </a:rPr>
              <a:t> Affects???</a:t>
            </a:r>
            <a:endParaRPr lang="en-US" altLang="en-US" smtClean="0">
              <a:solidFill>
                <a:srgbClr val="002060"/>
              </a:solidFill>
            </a:endParaRPr>
          </a:p>
        </p:txBody>
      </p:sp>
      <p:sp>
        <p:nvSpPr>
          <p:cNvPr id="45059" name="Content Placeholder 2"/>
          <p:cNvSpPr>
            <a:spLocks noGrp="1"/>
          </p:cNvSpPr>
          <p:nvPr>
            <p:ph sz="quarter" idx="1"/>
          </p:nvPr>
        </p:nvSpPr>
        <p:spPr>
          <a:xfrm>
            <a:off x="0" y="1524000"/>
            <a:ext cx="9144000" cy="5334000"/>
          </a:xfrm>
          <a:solidFill>
            <a:schemeClr val="accent4">
              <a:lumMod val="20000"/>
              <a:lumOff val="80000"/>
            </a:schemeClr>
          </a:solidFill>
        </p:spPr>
        <p:txBody>
          <a:bodyPr/>
          <a:lstStyle/>
          <a:p>
            <a:pPr eaLnBrk="1" hangingPunct="1">
              <a:buFont typeface="Wingdings" panose="05000000000000000000" pitchFamily="2" charset="2"/>
              <a:buNone/>
              <a:defRPr/>
            </a:pPr>
            <a:r>
              <a:rPr lang="en-US" sz="4000" dirty="0" smtClean="0">
                <a:latin typeface="Berlin Sans FB" pitchFamily="34" charset="0"/>
              </a:rPr>
              <a:t>                  Cognitive </a:t>
            </a:r>
            <a:r>
              <a:rPr lang="en-US" sz="2400" dirty="0" smtClean="0">
                <a:latin typeface="Berlin Sans FB" pitchFamily="34" charset="0"/>
              </a:rPr>
              <a:t>(Negative Thought)</a:t>
            </a:r>
          </a:p>
          <a:p>
            <a:pPr eaLnBrk="1" hangingPunct="1">
              <a:buFont typeface="Wingdings" panose="05000000000000000000" pitchFamily="2" charset="2"/>
              <a:buNone/>
              <a:defRPr/>
            </a:pPr>
            <a:r>
              <a:rPr lang="en-US" sz="4000" dirty="0" smtClean="0">
                <a:latin typeface="Berlin Sans FB" pitchFamily="34" charset="0"/>
              </a:rPr>
              <a:t>                              </a:t>
            </a:r>
          </a:p>
          <a:p>
            <a:pPr eaLnBrk="1" hangingPunct="1">
              <a:buFont typeface="Wingdings" panose="05000000000000000000" pitchFamily="2" charset="2"/>
              <a:buNone/>
              <a:defRPr/>
            </a:pPr>
            <a:r>
              <a:rPr lang="en-US" sz="4000" dirty="0" smtClean="0">
                <a:latin typeface="Berlin Sans FB" pitchFamily="34" charset="0"/>
              </a:rPr>
              <a:t>            Physiological </a:t>
            </a:r>
            <a:r>
              <a:rPr lang="en-US" sz="2400" dirty="0" smtClean="0">
                <a:latin typeface="Berlin Sans FB" pitchFamily="34" charset="0"/>
              </a:rPr>
              <a:t>(Negative Bodily Reaction)</a:t>
            </a:r>
          </a:p>
          <a:p>
            <a:pPr eaLnBrk="1" hangingPunct="1">
              <a:buFont typeface="Wingdings" panose="05000000000000000000" pitchFamily="2" charset="2"/>
              <a:buNone/>
              <a:defRPr/>
            </a:pPr>
            <a:r>
              <a:rPr lang="en-US" sz="4000" dirty="0" smtClean="0">
                <a:latin typeface="Berlin Sans FB" pitchFamily="34" charset="0"/>
              </a:rPr>
              <a:t> </a:t>
            </a:r>
          </a:p>
          <a:p>
            <a:pPr eaLnBrk="1" hangingPunct="1">
              <a:buFont typeface="Wingdings" panose="05000000000000000000" pitchFamily="2" charset="2"/>
              <a:buNone/>
              <a:defRPr/>
            </a:pPr>
            <a:r>
              <a:rPr lang="en-US" sz="4000" dirty="0" smtClean="0">
                <a:latin typeface="Berlin Sans FB" pitchFamily="34" charset="0"/>
              </a:rPr>
              <a:t>                    Emotional </a:t>
            </a:r>
            <a:r>
              <a:rPr lang="en-US" sz="2400" dirty="0" smtClean="0">
                <a:latin typeface="Berlin Sans FB" pitchFamily="34" charset="0"/>
              </a:rPr>
              <a:t>(Negative Emotion)</a:t>
            </a:r>
          </a:p>
          <a:p>
            <a:pPr eaLnBrk="1" hangingPunct="1">
              <a:defRPr/>
            </a:pPr>
            <a:endParaRPr lang="en-US" sz="4000" dirty="0" smtClean="0">
              <a:latin typeface="Berlin Sans FB" pitchFamily="34" charset="0"/>
            </a:endParaRPr>
          </a:p>
          <a:p>
            <a:pPr eaLnBrk="1" hangingPunct="1">
              <a:buFont typeface="Wingdings" panose="05000000000000000000" pitchFamily="2" charset="2"/>
              <a:buNone/>
              <a:defRPr/>
            </a:pPr>
            <a:r>
              <a:rPr lang="en-US" sz="4000" dirty="0" smtClean="0">
                <a:latin typeface="Berlin Sans FB" pitchFamily="34" charset="0"/>
              </a:rPr>
              <a:t>                     Behavioral </a:t>
            </a:r>
            <a:r>
              <a:rPr lang="en-US" sz="2400" dirty="0" smtClean="0">
                <a:latin typeface="Berlin Sans FB" pitchFamily="34" charset="0"/>
              </a:rPr>
              <a:t>(Under Achievement)</a:t>
            </a:r>
          </a:p>
          <a:p>
            <a:pPr eaLnBrk="1" hangingPunct="1">
              <a:defRPr/>
            </a:pPr>
            <a:endParaRPr lang="en-US" sz="4000" dirty="0" smtClean="0">
              <a:latin typeface="Berlin Sans FB" pitchFamily="34" charset="0"/>
            </a:endParaRPr>
          </a:p>
          <a:p>
            <a:pPr eaLnBrk="1" hangingPunct="1">
              <a:defRPr/>
            </a:pPr>
            <a:r>
              <a:rPr lang="en-US" sz="4000" dirty="0" smtClean="0">
                <a:latin typeface="Berlin Sans FB" pitchFamily="34" charset="0"/>
              </a:rPr>
              <a:t>                  </a:t>
            </a:r>
          </a:p>
        </p:txBody>
      </p:sp>
      <p:sp>
        <p:nvSpPr>
          <p:cNvPr id="5" name="Down Arrow 4"/>
          <p:cNvSpPr/>
          <p:nvPr/>
        </p:nvSpPr>
        <p:spPr>
          <a:xfrm>
            <a:off x="4267200" y="3810000"/>
            <a:ext cx="484188"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6" name="Down Arrow 5"/>
          <p:cNvSpPr/>
          <p:nvPr/>
        </p:nvSpPr>
        <p:spPr>
          <a:xfrm>
            <a:off x="4267200" y="5105400"/>
            <a:ext cx="484188"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7" name="Down Arrow 6"/>
          <p:cNvSpPr/>
          <p:nvPr/>
        </p:nvSpPr>
        <p:spPr>
          <a:xfrm>
            <a:off x="4267200" y="2362200"/>
            <a:ext cx="484188"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2866283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0"/>
            <a:ext cx="8153400" cy="1143000"/>
          </a:xfrm>
        </p:spPr>
        <p:txBody>
          <a:bodyPr/>
          <a:lstStyle/>
          <a:p>
            <a:pPr algn="ctr"/>
            <a:r>
              <a:rPr lang="en-US" altLang="en-US" sz="4000" smtClean="0">
                <a:solidFill>
                  <a:srgbClr val="002060"/>
                </a:solidFill>
                <a:latin typeface="Berlin Sans FB" panose="020E0602020502020306" pitchFamily="34" charset="0"/>
              </a:rPr>
              <a:t/>
            </a:r>
            <a:br>
              <a:rPr lang="en-US" altLang="en-US" sz="4000" smtClean="0">
                <a:solidFill>
                  <a:srgbClr val="002060"/>
                </a:solidFill>
                <a:latin typeface="Berlin Sans FB" panose="020E0602020502020306" pitchFamily="34" charset="0"/>
              </a:rPr>
            </a:br>
            <a:r>
              <a:rPr lang="en-US" altLang="en-US" sz="4000" smtClean="0">
                <a:solidFill>
                  <a:srgbClr val="002060"/>
                </a:solidFill>
                <a:latin typeface="Berlin Sans FB" panose="020E0602020502020306" pitchFamily="34" charset="0"/>
              </a:rPr>
              <a:t/>
            </a:r>
            <a:br>
              <a:rPr lang="en-US" altLang="en-US" sz="4000" smtClean="0">
                <a:solidFill>
                  <a:srgbClr val="002060"/>
                </a:solidFill>
                <a:latin typeface="Berlin Sans FB" panose="020E0602020502020306" pitchFamily="34" charset="0"/>
              </a:rPr>
            </a:br>
            <a:r>
              <a:rPr lang="en-US" altLang="en-US" sz="4000" smtClean="0">
                <a:solidFill>
                  <a:srgbClr val="002060"/>
                </a:solidFill>
                <a:latin typeface="Berlin Sans FB" panose="020E0602020502020306" pitchFamily="34" charset="0"/>
              </a:rPr>
              <a:t>Cognitive</a:t>
            </a:r>
            <a:r>
              <a:rPr lang="en-US" altLang="en-US" smtClean="0"/>
              <a:t/>
            </a:r>
            <a:br>
              <a:rPr lang="en-US" altLang="en-US" smtClean="0"/>
            </a:br>
            <a:endParaRPr lang="en-US" altLang="en-US" smtClean="0"/>
          </a:p>
        </p:txBody>
      </p:sp>
      <p:sp>
        <p:nvSpPr>
          <p:cNvPr id="28675"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Mental Filter</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Disqualifying the Positive</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'All or Nothing' Thinking</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Overgeneralization</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Jumping to conclusion</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Magnifying or Minimizing</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Personalization</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Should and outs</a:t>
            </a:r>
          </a:p>
          <a:p>
            <a:pPr>
              <a:buFont typeface="Wingdings" panose="05000000000000000000" pitchFamily="2" charset="2"/>
              <a:buChar char="Ø"/>
            </a:pPr>
            <a:r>
              <a:rPr lang="en-US" altLang="en-US" sz="3000" smtClean="0">
                <a:latin typeface="Times New Roman" panose="02020603050405020304" pitchFamily="18" charset="0"/>
                <a:cs typeface="Times New Roman" panose="02020603050405020304" pitchFamily="18" charset="0"/>
              </a:rPr>
              <a:t>Labeling </a:t>
            </a:r>
          </a:p>
          <a:p>
            <a:pPr>
              <a:buFont typeface="Wingdings" panose="05000000000000000000" pitchFamily="2" charset="2"/>
              <a:buNone/>
            </a:pPr>
            <a:endParaRPr lang="en-US" altLang="en-US" smtClean="0"/>
          </a:p>
        </p:txBody>
      </p:sp>
    </p:spTree>
    <p:extLst>
      <p:ext uri="{BB962C8B-B14F-4D97-AF65-F5344CB8AC3E}">
        <p14:creationId xmlns:p14="http://schemas.microsoft.com/office/powerpoint/2010/main" val="3984975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fontAlgn="auto" hangingPunct="1">
              <a:spcAft>
                <a:spcPts val="0"/>
              </a:spcAft>
              <a:defRPr/>
            </a:pPr>
            <a:r>
              <a:rPr lang="en-US" sz="4000" dirty="0" smtClean="0">
                <a:solidFill>
                  <a:srgbClr val="002060"/>
                </a:solidFill>
                <a:latin typeface="Berlin Sans FB" pitchFamily="34" charset="0"/>
              </a:rPr>
              <a:t/>
            </a:r>
            <a:br>
              <a:rPr lang="en-US" sz="4000" dirty="0" smtClean="0">
                <a:solidFill>
                  <a:srgbClr val="002060"/>
                </a:solidFill>
                <a:latin typeface="Berlin Sans FB" pitchFamily="34" charset="0"/>
              </a:rPr>
            </a:br>
            <a:r>
              <a:rPr lang="bn-BD" sz="4000" dirty="0" smtClean="0">
                <a:solidFill>
                  <a:srgbClr val="002060"/>
                </a:solidFill>
                <a:latin typeface="Berlin Sans FB" pitchFamily="34" charset="0"/>
              </a:rPr>
              <a:t>Physiological</a:t>
            </a:r>
            <a:r>
              <a:rPr lang="en-US" sz="4000" dirty="0" smtClean="0">
                <a:solidFill>
                  <a:srgbClr val="002060"/>
                </a:solidFill>
                <a:latin typeface="Berlin Sans FB" pitchFamily="34" charset="0"/>
              </a:rPr>
              <a:t> Symptoms</a:t>
            </a:r>
            <a:r>
              <a:rPr lang="bn-BD" sz="4000" dirty="0" smtClean="0">
                <a:solidFill>
                  <a:schemeClr val="tx2">
                    <a:satMod val="130000"/>
                  </a:schemeClr>
                </a:solidFill>
              </a:rPr>
              <a:t/>
            </a:r>
            <a:br>
              <a:rPr lang="bn-BD" sz="4000" dirty="0" smtClean="0">
                <a:solidFill>
                  <a:schemeClr val="tx2">
                    <a:satMod val="130000"/>
                  </a:schemeClr>
                </a:solidFill>
              </a:rPr>
            </a:br>
            <a:endParaRPr lang="en-US" sz="4000" dirty="0">
              <a:solidFill>
                <a:schemeClr val="tx2">
                  <a:satMod val="130000"/>
                </a:schemeClr>
              </a:solidFill>
            </a:endParaRPr>
          </a:p>
        </p:txBody>
      </p:sp>
      <p:sp>
        <p:nvSpPr>
          <p:cNvPr id="3" name="Content Placeholder 2"/>
          <p:cNvSpPr>
            <a:spLocks noGrp="1"/>
          </p:cNvSpPr>
          <p:nvPr>
            <p:ph sz="quarter" idx="1"/>
          </p:nvPr>
        </p:nvSpPr>
        <p:spPr>
          <a:xfrm>
            <a:off x="609600" y="1589088"/>
            <a:ext cx="3886200" cy="4572000"/>
          </a:xfrm>
        </p:spPr>
        <p:txBody>
          <a:bodyPr/>
          <a:lstStyle/>
          <a:p>
            <a:pPr>
              <a:defRPr/>
            </a:pPr>
            <a:r>
              <a:rPr lang="en-US" dirty="0" smtClean="0"/>
              <a:t>Sleep pattern changes</a:t>
            </a:r>
          </a:p>
          <a:p>
            <a:pPr>
              <a:defRPr/>
            </a:pPr>
            <a:r>
              <a:rPr lang="en-US" dirty="0" smtClean="0"/>
              <a:t>Fatigue</a:t>
            </a:r>
          </a:p>
          <a:p>
            <a:pPr>
              <a:defRPr/>
            </a:pPr>
            <a:r>
              <a:rPr lang="en-US" dirty="0" smtClean="0"/>
              <a:t>Digestion changes</a:t>
            </a:r>
          </a:p>
          <a:p>
            <a:pPr>
              <a:defRPr/>
            </a:pPr>
            <a:r>
              <a:rPr lang="en-US" dirty="0" smtClean="0"/>
              <a:t>Loss of sexual drive</a:t>
            </a:r>
          </a:p>
          <a:p>
            <a:pPr>
              <a:defRPr/>
            </a:pPr>
            <a:r>
              <a:rPr lang="en-US" dirty="0" smtClean="0"/>
              <a:t>Headaches</a:t>
            </a:r>
          </a:p>
          <a:p>
            <a:pPr>
              <a:defRPr/>
            </a:pPr>
            <a:r>
              <a:rPr lang="en-US" dirty="0" smtClean="0"/>
              <a:t>Aches and pains</a:t>
            </a:r>
          </a:p>
          <a:p>
            <a:pPr>
              <a:defRPr/>
            </a:pPr>
            <a:r>
              <a:rPr lang="en-US" dirty="0" smtClean="0"/>
              <a:t>Breathlessness</a:t>
            </a:r>
          </a:p>
          <a:p>
            <a:pPr>
              <a:defRPr/>
            </a:pPr>
            <a:r>
              <a:rPr lang="en-US" dirty="0" smtClean="0"/>
              <a:t>Missed heartbeats</a:t>
            </a:r>
          </a:p>
          <a:p>
            <a:pPr>
              <a:defRPr/>
            </a:pPr>
            <a:endParaRPr lang="en-US" dirty="0" smtClean="0"/>
          </a:p>
          <a:p>
            <a:pPr>
              <a:defRPr/>
            </a:pPr>
            <a:endParaRPr lang="en-US" sz="2999" dirty="0" smtClean="0"/>
          </a:p>
        </p:txBody>
      </p:sp>
      <p:sp>
        <p:nvSpPr>
          <p:cNvPr id="5" name="Content Placeholder 4"/>
          <p:cNvSpPr>
            <a:spLocks noGrp="1"/>
          </p:cNvSpPr>
          <p:nvPr>
            <p:ph sz="quarter" idx="2"/>
          </p:nvPr>
        </p:nvSpPr>
        <p:spPr>
          <a:xfrm>
            <a:off x="4845050" y="1589088"/>
            <a:ext cx="3886200" cy="4572000"/>
          </a:xfrm>
        </p:spPr>
        <p:txBody>
          <a:bodyPr/>
          <a:lstStyle/>
          <a:p>
            <a:pPr>
              <a:defRPr/>
            </a:pPr>
            <a:r>
              <a:rPr lang="en-US" dirty="0" smtClean="0"/>
              <a:t>Infections</a:t>
            </a:r>
          </a:p>
          <a:p>
            <a:pPr>
              <a:defRPr/>
            </a:pPr>
            <a:r>
              <a:rPr lang="en-US" dirty="0" smtClean="0"/>
              <a:t>Indigestion</a:t>
            </a:r>
          </a:p>
          <a:p>
            <a:pPr>
              <a:defRPr/>
            </a:pPr>
            <a:r>
              <a:rPr lang="en-US" dirty="0" smtClean="0"/>
              <a:t>Dizziness</a:t>
            </a:r>
          </a:p>
          <a:p>
            <a:pPr>
              <a:defRPr/>
            </a:pPr>
            <a:r>
              <a:rPr lang="en-US" dirty="0" smtClean="0"/>
              <a:t>Fainting</a:t>
            </a:r>
          </a:p>
          <a:p>
            <a:pPr>
              <a:defRPr/>
            </a:pPr>
            <a:r>
              <a:rPr lang="en-US" dirty="0" smtClean="0"/>
              <a:t>Sweating &amp; trembling</a:t>
            </a:r>
          </a:p>
          <a:p>
            <a:pPr>
              <a:defRPr/>
            </a:pPr>
            <a:r>
              <a:rPr lang="en-US" dirty="0" smtClean="0"/>
              <a:t>Tingling hands &amp; feet</a:t>
            </a:r>
          </a:p>
          <a:p>
            <a:pPr>
              <a:defRPr/>
            </a:pPr>
            <a:r>
              <a:rPr lang="en-US" dirty="0" smtClean="0"/>
              <a:t>Palpitations</a:t>
            </a:r>
          </a:p>
          <a:p>
            <a:pPr>
              <a:defRPr/>
            </a:pPr>
            <a:endParaRPr lang="en-US" dirty="0" smtClean="0"/>
          </a:p>
          <a:p>
            <a:pPr marL="365125" indent="-282575" eaLnBrk="1" hangingPunct="1">
              <a:buFont typeface="Wingdings 2" pitchFamily="18" charset="2"/>
              <a:buChar char=""/>
              <a:defRPr/>
            </a:pPr>
            <a:endParaRPr lang="en-US" dirty="0" smtClean="0"/>
          </a:p>
          <a:p>
            <a:pPr>
              <a:defRPr/>
            </a:pPr>
            <a:endParaRPr lang="en-US" dirty="0"/>
          </a:p>
        </p:txBody>
      </p:sp>
      <p:pic>
        <p:nvPicPr>
          <p:cNvPr id="29701" name="Picture 5" descr="C:\Users\tasnuva.huque\Desktop\stress pic\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536909"/>
            <a:ext cx="1192880" cy="9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039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274638"/>
            <a:ext cx="7791450" cy="1143000"/>
          </a:xfrm>
        </p:spPr>
        <p:txBody>
          <a:bodyPr/>
          <a:lstStyle/>
          <a:p>
            <a:pPr eaLnBrk="1" hangingPunct="1"/>
            <a:r>
              <a:rPr lang="bn-BD" altLang="en-US" smtClean="0">
                <a:solidFill>
                  <a:srgbClr val="002060"/>
                </a:solidFill>
                <a:latin typeface="Berlin Sans FB" panose="020E0602020502020306" pitchFamily="34" charset="0"/>
                <a:ea typeface="Vrinda" pitchFamily="34" charset="0"/>
              </a:rPr>
              <a:t>Physiological</a:t>
            </a:r>
            <a:r>
              <a:rPr lang="en-US" altLang="en-US" smtClean="0">
                <a:solidFill>
                  <a:srgbClr val="002060"/>
                </a:solidFill>
                <a:latin typeface="Berlin Sans FB" panose="020E0602020502020306" pitchFamily="34" charset="0"/>
              </a:rPr>
              <a:t> Symptoms </a:t>
            </a:r>
            <a:r>
              <a:rPr lang="bn-BD" altLang="en-US" smtClean="0">
                <a:solidFill>
                  <a:srgbClr val="002060"/>
                </a:solidFill>
                <a:latin typeface="Berlin Sans FB" panose="020E0602020502020306" pitchFamily="34" charset="0"/>
                <a:ea typeface="Vrinda" pitchFamily="34" charset="0"/>
              </a:rPr>
              <a:t>Cont...</a:t>
            </a:r>
            <a:endParaRPr lang="en-US" altLang="en-US" smtClean="0">
              <a:solidFill>
                <a:srgbClr val="002060"/>
              </a:solidFill>
              <a:latin typeface="Berlin Sans FB" panose="020E0602020502020306" pitchFamily="34" charset="0"/>
            </a:endParaRPr>
          </a:p>
        </p:txBody>
      </p:sp>
      <p:sp>
        <p:nvSpPr>
          <p:cNvPr id="3" name="Content Placeholder 2"/>
          <p:cNvSpPr>
            <a:spLocks noGrp="1"/>
          </p:cNvSpPr>
          <p:nvPr>
            <p:ph sz="quarter" idx="1"/>
          </p:nvPr>
        </p:nvSpPr>
        <p:spPr>
          <a:xfrm>
            <a:off x="1435100" y="1600200"/>
            <a:ext cx="7499350" cy="4648200"/>
          </a:xfrm>
        </p:spPr>
        <p:txBody>
          <a:bodyPr/>
          <a:lstStyle/>
          <a:p>
            <a:pPr lvl="1" eaLnBrk="1" hangingPunct="1">
              <a:buFont typeface="Verdana" panose="020B0604030504040204" pitchFamily="34" charset="0"/>
              <a:buNone/>
            </a:pPr>
            <a:r>
              <a:rPr lang="en-US" altLang="en-US" b="1" smtClean="0"/>
              <a:t>L</a:t>
            </a:r>
            <a:r>
              <a:rPr lang="bn-BD" altLang="en-US" b="1" smtClean="0">
                <a:ea typeface="Vrinda" pitchFamily="34" charset="0"/>
              </a:rPr>
              <a:t>onger term stress symptoms</a:t>
            </a:r>
          </a:p>
          <a:p>
            <a:pPr lvl="3" eaLnBrk="1" hangingPunct="1"/>
            <a:r>
              <a:rPr lang="en-US" altLang="en-US" sz="2800" smtClean="0"/>
              <a:t>Backache</a:t>
            </a:r>
          </a:p>
          <a:p>
            <a:pPr lvl="3" eaLnBrk="1" hangingPunct="1"/>
            <a:r>
              <a:rPr lang="en-US" altLang="en-US" sz="2800" smtClean="0"/>
              <a:t>Weight loss/gain</a:t>
            </a:r>
          </a:p>
          <a:p>
            <a:pPr lvl="3" eaLnBrk="1" hangingPunct="1"/>
            <a:r>
              <a:rPr lang="en-US" altLang="en-US" sz="2800" smtClean="0"/>
              <a:t>Colds, flu etc.</a:t>
            </a:r>
          </a:p>
          <a:p>
            <a:pPr lvl="3" eaLnBrk="1" hangingPunct="1"/>
            <a:r>
              <a:rPr lang="en-US" altLang="en-US" sz="2800" smtClean="0"/>
              <a:t>Viral illness</a:t>
            </a:r>
          </a:p>
          <a:p>
            <a:pPr lvl="3" eaLnBrk="1" hangingPunct="1"/>
            <a:r>
              <a:rPr lang="en-US" altLang="en-US" sz="2800" smtClean="0"/>
              <a:t>Heart attack</a:t>
            </a:r>
          </a:p>
          <a:p>
            <a:pPr lvl="3" eaLnBrk="1" hangingPunct="1"/>
            <a:r>
              <a:rPr lang="en-US" altLang="en-US" sz="2800" smtClean="0"/>
              <a:t>Ulcer</a:t>
            </a:r>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971800"/>
            <a:ext cx="28956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674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38200" y="274638"/>
            <a:ext cx="8096250" cy="1143000"/>
          </a:xfrm>
        </p:spPr>
        <p:txBody>
          <a:bodyPr/>
          <a:lstStyle/>
          <a:p>
            <a:pPr eaLnBrk="1" hangingPunct="1"/>
            <a:r>
              <a:rPr lang="bn-BD" altLang="en-US" sz="5400" smtClean="0">
                <a:solidFill>
                  <a:srgbClr val="002060"/>
                </a:solidFill>
                <a:latin typeface="Berlin Sans FB" panose="020E0602020502020306" pitchFamily="34" charset="0"/>
                <a:ea typeface="Vrinda" pitchFamily="34" charset="0"/>
              </a:rPr>
              <a:t>Stress</a:t>
            </a:r>
            <a:r>
              <a:rPr lang="en-US" altLang="en-US" sz="5400" smtClean="0">
                <a:solidFill>
                  <a:srgbClr val="002060"/>
                </a:solidFill>
                <a:latin typeface="Berlin Sans FB" panose="020E0602020502020306" pitchFamily="34" charset="0"/>
              </a:rPr>
              <a:t>:</a:t>
            </a:r>
          </a:p>
        </p:txBody>
      </p:sp>
      <p:pic>
        <p:nvPicPr>
          <p:cNvPr id="13315"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858000" y="304800"/>
            <a:ext cx="1657350" cy="2133600"/>
          </a:xfrm>
        </p:spPr>
      </p:pic>
      <p:sp>
        <p:nvSpPr>
          <p:cNvPr id="4" name="Rectangle 3"/>
          <p:cNvSpPr/>
          <p:nvPr/>
        </p:nvSpPr>
        <p:spPr>
          <a:xfrm>
            <a:off x="3886200" y="1600200"/>
            <a:ext cx="1676400" cy="6096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bn-BD" sz="2400" dirty="0"/>
              <a:t>Event</a:t>
            </a:r>
            <a:endParaRPr lang="en-US" sz="2400" dirty="0"/>
          </a:p>
        </p:txBody>
      </p:sp>
      <p:sp>
        <p:nvSpPr>
          <p:cNvPr id="5" name="Down Arrow 4"/>
          <p:cNvSpPr/>
          <p:nvPr/>
        </p:nvSpPr>
        <p:spPr>
          <a:xfrm>
            <a:off x="4572000" y="23622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ounded Rectangle 8"/>
          <p:cNvSpPr/>
          <p:nvPr/>
        </p:nvSpPr>
        <p:spPr>
          <a:xfrm>
            <a:off x="2133600" y="2743200"/>
            <a:ext cx="1752600" cy="6096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bn-BD" sz="2400" dirty="0"/>
              <a:t>Demand</a:t>
            </a:r>
            <a:endParaRPr lang="en-US" sz="2400" dirty="0"/>
          </a:p>
        </p:txBody>
      </p:sp>
      <p:sp>
        <p:nvSpPr>
          <p:cNvPr id="10" name="Rounded Rectangle 9"/>
          <p:cNvSpPr/>
          <p:nvPr/>
        </p:nvSpPr>
        <p:spPr>
          <a:xfrm>
            <a:off x="5562600" y="2743200"/>
            <a:ext cx="1828800" cy="6096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fontAlgn="auto" hangingPunct="1">
              <a:spcBef>
                <a:spcPts val="0"/>
              </a:spcBef>
              <a:spcAft>
                <a:spcPts val="0"/>
              </a:spcAft>
              <a:defRPr/>
            </a:pPr>
            <a:r>
              <a:rPr lang="bn-BD" sz="2400" dirty="0"/>
              <a:t>Resources</a:t>
            </a:r>
            <a:endParaRPr lang="en-US" sz="2400" dirty="0"/>
          </a:p>
        </p:txBody>
      </p:sp>
      <p:sp>
        <p:nvSpPr>
          <p:cNvPr id="11" name="Left-Right Arrow 10"/>
          <p:cNvSpPr/>
          <p:nvPr/>
        </p:nvSpPr>
        <p:spPr>
          <a:xfrm>
            <a:off x="4117975" y="2819400"/>
            <a:ext cx="1216025"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Down Arrow 11"/>
          <p:cNvSpPr/>
          <p:nvPr/>
        </p:nvSpPr>
        <p:spPr>
          <a:xfrm>
            <a:off x="4572000" y="3124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p:cNvSpPr/>
          <p:nvPr/>
        </p:nvSpPr>
        <p:spPr>
          <a:xfrm>
            <a:off x="3429000" y="3733800"/>
            <a:ext cx="2514600" cy="762000"/>
          </a:xfrm>
          <a:prstGeom prst="ellipse">
            <a:avLst/>
          </a:prstGeom>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r>
              <a:rPr lang="bn-BD" sz="2400" dirty="0"/>
              <a:t>Discrepancy</a:t>
            </a:r>
            <a:endParaRPr lang="en-US" sz="2400" dirty="0"/>
          </a:p>
        </p:txBody>
      </p:sp>
      <p:sp>
        <p:nvSpPr>
          <p:cNvPr id="14" name="Down Arrow 13"/>
          <p:cNvSpPr/>
          <p:nvPr/>
        </p:nvSpPr>
        <p:spPr>
          <a:xfrm>
            <a:off x="4572000" y="46482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3733800" y="5181600"/>
            <a:ext cx="2057400" cy="6858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bn-BD" sz="3200" dirty="0"/>
              <a:t>Stress</a:t>
            </a:r>
            <a:endParaRPr lang="en-US" sz="3200" dirty="0"/>
          </a:p>
        </p:txBody>
      </p:sp>
      <p:sp>
        <p:nvSpPr>
          <p:cNvPr id="16" name="Bent-Up Arrow 15"/>
          <p:cNvSpPr/>
          <p:nvPr/>
        </p:nvSpPr>
        <p:spPr>
          <a:xfrm rot="10800000">
            <a:off x="2273300" y="4114800"/>
            <a:ext cx="1079500" cy="990600"/>
          </a:xfrm>
          <a:prstGeom prst="bentUpArrow">
            <a:avLst>
              <a:gd name="adj1" fmla="val 1085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Bent Arrow 19"/>
          <p:cNvSpPr/>
          <p:nvPr/>
        </p:nvSpPr>
        <p:spPr>
          <a:xfrm rot="5400000">
            <a:off x="6134100" y="3924300"/>
            <a:ext cx="762000" cy="990600"/>
          </a:xfrm>
          <a:prstGeom prst="bentArrow">
            <a:avLst>
              <a:gd name="adj1" fmla="val 17103"/>
              <a:gd name="adj2" fmla="val 25000"/>
              <a:gd name="adj3" fmla="val 25000"/>
              <a:gd name="adj4" fmla="val 5130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5" name="Rectangle 24"/>
          <p:cNvSpPr/>
          <p:nvPr/>
        </p:nvSpPr>
        <p:spPr>
          <a:xfrm>
            <a:off x="1524000" y="5257800"/>
            <a:ext cx="1905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Real</a:t>
            </a:r>
          </a:p>
        </p:txBody>
      </p:sp>
      <p:sp>
        <p:nvSpPr>
          <p:cNvPr id="27" name="Rectangle 26"/>
          <p:cNvSpPr/>
          <p:nvPr/>
        </p:nvSpPr>
        <p:spPr>
          <a:xfrm>
            <a:off x="6019800" y="5257800"/>
            <a:ext cx="19050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Perceived</a:t>
            </a:r>
          </a:p>
        </p:txBody>
      </p:sp>
    </p:spTree>
    <p:extLst>
      <p:ext uri="{BB962C8B-B14F-4D97-AF65-F5344CB8AC3E}">
        <p14:creationId xmlns:p14="http://schemas.microsoft.com/office/powerpoint/2010/main" val="1999116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20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ox(in)">
                                      <p:cBhvr>
                                        <p:cTn id="50" dur="500"/>
                                        <p:tgtEl>
                                          <p:spTgt spid="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linds(horizontal)">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5" grpId="0" animBg="1"/>
      <p:bldP spid="25"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09600"/>
            <a:ext cx="8153400" cy="990600"/>
          </a:xfrm>
        </p:spPr>
        <p:txBody>
          <a:bodyPr/>
          <a:lstStyle/>
          <a:p>
            <a:pPr algn="ctr"/>
            <a:r>
              <a:rPr lang="en-US" altLang="en-US" smtClean="0">
                <a:solidFill>
                  <a:srgbClr val="002060"/>
                </a:solidFill>
                <a:latin typeface="Berlin Sans FB" panose="020E0602020502020306" pitchFamily="34" charset="0"/>
              </a:rPr>
              <a:t>EMOTIONAL SYMPTOMS</a:t>
            </a:r>
            <a:r>
              <a:rPr lang="en-US" altLang="en-US" b="1" smtClean="0"/>
              <a:t/>
            </a:r>
            <a:br>
              <a:rPr lang="en-US" altLang="en-US" b="1" smtClean="0"/>
            </a:br>
            <a:endParaRPr lang="en-US" altLang="en-US" smtClean="0"/>
          </a:p>
        </p:txBody>
      </p:sp>
      <p:sp>
        <p:nvSpPr>
          <p:cNvPr id="31747" name="Content Placeholder 2"/>
          <p:cNvSpPr>
            <a:spLocks noGrp="1"/>
          </p:cNvSpPr>
          <p:nvPr>
            <p:ph sz="quarter" idx="1"/>
          </p:nvPr>
        </p:nvSpPr>
        <p:spPr>
          <a:xfrm>
            <a:off x="304800" y="1600200"/>
            <a:ext cx="4419600" cy="5257800"/>
          </a:xfrm>
        </p:spPr>
        <p:txBody>
          <a:bodyPr/>
          <a:lstStyle/>
          <a:p>
            <a:r>
              <a:rPr lang="en-US" altLang="en-US" sz="2800" smtClean="0">
                <a:latin typeface="Times New Roman" panose="02020603050405020304" pitchFamily="18" charset="0"/>
                <a:cs typeface="Times New Roman" panose="02020603050405020304" pitchFamily="18" charset="0"/>
              </a:rPr>
              <a:t>Bouts of depression</a:t>
            </a:r>
          </a:p>
          <a:p>
            <a:r>
              <a:rPr lang="en-US" altLang="en-US" sz="2800" smtClean="0">
                <a:latin typeface="Times New Roman" panose="02020603050405020304" pitchFamily="18" charset="0"/>
                <a:cs typeface="Times New Roman" panose="02020603050405020304" pitchFamily="18" charset="0"/>
              </a:rPr>
              <a:t>Impatience</a:t>
            </a:r>
          </a:p>
          <a:p>
            <a:r>
              <a:rPr lang="en-US" altLang="en-US" sz="2800" smtClean="0">
                <a:latin typeface="Times New Roman" panose="02020603050405020304" pitchFamily="18" charset="0"/>
                <a:cs typeface="Times New Roman" panose="02020603050405020304" pitchFamily="18" charset="0"/>
              </a:rPr>
              <a:t>Fits of rage</a:t>
            </a:r>
          </a:p>
          <a:p>
            <a:r>
              <a:rPr lang="en-US" altLang="en-US" sz="2800" smtClean="0">
                <a:latin typeface="Times New Roman" panose="02020603050405020304" pitchFamily="18" charset="0"/>
                <a:cs typeface="Times New Roman" panose="02020603050405020304" pitchFamily="18" charset="0"/>
              </a:rPr>
              <a:t>Tearfulness</a:t>
            </a:r>
          </a:p>
          <a:p>
            <a:pPr>
              <a:lnSpc>
                <a:spcPct val="120000"/>
              </a:lnSpc>
            </a:pPr>
            <a:r>
              <a:rPr lang="en-US" altLang="en-US" sz="2800" smtClean="0">
                <a:latin typeface="Times New Roman" panose="02020603050405020304" pitchFamily="18" charset="0"/>
                <a:cs typeface="Times New Roman" panose="02020603050405020304" pitchFamily="18" charset="0"/>
              </a:rPr>
              <a:t>Frustration</a:t>
            </a:r>
          </a:p>
          <a:p>
            <a:pPr>
              <a:lnSpc>
                <a:spcPct val="120000"/>
              </a:lnSpc>
            </a:pPr>
            <a:r>
              <a:rPr lang="en-US" altLang="en-US" sz="2800" smtClean="0">
                <a:latin typeface="Times New Roman" panose="02020603050405020304" pitchFamily="18" charset="0"/>
                <a:cs typeface="Times New Roman" panose="02020603050405020304" pitchFamily="18" charset="0"/>
              </a:rPr>
              <a:t>Disappointment</a:t>
            </a:r>
          </a:p>
          <a:p>
            <a:pPr>
              <a:lnSpc>
                <a:spcPct val="120000"/>
              </a:lnSpc>
            </a:pPr>
            <a:r>
              <a:rPr lang="en-US" altLang="en-US" sz="2800" smtClean="0">
                <a:latin typeface="Times New Roman" panose="02020603050405020304" pitchFamily="18" charset="0"/>
                <a:cs typeface="Times New Roman" panose="02020603050405020304" pitchFamily="18" charset="0"/>
              </a:rPr>
              <a:t> Rejection </a:t>
            </a:r>
          </a:p>
          <a:p>
            <a:pPr>
              <a:lnSpc>
                <a:spcPct val="120000"/>
              </a:lnSpc>
            </a:pPr>
            <a:r>
              <a:rPr lang="en-US" altLang="en-US" sz="2800" smtClean="0">
                <a:latin typeface="Times New Roman" panose="02020603050405020304" pitchFamily="18" charset="0"/>
                <a:cs typeface="Times New Roman" panose="02020603050405020304" pitchFamily="18" charset="0"/>
              </a:rPr>
              <a:t>Irritability and restlessness</a:t>
            </a:r>
          </a:p>
          <a:p>
            <a:pPr>
              <a:lnSpc>
                <a:spcPct val="120000"/>
              </a:lnSpc>
            </a:pPr>
            <a:endParaRPr lang="en-US" altLang="en-US" sz="2800" smtClean="0">
              <a:latin typeface="Times New Roman" panose="02020603050405020304" pitchFamily="18" charset="0"/>
              <a:cs typeface="Times New Roman" panose="02020603050405020304" pitchFamily="18" charset="0"/>
            </a:endParaRPr>
          </a:p>
          <a:p>
            <a:pPr>
              <a:lnSpc>
                <a:spcPct val="120000"/>
              </a:lnSpc>
            </a:pPr>
            <a:endParaRPr lang="en-US" altLang="en-US" sz="3200" smtClean="0">
              <a:latin typeface="Times New Roman" panose="02020603050405020304" pitchFamily="18" charset="0"/>
              <a:cs typeface="Times New Roman" panose="02020603050405020304" pitchFamily="18" charset="0"/>
            </a:endParaRPr>
          </a:p>
        </p:txBody>
      </p:sp>
      <p:sp>
        <p:nvSpPr>
          <p:cNvPr id="31748" name="Content Placeholder 3"/>
          <p:cNvSpPr>
            <a:spLocks noGrp="1"/>
          </p:cNvSpPr>
          <p:nvPr>
            <p:ph sz="quarter" idx="2"/>
          </p:nvPr>
        </p:nvSpPr>
        <p:spPr>
          <a:xfrm>
            <a:off x="4845050" y="1589088"/>
            <a:ext cx="3886200" cy="4572000"/>
          </a:xfrm>
        </p:spPr>
        <p:txBody>
          <a:bodyPr/>
          <a:lstStyle/>
          <a:p>
            <a:pPr>
              <a:lnSpc>
                <a:spcPct val="120000"/>
              </a:lnSpc>
            </a:pPr>
            <a:r>
              <a:rPr lang="en-US" altLang="en-US" sz="2800" smtClean="0">
                <a:latin typeface="Times New Roman" panose="02020603050405020304" pitchFamily="18" charset="0"/>
                <a:cs typeface="Times New Roman" panose="02020603050405020304" pitchFamily="18" charset="0"/>
              </a:rPr>
              <a:t>Failure</a:t>
            </a:r>
          </a:p>
          <a:p>
            <a:pPr>
              <a:lnSpc>
                <a:spcPct val="120000"/>
              </a:lnSpc>
            </a:pPr>
            <a:r>
              <a:rPr lang="en-US" altLang="en-US" sz="2800" smtClean="0">
                <a:latin typeface="Times New Roman" panose="02020603050405020304" pitchFamily="18" charset="0"/>
                <a:cs typeface="Times New Roman" panose="02020603050405020304" pitchFamily="18" charset="0"/>
              </a:rPr>
              <a:t>Helpless</a:t>
            </a:r>
          </a:p>
          <a:p>
            <a:pPr>
              <a:lnSpc>
                <a:spcPct val="110000"/>
              </a:lnSpc>
            </a:pPr>
            <a:r>
              <a:rPr lang="en-US" altLang="en-US" sz="2800" smtClean="0">
                <a:latin typeface="Times New Roman" panose="02020603050405020304" pitchFamily="18" charset="0"/>
                <a:cs typeface="Times New Roman" panose="02020603050405020304" pitchFamily="18" charset="0"/>
              </a:rPr>
              <a:t>Fear</a:t>
            </a:r>
          </a:p>
          <a:p>
            <a:pPr>
              <a:lnSpc>
                <a:spcPct val="110000"/>
              </a:lnSpc>
            </a:pPr>
            <a:r>
              <a:rPr lang="en-US" altLang="en-US" sz="2800" smtClean="0">
                <a:latin typeface="Times New Roman" panose="02020603050405020304" pitchFamily="18" charset="0"/>
                <a:cs typeface="Times New Roman" panose="02020603050405020304" pitchFamily="18" charset="0"/>
              </a:rPr>
              <a:t>Hopeless</a:t>
            </a:r>
          </a:p>
          <a:p>
            <a:pPr>
              <a:lnSpc>
                <a:spcPct val="110000"/>
              </a:lnSpc>
            </a:pPr>
            <a:r>
              <a:rPr lang="en-US" altLang="en-US" sz="2800" smtClean="0">
                <a:latin typeface="Times New Roman" panose="02020603050405020304" pitchFamily="18" charset="0"/>
                <a:cs typeface="Times New Roman" panose="02020603050405020304" pitchFamily="18" charset="0"/>
              </a:rPr>
              <a:t>Sadness</a:t>
            </a:r>
          </a:p>
          <a:p>
            <a:pPr>
              <a:lnSpc>
                <a:spcPct val="110000"/>
              </a:lnSpc>
            </a:pPr>
            <a:r>
              <a:rPr lang="en-US" altLang="en-US" sz="2800" smtClean="0">
                <a:latin typeface="Times New Roman" panose="02020603050405020304" pitchFamily="18" charset="0"/>
                <a:cs typeface="Times New Roman" panose="02020603050405020304" pitchFamily="18" charset="0"/>
              </a:rPr>
              <a:t>Guilt</a:t>
            </a:r>
          </a:p>
          <a:p>
            <a:pPr>
              <a:lnSpc>
                <a:spcPct val="110000"/>
              </a:lnSpc>
            </a:pPr>
            <a:r>
              <a:rPr lang="en-US" altLang="en-US" sz="2800" smtClean="0">
                <a:latin typeface="Times New Roman" panose="02020603050405020304" pitchFamily="18" charset="0"/>
                <a:cs typeface="Times New Roman" panose="02020603050405020304" pitchFamily="18" charset="0"/>
              </a:rPr>
              <a:t>Disgust</a:t>
            </a:r>
          </a:p>
          <a:p>
            <a:pPr>
              <a:lnSpc>
                <a:spcPct val="120000"/>
              </a:lnSpc>
            </a:pPr>
            <a:endParaRPr lang="en-US" altLang="en-US" smtClean="0"/>
          </a:p>
          <a:p>
            <a:endParaRPr lang="en-US" altLang="en-US" smtClean="0"/>
          </a:p>
        </p:txBody>
      </p:sp>
    </p:spTree>
    <p:extLst>
      <p:ext uri="{BB962C8B-B14F-4D97-AF65-F5344CB8AC3E}">
        <p14:creationId xmlns:p14="http://schemas.microsoft.com/office/powerpoint/2010/main" val="442812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533400"/>
            <a:ext cx="8153400" cy="990600"/>
          </a:xfrm>
        </p:spPr>
        <p:txBody>
          <a:bodyPr/>
          <a:lstStyle/>
          <a:p>
            <a:pPr algn="ctr"/>
            <a:r>
              <a:rPr lang="en-US" altLang="en-US" smtClean="0">
                <a:solidFill>
                  <a:srgbClr val="002060"/>
                </a:solidFill>
                <a:latin typeface="Berlin Sans FB" panose="020E0602020502020306" pitchFamily="34" charset="0"/>
              </a:rPr>
              <a:t>BEHAVIORAL SYMPTOMS</a:t>
            </a:r>
            <a:r>
              <a:rPr lang="en-US" altLang="en-US" b="1" smtClean="0"/>
              <a:t/>
            </a:r>
            <a:br>
              <a:rPr lang="en-US" altLang="en-US" b="1" smtClean="0"/>
            </a:br>
            <a:endParaRPr lang="en-US" altLang="en-US" smtClean="0"/>
          </a:p>
        </p:txBody>
      </p:sp>
      <p:sp>
        <p:nvSpPr>
          <p:cNvPr id="32771" name="Content Placeholder 2"/>
          <p:cNvSpPr>
            <a:spLocks noGrp="1"/>
          </p:cNvSpPr>
          <p:nvPr>
            <p:ph sz="quarter" idx="1"/>
          </p:nvPr>
        </p:nvSpPr>
        <p:spPr>
          <a:xfrm>
            <a:off x="228600" y="1589088"/>
            <a:ext cx="4038600" cy="4572000"/>
          </a:xfrm>
        </p:spPr>
        <p:txBody>
          <a:bodyPr/>
          <a:lstStyle/>
          <a:p>
            <a:pPr>
              <a:lnSpc>
                <a:spcPct val="150000"/>
              </a:lnSpc>
            </a:pPr>
            <a:r>
              <a:rPr lang="en-US" altLang="en-US" smtClean="0">
                <a:latin typeface="Times New Roman" panose="02020603050405020304" pitchFamily="18" charset="0"/>
                <a:cs typeface="Times New Roman" panose="02020603050405020304" pitchFamily="18" charset="0"/>
              </a:rPr>
              <a:t>Appetite changes - too much or too little</a:t>
            </a:r>
          </a:p>
          <a:p>
            <a:pPr>
              <a:lnSpc>
                <a:spcPct val="150000"/>
              </a:lnSpc>
            </a:pPr>
            <a:r>
              <a:rPr lang="en-US" altLang="en-US" smtClean="0">
                <a:latin typeface="Times New Roman" panose="02020603050405020304" pitchFamily="18" charset="0"/>
                <a:cs typeface="Times New Roman" panose="02020603050405020304" pitchFamily="18" charset="0"/>
              </a:rPr>
              <a:t>Eating disturbance</a:t>
            </a:r>
          </a:p>
          <a:p>
            <a:pPr>
              <a:lnSpc>
                <a:spcPct val="150000"/>
              </a:lnSpc>
            </a:pPr>
            <a:r>
              <a:rPr lang="en-US" altLang="en-US" smtClean="0">
                <a:latin typeface="Times New Roman" panose="02020603050405020304" pitchFamily="18" charset="0"/>
                <a:cs typeface="Times New Roman" panose="02020603050405020304" pitchFamily="18" charset="0"/>
              </a:rPr>
              <a:t>Increased intake of alcohol &amp; other drugs</a:t>
            </a:r>
          </a:p>
          <a:p>
            <a:pPr>
              <a:lnSpc>
                <a:spcPct val="150000"/>
              </a:lnSpc>
            </a:pPr>
            <a:r>
              <a:rPr lang="en-US" altLang="en-US" smtClean="0">
                <a:latin typeface="Times New Roman" panose="02020603050405020304" pitchFamily="18" charset="0"/>
                <a:cs typeface="Times New Roman" panose="02020603050405020304" pitchFamily="18" charset="0"/>
              </a:rPr>
              <a:t>Fidgeting</a:t>
            </a:r>
          </a:p>
          <a:p>
            <a:pPr>
              <a:lnSpc>
                <a:spcPct val="150000"/>
              </a:lnSpc>
            </a:pPr>
            <a:r>
              <a:rPr lang="en-US" altLang="en-US" smtClean="0">
                <a:latin typeface="Times New Roman" panose="02020603050405020304" pitchFamily="18" charset="0"/>
                <a:cs typeface="Times New Roman" panose="02020603050405020304" pitchFamily="18" charset="0"/>
              </a:rPr>
              <a:t>Nail biting</a:t>
            </a:r>
          </a:p>
          <a:p>
            <a:endParaRPr lang="en-US" altLang="en-US" smtClean="0"/>
          </a:p>
        </p:txBody>
      </p:sp>
      <p:sp>
        <p:nvSpPr>
          <p:cNvPr id="32772" name="Content Placeholder 3"/>
          <p:cNvSpPr>
            <a:spLocks noGrp="1"/>
          </p:cNvSpPr>
          <p:nvPr>
            <p:ph sz="quarter" idx="2"/>
          </p:nvPr>
        </p:nvSpPr>
        <p:spPr>
          <a:xfrm>
            <a:off x="4267200" y="1589088"/>
            <a:ext cx="4464050" cy="5040312"/>
          </a:xfrm>
        </p:spPr>
        <p:txBody>
          <a:bodyPr/>
          <a:lstStyle/>
          <a:p>
            <a:pPr>
              <a:lnSpc>
                <a:spcPct val="150000"/>
              </a:lnSpc>
            </a:pPr>
            <a:r>
              <a:rPr lang="en-US" altLang="en-US" smtClean="0">
                <a:latin typeface="Times New Roman" panose="02020603050405020304" pitchFamily="18" charset="0"/>
                <a:cs typeface="Times New Roman" panose="02020603050405020304" pitchFamily="18" charset="0"/>
              </a:rPr>
              <a:t>Hypochondria</a:t>
            </a:r>
          </a:p>
          <a:p>
            <a:pPr>
              <a:lnSpc>
                <a:spcPct val="150000"/>
              </a:lnSpc>
              <a:buFont typeface="Wingdings" panose="05000000000000000000" pitchFamily="2" charset="2"/>
              <a:buChar char="q"/>
            </a:pPr>
            <a:r>
              <a:rPr lang="en-US" altLang="en-US" smtClean="0">
                <a:latin typeface="Times New Roman" panose="02020603050405020304" pitchFamily="18" charset="0"/>
                <a:cs typeface="Times New Roman" panose="02020603050405020304" pitchFamily="18" charset="0"/>
              </a:rPr>
              <a:t>Difficulty concentrating</a:t>
            </a:r>
          </a:p>
          <a:p>
            <a:pPr>
              <a:lnSpc>
                <a:spcPct val="150000"/>
              </a:lnSpc>
              <a:buFont typeface="Wingdings" panose="05000000000000000000" pitchFamily="2" charset="2"/>
              <a:buChar char="q"/>
            </a:pPr>
            <a:r>
              <a:rPr lang="en-US" altLang="en-US" smtClean="0">
                <a:latin typeface="Times New Roman" panose="02020603050405020304" pitchFamily="18" charset="0"/>
                <a:cs typeface="Times New Roman" panose="02020603050405020304" pitchFamily="18" charset="0"/>
              </a:rPr>
              <a:t>Feeling blank</a:t>
            </a:r>
          </a:p>
          <a:p>
            <a:pPr eaLnBrk="1" hangingPunct="1">
              <a:lnSpc>
                <a:spcPct val="150000"/>
              </a:lnSpc>
            </a:pPr>
            <a:r>
              <a:rPr lang="en-US" altLang="en-US" sz="2800" smtClean="0">
                <a:latin typeface="Times New Roman" panose="02020603050405020304" pitchFamily="18" charset="0"/>
                <a:cs typeface="Times New Roman" panose="02020603050405020304" pitchFamily="18" charset="0"/>
              </a:rPr>
              <a:t>Loss of efficiency</a:t>
            </a:r>
          </a:p>
          <a:p>
            <a:pPr eaLnBrk="1" hangingPunct="1">
              <a:lnSpc>
                <a:spcPct val="150000"/>
              </a:lnSpc>
            </a:pPr>
            <a:r>
              <a:rPr lang="en-US" altLang="en-US" sz="2800" smtClean="0">
                <a:latin typeface="Times New Roman" panose="02020603050405020304" pitchFamily="18" charset="0"/>
                <a:cs typeface="Times New Roman" panose="02020603050405020304" pitchFamily="18" charset="0"/>
              </a:rPr>
              <a:t>Focusing on peripheral activities</a:t>
            </a:r>
          </a:p>
          <a:p>
            <a:pPr>
              <a:lnSpc>
                <a:spcPct val="170000"/>
              </a:lnSpc>
              <a:buFont typeface="Wingdings" panose="05000000000000000000" pitchFamily="2" charset="2"/>
              <a:buChar char="§"/>
            </a:pPr>
            <a:endParaRPr lang="en-US" altLang="en-US"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
            </a:pPr>
            <a:r>
              <a:rPr lang="en-US" altLang="en-US" smtClean="0">
                <a:latin typeface="Times New Roman" panose="02020603050405020304" pitchFamily="18" charset="0"/>
                <a:cs typeface="Times New Roman" panose="02020603050405020304" pitchFamily="18" charset="0"/>
              </a:rPr>
              <a:t>Explosive outbursts leading to physical attack </a:t>
            </a:r>
          </a:p>
          <a:p>
            <a:endParaRPr lang="en-US" altLang="en-US" smtClean="0"/>
          </a:p>
        </p:txBody>
      </p:sp>
    </p:spTree>
    <p:extLst>
      <p:ext uri="{BB962C8B-B14F-4D97-AF65-F5344CB8AC3E}">
        <p14:creationId xmlns:p14="http://schemas.microsoft.com/office/powerpoint/2010/main" val="530008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8"/>
            <a:ext cx="7867650" cy="944562"/>
          </a:xfrm>
        </p:spPr>
        <p:txBody>
          <a:bodyPr>
            <a:normAutofit fontScale="90000"/>
          </a:bodyPr>
          <a:lstStyle/>
          <a:p>
            <a:pPr algn="ctr" eaLnBrk="1" fontAlgn="auto" hangingPunct="1">
              <a:spcAft>
                <a:spcPts val="0"/>
              </a:spcAft>
              <a:defRPr/>
            </a:pPr>
            <a:r>
              <a:rPr lang="bn-BD" dirty="0" smtClean="0">
                <a:solidFill>
                  <a:srgbClr val="002060"/>
                </a:solidFill>
                <a:latin typeface="Berlin Sans FB" pitchFamily="34" charset="0"/>
              </a:rPr>
              <a:t>Unhealthy ways of Stress Management</a:t>
            </a:r>
            <a:endParaRPr lang="en-US" dirty="0">
              <a:solidFill>
                <a:srgbClr val="002060"/>
              </a:solidFill>
              <a:latin typeface="Berlin Sans FB" pitchFamily="34" charset="0"/>
            </a:endParaRPr>
          </a:p>
        </p:txBody>
      </p:sp>
      <p:sp>
        <p:nvSpPr>
          <p:cNvPr id="3" name="Content Placeholder 2"/>
          <p:cNvSpPr>
            <a:spLocks noGrp="1"/>
          </p:cNvSpPr>
          <p:nvPr>
            <p:ph sz="quarter" idx="1"/>
          </p:nvPr>
        </p:nvSpPr>
        <p:spPr>
          <a:xfrm>
            <a:off x="1447800" y="1736725"/>
            <a:ext cx="6629400" cy="4664075"/>
          </a:xfrm>
        </p:spPr>
        <p:txBody>
          <a:bodyPr/>
          <a:lstStyle/>
          <a:p>
            <a:pPr eaLnBrk="1" hangingPunct="1"/>
            <a:r>
              <a:rPr lang="bn-BD" altLang="en-US" sz="3200" smtClean="0">
                <a:ea typeface="Vrinda" pitchFamily="34" charset="0"/>
              </a:rPr>
              <a:t>Smoking</a:t>
            </a:r>
          </a:p>
          <a:p>
            <a:pPr eaLnBrk="1" hangingPunct="1"/>
            <a:r>
              <a:rPr lang="bn-BD" altLang="en-US" sz="3200" smtClean="0">
                <a:ea typeface="Vrinda" pitchFamily="34" charset="0"/>
              </a:rPr>
              <a:t>Drinking too much</a:t>
            </a:r>
          </a:p>
          <a:p>
            <a:pPr eaLnBrk="1" hangingPunct="1"/>
            <a:r>
              <a:rPr lang="bn-BD" altLang="en-US" sz="3200" smtClean="0">
                <a:ea typeface="Vrinda" pitchFamily="34" charset="0"/>
              </a:rPr>
              <a:t>Overeating or undereating</a:t>
            </a:r>
          </a:p>
          <a:p>
            <a:pPr eaLnBrk="1" hangingPunct="1"/>
            <a:r>
              <a:rPr lang="bn-BD" altLang="en-US" sz="3200" smtClean="0">
                <a:ea typeface="Vrinda" pitchFamily="34" charset="0"/>
              </a:rPr>
              <a:t>Zoning out for hours in front of TV or Computer</a:t>
            </a:r>
          </a:p>
          <a:p>
            <a:pPr eaLnBrk="1" hangingPunct="1"/>
            <a:r>
              <a:rPr lang="bn-BD" altLang="en-US" sz="3200" smtClean="0">
                <a:ea typeface="Vrinda" pitchFamily="34" charset="0"/>
              </a:rPr>
              <a:t>Withdrawing from friends, family and activities</a:t>
            </a: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1284">
            <a:off x="6878638" y="1731963"/>
            <a:ext cx="144145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627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7"/>
          <p:cNvSpPr>
            <a:spLocks noGrp="1"/>
          </p:cNvSpPr>
          <p:nvPr>
            <p:ph type="title"/>
          </p:nvPr>
        </p:nvSpPr>
        <p:spPr>
          <a:xfrm>
            <a:off x="228600" y="228600"/>
            <a:ext cx="2316163" cy="914400"/>
          </a:xfrm>
        </p:spPr>
        <p:txBody>
          <a:bodyPr/>
          <a:lstStyle/>
          <a:p>
            <a:pPr eaLnBrk="1" hangingPunct="1"/>
            <a:r>
              <a:rPr lang="en-US" altLang="en-US" smtClean="0">
                <a:solidFill>
                  <a:srgbClr val="002060"/>
                </a:solidFill>
                <a:latin typeface="Berlin Sans FB" panose="020E0602020502020306" pitchFamily="34" charset="0"/>
              </a:rPr>
              <a:t>Cont…</a:t>
            </a:r>
          </a:p>
        </p:txBody>
      </p:sp>
      <p:sp>
        <p:nvSpPr>
          <p:cNvPr id="9" name="Content Placeholder 8"/>
          <p:cNvSpPr>
            <a:spLocks noGrp="1"/>
          </p:cNvSpPr>
          <p:nvPr>
            <p:ph sz="quarter" idx="1"/>
          </p:nvPr>
        </p:nvSpPr>
        <p:spPr>
          <a:xfrm>
            <a:off x="2057400" y="1828800"/>
            <a:ext cx="6477000" cy="4191000"/>
          </a:xfrm>
          <a:prstGeom prst="round2DiagRect">
            <a:avLst/>
          </a:prstGeom>
          <a:ln>
            <a:miter lim="800000"/>
            <a:headEnd/>
            <a:tailEnd/>
          </a:ln>
          <a:extLst/>
        </p:spPr>
        <p:txBody>
          <a:bodyPr>
            <a:normAutofit/>
          </a:bodyPr>
          <a:lstStyle/>
          <a:p>
            <a:pPr eaLnBrk="1" hangingPunct="1"/>
            <a:r>
              <a:rPr lang="bn-BD" smtClean="0">
                <a:ea typeface="Vrinda" pitchFamily="34" charset="0"/>
              </a:rPr>
              <a:t>Using pills or drugs to relax</a:t>
            </a:r>
          </a:p>
          <a:p>
            <a:pPr eaLnBrk="1" hangingPunct="1"/>
            <a:r>
              <a:rPr lang="bn-BD" smtClean="0">
                <a:ea typeface="Vrinda" pitchFamily="34" charset="0"/>
              </a:rPr>
              <a:t>Sleeping too much</a:t>
            </a:r>
          </a:p>
          <a:p>
            <a:pPr eaLnBrk="1" hangingPunct="1"/>
            <a:r>
              <a:rPr lang="bn-BD" smtClean="0">
                <a:ea typeface="Vrinda" pitchFamily="34" charset="0"/>
              </a:rPr>
              <a:t>Procrastination</a:t>
            </a:r>
          </a:p>
          <a:p>
            <a:pPr eaLnBrk="1" hangingPunct="1"/>
            <a:r>
              <a:rPr lang="bn-BD" smtClean="0">
                <a:ea typeface="Vrinda" pitchFamily="34" charset="0"/>
              </a:rPr>
              <a:t>Filling up every minutie of the day to avoid facing problems</a:t>
            </a:r>
          </a:p>
          <a:p>
            <a:pPr eaLnBrk="1" hangingPunct="1"/>
            <a:r>
              <a:rPr lang="bn-BD" smtClean="0">
                <a:ea typeface="Vrinda" pitchFamily="34" charset="0"/>
              </a:rPr>
              <a:t>Taking out stress on others (lashing out, angry outburst, physical violence)</a:t>
            </a:r>
            <a:endParaRPr lang="en-US" smtClean="0"/>
          </a:p>
          <a:p>
            <a:pPr eaLnBrk="1" hangingPunct="1"/>
            <a:endParaRPr lang="en-US" smtClean="0"/>
          </a:p>
        </p:txBody>
      </p:sp>
      <p:pic>
        <p:nvPicPr>
          <p:cNvPr id="44036" name="Picture 6" descr="C:\Users\tasnuva.huque\Desktop\stress pic\images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18288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84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blinds(horizontal)">
                                      <p:cBhvr>
                                        <p:cTn id="13" dur="500"/>
                                        <p:tgtEl>
                                          <p:spTgt spid="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blinds(horizontal)">
                                      <p:cBhvr>
                                        <p:cTn id="16" dur="500"/>
                                        <p:tgtEl>
                                          <p:spTgt spid="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blinds(horizontal)">
                                      <p:cBhvr>
                                        <p:cTn id="1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99350" cy="685800"/>
          </a:xfrm>
        </p:spPr>
        <p:txBody>
          <a:bodyPr>
            <a:normAutofit fontScale="90000"/>
          </a:bodyPr>
          <a:lstStyle/>
          <a:p>
            <a:pPr algn="ctr" eaLnBrk="1" fontAlgn="auto" hangingPunct="1">
              <a:spcAft>
                <a:spcPts val="0"/>
              </a:spcAft>
              <a:defRPr/>
            </a:pPr>
            <a:r>
              <a:rPr lang="en-US" dirty="0" smtClean="0"/>
              <a:t/>
            </a:r>
            <a:br>
              <a:rPr lang="en-US" dirty="0" smtClean="0"/>
            </a:br>
            <a:r>
              <a:rPr lang="en-US" sz="4800" dirty="0" smtClean="0">
                <a:solidFill>
                  <a:srgbClr val="002060"/>
                </a:solidFill>
                <a:latin typeface="Berlin Sans FB" pitchFamily="34" charset="0"/>
              </a:rPr>
              <a:t>How to deal with Stress</a:t>
            </a: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3795" name="Content Placeholder 2"/>
          <p:cNvSpPr>
            <a:spLocks noGrp="1"/>
          </p:cNvSpPr>
          <p:nvPr>
            <p:ph sz="quarter" idx="1"/>
          </p:nvPr>
        </p:nvSpPr>
        <p:spPr>
          <a:xfrm>
            <a:off x="1219200" y="1752600"/>
            <a:ext cx="7924800" cy="4876800"/>
          </a:xfrm>
        </p:spPr>
        <p:txBody>
          <a:bodyPr/>
          <a:lstStyle/>
          <a:p>
            <a:pPr eaLnBrk="1" hangingPunct="1"/>
            <a:endParaRPr lang="en-US" altLang="en-US" smtClean="0"/>
          </a:p>
          <a:p>
            <a:pPr eaLnBrk="1" hangingPunct="1"/>
            <a:r>
              <a:rPr lang="en-US" altLang="en-US" sz="4800" smtClean="0"/>
              <a:t>Prevention of Stress</a:t>
            </a:r>
          </a:p>
          <a:p>
            <a:pPr eaLnBrk="1" hangingPunct="1"/>
            <a:endParaRPr lang="en-US" altLang="en-US" sz="4800" smtClean="0"/>
          </a:p>
          <a:p>
            <a:pPr eaLnBrk="1" hangingPunct="1"/>
            <a:r>
              <a:rPr lang="en-US" altLang="en-US" sz="4800" smtClean="0"/>
              <a:t>Management of Stress</a:t>
            </a:r>
          </a:p>
          <a:p>
            <a:pPr eaLnBrk="1" hangingPunct="1"/>
            <a:endParaRPr lang="en-US" altLang="en-US" sz="4800" smtClean="0"/>
          </a:p>
        </p:txBody>
      </p:sp>
    </p:spTree>
    <p:extLst>
      <p:ext uri="{BB962C8B-B14F-4D97-AF65-F5344CB8AC3E}">
        <p14:creationId xmlns:p14="http://schemas.microsoft.com/office/powerpoint/2010/main" val="336861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304800"/>
            <a:ext cx="8153400" cy="990600"/>
          </a:xfrm>
        </p:spPr>
        <p:txBody>
          <a:bodyPr/>
          <a:lstStyle/>
          <a:p>
            <a:pPr algn="ctr"/>
            <a:r>
              <a:rPr lang="en-US" altLang="en-US" sz="4300" smtClean="0">
                <a:solidFill>
                  <a:srgbClr val="002060"/>
                </a:solidFill>
                <a:latin typeface="Berlin Sans FB" panose="020E0602020502020306" pitchFamily="34" charset="0"/>
              </a:rPr>
              <a:t>Prevention of Stress</a:t>
            </a:r>
          </a:p>
        </p:txBody>
      </p:sp>
      <p:sp>
        <p:nvSpPr>
          <p:cNvPr id="34819" name="Content Placeholder 2"/>
          <p:cNvSpPr>
            <a:spLocks noGrp="1"/>
          </p:cNvSpPr>
          <p:nvPr>
            <p:ph sz="quarter" idx="1"/>
          </p:nvPr>
        </p:nvSpPr>
        <p:spPr>
          <a:xfrm>
            <a:off x="612775" y="1600200"/>
            <a:ext cx="8153400" cy="4495800"/>
          </a:xfrm>
        </p:spPr>
        <p:txBody>
          <a:bodyPr/>
          <a:lstStyle/>
          <a:p>
            <a:pPr>
              <a:lnSpc>
                <a:spcPct val="150000"/>
              </a:lnSpc>
            </a:pPr>
            <a:r>
              <a:rPr lang="en-US" altLang="en-US" smtClean="0">
                <a:latin typeface="Times New Roman" panose="02020603050405020304" pitchFamily="18" charset="0"/>
                <a:cs typeface="Times New Roman" panose="02020603050405020304" pitchFamily="18" charset="0"/>
              </a:rPr>
              <a:t>Learning Time Management</a:t>
            </a:r>
          </a:p>
          <a:p>
            <a:pPr>
              <a:lnSpc>
                <a:spcPct val="150000"/>
              </a:lnSpc>
            </a:pPr>
            <a:r>
              <a:rPr lang="en-US" altLang="en-US" smtClean="0">
                <a:latin typeface="Times New Roman" panose="02020603050405020304" pitchFamily="18" charset="0"/>
                <a:cs typeface="Times New Roman" panose="02020603050405020304" pitchFamily="18" charset="0"/>
              </a:rPr>
              <a:t>Learning Assertiveness</a:t>
            </a:r>
          </a:p>
          <a:p>
            <a:pPr>
              <a:lnSpc>
                <a:spcPct val="150000"/>
              </a:lnSpc>
            </a:pPr>
            <a:r>
              <a:rPr lang="en-US" altLang="en-US" smtClean="0">
                <a:latin typeface="Times New Roman" panose="02020603050405020304" pitchFamily="18" charset="0"/>
                <a:cs typeface="Times New Roman" panose="02020603050405020304" pitchFamily="18" charset="0"/>
              </a:rPr>
              <a:t>Practicing Coping Strategies</a:t>
            </a:r>
          </a:p>
          <a:p>
            <a:pPr>
              <a:lnSpc>
                <a:spcPct val="150000"/>
              </a:lnSpc>
            </a:pPr>
            <a:r>
              <a:rPr lang="en-US" altLang="en-US" smtClean="0">
                <a:latin typeface="Times New Roman" panose="02020603050405020304" pitchFamily="18" charset="0"/>
                <a:cs typeface="Times New Roman" panose="02020603050405020304" pitchFamily="18" charset="0"/>
              </a:rPr>
              <a:t>Seeking Social Support</a:t>
            </a:r>
          </a:p>
          <a:p>
            <a:pPr>
              <a:lnSpc>
                <a:spcPct val="150000"/>
              </a:lnSpc>
            </a:pPr>
            <a:r>
              <a:rPr lang="en-US" altLang="en-US" smtClean="0">
                <a:latin typeface="Times New Roman" panose="02020603050405020304" pitchFamily="18" charset="0"/>
                <a:cs typeface="Times New Roman" panose="02020603050405020304" pitchFamily="18" charset="0"/>
              </a:rPr>
              <a:t>Modeling</a:t>
            </a:r>
          </a:p>
          <a:p>
            <a:pPr>
              <a:lnSpc>
                <a:spcPct val="150000"/>
              </a:lnSpc>
            </a:pPr>
            <a:r>
              <a:rPr lang="en-US" altLang="en-US" smtClean="0">
                <a:latin typeface="Times New Roman" panose="02020603050405020304" pitchFamily="18" charset="0"/>
                <a:cs typeface="Times New Roman" panose="02020603050405020304" pitchFamily="18" charset="0"/>
              </a:rPr>
              <a:t>Practicing Relaxation</a:t>
            </a:r>
          </a:p>
          <a:p>
            <a:endParaRPr lang="en-US" altLang="en-US" smtClean="0"/>
          </a:p>
          <a:p>
            <a:endParaRPr lang="en-US" altLang="en-US" smtClean="0"/>
          </a:p>
        </p:txBody>
      </p:sp>
    </p:spTree>
    <p:extLst>
      <p:ext uri="{BB962C8B-B14F-4D97-AF65-F5344CB8AC3E}">
        <p14:creationId xmlns:p14="http://schemas.microsoft.com/office/powerpoint/2010/main" val="504326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normAutofit fontScale="90000"/>
          </a:bodyPr>
          <a:lstStyle/>
          <a:p>
            <a:pPr algn="ctr" eaLnBrk="1" fontAlgn="auto" hangingPunct="1">
              <a:spcAft>
                <a:spcPts val="0"/>
              </a:spcAft>
              <a:defRPr/>
            </a:pPr>
            <a:r>
              <a:rPr lang="en-US" sz="4800" dirty="0" smtClean="0">
                <a:solidFill>
                  <a:srgbClr val="002060"/>
                </a:solidFill>
                <a:latin typeface="Berlin Sans FB" pitchFamily="34" charset="0"/>
              </a:rPr>
              <a:t>Time Management</a:t>
            </a:r>
            <a:r>
              <a:rPr lang="en-US" sz="3600" dirty="0" smtClean="0"/>
              <a:t>:</a:t>
            </a:r>
            <a:br>
              <a:rPr lang="en-US" sz="3600" dirty="0" smtClean="0"/>
            </a:br>
            <a:endParaRPr lang="en-US" sz="3600" dirty="0" smtClean="0">
              <a:solidFill>
                <a:srgbClr val="002060"/>
              </a:solidFill>
              <a:effectLst>
                <a:outerShdw blurRad="38100" dist="38100" dir="2700000" algn="tl">
                  <a:srgbClr val="000000">
                    <a:alpha val="43137"/>
                  </a:srgbClr>
                </a:outerShdw>
              </a:effectLst>
            </a:endParaRPr>
          </a:p>
        </p:txBody>
      </p:sp>
      <p:sp>
        <p:nvSpPr>
          <p:cNvPr id="35843" name="Content Placeholder 2"/>
          <p:cNvSpPr>
            <a:spLocks noGrp="1"/>
          </p:cNvSpPr>
          <p:nvPr>
            <p:ph sz="quarter" idx="1"/>
          </p:nvPr>
        </p:nvSpPr>
        <p:spPr>
          <a:xfrm>
            <a:off x="612775" y="1600200"/>
            <a:ext cx="8153400" cy="4495800"/>
          </a:xfrm>
        </p:spPr>
        <p:txBody>
          <a:bodyPr/>
          <a:lstStyle/>
          <a:p>
            <a:endParaRPr lang="en-US" altLang="en-US" sz="2800" smtClean="0">
              <a:latin typeface="Times New Roman" panose="02020603050405020304" pitchFamily="18" charset="0"/>
              <a:cs typeface="Times New Roman" panose="02020603050405020304" pitchFamily="18" charset="0"/>
            </a:endParaRPr>
          </a:p>
          <a:p>
            <a:r>
              <a:rPr lang="en-US" altLang="en-US" sz="2800" smtClean="0">
                <a:latin typeface="Times New Roman" panose="02020603050405020304" pitchFamily="18" charset="0"/>
                <a:cs typeface="Times New Roman" panose="02020603050405020304" pitchFamily="18" charset="0"/>
              </a:rPr>
              <a:t>Make a list of What NEEDS to be done</a:t>
            </a:r>
          </a:p>
          <a:p>
            <a:r>
              <a:rPr lang="en-US" altLang="en-US" sz="2800" smtClean="0">
                <a:latin typeface="Times New Roman" panose="02020603050405020304" pitchFamily="18" charset="0"/>
                <a:cs typeface="Times New Roman" panose="02020603050405020304" pitchFamily="18" charset="0"/>
              </a:rPr>
              <a:t>What would you LIKE to do</a:t>
            </a:r>
          </a:p>
          <a:p>
            <a:r>
              <a:rPr lang="en-US" altLang="en-US" sz="2800" smtClean="0">
                <a:latin typeface="Times New Roman" panose="02020603050405020304" pitchFamily="18" charset="0"/>
                <a:cs typeface="Times New Roman" panose="02020603050405020304" pitchFamily="18" charset="0"/>
              </a:rPr>
              <a:t>Cut out time wasting</a:t>
            </a:r>
          </a:p>
          <a:p>
            <a:r>
              <a:rPr lang="en-US" altLang="en-US" sz="2800" smtClean="0">
                <a:latin typeface="Times New Roman" panose="02020603050405020304" pitchFamily="18" charset="0"/>
                <a:cs typeface="Times New Roman" panose="02020603050405020304" pitchFamily="18" charset="0"/>
              </a:rPr>
              <a:t>Learn to drop unimportant activities</a:t>
            </a:r>
          </a:p>
          <a:p>
            <a:r>
              <a:rPr lang="en-US" altLang="en-US" sz="2800" smtClean="0">
                <a:latin typeface="Times New Roman" panose="02020603050405020304" pitchFamily="18" charset="0"/>
                <a:cs typeface="Times New Roman" panose="02020603050405020304" pitchFamily="18" charset="0"/>
              </a:rPr>
              <a:t>Say no or delegate</a:t>
            </a:r>
            <a:endParaRPr lang="en-US" altLang="en-US" smtClean="0"/>
          </a:p>
        </p:txBody>
      </p:sp>
    </p:spTree>
    <p:extLst>
      <p:ext uri="{BB962C8B-B14F-4D97-AF65-F5344CB8AC3E}">
        <p14:creationId xmlns:p14="http://schemas.microsoft.com/office/powerpoint/2010/main" val="42516510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normAutofit/>
          </a:bodyPr>
          <a:lstStyle/>
          <a:p>
            <a:pPr algn="ctr" eaLnBrk="1" fontAlgn="auto" hangingPunct="1">
              <a:spcAft>
                <a:spcPts val="0"/>
              </a:spcAft>
              <a:defRPr/>
            </a:pPr>
            <a:r>
              <a:rPr lang="en-US" sz="4000" dirty="0" smtClean="0">
                <a:solidFill>
                  <a:srgbClr val="002060"/>
                </a:solidFill>
                <a:effectLst>
                  <a:outerShdw blurRad="38100" dist="38100" dir="2700000" algn="tl">
                    <a:srgbClr val="000000">
                      <a:alpha val="43137"/>
                    </a:srgbClr>
                  </a:outerShdw>
                </a:effectLst>
                <a:latin typeface="Berlin Sans FB" pitchFamily="34" charset="0"/>
              </a:rPr>
              <a:t>Assertiveness</a:t>
            </a:r>
          </a:p>
        </p:txBody>
      </p:sp>
      <p:sp>
        <p:nvSpPr>
          <p:cNvPr id="37891" name="Content Placeholder 2"/>
          <p:cNvSpPr>
            <a:spLocks noGrp="1"/>
          </p:cNvSpPr>
          <p:nvPr>
            <p:ph sz="quarter" idx="1"/>
          </p:nvPr>
        </p:nvSpPr>
        <p:spPr>
          <a:xfrm>
            <a:off x="612775" y="1600200"/>
            <a:ext cx="8153400" cy="4495800"/>
          </a:xfrm>
        </p:spPr>
        <p:txBody>
          <a:bodyPr/>
          <a:lstStyle/>
          <a:p>
            <a:pPr algn="just"/>
            <a:r>
              <a:rPr lang="en-US" altLang="en-US" sz="2800" smtClean="0">
                <a:latin typeface="Times New Roman" panose="02020603050405020304" pitchFamily="18" charset="0"/>
                <a:cs typeface="Times New Roman" panose="02020603050405020304" pitchFamily="18" charset="0"/>
              </a:rPr>
              <a:t>Being assertive involves standing up for your  personal rights and expressing your thoughts, feelings and beliefs directly, honestly and spontaneously in ways that don’t infringe the rights of others.</a:t>
            </a:r>
            <a:endParaRPr lang="en-US" altLang="en-US" sz="2800" smtClean="0">
              <a:latin typeface="Berlin Sans FB" panose="020E0602020502020306" pitchFamily="34" charset="0"/>
            </a:endParaRPr>
          </a:p>
          <a:p>
            <a:pPr eaLnBrk="1" hangingPunct="1"/>
            <a:r>
              <a:rPr lang="en-US" altLang="en-US" sz="2800" smtClean="0">
                <a:latin typeface="Berlin Sans FB" panose="020E0602020502020306" pitchFamily="34" charset="0"/>
              </a:rPr>
              <a:t>So, Assertiveness means - </a:t>
            </a:r>
            <a:endParaRPr lang="en-US" altLang="en-US" sz="2800" u="sng" smtClean="0">
              <a:latin typeface="Berlin Sans FB" panose="020E0602020502020306" pitchFamily="34" charset="0"/>
            </a:endParaRPr>
          </a:p>
          <a:p>
            <a:pPr lvl="2" eaLnBrk="1" hangingPunct="1"/>
            <a:r>
              <a:rPr lang="en-US" altLang="en-US" sz="2800" smtClean="0">
                <a:latin typeface="Times New Roman" panose="02020603050405020304" pitchFamily="18" charset="0"/>
                <a:cs typeface="Times New Roman" panose="02020603050405020304" pitchFamily="18" charset="0"/>
              </a:rPr>
              <a:t>ability to make request</a:t>
            </a:r>
          </a:p>
          <a:p>
            <a:pPr lvl="2" eaLnBrk="1" hangingPunct="1"/>
            <a:r>
              <a:rPr lang="en-US" altLang="en-US" sz="2800" smtClean="0">
                <a:latin typeface="Times New Roman" panose="02020603050405020304" pitchFamily="18" charset="0"/>
                <a:cs typeface="Times New Roman" panose="02020603050405020304" pitchFamily="18" charset="0"/>
              </a:rPr>
              <a:t>ability to say ‘no’ appropriately </a:t>
            </a:r>
          </a:p>
          <a:p>
            <a:pPr lvl="2" eaLnBrk="1" hangingPunct="1"/>
            <a:r>
              <a:rPr lang="en-US" altLang="en-US" sz="2800" smtClean="0">
                <a:latin typeface="Times New Roman" panose="02020603050405020304" pitchFamily="18" charset="0"/>
                <a:cs typeface="Times New Roman" panose="02020603050405020304" pitchFamily="18" charset="0"/>
              </a:rPr>
              <a:t>ability to accept ‘no’</a:t>
            </a:r>
          </a:p>
          <a:p>
            <a:pPr eaLnBrk="1" hangingPunct="1"/>
            <a:endParaRPr lang="en-US" altLang="en-US" smtClean="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62400"/>
            <a:ext cx="27336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54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0" dur="500"/>
                                        <p:tgtEl>
                                          <p:spTgt spid="3789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3" dur="500"/>
                                        <p:tgtEl>
                                          <p:spTgt spid="3789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6"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algn="ctr">
              <a:defRPr/>
            </a:pPr>
            <a:r>
              <a:rPr lang="en-US" sz="4000" dirty="0" smtClean="0">
                <a:solidFill>
                  <a:srgbClr val="002060"/>
                </a:solidFill>
                <a:effectLst>
                  <a:outerShdw blurRad="38100" dist="38100" dir="2700000" algn="tl">
                    <a:srgbClr val="000000">
                      <a:alpha val="43137"/>
                    </a:srgbClr>
                  </a:outerShdw>
                </a:effectLst>
                <a:latin typeface="Berlin Sans FB" pitchFamily="34" charset="0"/>
              </a:rPr>
              <a:t>Assertiveness</a:t>
            </a:r>
          </a:p>
        </p:txBody>
      </p:sp>
      <p:sp>
        <p:nvSpPr>
          <p:cNvPr id="37891" name="Content Placeholder 2"/>
          <p:cNvSpPr>
            <a:spLocks noGrp="1"/>
          </p:cNvSpPr>
          <p:nvPr>
            <p:ph sz="quarter" idx="1"/>
          </p:nvPr>
        </p:nvSpPr>
        <p:spPr>
          <a:xfrm>
            <a:off x="304800" y="1589088"/>
            <a:ext cx="4343400" cy="5040312"/>
          </a:xfrm>
        </p:spPr>
        <p:txBody>
          <a:bodyPr/>
          <a:lstStyle/>
          <a:p>
            <a:r>
              <a:rPr lang="en-US" altLang="en-US" sz="2400" smtClean="0"/>
              <a:t>Establish good eye contact , don’t stare</a:t>
            </a:r>
          </a:p>
          <a:p>
            <a:r>
              <a:rPr lang="en-US" altLang="en-US" sz="2400" smtClean="0"/>
              <a:t>Stand or sit comfortably - don’t fidget</a:t>
            </a:r>
          </a:p>
          <a:p>
            <a:r>
              <a:rPr lang="en-US" altLang="en-US" sz="2400" smtClean="0"/>
              <a:t>Talk in a firm, steady voice</a:t>
            </a:r>
          </a:p>
          <a:p>
            <a:r>
              <a:rPr lang="en-US" altLang="en-US" sz="2400" smtClean="0"/>
              <a:t>Use body language</a:t>
            </a:r>
          </a:p>
          <a:p>
            <a:r>
              <a:rPr lang="en-US" altLang="en-US" sz="2400" smtClean="0"/>
              <a:t>Use “I” language such as: ‘I think’ / ‘I feel’</a:t>
            </a:r>
          </a:p>
          <a:p>
            <a:r>
              <a:rPr lang="en-US" altLang="en-US" sz="2400" smtClean="0"/>
              <a:t>Concise the sentence</a:t>
            </a:r>
          </a:p>
        </p:txBody>
      </p:sp>
      <p:sp>
        <p:nvSpPr>
          <p:cNvPr id="37892" name="Content Placeholder 4"/>
          <p:cNvSpPr>
            <a:spLocks noGrp="1"/>
          </p:cNvSpPr>
          <p:nvPr>
            <p:ph sz="quarter" idx="2"/>
          </p:nvPr>
        </p:nvSpPr>
        <p:spPr>
          <a:xfrm>
            <a:off x="5257800" y="1589088"/>
            <a:ext cx="3886200" cy="4735512"/>
          </a:xfrm>
        </p:spPr>
        <p:txBody>
          <a:bodyPr/>
          <a:lstStyle/>
          <a:p>
            <a:r>
              <a:rPr lang="en-US" altLang="en-US" b="1" smtClean="0"/>
              <a:t>Benefits</a:t>
            </a:r>
          </a:p>
          <a:p>
            <a:pPr>
              <a:lnSpc>
                <a:spcPct val="150000"/>
              </a:lnSpc>
            </a:pPr>
            <a:r>
              <a:rPr lang="en-US" altLang="en-US" sz="2400" smtClean="0"/>
              <a:t>Higher self-esteem</a:t>
            </a:r>
          </a:p>
          <a:p>
            <a:pPr>
              <a:lnSpc>
                <a:spcPct val="150000"/>
              </a:lnSpc>
            </a:pPr>
            <a:r>
              <a:rPr lang="en-US" altLang="en-US" sz="2400" smtClean="0"/>
              <a:t>Less self-conscious</a:t>
            </a:r>
          </a:p>
          <a:p>
            <a:pPr>
              <a:lnSpc>
                <a:spcPct val="150000"/>
              </a:lnSpc>
            </a:pPr>
            <a:r>
              <a:rPr lang="en-US" altLang="en-US" sz="2400" smtClean="0"/>
              <a:t>Less anxious</a:t>
            </a:r>
          </a:p>
          <a:p>
            <a:pPr>
              <a:lnSpc>
                <a:spcPct val="150000"/>
              </a:lnSpc>
            </a:pPr>
            <a:r>
              <a:rPr lang="en-US" altLang="en-US" sz="2400" smtClean="0"/>
              <a:t>Manage stress more successfully</a:t>
            </a:r>
          </a:p>
          <a:p>
            <a:pPr>
              <a:lnSpc>
                <a:spcPct val="150000"/>
              </a:lnSpc>
            </a:pPr>
            <a:r>
              <a:rPr lang="en-US" altLang="en-US" sz="2400" smtClean="0"/>
              <a:t>Appreciate yourself and others more easily</a:t>
            </a:r>
          </a:p>
        </p:txBody>
      </p:sp>
    </p:spTree>
    <p:extLst>
      <p:ext uri="{BB962C8B-B14F-4D97-AF65-F5344CB8AC3E}">
        <p14:creationId xmlns:p14="http://schemas.microsoft.com/office/powerpoint/2010/main" val="2408800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pPr algn="ctr" eaLnBrk="1" hangingPunct="1"/>
            <a:r>
              <a:rPr lang="en-US" altLang="en-US" sz="4000" smtClean="0">
                <a:solidFill>
                  <a:srgbClr val="002060"/>
                </a:solidFill>
                <a:latin typeface="Berlin Sans FB" panose="020E0602020502020306" pitchFamily="34" charset="0"/>
              </a:rPr>
              <a:t>Coping</a:t>
            </a:r>
          </a:p>
        </p:txBody>
      </p:sp>
      <p:sp>
        <p:nvSpPr>
          <p:cNvPr id="39939" name="Content Placeholder 2"/>
          <p:cNvSpPr>
            <a:spLocks noGrp="1"/>
          </p:cNvSpPr>
          <p:nvPr>
            <p:ph sz="quarter" idx="1"/>
          </p:nvPr>
        </p:nvSpPr>
        <p:spPr>
          <a:xfrm>
            <a:off x="612775" y="1600200"/>
            <a:ext cx="8153400" cy="4953000"/>
          </a:xfrm>
        </p:spPr>
        <p:txBody>
          <a:bodyPr/>
          <a:lstStyle/>
          <a:p>
            <a:pPr algn="just" eaLnBrk="1" hangingPunct="1">
              <a:lnSpc>
                <a:spcPct val="150000"/>
              </a:lnSpc>
            </a:pPr>
            <a:r>
              <a:rPr lang="en-US" altLang="en-US" sz="2800" smtClean="0">
                <a:latin typeface="Times New Roman" panose="02020603050405020304" pitchFamily="18" charset="0"/>
                <a:cs typeface="Times New Roman" panose="02020603050405020304" pitchFamily="18" charset="0"/>
              </a:rPr>
              <a:t>Coping is the process by which people try to `</a:t>
            </a:r>
            <a:r>
              <a:rPr lang="en-US" altLang="en-US" sz="2800" i="1" smtClean="0">
                <a:latin typeface="Times New Roman" panose="02020603050405020304" pitchFamily="18" charset="0"/>
                <a:cs typeface="Times New Roman" panose="02020603050405020304" pitchFamily="18" charset="0"/>
              </a:rPr>
              <a:t>manage’</a:t>
            </a:r>
            <a:r>
              <a:rPr lang="en-US" altLang="en-US" sz="2800" smtClean="0">
                <a:latin typeface="Times New Roman" panose="02020603050405020304" pitchFamily="18" charset="0"/>
                <a:cs typeface="Times New Roman" panose="02020603050405020304" pitchFamily="18" charset="0"/>
              </a:rPr>
              <a:t> the perceived discrepancy between the demands and resources they appraise in a stressful situation.</a:t>
            </a:r>
          </a:p>
          <a:p>
            <a:pPr algn="just" eaLnBrk="1" hangingPunct="1">
              <a:lnSpc>
                <a:spcPct val="150000"/>
              </a:lnSpc>
            </a:pPr>
            <a:r>
              <a:rPr lang="en-US" altLang="en-US" sz="2800" smtClean="0">
                <a:latin typeface="Times New Roman" panose="02020603050405020304" pitchFamily="18" charset="0"/>
                <a:cs typeface="Times New Roman" panose="02020603050405020304" pitchFamily="18" charset="0"/>
              </a:rPr>
              <a:t>Emotion focused Coping: Dealing with an emotion which is bothering you.</a:t>
            </a:r>
          </a:p>
          <a:p>
            <a:pPr algn="just" eaLnBrk="1" hangingPunct="1">
              <a:lnSpc>
                <a:spcPct val="150000"/>
              </a:lnSpc>
            </a:pPr>
            <a:r>
              <a:rPr lang="en-US" altLang="en-US" sz="2800" smtClean="0">
                <a:latin typeface="Times New Roman" panose="02020603050405020304" pitchFamily="18" charset="0"/>
                <a:cs typeface="Times New Roman" panose="02020603050405020304" pitchFamily="18" charset="0"/>
              </a:rPr>
              <a:t>Problem focused Coping: Resolving the problem</a:t>
            </a:r>
          </a:p>
          <a:p>
            <a:pPr algn="just" eaLnBrk="1" hangingPunct="1">
              <a:buFont typeface="Wingdings" panose="05000000000000000000" pitchFamily="2" charset="2"/>
              <a:buNone/>
            </a:pPr>
            <a:endParaRPr lang="en-US" altLang="en-US" sz="28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591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p:cTn id="7" dur="5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9939">
                                            <p:txEl>
                                              <p:pRg st="1" end="1"/>
                                            </p:txEl>
                                          </p:spTgt>
                                        </p:tgtEl>
                                        <p:attrNameLst>
                                          <p:attrName>style.visibility</p:attrName>
                                        </p:attrNameLst>
                                      </p:cBhvr>
                                      <p:to>
                                        <p:strVal val="visible"/>
                                      </p:to>
                                    </p:set>
                                    <p:anim calcmode="lin" valueType="num">
                                      <p:cBhvr>
                                        <p:cTn id="14" dur="500" fill="hold"/>
                                        <p:tgtEl>
                                          <p:spTgt spid="3993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993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993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9939">
                                            <p:txEl>
                                              <p:pRg st="2" end="2"/>
                                            </p:txEl>
                                          </p:spTgt>
                                        </p:tgtEl>
                                        <p:attrNameLst>
                                          <p:attrName>style.visibility</p:attrName>
                                        </p:attrNameLst>
                                      </p:cBhvr>
                                      <p:to>
                                        <p:strVal val="visible"/>
                                      </p:to>
                                    </p:set>
                                    <p:anim calcmode="lin" valueType="num">
                                      <p:cBhvr>
                                        <p:cTn id="21" dur="5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993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612775" y="1600200"/>
            <a:ext cx="8153400" cy="4495800"/>
          </a:xfrm>
        </p:spPr>
        <p:txBody>
          <a:bodyPr/>
          <a:lstStyle/>
          <a:p>
            <a:pPr algn="just">
              <a:buFont typeface="Wingdings" panose="05000000000000000000" pitchFamily="2" charset="2"/>
              <a:buNone/>
            </a:pPr>
            <a:r>
              <a:rPr lang="en-US" altLang="en-US" sz="3600" smtClean="0">
                <a:solidFill>
                  <a:srgbClr val="002060"/>
                </a:solidFill>
              </a:rPr>
              <a:t>  Stress is any uncomfortable "emotional experience accompanied by predictable biochemical, physiological and behavioral changes."</a:t>
            </a:r>
          </a:p>
        </p:txBody>
      </p:sp>
    </p:spTree>
    <p:extLst>
      <p:ext uri="{BB962C8B-B14F-4D97-AF65-F5344CB8AC3E}">
        <p14:creationId xmlns:p14="http://schemas.microsoft.com/office/powerpoint/2010/main" val="1284025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066800" y="0"/>
            <a:ext cx="6858000" cy="1554163"/>
          </a:xfrm>
        </p:spPr>
        <p:txBody>
          <a:bodyPr/>
          <a:lstStyle/>
          <a:p>
            <a:pPr algn="ctr" eaLnBrk="1" hangingPunct="1"/>
            <a:r>
              <a:rPr lang="en-US" altLang="en-US" sz="4000" smtClean="0">
                <a:solidFill>
                  <a:srgbClr val="002060"/>
                </a:solidFill>
                <a:latin typeface="Berlin Sans FB" panose="020E0602020502020306" pitchFamily="34" charset="0"/>
              </a:rPr>
              <a:t>Seeking Social Support</a:t>
            </a:r>
          </a:p>
        </p:txBody>
      </p:sp>
      <p:sp>
        <p:nvSpPr>
          <p:cNvPr id="39939" name="Rectangle 3"/>
          <p:cNvSpPr>
            <a:spLocks noGrp="1"/>
          </p:cNvSpPr>
          <p:nvPr>
            <p:ph sz="quarter" idx="1"/>
          </p:nvPr>
        </p:nvSpPr>
        <p:spPr>
          <a:xfrm>
            <a:off x="533400" y="1676400"/>
            <a:ext cx="8153400" cy="4876800"/>
          </a:xfrm>
        </p:spPr>
        <p:txBody>
          <a:bodyPr/>
          <a:lstStyle/>
          <a:p>
            <a:pPr algn="just"/>
            <a:r>
              <a:rPr lang="en-US" altLang="en-US" sz="2800" smtClean="0">
                <a:latin typeface="Times New Roman" panose="02020603050405020304" pitchFamily="18" charset="0"/>
                <a:cs typeface="Times New Roman" panose="02020603050405020304" pitchFamily="18" charset="0"/>
              </a:rPr>
              <a:t>Social support means having friends and other people, including family, to turn to in times of need or crisis to give you a broader focus and positive self-image. </a:t>
            </a:r>
          </a:p>
          <a:p>
            <a:pPr algn="just">
              <a:buFont typeface="Wingdings" panose="05000000000000000000" pitchFamily="2" charset="2"/>
              <a:buNone/>
            </a:pPr>
            <a:endParaRPr lang="en-US" altLang="en-US" sz="2800" smtClean="0">
              <a:latin typeface="Times New Roman" panose="02020603050405020304" pitchFamily="18" charset="0"/>
              <a:cs typeface="Times New Roman" panose="02020603050405020304" pitchFamily="18" charset="0"/>
            </a:endParaRPr>
          </a:p>
          <a:p>
            <a:pPr algn="just"/>
            <a:r>
              <a:rPr lang="en-US" altLang="en-US" sz="2800" smtClean="0">
                <a:latin typeface="Times New Roman" panose="02020603050405020304" pitchFamily="18" charset="0"/>
                <a:cs typeface="Times New Roman" panose="02020603050405020304" pitchFamily="18" charset="0"/>
              </a:rPr>
              <a:t>Social support enhances quality of life and provides a buffer against adverse life events.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Those who have close personal relationships cope better with various stressors including bereavement, job loss, rape, and illness (See Salovey, 2000).</a:t>
            </a:r>
          </a:p>
          <a:p>
            <a:pPr algn="just" eaLnBrk="1" hangingPunct="1">
              <a:buFont typeface="Wingdings" panose="05000000000000000000" pitchFamily="2" charset="2"/>
              <a:buNone/>
            </a:pP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391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228600"/>
            <a:ext cx="7499350" cy="1143000"/>
          </a:xfrm>
        </p:spPr>
        <p:txBody>
          <a:bodyPr>
            <a:normAutofit fontScale="90000"/>
          </a:bodyPr>
          <a:lstStyle/>
          <a:p>
            <a:pPr algn="ctr" eaLnBrk="1" fontAlgn="auto" hangingPunct="1">
              <a:spcAft>
                <a:spcPts val="0"/>
              </a:spcAft>
              <a:defRPr/>
            </a:pPr>
            <a:r>
              <a:rPr lang="en-US" dirty="0" smtClean="0">
                <a:solidFill>
                  <a:srgbClr val="002060"/>
                </a:solidFill>
                <a:latin typeface="Berlin Sans FB" pitchFamily="34" charset="0"/>
              </a:rPr>
              <a:t>Modeling</a:t>
            </a:r>
            <a:r>
              <a:rPr lang="en-US" sz="3600" b="1" dirty="0" smtClean="0"/>
              <a:t/>
            </a:r>
            <a:br>
              <a:rPr lang="en-US" sz="3600" b="1" dirty="0" smtClean="0"/>
            </a:br>
            <a:endParaRPr lang="en-US" sz="3600" b="1" dirty="0" smtClean="0"/>
          </a:p>
        </p:txBody>
      </p:sp>
      <p:sp>
        <p:nvSpPr>
          <p:cNvPr id="40963" name="Rectangle 3"/>
          <p:cNvSpPr>
            <a:spLocks noGrp="1" noChangeArrowheads="1"/>
          </p:cNvSpPr>
          <p:nvPr>
            <p:ph sz="quarter" idx="1"/>
          </p:nvPr>
        </p:nvSpPr>
        <p:spPr>
          <a:xfrm>
            <a:off x="1219200" y="1371600"/>
            <a:ext cx="7543800" cy="4873625"/>
          </a:xfrm>
        </p:spPr>
        <p:txBody>
          <a:bodyPr/>
          <a:lstStyle/>
          <a:p>
            <a:pPr eaLnBrk="1" hangingPunct="1">
              <a:buFont typeface="Wingdings" panose="05000000000000000000" pitchFamily="2" charset="2"/>
              <a:buNone/>
            </a:pPr>
            <a:endParaRPr lang="en-US" altLang="en-US" sz="2800" u="sng" smtClean="0"/>
          </a:p>
          <a:p>
            <a:pPr eaLnBrk="1" hangingPunct="1"/>
            <a:r>
              <a:rPr lang="en-US" altLang="en-US" sz="2800" smtClean="0">
                <a:latin typeface="Times New Roman" panose="02020603050405020304" pitchFamily="18" charset="0"/>
                <a:cs typeface="Times New Roman" panose="02020603050405020304" pitchFamily="18" charset="0"/>
              </a:rPr>
              <a:t>Observational Learning: We can see and model the actions of people who manage stress very well.</a:t>
            </a:r>
          </a:p>
          <a:p>
            <a:pPr eaLnBrk="1" hangingPunct="1">
              <a:buFont typeface="Wingdings" panose="05000000000000000000" pitchFamily="2" charset="2"/>
              <a:buNone/>
            </a:pPr>
            <a:endParaRPr lang="en-US" altLang="en-US" sz="2800" smtClean="0">
              <a:latin typeface="Times New Roman" panose="02020603050405020304" pitchFamily="18" charset="0"/>
              <a:cs typeface="Times New Roman" panose="02020603050405020304" pitchFamily="18" charset="0"/>
            </a:endParaRPr>
          </a:p>
          <a:p>
            <a:pPr eaLnBrk="1" hangingPunct="1"/>
            <a:r>
              <a:rPr lang="en-US" altLang="en-US" sz="2800" smtClean="0">
                <a:latin typeface="Times New Roman" panose="02020603050405020304" pitchFamily="18" charset="0"/>
                <a:cs typeface="Times New Roman" panose="02020603050405020304" pitchFamily="18" charset="0"/>
              </a:rPr>
              <a:t>We see what others do and the consequences of the behavior the models perform. </a:t>
            </a:r>
          </a:p>
          <a:p>
            <a:pPr eaLnBrk="1" hangingPunct="1">
              <a:buFont typeface="Wingdings" panose="05000000000000000000" pitchFamily="2" charset="2"/>
              <a:buNone/>
            </a:pPr>
            <a:endParaRPr lang="en-US" altLang="en-US" smtClean="0">
              <a:latin typeface="Times New Roman" panose="02020603050405020304" pitchFamily="18" charset="0"/>
              <a:cs typeface="Times New Roman" panose="02020603050405020304" pitchFamily="18" charset="0"/>
            </a:endParaRPr>
          </a:p>
          <a:p>
            <a:pPr eaLnBrk="1" hangingPunct="1"/>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36263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lstStyle/>
          <a:p>
            <a:pPr algn="ctr" eaLnBrk="1" hangingPunct="1"/>
            <a:r>
              <a:rPr lang="en-US" altLang="en-US" sz="4000" smtClean="0">
                <a:solidFill>
                  <a:srgbClr val="002060"/>
                </a:solidFill>
                <a:latin typeface="Berlin Sans FB" panose="020E0602020502020306" pitchFamily="34" charset="0"/>
              </a:rPr>
              <a:t>Relaxation</a:t>
            </a:r>
          </a:p>
        </p:txBody>
      </p:sp>
      <p:sp>
        <p:nvSpPr>
          <p:cNvPr id="48131" name="Content Placeholder 2"/>
          <p:cNvSpPr>
            <a:spLocks noGrp="1"/>
          </p:cNvSpPr>
          <p:nvPr>
            <p:ph sz="quarter" idx="1"/>
          </p:nvPr>
        </p:nvSpPr>
        <p:spPr>
          <a:xfrm>
            <a:off x="533400" y="1600200"/>
            <a:ext cx="8153400" cy="4495800"/>
          </a:xfrm>
        </p:spPr>
        <p:txBody>
          <a:bodyPr>
            <a:normAutofit fontScale="77500" lnSpcReduction="20000"/>
          </a:bodyPr>
          <a:lstStyle/>
          <a:p>
            <a:pPr marL="320040" indent="-320040" eaLnBrk="1" fontAlgn="auto" hangingPunct="1">
              <a:lnSpc>
                <a:spcPct val="90000"/>
              </a:lnSpc>
              <a:spcAft>
                <a:spcPts val="0"/>
              </a:spcAft>
              <a:buFont typeface="Wingdings" panose="05000000000000000000" pitchFamily="2" charset="2"/>
              <a:buNone/>
              <a:defRPr/>
            </a:pPr>
            <a:endParaRPr lang="en-US" sz="2800" b="1" dirty="0" smtClean="0"/>
          </a:p>
          <a:p>
            <a:pPr marL="320040" indent="-320040" eaLnBrk="1" fontAlgn="auto" hangingPunct="1">
              <a:lnSpc>
                <a:spcPct val="90000"/>
              </a:lnSpc>
              <a:spcAft>
                <a:spcPts val="0"/>
              </a:spcAft>
              <a:buFont typeface="Wingdings"/>
              <a:buChar char=""/>
              <a:defRPr/>
            </a:pPr>
            <a:r>
              <a:rPr lang="en-US" dirty="0" smtClean="0">
                <a:latin typeface="Times New Roman" pitchFamily="18" charset="0"/>
                <a:cs typeface="Times New Roman" pitchFamily="18" charset="0"/>
              </a:rPr>
              <a:t>Deep breathing</a:t>
            </a:r>
          </a:p>
          <a:p>
            <a:pPr marL="320040" indent="-320040" eaLnBrk="1" fontAlgn="auto" hangingPunct="1">
              <a:lnSpc>
                <a:spcPct val="90000"/>
              </a:lnSpc>
              <a:spcAft>
                <a:spcPts val="0"/>
              </a:spcAft>
              <a:buFont typeface="Wingdings" panose="05000000000000000000" pitchFamily="2" charset="2"/>
              <a:buNone/>
              <a:defRPr/>
            </a:pPr>
            <a:endParaRPr lang="en-US" sz="2800" dirty="0" smtClean="0">
              <a:latin typeface="Times New Roman" pitchFamily="18" charset="0"/>
              <a:cs typeface="Times New Roman" pitchFamily="18" charset="0"/>
            </a:endParaRPr>
          </a:p>
          <a:p>
            <a:pPr marL="320040" indent="-320040" eaLnBrk="1" fontAlgn="auto" hangingPunct="1">
              <a:lnSpc>
                <a:spcPct val="140000"/>
              </a:lnSpc>
              <a:spcAft>
                <a:spcPts val="0"/>
              </a:spcAft>
              <a:buFont typeface="Wingdings"/>
              <a:buChar char=""/>
              <a:defRPr/>
            </a:pPr>
            <a:r>
              <a:rPr lang="en-US" dirty="0" smtClean="0">
                <a:latin typeface="Times New Roman" pitchFamily="18" charset="0"/>
                <a:cs typeface="Times New Roman" pitchFamily="18" charset="0"/>
              </a:rPr>
              <a:t>Progressive Muscle Relaxation: Focusing attention on specific muscle groups while alternately tightening and relaxing these muscles.</a:t>
            </a:r>
          </a:p>
          <a:p>
            <a:pPr marL="320040" indent="-320040" eaLnBrk="1" fontAlgn="auto" hangingPunct="1">
              <a:lnSpc>
                <a:spcPct val="90000"/>
              </a:lnSpc>
              <a:spcAft>
                <a:spcPts val="0"/>
              </a:spcAft>
              <a:buFont typeface="Wingdings"/>
              <a:buChar char=""/>
              <a:defRPr/>
            </a:pPr>
            <a:endParaRPr lang="en-US" sz="2800" dirty="0" smtClean="0">
              <a:latin typeface="Times New Roman" pitchFamily="18" charset="0"/>
              <a:cs typeface="Times New Roman" pitchFamily="18" charset="0"/>
            </a:endParaRPr>
          </a:p>
          <a:p>
            <a:pPr marL="320040" indent="-320040" eaLnBrk="1" fontAlgn="auto" hangingPunct="1">
              <a:lnSpc>
                <a:spcPct val="90000"/>
              </a:lnSpc>
              <a:spcAft>
                <a:spcPts val="0"/>
              </a:spcAft>
              <a:buFont typeface="Wingdings"/>
              <a:buChar char=""/>
              <a:defRPr/>
            </a:pPr>
            <a:r>
              <a:rPr lang="en-US" sz="2800" dirty="0" smtClean="0">
                <a:latin typeface="Times New Roman" pitchFamily="18" charset="0"/>
                <a:cs typeface="Times New Roman" pitchFamily="18" charset="0"/>
              </a:rPr>
              <a:t>Visualization</a:t>
            </a:r>
          </a:p>
          <a:p>
            <a:pPr marL="320040" indent="-320040" eaLnBrk="1" fontAlgn="auto" hangingPunct="1">
              <a:lnSpc>
                <a:spcPct val="90000"/>
              </a:lnSpc>
              <a:spcAft>
                <a:spcPts val="0"/>
              </a:spcAft>
              <a:buFont typeface="Wingdings"/>
              <a:buChar char=""/>
              <a:defRPr/>
            </a:pPr>
            <a:endParaRPr lang="en-US" sz="2800" dirty="0" smtClean="0">
              <a:latin typeface="Times New Roman" pitchFamily="18" charset="0"/>
              <a:cs typeface="Times New Roman" pitchFamily="18" charset="0"/>
            </a:endParaRPr>
          </a:p>
          <a:p>
            <a:pPr marL="320040" indent="-320040" eaLnBrk="1" fontAlgn="auto" hangingPunct="1">
              <a:lnSpc>
                <a:spcPct val="90000"/>
              </a:lnSpc>
              <a:spcAft>
                <a:spcPts val="0"/>
              </a:spcAft>
              <a:buFont typeface="Wingdings"/>
              <a:buChar char=""/>
              <a:defRPr/>
            </a:pPr>
            <a:r>
              <a:rPr lang="en-US" sz="2800" dirty="0" smtClean="0">
                <a:latin typeface="Times New Roman" pitchFamily="18" charset="0"/>
                <a:cs typeface="Times New Roman" pitchFamily="18" charset="0"/>
              </a:rPr>
              <a:t>Meditation</a:t>
            </a:r>
          </a:p>
          <a:p>
            <a:pPr marL="320040" indent="-320040" eaLnBrk="1" fontAlgn="auto" hangingPunct="1">
              <a:lnSpc>
                <a:spcPct val="90000"/>
              </a:lnSpc>
              <a:spcAft>
                <a:spcPts val="0"/>
              </a:spcAft>
              <a:buFont typeface="Wingdings" panose="05000000000000000000" pitchFamily="2" charset="2"/>
              <a:buNone/>
              <a:defRPr/>
            </a:pPr>
            <a:endParaRPr lang="en-US" sz="2800" dirty="0" smtClean="0">
              <a:latin typeface="Times New Roman" pitchFamily="18" charset="0"/>
              <a:cs typeface="Times New Roman" pitchFamily="18" charset="0"/>
            </a:endParaRPr>
          </a:p>
          <a:p>
            <a:pPr marL="320040" indent="-320040" eaLnBrk="1" fontAlgn="auto" hangingPunct="1">
              <a:lnSpc>
                <a:spcPct val="90000"/>
              </a:lnSpc>
              <a:spcAft>
                <a:spcPts val="0"/>
              </a:spcAft>
              <a:buFont typeface="Wingdings" panose="05000000000000000000" pitchFamily="2" charset="2"/>
              <a:buNone/>
              <a:defRPr/>
            </a:pPr>
            <a:r>
              <a:rPr lang="en-US" dirty="0" smtClean="0">
                <a:latin typeface="Times New Roman" pitchFamily="18" charset="0"/>
                <a:cs typeface="Times New Roman" pitchFamily="18" charset="0"/>
              </a:rPr>
              <a:t>                                      </a:t>
            </a:r>
            <a:r>
              <a:rPr lang="en-US" dirty="0" smtClean="0"/>
              <a:t>           </a:t>
            </a:r>
            <a:endParaRPr lang="en-US" b="1" dirty="0" smtClean="0"/>
          </a:p>
        </p:txBody>
      </p:sp>
      <p:pic>
        <p:nvPicPr>
          <p:cNvPr id="41988" name="Picture 3" descr="C:\Users\saleh\Desktop\2nd-blog-relaxation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78250"/>
            <a:ext cx="41148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580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p:cTn id="7" dur="500" fill="hold"/>
                                        <p:tgtEl>
                                          <p:spTgt spid="481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81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813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8131">
                                            <p:txEl>
                                              <p:pRg st="3" end="3"/>
                                            </p:txEl>
                                          </p:spTgt>
                                        </p:tgtEl>
                                        <p:attrNameLst>
                                          <p:attrName>style.visibility</p:attrName>
                                        </p:attrNameLst>
                                      </p:cBhvr>
                                      <p:to>
                                        <p:strVal val="visible"/>
                                      </p:to>
                                    </p:set>
                                    <p:anim calcmode="lin" valueType="num">
                                      <p:cBhvr>
                                        <p:cTn id="14" dur="500" fill="hold"/>
                                        <p:tgtEl>
                                          <p:spTgt spid="48131">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8131">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81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p:cTn id="21" dur="500" fill="hold"/>
                                        <p:tgtEl>
                                          <p:spTgt spid="48131">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48131">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4813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48131">
                                            <p:txEl>
                                              <p:pRg st="7" end="7"/>
                                            </p:txEl>
                                          </p:spTgt>
                                        </p:tgtEl>
                                        <p:attrNameLst>
                                          <p:attrName>style.visibility</p:attrName>
                                        </p:attrNameLst>
                                      </p:cBhvr>
                                      <p:to>
                                        <p:strVal val="visible"/>
                                      </p:to>
                                    </p:set>
                                    <p:anim calcmode="lin" valueType="num">
                                      <p:cBhvr>
                                        <p:cTn id="28" dur="500" fill="hold"/>
                                        <p:tgtEl>
                                          <p:spTgt spid="48131">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48131">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4813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48131">
                                            <p:txEl>
                                              <p:pRg st="9" end="9"/>
                                            </p:txEl>
                                          </p:spTgt>
                                        </p:tgtEl>
                                        <p:attrNameLst>
                                          <p:attrName>style.visibility</p:attrName>
                                        </p:attrNameLst>
                                      </p:cBhvr>
                                      <p:to>
                                        <p:strVal val="visible"/>
                                      </p:to>
                                    </p:set>
                                    <p:anim calcmode="lin" valueType="num">
                                      <p:cBhvr>
                                        <p:cTn id="35" dur="500" fill="hold"/>
                                        <p:tgtEl>
                                          <p:spTgt spid="48131">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48131">
                                            <p:txEl>
                                              <p:pRg st="9" end="9"/>
                                            </p:txEl>
                                          </p:spTgt>
                                        </p:tgtEl>
                                        <p:attrNameLst>
                                          <p:attrName>ppt_h</p:attrName>
                                        </p:attrNameLst>
                                      </p:cBhvr>
                                      <p:tavLst>
                                        <p:tav tm="0">
                                          <p:val>
                                            <p:fltVal val="0"/>
                                          </p:val>
                                        </p:tav>
                                        <p:tav tm="100000">
                                          <p:val>
                                            <p:strVal val="#ppt_h"/>
                                          </p:val>
                                        </p:tav>
                                      </p:tavLst>
                                    </p:anim>
                                    <p:animEffect transition="in" filter="fade">
                                      <p:cBhvr>
                                        <p:cTn id="37"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pPr algn="ctr" eaLnBrk="1" hangingPunct="1"/>
            <a:r>
              <a:rPr lang="en-US" altLang="en-US" smtClean="0">
                <a:solidFill>
                  <a:srgbClr val="002060"/>
                </a:solidFill>
                <a:latin typeface="Berlin Sans FB" panose="020E0602020502020306" pitchFamily="34" charset="0"/>
              </a:rPr>
              <a:t>Stress Management</a:t>
            </a:r>
          </a:p>
        </p:txBody>
      </p:sp>
      <p:sp>
        <p:nvSpPr>
          <p:cNvPr id="45059" name="Content Placeholder 2"/>
          <p:cNvSpPr>
            <a:spLocks noGrp="1"/>
          </p:cNvSpPr>
          <p:nvPr>
            <p:ph sz="quarter" idx="1"/>
          </p:nvPr>
        </p:nvSpPr>
        <p:spPr>
          <a:xfrm>
            <a:off x="612775" y="1600200"/>
            <a:ext cx="8153400" cy="4495800"/>
          </a:xfrm>
        </p:spPr>
        <p:txBody>
          <a:bodyPr/>
          <a:lstStyle/>
          <a:p>
            <a:pPr algn="ctr">
              <a:buFont typeface="Wingdings" panose="05000000000000000000" pitchFamily="2" charset="2"/>
              <a:buNone/>
            </a:pPr>
            <a:r>
              <a:rPr lang="en-US" altLang="en-US" b="1" smtClean="0"/>
              <a:t>             RECOGNIZE THE PROBLEM</a:t>
            </a:r>
          </a:p>
          <a:p>
            <a:pPr>
              <a:buFont typeface="Wingdings" panose="05000000000000000000" pitchFamily="2" charset="2"/>
              <a:buNone/>
            </a:pPr>
            <a:endParaRPr lang="en-US" altLang="en-US" b="1" smtClean="0"/>
          </a:p>
          <a:p>
            <a:pPr algn="just"/>
            <a:r>
              <a:rPr lang="en-US" altLang="en-US" smtClean="0"/>
              <a:t> </a:t>
            </a:r>
            <a:r>
              <a:rPr lang="en-US" altLang="en-US" smtClean="0">
                <a:latin typeface="Times New Roman" panose="02020603050405020304" pitchFamily="18" charset="0"/>
                <a:cs typeface="Times New Roman" panose="02020603050405020304" pitchFamily="18" charset="0"/>
              </a:rPr>
              <a:t>The most important point is to recognize the source of the negative stress.</a:t>
            </a:r>
          </a:p>
          <a:p>
            <a:pPr algn="just"/>
            <a:r>
              <a:rPr lang="en-US" altLang="en-US" smtClean="0">
                <a:latin typeface="Times New Roman" panose="02020603050405020304" pitchFamily="18" charset="0"/>
                <a:cs typeface="Times New Roman" panose="02020603050405020304" pitchFamily="18" charset="0"/>
              </a:rPr>
              <a:t>This is not an admission of weakness or inability to cope! It is a way to identify the problem and plan measures to overcome it. </a:t>
            </a:r>
          </a:p>
        </p:txBody>
      </p:sp>
    </p:spTree>
    <p:extLst>
      <p:ext uri="{BB962C8B-B14F-4D97-AF65-F5344CB8AC3E}">
        <p14:creationId xmlns:p14="http://schemas.microsoft.com/office/powerpoint/2010/main" val="17331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09600" y="381000"/>
            <a:ext cx="8153400" cy="990600"/>
          </a:xfrm>
        </p:spPr>
        <p:txBody>
          <a:bodyPr/>
          <a:lstStyle/>
          <a:p>
            <a:pPr algn="ctr"/>
            <a:r>
              <a:rPr lang="en-US" altLang="en-US" smtClean="0">
                <a:solidFill>
                  <a:srgbClr val="002060"/>
                </a:solidFill>
                <a:latin typeface="Berlin Sans FB" panose="020E0602020502020306" pitchFamily="34" charset="0"/>
              </a:rPr>
              <a:t>References</a:t>
            </a:r>
          </a:p>
        </p:txBody>
      </p:sp>
      <p:sp>
        <p:nvSpPr>
          <p:cNvPr id="51203" name="Content Placeholder 2"/>
          <p:cNvSpPr>
            <a:spLocks noGrp="1"/>
          </p:cNvSpPr>
          <p:nvPr>
            <p:ph sz="quarter" idx="1"/>
          </p:nvPr>
        </p:nvSpPr>
        <p:spPr>
          <a:xfrm>
            <a:off x="612775" y="1600200"/>
            <a:ext cx="8153400" cy="4495800"/>
          </a:xfrm>
        </p:spPr>
        <p:txBody>
          <a:bodyPr/>
          <a:lstStyle/>
          <a:p>
            <a:r>
              <a:rPr lang="en-US" altLang="en-US" smtClean="0"/>
              <a:t>Baum, A. (1990). "Stress, Intrusive Imagery, and Chronic Distress," </a:t>
            </a:r>
            <a:r>
              <a:rPr lang="en-US" altLang="en-US" i="1" smtClean="0"/>
              <a:t>Health Psychology</a:t>
            </a:r>
            <a:r>
              <a:rPr lang="en-US" altLang="en-US" smtClean="0"/>
              <a:t>, Vol. 6, pp. 653-675</a:t>
            </a:r>
          </a:p>
          <a:p>
            <a:r>
              <a:rPr lang="en-US" altLang="en-US" smtClean="0"/>
              <a:t>https://www.scribd.com/doc/19454893/PPT-on-Stress-Management</a:t>
            </a:r>
          </a:p>
          <a:p>
            <a:r>
              <a:rPr lang="en-US" altLang="en-US" smtClean="0"/>
              <a:t>http://www.takingcharge.csh.umn.edu/explore-healing-practices/social-support</a:t>
            </a:r>
          </a:p>
          <a:p>
            <a:r>
              <a:rPr lang="en-US" altLang="en-US" smtClean="0"/>
              <a:t>Lifestyle choices• Negative self - talk •Mind traps• Personality traits</a:t>
            </a:r>
          </a:p>
          <a:p>
            <a:pPr>
              <a:buFont typeface="Wingdings" panose="05000000000000000000" pitchFamily="2" charset="2"/>
              <a:buNone/>
            </a:pPr>
            <a:r>
              <a:rPr lang="en-US" altLang="en-US" smtClean="0"/>
              <a:t> </a:t>
            </a:r>
          </a:p>
          <a:p>
            <a:endParaRPr lang="en-US" altLang="en-US" smtClean="0"/>
          </a:p>
        </p:txBody>
      </p:sp>
    </p:spTree>
    <p:extLst>
      <p:ext uri="{BB962C8B-B14F-4D97-AF65-F5344CB8AC3E}">
        <p14:creationId xmlns:p14="http://schemas.microsoft.com/office/powerpoint/2010/main" val="1984495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371600"/>
            <a:ext cx="2755900" cy="990600"/>
          </a:xfrm>
        </p:spPr>
        <p:txBody>
          <a:bodyPr>
            <a:normAutofit/>
          </a:bodyPr>
          <a:lstStyle/>
          <a:p>
            <a:pPr eaLnBrk="1" fontAlgn="auto" hangingPunct="1">
              <a:spcAft>
                <a:spcPts val="0"/>
              </a:spcAft>
              <a:defRPr/>
            </a:pPr>
            <a:r>
              <a:rPr lang="en-US" dirty="0" smtClean="0">
                <a:solidFill>
                  <a:schemeClr val="tx2">
                    <a:satMod val="130000"/>
                  </a:schemeClr>
                </a:solidFill>
              </a:rPr>
              <a:t>Questions</a:t>
            </a:r>
            <a:endParaRPr lang="en-US" dirty="0">
              <a:solidFill>
                <a:schemeClr val="tx2">
                  <a:satMod val="130000"/>
                </a:schemeClr>
              </a:solidFill>
            </a:endParaRPr>
          </a:p>
        </p:txBody>
      </p:sp>
      <p:pic>
        <p:nvPicPr>
          <p:cNvPr id="4" name="Picture 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046538" y="3205163"/>
            <a:ext cx="1285875" cy="1285875"/>
          </a:xfrm>
        </p:spPr>
      </p:pic>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120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algn="ctr"/>
            <a:r>
              <a:rPr lang="en-US" altLang="en-US" smtClean="0">
                <a:solidFill>
                  <a:srgbClr val="002060"/>
                </a:solidFill>
                <a:latin typeface="Berlin Sans FB" panose="020E0602020502020306" pitchFamily="34" charset="0"/>
              </a:rPr>
              <a:t>Sources of Stress</a:t>
            </a:r>
          </a:p>
        </p:txBody>
      </p:sp>
      <p:sp>
        <p:nvSpPr>
          <p:cNvPr id="15363" name="Content Placeholder 2"/>
          <p:cNvSpPr>
            <a:spLocks noGrp="1"/>
          </p:cNvSpPr>
          <p:nvPr>
            <p:ph sz="quarter" idx="1"/>
          </p:nvPr>
        </p:nvSpPr>
        <p:spPr>
          <a:xfrm>
            <a:off x="612775" y="1600200"/>
            <a:ext cx="8153400" cy="4495800"/>
          </a:xfrm>
        </p:spPr>
        <p:txBody>
          <a:bodyPr/>
          <a:lstStyle/>
          <a:p>
            <a:pPr>
              <a:lnSpc>
                <a:spcPct val="200000"/>
              </a:lnSpc>
            </a:pPr>
            <a:r>
              <a:rPr lang="en-US" altLang="en-US" sz="4000" b="1" smtClean="0">
                <a:latin typeface="Times New Roman" panose="02020603050405020304" pitchFamily="18" charset="0"/>
                <a:cs typeface="Times New Roman" panose="02020603050405020304" pitchFamily="18" charset="0"/>
              </a:rPr>
              <a:t>External</a:t>
            </a:r>
          </a:p>
          <a:p>
            <a:pPr>
              <a:lnSpc>
                <a:spcPct val="200000"/>
              </a:lnSpc>
            </a:pPr>
            <a:r>
              <a:rPr lang="en-US" altLang="en-US" sz="4000" b="1" smtClean="0">
                <a:latin typeface="Times New Roman" panose="02020603050405020304" pitchFamily="18" charset="0"/>
                <a:cs typeface="Times New Roman" panose="02020603050405020304" pitchFamily="18" charset="0"/>
              </a:rPr>
              <a:t>Internal</a:t>
            </a:r>
          </a:p>
        </p:txBody>
      </p:sp>
    </p:spTree>
    <p:extLst>
      <p:ext uri="{BB962C8B-B14F-4D97-AF65-F5344CB8AC3E}">
        <p14:creationId xmlns:p14="http://schemas.microsoft.com/office/powerpoint/2010/main" val="2502724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algn="ctr"/>
            <a:r>
              <a:rPr lang="en-US" altLang="en-US" smtClean="0">
                <a:solidFill>
                  <a:srgbClr val="002060"/>
                </a:solidFill>
                <a:latin typeface="Berlin Sans FB" panose="020E0602020502020306" pitchFamily="34" charset="0"/>
              </a:rPr>
              <a:t>EXTERNAL STRESSORS</a:t>
            </a:r>
          </a:p>
        </p:txBody>
      </p:sp>
      <p:sp>
        <p:nvSpPr>
          <p:cNvPr id="16387" name="Content Placeholder 2"/>
          <p:cNvSpPr>
            <a:spLocks noGrp="1"/>
          </p:cNvSpPr>
          <p:nvPr>
            <p:ph sz="quarter" idx="1"/>
          </p:nvPr>
        </p:nvSpPr>
        <p:spPr>
          <a:xfrm>
            <a:off x="612775" y="1600200"/>
            <a:ext cx="8153400" cy="4495800"/>
          </a:xfrm>
        </p:spPr>
        <p:txBody>
          <a:bodyPr/>
          <a:lstStyle/>
          <a:p>
            <a:pPr>
              <a:lnSpc>
                <a:spcPct val="200000"/>
              </a:lnSpc>
            </a:pPr>
            <a:r>
              <a:rPr lang="en-US" altLang="en-US" smtClean="0"/>
              <a:t>Physical Environment</a:t>
            </a:r>
          </a:p>
          <a:p>
            <a:pPr>
              <a:lnSpc>
                <a:spcPct val="200000"/>
              </a:lnSpc>
            </a:pPr>
            <a:r>
              <a:rPr lang="en-US" altLang="en-US" smtClean="0"/>
              <a:t>Social Interaction</a:t>
            </a:r>
          </a:p>
          <a:p>
            <a:pPr>
              <a:lnSpc>
                <a:spcPct val="200000"/>
              </a:lnSpc>
            </a:pPr>
            <a:r>
              <a:rPr lang="en-US" altLang="en-US" smtClean="0"/>
              <a:t>Organizational</a:t>
            </a:r>
          </a:p>
          <a:p>
            <a:pPr>
              <a:lnSpc>
                <a:spcPct val="200000"/>
              </a:lnSpc>
            </a:pPr>
            <a:r>
              <a:rPr lang="en-US" altLang="en-US" smtClean="0"/>
              <a:t>Major Life Events</a:t>
            </a:r>
          </a:p>
          <a:p>
            <a:pPr>
              <a:lnSpc>
                <a:spcPct val="200000"/>
              </a:lnSpc>
            </a:pPr>
            <a:r>
              <a:rPr lang="en-US" altLang="en-US" smtClean="0"/>
              <a:t>Daily Hassles</a:t>
            </a:r>
          </a:p>
        </p:txBody>
      </p:sp>
    </p:spTree>
    <p:extLst>
      <p:ext uri="{BB962C8B-B14F-4D97-AF65-F5344CB8AC3E}">
        <p14:creationId xmlns:p14="http://schemas.microsoft.com/office/powerpoint/2010/main" val="2605710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algn="ctr"/>
            <a:r>
              <a:rPr lang="en-US" altLang="en-US" smtClean="0">
                <a:solidFill>
                  <a:srgbClr val="002060"/>
                </a:solidFill>
                <a:latin typeface="Berlin Sans FB" panose="020E0602020502020306" pitchFamily="34" charset="0"/>
              </a:rPr>
              <a:t>EXTERNAL STRESSORS</a:t>
            </a:r>
            <a:endParaRPr lang="en-US" altLang="en-US" smtClean="0"/>
          </a:p>
        </p:txBody>
      </p:sp>
      <p:sp>
        <p:nvSpPr>
          <p:cNvPr id="17411" name="Content Placeholder 2"/>
          <p:cNvSpPr>
            <a:spLocks noGrp="1"/>
          </p:cNvSpPr>
          <p:nvPr>
            <p:ph sz="quarter" idx="1"/>
          </p:nvPr>
        </p:nvSpPr>
        <p:spPr>
          <a:xfrm>
            <a:off x="228600" y="1589088"/>
            <a:ext cx="4267200" cy="4572000"/>
          </a:xfrm>
        </p:spPr>
        <p:txBody>
          <a:bodyPr/>
          <a:lstStyle/>
          <a:p>
            <a:pPr>
              <a:buFont typeface="Wingdings" panose="05000000000000000000" pitchFamily="2" charset="2"/>
              <a:buNone/>
            </a:pPr>
            <a:r>
              <a:rPr lang="en-US" altLang="en-US" b="1" smtClean="0"/>
              <a:t>PHYSICAL ENVIRONMENT</a:t>
            </a:r>
          </a:p>
          <a:p>
            <a:pPr>
              <a:lnSpc>
                <a:spcPct val="150000"/>
              </a:lnSpc>
            </a:pPr>
            <a:r>
              <a:rPr lang="en-US" altLang="en-US" smtClean="0"/>
              <a:t>Noise</a:t>
            </a:r>
          </a:p>
          <a:p>
            <a:pPr>
              <a:lnSpc>
                <a:spcPct val="150000"/>
              </a:lnSpc>
            </a:pPr>
            <a:r>
              <a:rPr lang="en-US" altLang="en-US" smtClean="0"/>
              <a:t>Bright Lights</a:t>
            </a:r>
          </a:p>
          <a:p>
            <a:pPr>
              <a:lnSpc>
                <a:spcPct val="150000"/>
              </a:lnSpc>
            </a:pPr>
            <a:r>
              <a:rPr lang="en-US" altLang="en-US" smtClean="0"/>
              <a:t>Heat</a:t>
            </a:r>
          </a:p>
          <a:p>
            <a:pPr>
              <a:lnSpc>
                <a:spcPct val="150000"/>
              </a:lnSpc>
            </a:pPr>
            <a:r>
              <a:rPr lang="en-US" altLang="en-US" smtClean="0"/>
              <a:t>Confined Spaces</a:t>
            </a:r>
          </a:p>
          <a:p>
            <a:endParaRPr lang="en-US" altLang="en-US" smtClean="0"/>
          </a:p>
        </p:txBody>
      </p:sp>
      <p:sp>
        <p:nvSpPr>
          <p:cNvPr id="17412" name="Content Placeholder 4"/>
          <p:cNvSpPr>
            <a:spLocks noGrp="1"/>
          </p:cNvSpPr>
          <p:nvPr>
            <p:ph sz="quarter" idx="2"/>
          </p:nvPr>
        </p:nvSpPr>
        <p:spPr>
          <a:xfrm>
            <a:off x="4845050" y="1589088"/>
            <a:ext cx="4298950" cy="4572000"/>
          </a:xfrm>
        </p:spPr>
        <p:txBody>
          <a:bodyPr/>
          <a:lstStyle/>
          <a:p>
            <a:pPr>
              <a:buFont typeface="Wingdings" panose="05000000000000000000" pitchFamily="2" charset="2"/>
              <a:buNone/>
            </a:pPr>
            <a:r>
              <a:rPr lang="en-US" altLang="en-US" b="1" smtClean="0"/>
              <a:t>SOCIAL INTERACTION</a:t>
            </a:r>
          </a:p>
          <a:p>
            <a:pPr>
              <a:lnSpc>
                <a:spcPct val="150000"/>
              </a:lnSpc>
            </a:pPr>
            <a:r>
              <a:rPr lang="en-US" altLang="en-US" smtClean="0"/>
              <a:t>Rudeness</a:t>
            </a:r>
          </a:p>
          <a:p>
            <a:pPr>
              <a:lnSpc>
                <a:spcPct val="150000"/>
              </a:lnSpc>
            </a:pPr>
            <a:r>
              <a:rPr lang="en-US" altLang="en-US" smtClean="0"/>
              <a:t>Bossiness</a:t>
            </a:r>
          </a:p>
          <a:p>
            <a:pPr>
              <a:lnSpc>
                <a:spcPct val="150000"/>
              </a:lnSpc>
            </a:pPr>
            <a:r>
              <a:rPr lang="en-US" altLang="en-US" smtClean="0"/>
              <a:t>Aggressiveness by others</a:t>
            </a:r>
          </a:p>
          <a:p>
            <a:pPr>
              <a:lnSpc>
                <a:spcPct val="150000"/>
              </a:lnSpc>
            </a:pPr>
            <a:r>
              <a:rPr lang="en-US" altLang="en-US" smtClean="0"/>
              <a:t>Victim of bullying and teasing</a:t>
            </a:r>
          </a:p>
          <a:p>
            <a:endParaRPr lang="en-US" altLang="en-US" smtClean="0"/>
          </a:p>
        </p:txBody>
      </p:sp>
    </p:spTree>
    <p:extLst>
      <p:ext uri="{BB962C8B-B14F-4D97-AF65-F5344CB8AC3E}">
        <p14:creationId xmlns:p14="http://schemas.microsoft.com/office/powerpoint/2010/main" val="612291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altLang="en-US" smtClean="0">
                <a:solidFill>
                  <a:srgbClr val="002060"/>
                </a:solidFill>
                <a:latin typeface="Berlin Sans FB" panose="020E0602020502020306" pitchFamily="34" charset="0"/>
              </a:rPr>
              <a:t>EXTERNAL STRESSORS</a:t>
            </a:r>
            <a:endParaRPr lang="en-US" altLang="en-US" smtClean="0"/>
          </a:p>
        </p:txBody>
      </p:sp>
      <p:sp>
        <p:nvSpPr>
          <p:cNvPr id="3" name="Content Placeholder 2"/>
          <p:cNvSpPr>
            <a:spLocks noGrp="1"/>
          </p:cNvSpPr>
          <p:nvPr>
            <p:ph sz="quarter" idx="1"/>
          </p:nvPr>
        </p:nvSpPr>
        <p:spPr>
          <a:xfrm>
            <a:off x="609600" y="1589088"/>
            <a:ext cx="3886200" cy="4572000"/>
          </a:xfrm>
        </p:spPr>
        <p:txBody>
          <a:bodyPr/>
          <a:lstStyle/>
          <a:p>
            <a:pPr>
              <a:buFont typeface="Wingdings" panose="05000000000000000000" pitchFamily="2" charset="2"/>
              <a:buNone/>
              <a:defRPr/>
            </a:pPr>
            <a:r>
              <a:rPr lang="en-US" b="1" dirty="0" smtClean="0"/>
              <a:t>ORGANISATIONAL</a:t>
            </a:r>
          </a:p>
          <a:p>
            <a:pPr>
              <a:defRPr/>
            </a:pPr>
            <a:r>
              <a:rPr lang="en-US" dirty="0" smtClean="0"/>
              <a:t>Rules and regulations</a:t>
            </a:r>
          </a:p>
          <a:p>
            <a:pPr>
              <a:defRPr/>
            </a:pPr>
            <a:r>
              <a:rPr lang="en-US" dirty="0" smtClean="0"/>
              <a:t>Deadlines</a:t>
            </a:r>
          </a:p>
          <a:p>
            <a:pPr>
              <a:defRPr/>
            </a:pPr>
            <a:r>
              <a:rPr lang="en-US" dirty="0" smtClean="0"/>
              <a:t>Unhealthy work environment</a:t>
            </a:r>
          </a:p>
          <a:p>
            <a:pPr>
              <a:defRPr/>
            </a:pPr>
            <a:r>
              <a:rPr lang="en-US" dirty="0" smtClean="0"/>
              <a:t>Workload</a:t>
            </a:r>
          </a:p>
          <a:p>
            <a:pPr>
              <a:defRPr/>
            </a:pPr>
            <a:r>
              <a:rPr lang="en-US" dirty="0" smtClean="0"/>
              <a:t>Role conflict &amp; role ambiguity</a:t>
            </a:r>
          </a:p>
          <a:p>
            <a:pPr>
              <a:lnSpc>
                <a:spcPct val="150000"/>
              </a:lnSpc>
              <a:defRPr/>
            </a:pPr>
            <a:endParaRPr lang="en-US" dirty="0" smtClean="0"/>
          </a:p>
          <a:p>
            <a:pPr>
              <a:defRPr/>
            </a:pPr>
            <a:endParaRPr lang="en-US" sz="2512" dirty="0"/>
          </a:p>
        </p:txBody>
      </p:sp>
      <p:sp>
        <p:nvSpPr>
          <p:cNvPr id="18436" name="Content Placeholder 3"/>
          <p:cNvSpPr>
            <a:spLocks noGrp="1"/>
          </p:cNvSpPr>
          <p:nvPr>
            <p:ph sz="quarter" idx="2"/>
          </p:nvPr>
        </p:nvSpPr>
        <p:spPr>
          <a:xfrm>
            <a:off x="4495800" y="1589088"/>
            <a:ext cx="4235450" cy="4572000"/>
          </a:xfrm>
        </p:spPr>
        <p:txBody>
          <a:bodyPr/>
          <a:lstStyle/>
          <a:p>
            <a:pPr>
              <a:buFont typeface="Wingdings" panose="05000000000000000000" pitchFamily="2" charset="2"/>
              <a:buNone/>
            </a:pPr>
            <a:r>
              <a:rPr lang="en-US" altLang="en-US" b="1" smtClean="0"/>
              <a:t>MAJOR LIFE EVENTS</a:t>
            </a:r>
          </a:p>
          <a:p>
            <a:r>
              <a:rPr lang="en-US" altLang="en-US" smtClean="0"/>
              <a:t>Birth of a new born baby</a:t>
            </a:r>
          </a:p>
          <a:p>
            <a:r>
              <a:rPr lang="en-US" altLang="en-US" smtClean="0"/>
              <a:t>Death of loved one</a:t>
            </a:r>
          </a:p>
          <a:p>
            <a:r>
              <a:rPr lang="en-US" altLang="en-US" smtClean="0"/>
              <a:t>Termination from job</a:t>
            </a:r>
          </a:p>
          <a:p>
            <a:r>
              <a:rPr lang="en-US" altLang="en-US" smtClean="0"/>
              <a:t>Promotion in job</a:t>
            </a:r>
          </a:p>
          <a:p>
            <a:r>
              <a:rPr lang="en-US" altLang="en-US" smtClean="0"/>
              <a:t>Retirement</a:t>
            </a:r>
          </a:p>
          <a:p>
            <a:r>
              <a:rPr lang="en-US" altLang="en-US" smtClean="0"/>
              <a:t>Change in marital status</a:t>
            </a:r>
          </a:p>
          <a:p>
            <a:endParaRPr lang="en-US" altLang="en-US" smtClean="0"/>
          </a:p>
        </p:txBody>
      </p:sp>
    </p:spTree>
    <p:extLst>
      <p:ext uri="{BB962C8B-B14F-4D97-AF65-F5344CB8AC3E}">
        <p14:creationId xmlns:p14="http://schemas.microsoft.com/office/powerpoint/2010/main" val="16691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a:xfrm>
            <a:off x="612775" y="228600"/>
            <a:ext cx="8153400" cy="990600"/>
          </a:xfrm>
        </p:spPr>
        <p:txBody>
          <a:bodyPr/>
          <a:lstStyle/>
          <a:p>
            <a:r>
              <a:rPr lang="en-US" altLang="en-US" smtClean="0">
                <a:solidFill>
                  <a:srgbClr val="002060"/>
                </a:solidFill>
                <a:latin typeface="Berlin Sans FB" panose="020E0602020502020306" pitchFamily="34" charset="0"/>
              </a:rPr>
              <a:t>EXTERNAL STRESSORS (cont…)</a:t>
            </a:r>
            <a:endParaRPr lang="en-US" altLang="en-US" smtClean="0"/>
          </a:p>
        </p:txBody>
      </p:sp>
      <p:sp>
        <p:nvSpPr>
          <p:cNvPr id="19459" name="Content Placeholder 5"/>
          <p:cNvSpPr>
            <a:spLocks noGrp="1"/>
          </p:cNvSpPr>
          <p:nvPr>
            <p:ph sz="quarter" idx="1"/>
          </p:nvPr>
        </p:nvSpPr>
        <p:spPr>
          <a:xfrm>
            <a:off x="612775" y="1600200"/>
            <a:ext cx="8153400" cy="4495800"/>
          </a:xfrm>
        </p:spPr>
        <p:txBody>
          <a:bodyPr/>
          <a:lstStyle/>
          <a:p>
            <a:pPr>
              <a:buFont typeface="Wingdings" panose="05000000000000000000" pitchFamily="2" charset="2"/>
              <a:buNone/>
            </a:pPr>
            <a:r>
              <a:rPr lang="en-US" altLang="en-US" b="1" smtClean="0"/>
              <a:t>DAILY HASSLES</a:t>
            </a:r>
          </a:p>
          <a:p>
            <a:pPr>
              <a:lnSpc>
                <a:spcPct val="150000"/>
              </a:lnSpc>
            </a:pPr>
            <a:r>
              <a:rPr lang="en-US" altLang="en-US" smtClean="0"/>
              <a:t>Traffic jam</a:t>
            </a:r>
          </a:p>
          <a:p>
            <a:pPr>
              <a:lnSpc>
                <a:spcPct val="150000"/>
              </a:lnSpc>
            </a:pPr>
            <a:r>
              <a:rPr lang="en-US" altLang="en-US" smtClean="0"/>
              <a:t>Load shedding</a:t>
            </a:r>
          </a:p>
          <a:p>
            <a:pPr>
              <a:lnSpc>
                <a:spcPct val="150000"/>
              </a:lnSpc>
            </a:pPr>
            <a:r>
              <a:rPr lang="en-US" altLang="en-US" smtClean="0"/>
              <a:t>Problem of transportations</a:t>
            </a:r>
          </a:p>
          <a:p>
            <a:pPr>
              <a:lnSpc>
                <a:spcPct val="150000"/>
              </a:lnSpc>
            </a:pPr>
            <a:r>
              <a:rPr lang="en-US" altLang="en-US" smtClean="0"/>
              <a:t>Misplaced keys</a:t>
            </a:r>
          </a:p>
          <a:p>
            <a:pPr>
              <a:lnSpc>
                <a:spcPct val="150000"/>
              </a:lnSpc>
            </a:pPr>
            <a:r>
              <a:rPr lang="en-US" altLang="en-US" smtClean="0"/>
              <a:t>Mechanical breakdowns</a:t>
            </a:r>
          </a:p>
          <a:p>
            <a:endParaRPr lang="en-US" altLang="en-US" smtClean="0"/>
          </a:p>
        </p:txBody>
      </p:sp>
    </p:spTree>
    <p:extLst>
      <p:ext uri="{BB962C8B-B14F-4D97-AF65-F5344CB8AC3E}">
        <p14:creationId xmlns:p14="http://schemas.microsoft.com/office/powerpoint/2010/main" val="172659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228600"/>
            <a:ext cx="8153400" cy="990600"/>
          </a:xfrm>
        </p:spPr>
        <p:txBody>
          <a:bodyPr/>
          <a:lstStyle/>
          <a:p>
            <a:pPr algn="ctr"/>
            <a:r>
              <a:rPr lang="en-US" altLang="en-US" smtClean="0">
                <a:solidFill>
                  <a:srgbClr val="002060"/>
                </a:solidFill>
                <a:latin typeface="Berlin Sans FB" panose="020E0602020502020306" pitchFamily="34" charset="0"/>
              </a:rPr>
              <a:t/>
            </a:r>
            <a:br>
              <a:rPr lang="en-US" altLang="en-US" smtClean="0">
                <a:solidFill>
                  <a:srgbClr val="002060"/>
                </a:solidFill>
                <a:latin typeface="Berlin Sans FB" panose="020E0602020502020306" pitchFamily="34" charset="0"/>
              </a:rPr>
            </a:br>
            <a:r>
              <a:rPr lang="en-US" altLang="en-US" smtClean="0">
                <a:solidFill>
                  <a:srgbClr val="002060"/>
                </a:solidFill>
                <a:latin typeface="Berlin Sans FB" panose="020E0602020502020306" pitchFamily="34" charset="0"/>
              </a:rPr>
              <a:t>INTERNAL STRESSORS</a:t>
            </a:r>
            <a:r>
              <a:rPr lang="en-US" altLang="en-US" b="1" smtClean="0"/>
              <a:t/>
            </a:r>
            <a:br>
              <a:rPr lang="en-US" altLang="en-US" b="1" smtClean="0"/>
            </a:br>
            <a:endParaRPr lang="en-US" altLang="en-US" smtClean="0"/>
          </a:p>
        </p:txBody>
      </p:sp>
      <p:sp>
        <p:nvSpPr>
          <p:cNvPr id="20483" name="Content Placeholder 2"/>
          <p:cNvSpPr>
            <a:spLocks noGrp="1"/>
          </p:cNvSpPr>
          <p:nvPr>
            <p:ph sz="quarter" idx="1"/>
          </p:nvPr>
        </p:nvSpPr>
        <p:spPr>
          <a:xfrm>
            <a:off x="612775" y="1600200"/>
            <a:ext cx="8153400" cy="4495800"/>
          </a:xfrm>
        </p:spPr>
        <p:txBody>
          <a:bodyPr/>
          <a:lstStyle/>
          <a:p>
            <a:pPr>
              <a:lnSpc>
                <a:spcPct val="200000"/>
              </a:lnSpc>
            </a:pPr>
            <a:r>
              <a:rPr lang="en-US" altLang="en-US" smtClean="0"/>
              <a:t>Lifestyle choices</a:t>
            </a:r>
          </a:p>
          <a:p>
            <a:pPr>
              <a:lnSpc>
                <a:spcPct val="200000"/>
              </a:lnSpc>
            </a:pPr>
            <a:r>
              <a:rPr lang="en-US" altLang="en-US" smtClean="0"/>
              <a:t>Negative self - talk </a:t>
            </a:r>
          </a:p>
          <a:p>
            <a:pPr>
              <a:lnSpc>
                <a:spcPct val="200000"/>
              </a:lnSpc>
            </a:pPr>
            <a:r>
              <a:rPr lang="en-US" altLang="en-US" smtClean="0"/>
              <a:t>Mind traps</a:t>
            </a:r>
          </a:p>
          <a:p>
            <a:pPr>
              <a:lnSpc>
                <a:spcPct val="200000"/>
              </a:lnSpc>
            </a:pPr>
            <a:r>
              <a:rPr lang="en-US" altLang="en-US" smtClean="0"/>
              <a:t>Personality traits</a:t>
            </a:r>
          </a:p>
          <a:p>
            <a:endParaRPr lang="en-US" altLang="en-US" smtClean="0"/>
          </a:p>
        </p:txBody>
      </p:sp>
    </p:spTree>
    <p:extLst>
      <p:ext uri="{BB962C8B-B14F-4D97-AF65-F5344CB8AC3E}">
        <p14:creationId xmlns:p14="http://schemas.microsoft.com/office/powerpoint/2010/main" val="1985314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Wisp</Template>
  <TotalTime>82</TotalTime>
  <Words>787</Words>
  <Application>Microsoft Office PowerPoint</Application>
  <PresentationFormat>On-screen Show (4:3)</PresentationFormat>
  <Paragraphs>246</Paragraphs>
  <Slides>35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Berlin Sans FB</vt:lpstr>
      <vt:lpstr>Calibri</vt:lpstr>
      <vt:lpstr>Times New Roman</vt:lpstr>
      <vt:lpstr>Tw Cen MT</vt:lpstr>
      <vt:lpstr>Verdana</vt:lpstr>
      <vt:lpstr>Vrinda</vt:lpstr>
      <vt:lpstr>Wingdings</vt:lpstr>
      <vt:lpstr>Wingdings 2</vt:lpstr>
      <vt:lpstr>Median</vt:lpstr>
      <vt:lpstr>PowerPoint Presentation</vt:lpstr>
      <vt:lpstr>Stress:</vt:lpstr>
      <vt:lpstr>PowerPoint Presentation</vt:lpstr>
      <vt:lpstr>Sources of Stress</vt:lpstr>
      <vt:lpstr>EXTERNAL STRESSORS</vt:lpstr>
      <vt:lpstr>EXTERNAL STRESSORS</vt:lpstr>
      <vt:lpstr>EXTERNAL STRESSORS</vt:lpstr>
      <vt:lpstr>EXTERNAL STRESSORS (cont…)</vt:lpstr>
      <vt:lpstr> INTERNAL STRESSORS </vt:lpstr>
      <vt:lpstr>INTERNAL STRESSORS</vt:lpstr>
      <vt:lpstr>INTERNAL STRESSORS</vt:lpstr>
      <vt:lpstr>Can Stress be Good for You??</vt:lpstr>
      <vt:lpstr>   Performance/ ability to cope</vt:lpstr>
      <vt:lpstr>Not every Stress is Bad…</vt:lpstr>
      <vt:lpstr>Two Types of Stress </vt:lpstr>
      <vt:lpstr>How Stress Affects???</vt:lpstr>
      <vt:lpstr>  Cognitive </vt:lpstr>
      <vt:lpstr> Physiological Symptoms </vt:lpstr>
      <vt:lpstr>Physiological Symptoms Cont...</vt:lpstr>
      <vt:lpstr>EMOTIONAL SYMPTOMS </vt:lpstr>
      <vt:lpstr>BEHAVIORAL SYMPTOMS </vt:lpstr>
      <vt:lpstr>Unhealthy ways of Stress Management</vt:lpstr>
      <vt:lpstr>Cont…</vt:lpstr>
      <vt:lpstr> How to deal with Stress </vt:lpstr>
      <vt:lpstr>Prevention of Stress</vt:lpstr>
      <vt:lpstr>Time Management: </vt:lpstr>
      <vt:lpstr>Assertiveness</vt:lpstr>
      <vt:lpstr>Assertiveness</vt:lpstr>
      <vt:lpstr>Coping</vt:lpstr>
      <vt:lpstr>Seeking Social Support</vt:lpstr>
      <vt:lpstr>Modeling </vt:lpstr>
      <vt:lpstr>Relaxation</vt:lpstr>
      <vt:lpstr>Stress Management</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Stress Management</dc:title>
  <dc:creator>Shami Suhrid</dc:creator>
  <cp:lastModifiedBy>Microsoft account</cp:lastModifiedBy>
  <cp:revision>20</cp:revision>
  <dcterms:created xsi:type="dcterms:W3CDTF">2017-05-17T18:22:06Z</dcterms:created>
  <dcterms:modified xsi:type="dcterms:W3CDTF">2020-07-21T20:05:20Z</dcterms:modified>
</cp:coreProperties>
</file>