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59" r:id="rId7"/>
    <p:sldId id="260" r:id="rId8"/>
    <p:sldId id="261"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7225" y="1066800"/>
            <a:ext cx="2085975" cy="164973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2590800" y="152400"/>
            <a:ext cx="1776095" cy="136588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914400" y="283781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457200" y="2177415"/>
            <a:ext cx="8766810" cy="660400"/>
          </a:xfrm>
          <a:prstGeom prst="rect">
            <a:avLst/>
          </a:prstGeom>
        </p:spPr>
        <p:txBody>
          <a:bodyPr vert="horz" wrap="square" lIns="0" tIns="16510" rIns="0" bIns="0" rtlCol="0">
            <a:noAutofit/>
          </a:bodyPr>
          <a:lstStyle/>
          <a:p>
            <a:pPr marL="3213735" algn="l">
              <a:lnSpc>
                <a:spcPct val="100000"/>
              </a:lnSpc>
              <a:spcBef>
                <a:spcPts val="130"/>
              </a:spcBef>
            </a:pPr>
            <a:r>
              <a:rPr lang="en-US" sz="2800" spc="15" dirty="0">
                <a:solidFill>
                  <a:schemeClr val="accent5"/>
                </a:solidFill>
                <a:sym typeface="+mn-ea"/>
              </a:rPr>
              <a:t>Student </a:t>
            </a:r>
            <a:r>
              <a:rPr lang="en-US" sz="2800" spc="15" dirty="0">
                <a:solidFill>
                  <a:schemeClr val="accent5"/>
                </a:solidFill>
              </a:rPr>
              <a:t>Name</a:t>
            </a:r>
            <a:r>
              <a:rPr lang="en-US" sz="2400" spc="15" dirty="0"/>
              <a:t> : Pulapa Vanaja </a:t>
            </a:r>
            <a:endParaRPr lang="en-US" sz="2400" spc="15" dirty="0"/>
          </a:p>
        </p:txBody>
      </p:sp>
      <p:sp>
        <p:nvSpPr>
          <p:cNvPr id="8" name="object 8"/>
          <p:cNvSpPr txBox="1"/>
          <p:nvPr/>
        </p:nvSpPr>
        <p:spPr>
          <a:xfrm>
            <a:off x="4724400" y="2810510"/>
            <a:ext cx="2345055" cy="596900"/>
          </a:xfrm>
          <a:prstGeom prst="rect">
            <a:avLst/>
          </a:prstGeom>
        </p:spPr>
        <p:txBody>
          <a:bodyPr vert="horz" wrap="square" lIns="0" tIns="12700" rIns="0" bIns="0" rtlCol="0">
            <a:no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no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no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184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panose="020B0603020202020204"/>
                <a:cs typeface="Trebuchet MS" panose="020B0603020202020204"/>
              </a:rPr>
              <a:t>M</a:t>
            </a:r>
            <a:r>
              <a:rPr sz="4800" b="1" u="sng" dirty="0">
                <a:latin typeface="Trebuchet MS" panose="020B0603020202020204"/>
                <a:cs typeface="Trebuchet MS" panose="020B0603020202020204"/>
              </a:rPr>
              <a:t>O</a:t>
            </a:r>
            <a:r>
              <a:rPr sz="4800" b="1" u="sng" spc="-15" dirty="0">
                <a:latin typeface="Trebuchet MS" panose="020B0603020202020204"/>
                <a:cs typeface="Trebuchet MS" panose="020B0603020202020204"/>
              </a:rPr>
              <a:t>D</a:t>
            </a:r>
            <a:r>
              <a:rPr sz="4800" b="1" u="sng" spc="-35" dirty="0">
                <a:latin typeface="Trebuchet MS" panose="020B0603020202020204"/>
                <a:cs typeface="Trebuchet MS" panose="020B0603020202020204"/>
              </a:rPr>
              <a:t>E</a:t>
            </a:r>
            <a:r>
              <a:rPr sz="4800" b="1" u="sng" spc="-30" dirty="0">
                <a:latin typeface="Trebuchet MS" panose="020B0603020202020204"/>
                <a:cs typeface="Trebuchet MS" panose="020B0603020202020204"/>
              </a:rPr>
              <a:t>LL</a:t>
            </a:r>
            <a:r>
              <a:rPr sz="4800" b="1" u="sng" spc="-5" dirty="0">
                <a:latin typeface="Trebuchet MS" panose="020B0603020202020204"/>
                <a:cs typeface="Trebuchet MS" panose="020B0603020202020204"/>
              </a:rPr>
              <a:t>I</a:t>
            </a:r>
            <a:r>
              <a:rPr sz="4800" b="1" u="sng" spc="30" dirty="0">
                <a:latin typeface="Trebuchet MS" panose="020B0603020202020204"/>
                <a:cs typeface="Trebuchet MS" panose="020B0603020202020204"/>
              </a:rPr>
              <a:t>N</a:t>
            </a:r>
            <a:r>
              <a:rPr sz="4800" b="1" u="sng" spc="5" dirty="0">
                <a:latin typeface="Trebuchet MS" panose="020B0603020202020204"/>
                <a:cs typeface="Trebuchet MS" panose="020B0603020202020204"/>
              </a:rPr>
              <a:t>G</a:t>
            </a:r>
            <a:endParaRPr sz="4800" u="sng">
              <a:latin typeface="Trebuchet MS" panose="020B0603020202020204"/>
              <a:cs typeface="Trebuchet MS" panose="020B0603020202020204"/>
            </a:endParaRPr>
          </a:p>
        </p:txBody>
      </p:sp>
      <p:sp>
        <p:nvSpPr>
          <p:cNvPr id="10" name="Text Box 9"/>
          <p:cNvSpPr txBox="1"/>
          <p:nvPr/>
        </p:nvSpPr>
        <p:spPr>
          <a:xfrm>
            <a:off x="739775" y="1993265"/>
            <a:ext cx="9000490" cy="3752850"/>
          </a:xfrm>
          <a:prstGeom prst="rect">
            <a:avLst/>
          </a:prstGeom>
          <a:noFill/>
        </p:spPr>
        <p:txBody>
          <a:bodyPr wrap="square" rtlCol="0">
            <a:noAutofit/>
          </a:bodyPr>
          <a:p>
            <a:pPr marL="457200" marR="0" lvl="0" indent="-457200" algn="l" defTabSz="914400" rtl="0" eaLnBrk="0" fontAlgn="base" latinLnBrk="0" hangingPunct="0">
              <a:lnSpc>
                <a:spcPct val="110000"/>
              </a:lnSpc>
              <a:spcBef>
                <a:spcPct val="0"/>
              </a:spcBef>
              <a:spcAft>
                <a:spcPct val="0"/>
              </a:spcAft>
              <a:buClrTx/>
              <a:buSzTx/>
              <a:buAutoNum type="arabicPeriod"/>
            </a:pPr>
            <a:r>
              <a:rPr lang="en-US" b="1" i="1" dirty="0">
                <a:sym typeface="+mn-ea"/>
              </a:rPr>
              <a:t>System Architecture Modeling</a:t>
            </a:r>
            <a:r>
              <a:rPr lang="en-US" i="1" dirty="0">
                <a:latin typeface="Arial" panose="020B0604020202020204" pitchFamily="34" charset="0"/>
                <a:sym typeface="+mn-ea"/>
              </a:rPr>
              <a:t>:</a:t>
            </a:r>
            <a:r>
              <a:rPr lang="en-US" altLang="en-US" i="1" dirty="0">
                <a:ln>
                  <a:noFill/>
                </a:ln>
                <a:effectLst/>
                <a:latin typeface="Arial" panose="020B0604020202020204" pitchFamily="34" charset="0"/>
                <a:sym typeface="+mn-ea"/>
              </a:rPr>
              <a:t>  Define the </a:t>
            </a:r>
            <a:r>
              <a:rPr lang="en-US" i="1" dirty="0">
                <a:sym typeface="+mn-ea"/>
              </a:rPr>
              <a:t>overall structure and components of the keylogger detection and mitigation tool.</a:t>
            </a:r>
            <a:endParaRPr lang="en-US" i="1" dirty="0"/>
          </a:p>
          <a:p>
            <a:pPr marL="457200" marR="0" lvl="0" indent="-457200" algn="l" defTabSz="914400" rtl="0" eaLnBrk="0" fontAlgn="base" latinLnBrk="0" hangingPunct="0">
              <a:lnSpc>
                <a:spcPct val="110000"/>
              </a:lnSpc>
              <a:spcBef>
                <a:spcPct val="0"/>
              </a:spcBef>
              <a:spcAft>
                <a:spcPct val="0"/>
              </a:spcAft>
              <a:buClrTx/>
              <a:buSzTx/>
              <a:buAutoNum type="arabicPeriod"/>
            </a:pPr>
            <a:r>
              <a:rPr lang="en-US" b="1" i="1" dirty="0">
                <a:sym typeface="+mn-ea"/>
              </a:rPr>
              <a:t>User Interface (UI) Design Modeling: </a:t>
            </a:r>
            <a:r>
              <a:rPr lang="en-US" i="1" dirty="0">
                <a:sym typeface="+mn-ea"/>
              </a:rPr>
              <a:t>Design an intuitive and user-friendly  GUI that enhances usability and engagement.</a:t>
            </a:r>
            <a:endParaRPr lang="en-US" i="1" dirty="0"/>
          </a:p>
          <a:p>
            <a:pPr marL="457200" marR="0" lvl="0" indent="-457200" algn="l" defTabSz="914400" rtl="0" eaLnBrk="0" fontAlgn="base" latinLnBrk="0" hangingPunct="0">
              <a:lnSpc>
                <a:spcPct val="110000"/>
              </a:lnSpc>
              <a:spcBef>
                <a:spcPct val="0"/>
              </a:spcBef>
              <a:spcAft>
                <a:spcPct val="0"/>
              </a:spcAft>
              <a:buClrTx/>
              <a:buSzTx/>
              <a:buAutoNum type="arabicPeriod"/>
            </a:pPr>
            <a:r>
              <a:rPr lang="en-US" b="1" i="1" dirty="0">
                <a:sym typeface="+mn-ea"/>
              </a:rPr>
              <a:t>Detection Algorithm Modeling</a:t>
            </a:r>
            <a:r>
              <a:rPr lang="en-US" i="1" dirty="0">
                <a:sym typeface="+mn-ea"/>
              </a:rPr>
              <a:t>: Develop and refine algorithms for detecting both software and hardware keyloggers.</a:t>
            </a:r>
            <a:endParaRPr lang="en-US" i="1" dirty="0"/>
          </a:p>
          <a:p>
            <a:pPr marL="457200" marR="0" lvl="0" indent="-457200" algn="l" defTabSz="914400" rtl="0" eaLnBrk="0" fontAlgn="base" latinLnBrk="0" hangingPunct="0">
              <a:lnSpc>
                <a:spcPct val="110000"/>
              </a:lnSpc>
              <a:spcBef>
                <a:spcPct val="0"/>
              </a:spcBef>
              <a:spcAft>
                <a:spcPct val="0"/>
              </a:spcAft>
              <a:buClrTx/>
              <a:buSzTx/>
              <a:buAutoNum type="arabicPeriod"/>
            </a:pPr>
            <a:r>
              <a:rPr lang="en-US" b="1" i="1" dirty="0">
                <a:sym typeface="+mn-ea"/>
              </a:rPr>
              <a:t>Data Modeling</a:t>
            </a:r>
            <a:r>
              <a:rPr lang="en-US" i="1" dirty="0">
                <a:sym typeface="+mn-ea"/>
              </a:rPr>
              <a:t>: Define the data structures and storage requirements for keylogger detection logs and user settings.</a:t>
            </a:r>
            <a:endParaRPr lang="en-US" i="1" dirty="0"/>
          </a:p>
          <a:p>
            <a:pPr marL="457200" marR="0" lvl="0" indent="-457200" algn="l" defTabSz="914400" rtl="0" eaLnBrk="0" fontAlgn="base" latinLnBrk="0" hangingPunct="0">
              <a:lnSpc>
                <a:spcPct val="110000"/>
              </a:lnSpc>
              <a:spcBef>
                <a:spcPct val="0"/>
              </a:spcBef>
              <a:spcAft>
                <a:spcPct val="0"/>
              </a:spcAft>
              <a:buClrTx/>
              <a:buSzTx/>
              <a:buAutoNum type="arabicPeriod"/>
            </a:pPr>
            <a:r>
              <a:rPr lang="en-US" b="1" i="1" dirty="0">
                <a:sym typeface="+mn-ea"/>
              </a:rPr>
              <a:t>Educational Content Modeling</a:t>
            </a:r>
            <a:r>
              <a:rPr lang="en-US" i="1" dirty="0">
                <a:sym typeface="+mn-ea"/>
              </a:rPr>
              <a:t>: Develop educational resources integrated into the tool to inform users about keylogger risks and cybersecurity practices.</a:t>
            </a:r>
            <a:endParaRPr lang="en-US" i="1" dirty="0"/>
          </a:p>
          <a:p>
            <a:pPr marL="457200" marR="0" lvl="0" indent="-457200" algn="l" defTabSz="914400" rtl="0" eaLnBrk="0" fontAlgn="base" latinLnBrk="0" hangingPunct="0">
              <a:lnSpc>
                <a:spcPct val="110000"/>
              </a:lnSpc>
              <a:spcBef>
                <a:spcPct val="0"/>
              </a:spcBef>
              <a:spcAft>
                <a:spcPct val="0"/>
              </a:spcAft>
              <a:buClrTx/>
              <a:buSzTx/>
              <a:buAutoNum type="arabicPeriod"/>
            </a:pPr>
            <a:r>
              <a:rPr lang="en-US" b="1" i="1" dirty="0">
                <a:sym typeface="+mn-ea"/>
              </a:rPr>
              <a:t>Compliance and Ethical </a:t>
            </a:r>
            <a:r>
              <a:rPr lang="en-US" b="1" i="1" dirty="0" err="1">
                <a:sym typeface="+mn-ea"/>
              </a:rPr>
              <a:t>Modeling:</a:t>
            </a:r>
            <a:r>
              <a:rPr lang="en-US" i="1" dirty="0" err="1">
                <a:sym typeface="+mn-ea"/>
              </a:rPr>
              <a:t>Ensure</a:t>
            </a:r>
            <a:r>
              <a:rPr lang="en-US" i="1" dirty="0">
                <a:sym typeface="+mn-ea"/>
              </a:rPr>
              <a:t> the tool complies with ethical standards and data protection regulations (e.g., GDPR, HIPAA).</a:t>
            </a:r>
            <a:endParaRPr lang="en-US" i="1"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no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no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755015" y="1250950"/>
            <a:ext cx="8790305" cy="5038090"/>
          </a:xfrm>
          <a:prstGeom prst="rect">
            <a:avLst/>
          </a:prstGeom>
          <a:noFill/>
        </p:spPr>
        <p:txBody>
          <a:bodyPr wrap="square" rtlCol="0">
            <a:noAutofit/>
          </a:bodyPr>
          <a:p>
            <a:r>
              <a:rPr lang="en-US"/>
              <a:t>The result of the keylogger project is the successful development of a functional application that effectively captures and logs keyboard inputs. This includes:</a:t>
            </a:r>
            <a:endParaRPr lang="en-US"/>
          </a:p>
          <a:p>
            <a:endParaRPr lang="en-US"/>
          </a:p>
          <a:p>
            <a:pPr marL="285750" indent="-285750">
              <a:buFont typeface="Arial" panose="020B0604020202020204" pitchFamily="34" charset="0"/>
              <a:buChar char="•"/>
            </a:pPr>
            <a:r>
              <a:rPr lang="en-US" b="1" u="sng"/>
              <a:t>Graphical User Interface (GUI)</a:t>
            </a:r>
            <a:r>
              <a:rPr lang="en-US"/>
              <a:t> : A user-friendly interface for starting and stopping the keylogging process.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u="sng"/>
              <a:t>Keystroke Logging</a:t>
            </a:r>
            <a:r>
              <a:rPr lang="en-US"/>
              <a:t> : Accurate detection and logging of keystrokes in real-time, saved in both text and JSON formats.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u="sng"/>
              <a:t>Ethical Considerations</a:t>
            </a:r>
            <a:r>
              <a:rPr lang="en-US"/>
              <a:t> : Emphasis on ethical usage, demonstrating the application's role in cybersecurity education and research.</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u="sng"/>
              <a:t>Educational and Research Value</a:t>
            </a:r>
            <a:r>
              <a:rPr lang="en-US" b="1"/>
              <a:t> </a:t>
            </a:r>
            <a:r>
              <a:rPr lang="en-US"/>
              <a:t>: Provides a practical tool for understanding keylogging techniques and enhancing cybersecurity knowledge.</a:t>
            </a:r>
            <a:endParaRPr lang="en-US"/>
          </a:p>
          <a:p>
            <a:endParaRPr lang="en-US"/>
          </a:p>
          <a:p>
            <a:r>
              <a:rPr lang="en-US"/>
              <a:t>Overall, the project highlights the importance of responsible keylogger use while showcasing its potential benefits in cybersecurity training and research contexts.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a:pPr algn="l"/>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010015" y="563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7434580" cy="3264535"/>
          </a:xfrm>
          <a:prstGeom prst="rect">
            <a:avLst/>
          </a:prstGeom>
        </p:spPr>
        <p:txBody>
          <a:bodyPr vert="horz" wrap="square" lIns="0" tIns="16510" rIns="0" bIns="0" rtlCol="0">
            <a:noAutofit/>
          </a:bodyPr>
          <a:lstStyle/>
          <a:p>
            <a:pPr marL="12700">
              <a:lnSpc>
                <a:spcPct val="100000"/>
              </a:lnSpc>
              <a:spcBef>
                <a:spcPts val="130"/>
              </a:spcBef>
            </a:pPr>
            <a:br>
              <a:rPr sz="4250" spc="5" dirty="0"/>
            </a:br>
            <a:r>
              <a:rPr sz="4250" u="sng" spc="5" dirty="0"/>
              <a:t>PROJECT</a:t>
            </a:r>
            <a:r>
              <a:rPr sz="4250" u="sng" spc="-85" dirty="0"/>
              <a:t> </a:t>
            </a:r>
            <a:r>
              <a:rPr sz="4250" u="sng" spc="25" dirty="0"/>
              <a:t>TITLE</a:t>
            </a:r>
            <a:br>
              <a:rPr sz="4250" u="sng" spc="25" dirty="0"/>
            </a:br>
            <a:r>
              <a:rPr sz="4250" spc="25" dirty="0"/>
              <a:t> </a:t>
            </a:r>
            <a:r>
              <a:rPr lang="en-US" sz="4250" spc="25" dirty="0"/>
              <a:t>    </a:t>
            </a:r>
            <a:br>
              <a:rPr lang="en-US" sz="4250" spc="25" dirty="0"/>
            </a:br>
            <a:r>
              <a:rPr lang="en-US" sz="4250" spc="25" dirty="0"/>
              <a:t>        </a:t>
            </a:r>
            <a:r>
              <a:rPr lang="en-US" sz="4250" spc="25" dirty="0">
                <a:solidFill>
                  <a:srgbClr val="00B050"/>
                </a:solidFill>
              </a:rPr>
              <a:t>Keylogger and Security</a:t>
            </a:r>
            <a:endParaRPr lang="en-US" sz="4250" spc="25" dirty="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9105900" cy="5935980"/>
          </a:xfrm>
          <a:prstGeom prst="rect">
            <a:avLst/>
          </a:prstGeom>
        </p:spPr>
        <p:txBody>
          <a:bodyPr vert="horz" wrap="square" lIns="0" tIns="13335" rIns="0" bIns="0" rtlCol="0">
            <a:noAutofit/>
          </a:bodyPr>
          <a:lstStyle/>
          <a:p>
            <a:pPr marL="12700" indent="0">
              <a:lnSpc>
                <a:spcPct val="100000"/>
              </a:lnSpc>
              <a:spcBef>
                <a:spcPts val="105"/>
              </a:spcBef>
              <a:buSzPct val="40000"/>
              <a:buFont typeface="Arial" panose="020B0604020202020204" pitchFamily="34" charset="0"/>
              <a:buNone/>
            </a:pPr>
            <a:r>
              <a:rPr lang="en-US" spc="25" dirty="0"/>
              <a:t>  </a:t>
            </a:r>
            <a:r>
              <a:rPr u="sng" spc="25" dirty="0"/>
              <a:t>A</a:t>
            </a:r>
            <a:r>
              <a:rPr u="sng" spc="-5" dirty="0"/>
              <a:t>G</a:t>
            </a:r>
            <a:r>
              <a:rPr u="sng" spc="-35" dirty="0"/>
              <a:t>E</a:t>
            </a:r>
            <a:r>
              <a:rPr u="sng" spc="15" dirty="0"/>
              <a:t>N</a:t>
            </a:r>
            <a:r>
              <a:rPr u="sng" dirty="0"/>
              <a:t>DA</a:t>
            </a:r>
            <a:br>
              <a:rPr u="sng" dirty="0"/>
            </a:br>
            <a:r>
              <a:rPr dirty="0"/>
              <a:t> </a:t>
            </a:r>
            <a:r>
              <a:rPr lang="en-US" dirty="0"/>
              <a:t>  </a:t>
            </a:r>
            <a:r>
              <a:rPr lang="en-US" sz="2800" dirty="0"/>
              <a:t>-&gt; </a:t>
            </a:r>
            <a:r>
              <a:rPr sz="2400" dirty="0"/>
              <a:t>Introduction to Keylogger</a:t>
            </a:r>
            <a:r>
              <a:rPr lang="en-US" sz="2400" dirty="0"/>
              <a:t>s and Security</a:t>
            </a:r>
            <a:br>
              <a:rPr sz="2400" dirty="0"/>
            </a:br>
            <a:r>
              <a:rPr lang="en-US" sz="2400" dirty="0"/>
              <a:t>     -&gt;  Problem Statement</a:t>
            </a:r>
            <a:br>
              <a:rPr lang="en-US" sz="2400" dirty="0"/>
            </a:br>
            <a:r>
              <a:rPr lang="en-US" sz="2400" dirty="0"/>
              <a:t>     -&gt;  Project Overview</a:t>
            </a:r>
            <a:br>
              <a:rPr lang="en-US" sz="2400" dirty="0"/>
            </a:br>
            <a:r>
              <a:rPr lang="en-US" sz="2400" dirty="0"/>
              <a:t>     -&gt;  Who will be the End Users ?</a:t>
            </a:r>
            <a:br>
              <a:rPr lang="en-US" sz="2400" dirty="0"/>
            </a:br>
            <a:r>
              <a:rPr lang="en-US" sz="2400" dirty="0"/>
              <a:t>     -&gt;  Solution and its value proposition</a:t>
            </a:r>
            <a:br>
              <a:rPr lang="en-US" sz="2400" dirty="0"/>
            </a:br>
            <a:r>
              <a:rPr lang="en-US" sz="2400" dirty="0"/>
              <a:t>     -&gt;  Conclusion / Result </a:t>
            </a:r>
            <a:br>
              <a:rPr lang="en-US" sz="2400" dirty="0"/>
            </a:br>
            <a:r>
              <a:rPr lang="en-US" sz="2400" dirty="0"/>
              <a:t>  </a:t>
            </a:r>
            <a:endParaRPr lang="en-US"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55015" y="385445"/>
            <a:ext cx="10681335" cy="808990"/>
          </a:xfrm>
        </p:spPr>
        <p:txBody>
          <a:bodyPr>
            <a:noAutofit/>
          </a:bodyPr>
          <a:p>
            <a:r>
              <a:rPr lang="en-US" sz="3600" dirty="0">
                <a:sym typeface="+mn-ea"/>
              </a:rPr>
              <a:t>   </a:t>
            </a:r>
            <a:r>
              <a:rPr sz="3600" u="sng" dirty="0">
                <a:sym typeface="+mn-ea"/>
              </a:rPr>
              <a:t>Introduction to Keylogger</a:t>
            </a:r>
            <a:r>
              <a:rPr lang="en-US" sz="3600" u="sng" dirty="0">
                <a:sym typeface="+mn-ea"/>
              </a:rPr>
              <a:t>s and Security</a:t>
            </a:r>
            <a:endParaRPr lang="en-US" sz="3600" u="sng" dirty="0">
              <a:sym typeface="+mn-ea"/>
            </a:endParaRPr>
          </a:p>
        </p:txBody>
      </p:sp>
      <p:sp>
        <p:nvSpPr>
          <p:cNvPr id="5" name="Text Placeholder 4"/>
          <p:cNvSpPr>
            <a:spLocks noGrp="1"/>
          </p:cNvSpPr>
          <p:nvPr>
            <p:ph type="body" idx="1"/>
          </p:nvPr>
        </p:nvSpPr>
        <p:spPr>
          <a:xfrm>
            <a:off x="609600" y="1577340"/>
            <a:ext cx="9032240" cy="3273425"/>
          </a:xfrm>
        </p:spPr>
        <p:txBody>
          <a:bodyPr>
            <a:noAutofit/>
          </a:bodyPr>
          <a:p>
            <a:pPr algn="just"/>
            <a:r>
              <a:rPr lang="en-US" sz="2400">
                <a:latin typeface="Microsoft Sans Serif" panose="020B0604020202020204" charset="0"/>
                <a:cs typeface="Microsoft Sans Serif" panose="020B0604020202020204" charset="0"/>
              </a:rPr>
              <a:t>          Keyloggers are tools used to monitor and record every keystroke made on a computer. In cybersecurity, they serve as both a threat and a research tool: malicious actors use them to steal sensitive information, while security professionals use them to understand and defend against such attacks. </a:t>
            </a:r>
            <a:endParaRPr lang="en-US" sz="2400">
              <a:latin typeface="Microsoft Sans Serif" panose="020B0604020202020204" charset="0"/>
              <a:cs typeface="Microsoft Sans Serif" panose="020B0604020202020204" charset="0"/>
            </a:endParaRPr>
          </a:p>
          <a:p>
            <a:pPr algn="just"/>
            <a:r>
              <a:rPr lang="en-US" sz="2400">
                <a:latin typeface="Microsoft Sans Serif" panose="020B0604020202020204" charset="0"/>
                <a:cs typeface="Microsoft Sans Serif" panose="020B0604020202020204" charset="0"/>
              </a:rPr>
              <a:t>          Understanding keyloggers is crucial for developing effective cybersecurity measures. This project aims to explore the implementation and ethical use of keyloggers for educational purposes.</a:t>
            </a:r>
            <a:endParaRPr lang="en-US" sz="2400">
              <a:latin typeface="Microsoft Sans Serif" panose="020B0604020202020204" charset="0"/>
              <a:cs typeface="Microsoft Sans Serif"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3048000"/>
            <a:ext cx="2783840" cy="2963545"/>
            <a:chOff x="9353550" y="3042845"/>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9353550" y="3042845"/>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92710" y="189865"/>
            <a:ext cx="11737340" cy="623570"/>
          </a:xfrm>
          <a:prstGeom prst="rect">
            <a:avLst/>
          </a:prstGeom>
        </p:spPr>
        <p:txBody>
          <a:bodyPr vert="horz" wrap="square" lIns="0" tIns="16510" rIns="0" bIns="0" rtlCol="0">
            <a:noAutofit/>
          </a:bodyPr>
          <a:lstStyle/>
          <a:p>
            <a:pPr marL="12700" algn="l">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spc="20"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sz="2800" u="sng" spc="10" dirty="0"/>
            </a:br>
            <a:r>
              <a:rPr lang="en-US" sz="4250" spc="10" dirty="0"/>
              <a:t>   </a:t>
            </a:r>
            <a:r>
              <a:rPr lang="en-US" sz="1800" b="0" i="1" dirty="0">
                <a:solidFill>
                  <a:schemeClr val="tx1">
                    <a:lumMod val="95000"/>
                    <a:lumOff val="5000"/>
                  </a:schemeClr>
                </a:solidFill>
                <a:sym typeface="+mn-ea"/>
              </a:rPr>
              <a:t>The proliferation of keyloggers presents a critical cybersecurity challenge in today's digital landscape. Keyloggers, whether deployed as software or hardware, covertly capture keystrokes entered on computer keyboards. This clandestine activity allows attackers to intercept sensitive information such as passwords, credit card details, personal messages, and other confidential data without the user's knowledge or consent. The captured information is then often transmitted surreptitiously to remote servers controlled by malicious actors, where it can be exploited for nefarious purposes</a:t>
            </a:r>
            <a:r>
              <a:rPr lang="en-US" sz="2000" b="0" dirty="0">
                <a:solidFill>
                  <a:schemeClr val="tx1">
                    <a:lumMod val="95000"/>
                    <a:lumOff val="5000"/>
                  </a:schemeClr>
                </a:solidFill>
                <a:sym typeface="+mn-ea"/>
              </a:rPr>
              <a:t>.</a:t>
            </a:r>
            <a:br>
              <a:rPr lang="en-US" sz="2000" b="0" dirty="0">
                <a:solidFill>
                  <a:schemeClr val="tx1">
                    <a:lumMod val="95000"/>
                    <a:lumOff val="5000"/>
                  </a:schemeClr>
                </a:solidFill>
                <a:sym typeface="+mn-ea"/>
              </a:rPr>
            </a:br>
            <a:r>
              <a:rPr lang="en-US" sz="2000" dirty="0">
                <a:solidFill>
                  <a:schemeClr val="tx1">
                    <a:lumMod val="95000"/>
                    <a:lumOff val="5000"/>
                  </a:schemeClr>
                </a:solidFill>
                <a:sym typeface="+mn-ea"/>
              </a:rPr>
              <a:t>    </a:t>
            </a:r>
            <a:endParaRPr sz="2000" b="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739775" y="2858770"/>
            <a:ext cx="6096000" cy="3415030"/>
          </a:xfrm>
          <a:prstGeom prst="rect">
            <a:avLst/>
          </a:prstGeom>
          <a:noFill/>
        </p:spPr>
        <p:txBody>
          <a:bodyPr wrap="square" rtlCol="0">
            <a:spAutoFit/>
          </a:bodyPr>
          <a:p>
            <a:r>
              <a:rPr lang="en-US" b="1" i="1" u="sng" dirty="0">
                <a:solidFill>
                  <a:schemeClr val="tx1">
                    <a:lumMod val="95000"/>
                    <a:lumOff val="5000"/>
                  </a:schemeClr>
                </a:solidFill>
                <a:sym typeface="+mn-ea"/>
              </a:rPr>
              <a:t>Objectives:</a:t>
            </a:r>
            <a:br>
              <a:rPr lang="en-US" b="1" i="1" dirty="0">
                <a:solidFill>
                  <a:schemeClr val="tx1">
                    <a:lumMod val="95000"/>
                    <a:lumOff val="5000"/>
                  </a:schemeClr>
                </a:solidFill>
                <a:sym typeface="+mn-ea"/>
              </a:rPr>
            </a:br>
            <a:r>
              <a:rPr lang="en-US" i="1" dirty="0">
                <a:solidFill>
                  <a:schemeClr val="tx1">
                    <a:lumMod val="95000"/>
                    <a:lumOff val="5000"/>
                  </a:schemeClr>
                </a:solidFill>
                <a:sym typeface="+mn-ea"/>
              </a:rPr>
              <a:t>         -&gt; Identify and categorize keyloggers.</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Assess security risks.</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Develop detection and prevention strategies.</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Explore legal and ethical considerations.</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Create a response framework.</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a:t>
            </a:r>
            <a:r>
              <a:rPr lang="en-US" b="1" i="1" u="sng" dirty="0">
                <a:solidFill>
                  <a:schemeClr val="tx1">
                    <a:lumMod val="95000"/>
                    <a:lumOff val="5000"/>
                  </a:schemeClr>
                </a:solidFill>
                <a:sym typeface="+mn-ea"/>
              </a:rPr>
              <a:t>Challenges:</a:t>
            </a:r>
            <a:br>
              <a:rPr lang="en-US" i="1" u="sng" dirty="0">
                <a:solidFill>
                  <a:schemeClr val="tx1">
                    <a:lumMod val="95000"/>
                    <a:lumOff val="5000"/>
                  </a:schemeClr>
                </a:solidFill>
                <a:sym typeface="+mn-ea"/>
              </a:rPr>
            </a:br>
            <a:r>
              <a:rPr lang="en-US" i="1" dirty="0">
                <a:solidFill>
                  <a:schemeClr val="tx1">
                    <a:lumMod val="95000"/>
                    <a:lumOff val="5000"/>
                  </a:schemeClr>
                </a:solidFill>
                <a:sym typeface="+mn-ea"/>
              </a:rPr>
              <a:t>         -&gt; Detection Complexity.</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Evolving Threats.</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User Awareness.</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Balance security and privacy.</a:t>
            </a:r>
            <a:br>
              <a:rPr lang="en-US" i="1" dirty="0">
                <a:solidFill>
                  <a:schemeClr val="tx1">
                    <a:lumMod val="95000"/>
                    <a:lumOff val="5000"/>
                  </a:schemeClr>
                </a:solidFill>
                <a:sym typeface="+mn-ea"/>
              </a:rPr>
            </a:br>
            <a:r>
              <a:rPr lang="en-US" i="1" dirty="0">
                <a:solidFill>
                  <a:schemeClr val="tx1">
                    <a:lumMod val="95000"/>
                    <a:lumOff val="5000"/>
                  </a:schemeClr>
                </a:solidFill>
                <a:sym typeface="+mn-ea"/>
              </a:rPr>
              <a:t>         -&gt; Legal compliance</a:t>
            </a:r>
            <a:r>
              <a:rPr lang="en-US" dirty="0">
                <a:solidFill>
                  <a:schemeClr val="tx1">
                    <a:lumMod val="95000"/>
                    <a:lumOff val="5000"/>
                  </a:schemeClr>
                </a:solidFill>
                <a:sym typeface="+mn-ea"/>
              </a:rPr>
              <a:t>.</a:t>
            </a:r>
            <a:endParaRPr lang="en-US" dirty="0">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1811000" y="441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937895" y="1885950"/>
            <a:ext cx="8091805" cy="1628140"/>
          </a:xfrm>
          <a:prstGeom prst="rect">
            <a:avLst/>
          </a:prstGeom>
          <a:noFill/>
        </p:spPr>
        <p:txBody>
          <a:bodyPr wrap="square" rtlCol="0">
            <a:noAutofit/>
          </a:bodyPr>
          <a:p>
            <a:pPr algn="just"/>
            <a:r>
              <a:rPr lang="en-US" sz="2400"/>
              <a:t>The project involves developing a keylogger application using Python to capture and log keyboard inputs. It features a graphical user interface (GUI) built with Tkinter, allowing users to easily start and stop the keylogging process.</a:t>
            </a:r>
            <a:endParaRPr lang="en-US" sz="2400"/>
          </a:p>
          <a:p>
            <a:pPr algn="just"/>
            <a:r>
              <a:rPr lang="en-US" sz="2400"/>
              <a:t>           </a:t>
            </a:r>
            <a:endParaRPr lang="en-US" sz="2400"/>
          </a:p>
          <a:p>
            <a:pPr algn="just"/>
            <a:r>
              <a:rPr lang="en-US" sz="2400"/>
              <a:t>        </a:t>
            </a:r>
            <a:r>
              <a:rPr lang="en-US" sz="2400">
                <a:sym typeface="+mn-ea"/>
              </a:rPr>
              <a:t>    The logged keystrokes are saved in both text and JSON formats for analysis. The project emphasizes ethical considerations, demonstrating how keyloggers can be used responsibly for cybersecurity research and education.</a:t>
            </a:r>
            <a:endParaRPr lang="en-US" sz="2400"/>
          </a:p>
          <a:p>
            <a:pPr algn="just"/>
            <a:endParaRPr lang="en-US" sz="2400"/>
          </a:p>
          <a:p>
            <a:pPr algn="just"/>
            <a:r>
              <a:rPr lang="en-US" sz="2400"/>
              <a:t>     </a:t>
            </a:r>
            <a:endParaRPr lang="en-US" sz="2400"/>
          </a:p>
          <a:p>
            <a:pPr algn="just"/>
            <a:r>
              <a:rPr lang="en-US" sz="2400"/>
              <a:t>  </a:t>
            </a:r>
            <a:endParaRPr lang="en-US"/>
          </a:p>
          <a:p>
            <a:pPr algn="just"/>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19665" y="6248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noFill/>
        </p:spPr>
        <p:txBody>
          <a:bodyPr wrap="square" lIns="0" tIns="0" rIns="0" bIns="0" rtlCol="0"/>
          <a:lstStyle/>
          <a:p/>
        </p:txBody>
      </p:sp>
      <p:sp>
        <p:nvSpPr>
          <p:cNvPr id="3" name="object 3"/>
          <p:cNvSpPr/>
          <p:nvPr/>
        </p:nvSpPr>
        <p:spPr>
          <a:xfrm>
            <a:off x="11353165" y="396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10744200" y="647319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noFill/>
        </p:spPr>
        <p:txBody>
          <a:bodyPr wrap="square" lIns="0" tIns="0" rIns="0" bIns="0" rtlCol="0"/>
          <a:lstStyle/>
          <a:p/>
        </p:txBody>
      </p:sp>
      <p:sp>
        <p:nvSpPr>
          <p:cNvPr id="5" name="object 5"/>
          <p:cNvSpPr txBox="1">
            <a:spLocks noGrp="1"/>
          </p:cNvSpPr>
          <p:nvPr>
            <p:ph type="title"/>
          </p:nvPr>
        </p:nvSpPr>
        <p:spPr>
          <a:xfrm>
            <a:off x="699135" y="891540"/>
            <a:ext cx="5250180"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r>
              <a:rPr sz="3200" spc="5" dirty="0"/>
              <a:t>?</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699135" y="1621790"/>
            <a:ext cx="9664700" cy="4462145"/>
          </a:xfrm>
          <a:prstGeom prst="rect">
            <a:avLst/>
          </a:prstGeom>
          <a:noFill/>
        </p:spPr>
        <p:txBody>
          <a:bodyPr wrap="square" rtlCol="0">
            <a:noAutofit/>
          </a:bodyPr>
          <a:p>
            <a:r>
              <a:rPr lang="en-US" sz="2400"/>
              <a:t>The end users of this keylogger project include:</a:t>
            </a:r>
            <a:endParaRPr lang="en-US" sz="2400"/>
          </a:p>
          <a:p>
            <a:endParaRPr lang="en-US" sz="2400"/>
          </a:p>
          <a:p>
            <a:pPr marL="342900" indent="-342900">
              <a:buFont typeface="Arial" panose="020B0604020202020204" pitchFamily="34" charset="0"/>
              <a:buChar char="•"/>
            </a:pPr>
            <a:r>
              <a:rPr lang="en-US" sz="2400"/>
              <a:t> </a:t>
            </a:r>
            <a:r>
              <a:rPr lang="en-US" sz="2400" b="1" u="sng"/>
              <a:t>Cybersecurity Students</a:t>
            </a:r>
            <a:r>
              <a:rPr lang="en-US" sz="2400" b="1"/>
              <a:t>  : </a:t>
            </a:r>
            <a:r>
              <a:rPr lang="en-US" sz="2400"/>
              <a:t>For educational purposes, to learn about       keylogging and its implications in cybersecurity.</a:t>
            </a:r>
            <a:endParaRPr lang="en-US" sz="2400"/>
          </a:p>
          <a:p>
            <a:pPr marL="342900" indent="-342900">
              <a:buFont typeface="Arial" panose="020B0604020202020204" pitchFamily="34" charset="0"/>
              <a:buChar char="•"/>
            </a:pPr>
            <a:r>
              <a:rPr lang="en-US" sz="2400"/>
              <a:t> </a:t>
            </a:r>
            <a:r>
              <a:rPr lang="en-US" sz="2400" b="1" u="sng"/>
              <a:t>Security Researchers</a:t>
            </a:r>
            <a:r>
              <a:rPr lang="en-US" sz="2400"/>
              <a:t>  : To study keylogging techniques and develop countermeasures against malicious keyloggers.</a:t>
            </a:r>
            <a:endParaRPr lang="en-US" sz="2400"/>
          </a:p>
          <a:p>
            <a:pPr marL="342900" indent="-342900">
              <a:buFont typeface="Arial" panose="020B0604020202020204" pitchFamily="34" charset="0"/>
              <a:buChar char="•"/>
            </a:pPr>
            <a:r>
              <a:rPr lang="en-US" sz="2400" b="1" u="sng"/>
              <a:t>Ethical Hackers/Penetration Testers</a:t>
            </a:r>
            <a:r>
              <a:rPr lang="en-US" sz="2400"/>
              <a:t> : To use the tool in controlled               environments for vulnerability assessments and to improve security measures.</a:t>
            </a:r>
            <a:endParaRPr lang="en-US" sz="2400"/>
          </a:p>
          <a:p>
            <a:pPr marL="342900" indent="-342900">
              <a:buFont typeface="Arial" panose="020B0604020202020204" pitchFamily="34" charset="0"/>
              <a:buChar char="•"/>
            </a:pPr>
            <a:r>
              <a:rPr lang="en-US" sz="2400" b="1" i="1"/>
              <a:t>Educators/Trainers</a:t>
            </a:r>
            <a:r>
              <a:rPr lang="en-US" sz="2400"/>
              <a:t> : To demonstrate keylogging concepts and their impact on information security in training sessions or classrooms.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1668125" y="3962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noFill/>
        </p:spPr>
        <p:txBody>
          <a:bodyPr wrap="square" lIns="0" tIns="0" rIns="0" bIns="0" rtlCol="0"/>
          <a:lstStyle/>
          <a:p/>
        </p:txBody>
      </p:sp>
      <p:sp>
        <p:nvSpPr>
          <p:cNvPr id="4" name="object 4"/>
          <p:cNvSpPr/>
          <p:nvPr/>
        </p:nvSpPr>
        <p:spPr>
          <a:xfrm>
            <a:off x="11811000" y="3048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p:txBody>
      </p:sp>
      <p:sp>
        <p:nvSpPr>
          <p:cNvPr id="5" name="object 5"/>
          <p:cNvSpPr/>
          <p:nvPr/>
        </p:nvSpPr>
        <p:spPr>
          <a:xfrm>
            <a:off x="11734800" y="4572000"/>
            <a:ext cx="274955" cy="76200"/>
          </a:xfrm>
          <a:custGeom>
            <a:avLst/>
            <a:gdLst/>
            <a:ahLst/>
            <a:cxnLst/>
            <a:rect l="l" t="t" r="r" b="b"/>
            <a:pathLst>
              <a:path w="180975" h="180975">
                <a:moveTo>
                  <a:pt x="180975" y="0"/>
                </a:moveTo>
                <a:lnTo>
                  <a:pt x="0" y="0"/>
                </a:lnTo>
                <a:lnTo>
                  <a:pt x="0" y="180975"/>
                </a:lnTo>
                <a:lnTo>
                  <a:pt x="180975" y="180975"/>
                </a:lnTo>
                <a:lnTo>
                  <a:pt x="180975" y="0"/>
                </a:lnTo>
                <a:close/>
              </a:path>
            </a:pathLst>
          </a:custGeom>
          <a:no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028950" y="1782445"/>
            <a:ext cx="7009130" cy="4582160"/>
          </a:xfrm>
          <a:prstGeom prst="rect">
            <a:avLst/>
          </a:prstGeom>
          <a:noFill/>
        </p:spPr>
        <p:txBody>
          <a:bodyPr wrap="square" rtlCol="0">
            <a:noAutofit/>
          </a:bodyPr>
          <a:p>
            <a:r>
              <a:rPr lang="en-IN" b="1" i="1" dirty="0">
                <a:solidFill>
                  <a:schemeClr val="tx2">
                    <a:lumMod val="60000"/>
                    <a:lumOff val="40000"/>
                  </a:schemeClr>
                </a:solidFill>
                <a:sym typeface="+mn-ea"/>
              </a:rPr>
              <a:t>Solution:</a:t>
            </a:r>
            <a:endParaRPr lang="en-IN" b="1" i="1" dirty="0">
              <a:solidFill>
                <a:schemeClr val="tx2">
                  <a:lumMod val="60000"/>
                  <a:lumOff val="40000"/>
                </a:schemeClr>
              </a:solidFill>
            </a:endParaRPr>
          </a:p>
          <a:p>
            <a:pPr algn="just"/>
            <a:r>
              <a:rPr lang="en-US" altLang="en-IN" b="1" i="1" dirty="0">
                <a:sym typeface="+mn-ea"/>
              </a:rPr>
              <a:t>        </a:t>
            </a:r>
            <a:r>
              <a:rPr lang="en-IN" b="1" i="1" dirty="0">
                <a:sym typeface="+mn-ea"/>
              </a:rPr>
              <a:t>By implementing this,</a:t>
            </a:r>
            <a:r>
              <a:rPr lang="en-US" b="1" i="1" dirty="0">
                <a:sym typeface="+mn-ea"/>
              </a:rPr>
              <a:t> users can proactively protect their systems against the threat of 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endParaRPr lang="en-US" b="1" i="1" dirty="0"/>
          </a:p>
          <a:p>
            <a:r>
              <a:rPr lang="en-US" b="1" i="1" dirty="0">
                <a:solidFill>
                  <a:schemeClr val="tx2">
                    <a:lumMod val="60000"/>
                    <a:lumOff val="40000"/>
                  </a:schemeClr>
                </a:solidFill>
                <a:sym typeface="+mn-ea"/>
              </a:rPr>
              <a:t>Value proposition:</a:t>
            </a:r>
            <a:endParaRPr lang="en-US" b="1" i="1" dirty="0">
              <a:solidFill>
                <a:schemeClr val="tx2">
                  <a:lumMod val="60000"/>
                  <a:lumOff val="40000"/>
                </a:schemeClr>
              </a:solidFill>
            </a:endParaRPr>
          </a:p>
          <a:p>
            <a:pPr algn="just"/>
            <a:r>
              <a:rPr lang="en-US" b="1" i="1" dirty="0">
                <a:sym typeface="+mn-ea"/>
              </a:rPr>
              <a:t>       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endParaRPr lang="en-US" b="1" i="1" dirty="0"/>
          </a:p>
          <a:p>
            <a:pPr algn="just"/>
            <a:endParaRPr lang="en-IN" b="1" i="1" dirty="0"/>
          </a:p>
          <a:p>
            <a:pPr algn="just"/>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no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no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344420" y="1849755"/>
            <a:ext cx="8251825" cy="4011930"/>
          </a:xfrm>
          <a:prstGeom prst="rect">
            <a:avLst/>
          </a:prstGeom>
          <a:noFill/>
        </p:spPr>
        <p:txBody>
          <a:bodyPr wrap="square" rtlCol="0">
            <a:noAutofit/>
          </a:bodyPr>
          <a:p>
            <a:pPr algn="just">
              <a:lnSpc>
                <a:spcPct val="100000"/>
              </a:lnSpc>
            </a:pPr>
            <a:r>
              <a:rPr lang="en-US" sz="2400"/>
              <a:t>         The wow factor in our solution lies in its seamless combination of a user-friendly GUI with robust keylogging functionality, making it accessible for both beginners and experts. It logs keystrokes in real-time, storing them in both text and JSON formats for versatile use. </a:t>
            </a:r>
            <a:endParaRPr lang="en-US" sz="2400"/>
          </a:p>
          <a:p>
            <a:pPr algn="just">
              <a:lnSpc>
                <a:spcPct val="100000"/>
              </a:lnSpc>
            </a:pPr>
            <a:r>
              <a:rPr lang="en-US" sz="2400"/>
              <a:t>          </a:t>
            </a:r>
            <a:endParaRPr lang="en-US" sz="2400"/>
          </a:p>
          <a:p>
            <a:pPr algn="just">
              <a:lnSpc>
                <a:spcPct val="100000"/>
              </a:lnSpc>
            </a:pPr>
            <a:r>
              <a:rPr lang="en-US" sz="2400"/>
              <a:t>         The focus on ethical use and educational value sets it apart as a powerful tool for cybersecurity training and research. This innovative approach ensures users gain practical insights into keylogging while promoting responsible cybersecurity practices.</a:t>
            </a:r>
            <a:endParaRPr lang="en-US" sz="2400"/>
          </a:p>
          <a:p>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6244</Words>
  <Application>WPS Presentation</Application>
  <PresentationFormat>Widescreen</PresentationFormat>
  <Paragraphs>126</Paragraphs>
  <Slides>11</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11</vt:i4>
      </vt:variant>
    </vt:vector>
  </HeadingPairs>
  <TitlesOfParts>
    <vt:vector size="35" baseType="lpstr">
      <vt:lpstr>Arial</vt:lpstr>
      <vt:lpstr>SimSun</vt:lpstr>
      <vt:lpstr>Wingdings</vt:lpstr>
      <vt:lpstr>Trebuchet MS</vt:lpstr>
      <vt:lpstr>Calibri</vt:lpstr>
      <vt:lpstr>Microsoft YaHei</vt:lpstr>
      <vt:lpstr>Arial Unicode MS</vt:lpstr>
      <vt:lpstr>Algerian</vt:lpstr>
      <vt:lpstr>Calibri Light</vt:lpstr>
      <vt:lpstr>Californian FB</vt:lpstr>
      <vt:lpstr>Calisto MT</vt:lpstr>
      <vt:lpstr>Cambria Math</vt:lpstr>
      <vt:lpstr>Candara Light</vt:lpstr>
      <vt:lpstr>Comic Sans MS</vt:lpstr>
      <vt:lpstr>Century Gothic</vt:lpstr>
      <vt:lpstr>Century</vt:lpstr>
      <vt:lpstr>Corbel Light</vt:lpstr>
      <vt:lpstr>Leelawadee UI Semilight</vt:lpstr>
      <vt:lpstr>Leelawadee UI</vt:lpstr>
      <vt:lpstr>Maiandra GD</vt:lpstr>
      <vt:lpstr>Malgun Gothic</vt:lpstr>
      <vt:lpstr>Microsoft PhagsPa</vt:lpstr>
      <vt:lpstr>Microsoft Sans Serif</vt:lpstr>
      <vt:lpstr>Office Theme</vt:lpstr>
      <vt:lpstr>Student Name</vt:lpstr>
      <vt:lpstr>PROJECT TITLE</vt:lpstr>
      <vt:lpstr>AGENDA</vt:lpstr>
      <vt:lpstr>PowerPoint 演示文稿</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2</cp:revision>
  <dcterms:created xsi:type="dcterms:W3CDTF">2024-06-03T05:48:00Z</dcterms:created>
  <dcterms:modified xsi:type="dcterms:W3CDTF">2024-06-18T16:16:11Z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5C44D908BC76430D94D99772503D3401_13</vt:lpwstr>
  </property>
  <property fmtid="{D5CDD505-2E9C-101B-9397-08002B2CF9AE}" pid="5" name="KSOProductBuildVer">
    <vt:lpwstr>1033-12.2.0.17119</vt:lpwstr>
  </property>
</Properties>
</file>