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6" r:id="rId4"/>
    <p:sldId id="257" r:id="rId5"/>
    <p:sldId id="258" r:id="rId6"/>
    <p:sldId id="260" r:id="rId7"/>
    <p:sldId id="259" r:id="rId8"/>
    <p:sldId id="261" r:id="rId9"/>
    <p:sldId id="271" r:id="rId10"/>
    <p:sldId id="273" r:id="rId11"/>
    <p:sldId id="270" r:id="rId12"/>
    <p:sldId id="263" r:id="rId13"/>
    <p:sldId id="264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E8ECEF"/>
    <a:srgbClr val="000000"/>
    <a:srgbClr val="33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D648-CD2E-49F2-AEBE-D10075472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8AFA2-F13E-448A-9A97-0EFEC92BB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3FB1-0418-486F-96B5-016B852A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0AE0-E83F-4100-9D73-9296CED3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2FF8C-02E1-4F70-BFD9-91903EE6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9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2E8-3C52-47AD-8C4A-8E70AAF3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C0A1B-33D6-450F-B8AD-6AA2D1AD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3B87-6FEE-4CCD-86D4-73C19E08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F4E4-FEB1-47CB-8FF2-C3007AD1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076A-37C4-4AA7-AB3D-271D65D8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74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AFF4F-804B-47C6-BAA1-361573A6A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1C725-7FA9-4355-AA06-E822CE08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B7CA-F435-42FE-9A88-20800CD4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FF42-A430-4F36-8454-F60B51E7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2C82-2969-499D-948E-24DEE1A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55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35D6-1A41-44FB-ACB7-F38D48A4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9279-F7AB-4BCE-A492-27AA7D81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0EB0-C14B-45EF-BE27-38012A0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D19E-1AA6-46C9-B12F-47BBC694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D279-229E-4F86-9893-DDC564F0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49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2B95-AD02-48C5-BF2D-85341F23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79F40-3B00-40E1-92B3-D241648D3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C2FB1-1E90-43CB-80B9-517BAB90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830A-C10C-4670-BE11-56CDE8A6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FEFB-2AF8-4B27-A28A-89AF9025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61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E42C-6009-4A6B-8498-B635848E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55AC-9750-4B95-9A08-D7B9C2CEF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93E50-B5C4-48B1-ADD0-449A0B93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3AEB-3F36-465E-83D8-46ECCCAC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68DF-AE51-427B-9236-AFD12985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2B76-65B1-465F-BEEF-2AE4E9EB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84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5C2D-6773-40C6-870F-0CF4CCBE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4F6D-5C4D-404A-B9D9-74EBEB21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94E46-200E-46FE-BE1B-46AB6A98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854CC-A8DF-4FE9-8942-7C9A7209B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706CE-7865-412E-990B-7054CE8D8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D3FF6-745F-4FFC-B636-F1739322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E0E10-3971-4AE9-8B74-5AD66AB7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C03B1-173D-4968-9D0D-25716E87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051E-3EA4-4D6D-884F-3E0E396A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DB390-3188-48CF-9B63-F889F051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FB1B0-3063-400F-8F9E-1C7E45A9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C71B-2944-4DB4-B82A-D96952D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20090-7754-4EEB-BA93-26555FF3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8D059-258B-4A64-8510-7C7DA24C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C2EAD-D676-464A-8067-49F17FC1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2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EAE1-2A52-4E16-BAD4-D4A7BD0C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D600-C511-4700-95CD-9A0630189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BC50A-990F-449B-BC7B-D3058F1A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C6CB-B8CF-4651-A870-20A378EF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179E1-3195-4C00-8401-66A54944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0F3B5-7C42-4DC2-8713-419DF235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7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CA3-7075-4FA6-BD96-3FCF4BB6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5F0F3-929B-475C-AEAA-A03A0DE23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6576-E0EA-45D2-AE2F-25137BEBF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008AF-86BE-45E5-BE51-896067A0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4374-5930-403F-93D4-7FCACDB6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36F6-42D7-4331-B7AD-E3748F42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E802D-21EB-467E-9C72-1ED56F12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56B6-19D6-45FA-A408-3FEE27B7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0373-07E3-455B-B044-9F57A65ED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8FAA8-44C7-4E84-8921-B91BE226EEE0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A099-A884-427F-B89E-830ACFDE0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2B5BE-1157-4084-9F6A-47FAF0CA8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FF18-9FD5-465E-83F9-6E8FA341F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usertesting.com/blog/gestalt-principles" TargetMode="Externa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mashingmagazine.com/2010/01/color-theory-for-designers-part-1-the-meaning-of-colo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resources/color/#!/?view.left=0&amp;view.right=0&amp;primary.color=6002ee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coolors.co/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or.adobe.com/explore" TargetMode="External"/><Relationship Id="rId5" Type="http://schemas.openxmlformats.org/officeDocument/2006/relationships/hyperlink" Target="https://www.webdesignrankings.com/resources/lolcolors/" TargetMode="External"/><Relationship Id="rId4" Type="http://schemas.openxmlformats.org/officeDocument/2006/relationships/hyperlink" Target="https://www.happyhues.c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xilogos.com/keyboard/sinhala.htm" TargetMode="External"/><Relationship Id="rId3" Type="http://schemas.openxmlformats.org/officeDocument/2006/relationships/hyperlink" Target="https://www.producthunt.com/e/0-design-tools" TargetMode="External"/><Relationship Id="rId7" Type="http://schemas.openxmlformats.org/officeDocument/2006/relationships/hyperlink" Target="https://icons8.com/music/" TargetMode="External"/><Relationship Id="rId2" Type="http://schemas.openxmlformats.org/officeDocument/2006/relationships/hyperlink" Target="https://docs.google.com/spreadsheets/d/1qaUZxJSl4kHl-l16H2oC04HlidUNXwfSFExV_oD68Cg/html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joy.com/" TargetMode="External"/><Relationship Id="rId11" Type="http://schemas.openxmlformats.org/officeDocument/2006/relationships/hyperlink" Target="http://startupstash.com/?ref=producthunt" TargetMode="External"/><Relationship Id="rId5" Type="http://schemas.openxmlformats.org/officeDocument/2006/relationships/hyperlink" Target="https://slidesgo.com/" TargetMode="External"/><Relationship Id="rId10" Type="http://schemas.openxmlformats.org/officeDocument/2006/relationships/hyperlink" Target="https://animista.net/" TargetMode="External"/><Relationship Id="rId4" Type="http://schemas.openxmlformats.org/officeDocument/2006/relationships/hyperlink" Target="http://www.freepik.com/" TargetMode="External"/><Relationship Id="rId9" Type="http://schemas.openxmlformats.org/officeDocument/2006/relationships/hyperlink" Target="https://storyse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hinkingwithtype.com/lett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ic.kr/p/8ETYM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he fundamentals behind visual hierarchy | by Pascal Potvin | UX Collective">
            <a:extLst>
              <a:ext uri="{FF2B5EF4-FFF2-40B4-BE49-F238E27FC236}">
                <a16:creationId xmlns:a16="http://schemas.microsoft.com/office/drawing/2014/main" id="{D7A4B4C8-6C47-4BA3-B58E-FF24C15FE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8ECEF"/>
              </a:clrFrom>
              <a:clrTo>
                <a:srgbClr val="E8EC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6" t="16748" r="15510" b="14824"/>
          <a:stretch/>
        </p:blipFill>
        <p:spPr bwMode="auto">
          <a:xfrm>
            <a:off x="1504950" y="2733675"/>
            <a:ext cx="9419642" cy="382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6AC1C1-3332-4051-9AE1-6449EFEBA32B}"/>
              </a:ext>
            </a:extLst>
          </p:cNvPr>
          <p:cNvSpPr txBox="1"/>
          <p:nvPr/>
        </p:nvSpPr>
        <p:spPr>
          <a:xfrm>
            <a:off x="1959180" y="1147884"/>
            <a:ext cx="7888939" cy="14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MY" sz="4400" b="1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Graphics Design Fundamentals</a:t>
            </a:r>
            <a:endParaRPr lang="en-GB" sz="4400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59E33A4-1088-4E97-899C-6EF7CB3C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0029" y="976222"/>
            <a:ext cx="1667240" cy="1905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9591DD-001A-4EFB-8654-93BCE2195DC1}"/>
              </a:ext>
            </a:extLst>
          </p:cNvPr>
          <p:cNvSpPr txBox="1"/>
          <p:nvPr/>
        </p:nvSpPr>
        <p:spPr>
          <a:xfrm>
            <a:off x="3466217" y="6250138"/>
            <a:ext cx="5259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Learn more: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https://www.usertesting.com/blog/gestalt-principles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76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pl3r.com - Memes - Holy crap it actually works? Concentrate on the candle  for 15 seconds and watch it change to your mood color! Mixed Fear Normal  Relaxed Nervous Cool OStressed Loveable">
            <a:extLst>
              <a:ext uri="{FF2B5EF4-FFF2-40B4-BE49-F238E27FC236}">
                <a16:creationId xmlns:a16="http://schemas.microsoft.com/office/drawing/2014/main" id="{E1540F19-C0FA-4CD2-939C-615DB7238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1" b="10683"/>
          <a:stretch/>
        </p:blipFill>
        <p:spPr bwMode="auto">
          <a:xfrm>
            <a:off x="774207" y="1240974"/>
            <a:ext cx="5321793" cy="409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2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E45B41B-CBEF-400D-A07A-A1C5AECEF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0"/>
            <a:ext cx="9156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7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A1CFF1-6739-44E6-9702-B85524AF4CE9}"/>
              </a:ext>
            </a:extLst>
          </p:cNvPr>
          <p:cNvSpPr txBox="1"/>
          <p:nvPr/>
        </p:nvSpPr>
        <p:spPr>
          <a:xfrm rot="5400000">
            <a:off x="7948488" y="5205876"/>
            <a:ext cx="3038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Learn more: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meaning of colour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210" name="Picture 18" descr="Flat UI Color Palette | Search by Muzli">
            <a:extLst>
              <a:ext uri="{FF2B5EF4-FFF2-40B4-BE49-F238E27FC236}">
                <a16:creationId xmlns:a16="http://schemas.microsoft.com/office/drawing/2014/main" id="{4EFFDB77-2012-45E7-9328-739183299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1992" cy="68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6DF800-CC42-4EA1-8AED-3D2D93E4F707}"/>
              </a:ext>
            </a:extLst>
          </p:cNvPr>
          <p:cNvSpPr txBox="1"/>
          <p:nvPr/>
        </p:nvSpPr>
        <p:spPr>
          <a:xfrm rot="5400000">
            <a:off x="7742076" y="3044280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COLOR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8212" name="Picture 20" descr="Coolors is cooler than Adobe Color — Adrian Palacios | Communication +  Design">
            <a:extLst>
              <a:ext uri="{FF2B5EF4-FFF2-40B4-BE49-F238E27FC236}">
                <a16:creationId xmlns:a16="http://schemas.microsoft.com/office/drawing/2014/main" id="{AF29AC36-51D2-414E-A18C-15E4828E2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24069" r="-233" b="68738"/>
          <a:stretch/>
        </p:blipFill>
        <p:spPr bwMode="auto">
          <a:xfrm rot="5400000">
            <a:off x="8659860" y="3357968"/>
            <a:ext cx="6890107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07D2B7-1336-4C19-B16C-53D852A7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806F3-4F05-4CCA-932C-4BF43C9E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Colour Palette Generators</a:t>
            </a:r>
          </a:p>
          <a:p>
            <a:pPr lvl="1"/>
            <a:r>
              <a:rPr lang="en-GB" sz="1800" dirty="0">
                <a:hlinkClick r:id="rId2"/>
              </a:rPr>
              <a:t>Generate - Coolors.co</a:t>
            </a:r>
            <a:endParaRPr lang="en-GB" sz="1800" dirty="0"/>
          </a:p>
          <a:p>
            <a:r>
              <a:rPr lang="en-GB" sz="2000" dirty="0"/>
              <a:t>Google Material Colour Tool (</a:t>
            </a:r>
            <a:r>
              <a:rPr lang="en-GB" sz="2000" dirty="0">
                <a:hlinkClick r:id="rId3"/>
              </a:rPr>
              <a:t>link</a:t>
            </a:r>
            <a:r>
              <a:rPr lang="en-GB" sz="2000" dirty="0"/>
              <a:t>)</a:t>
            </a:r>
          </a:p>
          <a:p>
            <a:r>
              <a:rPr lang="en-GB" sz="2000" dirty="0"/>
              <a:t>Colour Palette collections</a:t>
            </a:r>
          </a:p>
          <a:p>
            <a:pPr lvl="1"/>
            <a:r>
              <a:rPr lang="en-GB" sz="1800" dirty="0">
                <a:hlinkClick r:id="rId4"/>
              </a:rPr>
              <a:t>Happy Hues - Curated </a:t>
            </a:r>
            <a:r>
              <a:rPr lang="en-GB" sz="1800" dirty="0" err="1">
                <a:hlinkClick r:id="rId4"/>
              </a:rPr>
              <a:t>colors</a:t>
            </a:r>
            <a:r>
              <a:rPr lang="en-GB" sz="1800" dirty="0">
                <a:hlinkClick r:id="rId4"/>
              </a:rPr>
              <a:t> in context.</a:t>
            </a:r>
            <a:endParaRPr lang="en-GB" sz="1800" dirty="0"/>
          </a:p>
          <a:p>
            <a:pPr lvl="1"/>
            <a:r>
              <a:rPr lang="en-GB" sz="1800" dirty="0">
                <a:hlinkClick r:id="rId5"/>
              </a:rPr>
              <a:t>LOL </a:t>
            </a:r>
            <a:r>
              <a:rPr lang="en-GB" sz="1800" dirty="0" err="1">
                <a:hlinkClick r:id="rId5"/>
              </a:rPr>
              <a:t>Colors</a:t>
            </a:r>
            <a:r>
              <a:rPr lang="en-GB" sz="1800" dirty="0">
                <a:hlinkClick r:id="rId5"/>
              </a:rPr>
              <a:t> - Curated </a:t>
            </a:r>
            <a:r>
              <a:rPr lang="en-GB" sz="1800" dirty="0" err="1">
                <a:hlinkClick r:id="rId5"/>
              </a:rPr>
              <a:t>color</a:t>
            </a:r>
            <a:r>
              <a:rPr lang="en-GB" sz="1800" dirty="0">
                <a:hlinkClick r:id="rId5"/>
              </a:rPr>
              <a:t> palettes</a:t>
            </a:r>
            <a:endParaRPr lang="en-GB" sz="1800" dirty="0"/>
          </a:p>
          <a:p>
            <a:pPr lvl="1"/>
            <a:r>
              <a:rPr lang="en-GB" sz="1800" dirty="0" err="1">
                <a:hlinkClick r:id="rId6"/>
              </a:rPr>
              <a:t>Color</a:t>
            </a:r>
            <a:r>
              <a:rPr lang="en-GB" sz="1800" dirty="0">
                <a:hlinkClick r:id="rId6"/>
              </a:rPr>
              <a:t> palette | Adobe </a:t>
            </a:r>
            <a:r>
              <a:rPr lang="en-GB" sz="1800" dirty="0" err="1">
                <a:hlinkClick r:id="rId6"/>
              </a:rPr>
              <a:t>Color</a:t>
            </a:r>
            <a:endParaRPr lang="en-GB" sz="1800" dirty="0"/>
          </a:p>
        </p:txBody>
      </p:sp>
      <p:pic>
        <p:nvPicPr>
          <p:cNvPr id="9218" name="Picture 2" descr="An Example of monchromatic studies | Monochromatic art, Monochrome art, Monochromatic  paintings">
            <a:extLst>
              <a:ext uri="{FF2B5EF4-FFF2-40B4-BE49-F238E27FC236}">
                <a16:creationId xmlns:a16="http://schemas.microsoft.com/office/drawing/2014/main" id="{AA785574-4C47-41A1-8CC6-1029A2E3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34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Real media paint software for digital painting, with simulation of  real-world color mixing, blending, wet… | Digital art software, Paint  software, Web design studio">
            <a:extLst>
              <a:ext uri="{FF2B5EF4-FFF2-40B4-BE49-F238E27FC236}">
                <a16:creationId xmlns:a16="http://schemas.microsoft.com/office/drawing/2014/main" id="{574420EE-AD9A-4F30-A864-C907F7FE0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41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DAD0-9D2C-413C-BBC4-E82BB081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Freebies &amp;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AD4B-5BF8-448B-A79B-00B958A6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Best design freebies from all over the Internet - AND CO collection</a:t>
            </a:r>
            <a:endParaRPr lang="en-GB" sz="2000" dirty="0"/>
          </a:p>
          <a:p>
            <a:r>
              <a:rPr lang="en-GB" sz="2000" dirty="0">
                <a:hlinkClick r:id="rId3"/>
              </a:rPr>
              <a:t>$0 Design Tools | Product Hunt</a:t>
            </a:r>
            <a:endParaRPr lang="en-GB" sz="2000" dirty="0"/>
          </a:p>
          <a:p>
            <a:r>
              <a:rPr lang="en-GB" sz="2000" dirty="0" err="1">
                <a:hlinkClick r:id="rId4"/>
              </a:rPr>
              <a:t>Freepik</a:t>
            </a:r>
            <a:endParaRPr lang="en-GB" sz="2000" dirty="0"/>
          </a:p>
          <a:p>
            <a:r>
              <a:rPr lang="en-GB" sz="2000" dirty="0">
                <a:hlinkClick r:id="rId5"/>
              </a:rPr>
              <a:t>Google Slides themes and </a:t>
            </a:r>
            <a:r>
              <a:rPr lang="en-GB" sz="2000" dirty="0" err="1">
                <a:hlinkClick r:id="rId5"/>
              </a:rPr>
              <a:t>Powerpoint</a:t>
            </a:r>
            <a:r>
              <a:rPr lang="en-GB" sz="2000" dirty="0">
                <a:hlinkClick r:id="rId5"/>
              </a:rPr>
              <a:t> templates | </a:t>
            </a:r>
            <a:r>
              <a:rPr lang="en-GB" sz="2000" dirty="0" err="1">
                <a:hlinkClick r:id="rId5"/>
              </a:rPr>
              <a:t>Slidesgo</a:t>
            </a:r>
            <a:endParaRPr lang="en-GB" sz="2000" dirty="0"/>
          </a:p>
          <a:p>
            <a:r>
              <a:rPr lang="en-GB" sz="2000" dirty="0" err="1">
                <a:hlinkClick r:id="rId6"/>
              </a:rPr>
              <a:t>Fontjoy</a:t>
            </a:r>
            <a:r>
              <a:rPr lang="en-GB" sz="2000" dirty="0">
                <a:hlinkClick r:id="rId6"/>
              </a:rPr>
              <a:t> - Generate font pairings in one click</a:t>
            </a:r>
            <a:endParaRPr lang="en-GB" sz="2000" dirty="0"/>
          </a:p>
          <a:p>
            <a:r>
              <a:rPr lang="en-GB" sz="2000" dirty="0">
                <a:hlinkClick r:id="rId7"/>
              </a:rPr>
              <a:t>Free Royalty Free Music — Fugue</a:t>
            </a:r>
            <a:endParaRPr lang="en-GB" sz="2000" dirty="0"/>
          </a:p>
          <a:p>
            <a:r>
              <a:rPr lang="en-GB" sz="2000" dirty="0">
                <a:hlinkClick r:id="rId8"/>
              </a:rPr>
              <a:t>Sinhala Keyboard Online LEXILOGOS &gt;&gt;</a:t>
            </a:r>
            <a:endParaRPr lang="en-GB" sz="2000" dirty="0"/>
          </a:p>
          <a:p>
            <a:r>
              <a:rPr lang="en-GB" sz="2000" dirty="0" err="1">
                <a:hlinkClick r:id="rId9"/>
              </a:rPr>
              <a:t>Storyset</a:t>
            </a:r>
            <a:r>
              <a:rPr lang="en-GB" sz="2000" dirty="0">
                <a:hlinkClick r:id="rId9"/>
              </a:rPr>
              <a:t> | Customize, animate and download illustration for free</a:t>
            </a:r>
            <a:endParaRPr lang="en-GB" sz="2000" dirty="0"/>
          </a:p>
          <a:p>
            <a:r>
              <a:rPr lang="en-GB" sz="2000" dirty="0" err="1">
                <a:hlinkClick r:id="rId10"/>
              </a:rPr>
              <a:t>Animista</a:t>
            </a:r>
            <a:endParaRPr lang="en-GB" sz="2000" dirty="0"/>
          </a:p>
          <a:p>
            <a:r>
              <a:rPr lang="en-GB" sz="2000" dirty="0" err="1">
                <a:hlinkClick r:id="rId11"/>
              </a:rPr>
              <a:t>Startup</a:t>
            </a:r>
            <a:r>
              <a:rPr lang="en-GB" sz="2000" dirty="0">
                <a:hlinkClick r:id="rId11"/>
              </a:rPr>
              <a:t> Stash - Curated resources and tools for </a:t>
            </a:r>
            <a:r>
              <a:rPr lang="en-GB" sz="2000" dirty="0" err="1">
                <a:hlinkClick r:id="rId11"/>
              </a:rPr>
              <a:t>startups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18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evour the Pie">
            <a:extLst>
              <a:ext uri="{FF2B5EF4-FFF2-40B4-BE49-F238E27FC236}">
                <a16:creationId xmlns:a16="http://schemas.microsoft.com/office/drawing/2014/main" id="{FEDEA9BF-9179-425F-9923-E7E5C256F3B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3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576538-29C5-4A20-AC5F-80FDD2BB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4" y="41405"/>
            <a:ext cx="6304691" cy="677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8C383-2985-4F25-A218-F767487B0433}"/>
              </a:ext>
            </a:extLst>
          </p:cNvPr>
          <p:cNvSpPr txBox="1"/>
          <p:nvPr/>
        </p:nvSpPr>
        <p:spPr>
          <a:xfrm>
            <a:off x="7381741" y="6223518"/>
            <a:ext cx="399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Learn more: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http://thinkingwithtype.com/letter/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5FFE8-E3E5-4E83-BC98-C8346C63EEE3}"/>
              </a:ext>
            </a:extLst>
          </p:cNvPr>
          <p:cNvSpPr txBox="1"/>
          <p:nvPr/>
        </p:nvSpPr>
        <p:spPr>
          <a:xfrm>
            <a:off x="7455159" y="2102048"/>
            <a:ext cx="384887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</a:t>
            </a:r>
            <a:r>
              <a:rPr lang="en-GB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GB" sz="6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criptina" panose="02000505020000020004" pitchFamily="2" charset="0"/>
              </a:rPr>
              <a:t>with</a:t>
            </a:r>
            <a:r>
              <a:rPr lang="en-GB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326566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lt">
            <a:extLst>
              <a:ext uri="{FF2B5EF4-FFF2-40B4-BE49-F238E27FC236}">
                <a16:creationId xmlns:a16="http://schemas.microsoft.com/office/drawing/2014/main" id="{58899ED6-F79C-4FB8-977B-EBDB4F68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409700"/>
            <a:ext cx="8343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3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5645-0DC6-41DF-939E-2367B14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get started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FCEE-93C1-4DCE-92B3-641097A334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1595" y="2035494"/>
            <a:ext cx="2981907" cy="4104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5050"/>
                </a:solidFill>
              </a:rPr>
              <a:t>USE ONE TYPEFACE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At least until </a:t>
            </a:r>
            <a:r>
              <a:rPr lang="en-US" sz="1800" i="1" dirty="0"/>
              <a:t>you</a:t>
            </a:r>
            <a:r>
              <a:rPr lang="en-US" sz="1800" dirty="0"/>
              <a:t> become more familiar with type. </a:t>
            </a:r>
            <a:r>
              <a:rPr lang="en-US" sz="1800" b="1" dirty="0"/>
              <a:t>Do not </a:t>
            </a:r>
            <a:r>
              <a:rPr lang="en-US" sz="1800" dirty="0"/>
              <a:t>use two typefaces of the same classification together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Helvetica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Avenir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Courier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Garamond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Rockwell</a:t>
            </a:r>
            <a:r>
              <a:rPr lang="en-US" sz="1800" dirty="0">
                <a:latin typeface="Rockwell" panose="02060603020205020403" pitchFamily="18" charset="0"/>
              </a:rPr>
              <a:t>	</a:t>
            </a:r>
            <a:endParaRPr lang="en-US" sz="1800" dirty="0">
              <a:latin typeface="Clarendon Lt BT" panose="020406040405050202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8203D1-6C51-472F-A7B1-4261708C8E15}"/>
              </a:ext>
            </a:extLst>
          </p:cNvPr>
          <p:cNvSpPr txBox="1">
            <a:spLocks/>
          </p:cNvSpPr>
          <p:nvPr/>
        </p:nvSpPr>
        <p:spPr>
          <a:xfrm>
            <a:off x="4598825" y="2018253"/>
            <a:ext cx="3159190" cy="3264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5050"/>
                </a:solidFill>
              </a:rPr>
              <a:t>DOUBLE FONT SIZES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As a rule of thumb, you double the point size. For example, if you are using 30pt for the heading. Use 15pt for the body.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200" dirty="0"/>
              <a:t>Heading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Some simple body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5A831F-6B97-49CD-83F4-8701DF5DBE03}"/>
              </a:ext>
            </a:extLst>
          </p:cNvPr>
          <p:cNvSpPr txBox="1">
            <a:spLocks/>
          </p:cNvSpPr>
          <p:nvPr/>
        </p:nvSpPr>
        <p:spPr>
          <a:xfrm>
            <a:off x="7998667" y="2018253"/>
            <a:ext cx="3058109" cy="3264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5050"/>
                </a:solidFill>
              </a:rPr>
              <a:t>SKIP A WEIGHT</a:t>
            </a:r>
          </a:p>
          <a:p>
            <a:pPr marL="0" indent="0">
              <a:buNone/>
            </a:pPr>
            <a:r>
              <a:rPr lang="en-US" sz="1800" dirty="0"/>
              <a:t>Add contrast by mixing different font weights. You can skip a weight for emphasis.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Slim &amp;</a:t>
            </a:r>
            <a:r>
              <a:rPr lang="en-US" sz="3200" dirty="0"/>
              <a:t> </a:t>
            </a:r>
            <a:r>
              <a:rPr lang="en-US" sz="3200" b="1" dirty="0">
                <a:ea typeface="Segoe UI Black" panose="020B0A02040204020203" pitchFamily="34" charset="0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269701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CD3B665-AF5F-4F1A-BD48-443852A1D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150" y="2117175"/>
            <a:ext cx="6743700" cy="3743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C7F8A0-9CD5-4220-840B-29754D8E1374}"/>
              </a:ext>
            </a:extLst>
          </p:cNvPr>
          <p:cNvSpPr txBox="1"/>
          <p:nvPr/>
        </p:nvSpPr>
        <p:spPr>
          <a:xfrm>
            <a:off x="3184460" y="760140"/>
            <a:ext cx="58230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Layout and Hierarchy </a:t>
            </a:r>
            <a:endParaRPr lang="en-GB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891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CD3B665-AF5F-4F1A-BD48-443852A1D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374" y="1557337"/>
            <a:ext cx="6743700" cy="3743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C7F8A0-9CD5-4220-840B-29754D8E1374}"/>
              </a:ext>
            </a:extLst>
          </p:cNvPr>
          <p:cNvSpPr txBox="1"/>
          <p:nvPr/>
        </p:nvSpPr>
        <p:spPr>
          <a:xfrm>
            <a:off x="8110246" y="1982450"/>
            <a:ext cx="31797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Layout and Hierarchy </a:t>
            </a:r>
            <a:endParaRPr lang="en-GB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034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CF5449-4CF3-42CD-B5F4-C5DCEA610009}"/>
              </a:ext>
            </a:extLst>
          </p:cNvPr>
          <p:cNvSpPr txBox="1"/>
          <p:nvPr/>
        </p:nvSpPr>
        <p:spPr>
          <a:xfrm>
            <a:off x="751895" y="1270459"/>
            <a:ext cx="28539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i="0" dirty="0">
                <a:solidFill>
                  <a:srgbClr val="202124"/>
                </a:solidFill>
                <a:effectLst/>
                <a:latin typeface="+mj-lt"/>
              </a:rPr>
              <a:t>1.61803…</a:t>
            </a:r>
            <a:endParaRPr lang="en-GB" sz="44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1C7CD-9020-4D82-A601-19D2BB3907DE}"/>
              </a:ext>
            </a:extLst>
          </p:cNvPr>
          <p:cNvSpPr txBox="1"/>
          <p:nvPr/>
        </p:nvSpPr>
        <p:spPr>
          <a:xfrm>
            <a:off x="751895" y="901127"/>
            <a:ext cx="211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</a:t>
            </a:r>
            <a:r>
              <a:rPr lang="en-GB" dirty="0"/>
              <a:t>olden Ratio</a:t>
            </a:r>
          </a:p>
        </p:txBody>
      </p:sp>
      <p:pic>
        <p:nvPicPr>
          <p:cNvPr id="6152" name="Picture 8" descr="Attention Insight twitter page with golden ration graph">
            <a:extLst>
              <a:ext uri="{FF2B5EF4-FFF2-40B4-BE49-F238E27FC236}">
                <a16:creationId xmlns:a16="http://schemas.microsoft.com/office/drawing/2014/main" id="{03314D87-B683-4CA1-B923-A954DBA32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33" y="1085793"/>
            <a:ext cx="7942721" cy="492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B4740C-3EFF-4163-B159-2BAF34A17143}"/>
              </a:ext>
            </a:extLst>
          </p:cNvPr>
          <p:cNvSpPr txBox="1"/>
          <p:nvPr/>
        </p:nvSpPr>
        <p:spPr>
          <a:xfrm>
            <a:off x="645924" y="3947655"/>
            <a:ext cx="26537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Doug Bowman, Twitter’s creative director, on the new layout: “To anyone curious about </a:t>
            </a:r>
            <a:r>
              <a:rPr lang="en-GB" sz="1600" dirty="0">
                <a:solidFill>
                  <a:srgbClr val="3399FF"/>
                </a:solidFill>
              </a:rPr>
              <a:t>#NewTwitter </a:t>
            </a:r>
            <a:r>
              <a:rPr lang="en-GB" sz="1600" dirty="0"/>
              <a:t>column proportions, know that we didn’t leave those ratios to chance </a:t>
            </a:r>
            <a:r>
              <a:rPr lang="en-GB" sz="1600" dirty="0">
                <a:solidFill>
                  <a:srgbClr val="3399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http://flic.kr/p/8ETYM7</a:t>
            </a:r>
            <a:r>
              <a:rPr lang="en-GB" sz="1600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376994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Visual Hierarchy in Graphic Design - Marketing Edition - Michigan Creative">
            <a:extLst>
              <a:ext uri="{FF2B5EF4-FFF2-40B4-BE49-F238E27FC236}">
                <a16:creationId xmlns:a16="http://schemas.microsoft.com/office/drawing/2014/main" id="{A16EDB71-2F87-479A-A8AE-EF0FCF05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" y="410774"/>
            <a:ext cx="11532637" cy="603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4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scadia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296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Avenir Next LT Pro</vt:lpstr>
      <vt:lpstr>Clarendon Lt BT</vt:lpstr>
      <vt:lpstr>Courier New</vt:lpstr>
      <vt:lpstr>Garamond</vt:lpstr>
      <vt:lpstr>Helvetica</vt:lpstr>
      <vt:lpstr>Open Sans</vt:lpstr>
      <vt:lpstr>Rockwell</vt:lpstr>
      <vt:lpstr>Scriptina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Tips to get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  <vt:lpstr>Freebies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Timmy Ekanayake</dc:creator>
  <cp:lastModifiedBy>Timmy Ekanayake</cp:lastModifiedBy>
  <cp:revision>35</cp:revision>
  <dcterms:created xsi:type="dcterms:W3CDTF">2021-04-30T05:06:56Z</dcterms:created>
  <dcterms:modified xsi:type="dcterms:W3CDTF">2021-07-09T18:50:12Z</dcterms:modified>
</cp:coreProperties>
</file>