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3" r:id="rId2"/>
    <p:sldId id="256" r:id="rId3"/>
    <p:sldId id="257" r:id="rId4"/>
    <p:sldId id="264" r:id="rId5"/>
    <p:sldId id="258" r:id="rId6"/>
    <p:sldId id="263" r:id="rId7"/>
    <p:sldId id="259" r:id="rId8"/>
    <p:sldId id="268" r:id="rId9"/>
    <p:sldId id="261" r:id="rId10"/>
    <p:sldId id="262" r:id="rId11"/>
    <p:sldId id="267" r:id="rId12"/>
    <p:sldId id="265" r:id="rId13"/>
    <p:sldId id="266" r:id="rId14"/>
    <p:sldId id="270" r:id="rId15"/>
    <p:sldId id="272" r:id="rId16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Open Sans" panose="020B0606030504020204" pitchFamily="34" charset="0"/>
      <p:regular r:id="rId22"/>
      <p:bold r:id="rId23"/>
      <p:italic r:id="rId24"/>
    </p:embeddedFont>
    <p:embeddedFont>
      <p:font typeface="Open Sans Extrabold" panose="020B0906030804020204" pitchFamily="34" charset="0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08DB46-E2BC-47DD-969B-4D85113ABBD3}">
          <p14:sldIdLst>
            <p14:sldId id="273"/>
          </p14:sldIdLst>
        </p14:section>
        <p14:section name="Pulse Oximeters" id="{987BB8E4-C598-4DBF-8FEB-1DDF5CACBDEF}">
          <p14:sldIdLst>
            <p14:sldId id="256"/>
            <p14:sldId id="257"/>
            <p14:sldId id="264"/>
            <p14:sldId id="258"/>
            <p14:sldId id="263"/>
            <p14:sldId id="259"/>
            <p14:sldId id="268"/>
            <p14:sldId id="261"/>
            <p14:sldId id="262"/>
            <p14:sldId id="267"/>
          </p14:sldIdLst>
        </p14:section>
        <p14:section name="Thermometers" id="{66A9A2AF-6862-423E-8CE0-75E6AD86AD21}">
          <p14:sldIdLst>
            <p14:sldId id="265"/>
            <p14:sldId id="266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111354-AEB6-4366-B1A4-36F07218B6AB}" v="40" dt="2021-09-03T13:10:32.205"/>
    <p1510:client id="{E99DFAFE-2272-4F1C-91EA-80AF834B9A85}" v="388" dt="2021-09-04T10:21:35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E934-3C12-4A14-8FB7-930A9AC65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2BEF9-868A-4A1C-9955-46E2BF5E6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1349E-3EA2-4EB2-B02E-7824180D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B20D-D755-47CA-A429-9AEE33CD043F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A2973-84DF-4333-94AE-F9C473CF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09270-9C6B-423F-AA6C-76B1025A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913-1FC5-4073-BF25-94D290361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33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4639-35EE-47F5-A073-74F1E137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DB440-1C45-46DA-BAA6-1BE143E42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AF59D-4CF1-4256-801C-AB9BF6A0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B20D-D755-47CA-A429-9AEE33CD043F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23439-E46D-4767-BED8-A0C08800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BA40-F8D2-4F19-AA5A-6C16A2D9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913-1FC5-4073-BF25-94D290361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29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CEA34-8026-4471-8B72-20EFF88E2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31CA6-9E18-4AA0-82C1-068FB34CE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54318-070B-45DA-882F-76B149BF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B20D-D755-47CA-A429-9AEE33CD043F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A9BE9-2473-4C3B-92EB-6341EA83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42ACB-46F9-40BA-A44E-54A6DA8B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913-1FC5-4073-BF25-94D290361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65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2EF0-E397-49F9-BAF2-3877EB4E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F4ECF-30B9-460A-A780-2959FCD52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28E71-3559-4E39-80F5-151E59FA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B20D-D755-47CA-A429-9AEE33CD043F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263D8-D514-40D9-A304-6B811128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DDEFA-813C-4582-A28B-A6C20323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913-1FC5-4073-BF25-94D290361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14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1E93-9933-454E-B177-C53F0FB2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57D23-B245-40F1-8C56-9F3A70413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1AD27-CB02-40EE-8F4D-8695F11D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B20D-D755-47CA-A429-9AEE33CD043F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E738B-D0B9-495C-B2C1-D98E07EC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C9620-65C2-477C-B04F-7D00E0EA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913-1FC5-4073-BF25-94D290361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6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F53F-C7EC-42E2-8FCB-632A1412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D0D49-1191-4086-87C4-BFCCE1D32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2B27A-9E23-4819-8363-F45779E58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E3A48-EF0A-480A-BD17-1F3E08BF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B20D-D755-47CA-A429-9AEE33CD043F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40F17-6A8C-408A-850A-7C16299F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BFB87-D868-4E72-83E6-1C2C2085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913-1FC5-4073-BF25-94D290361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22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BB68-3235-485A-A523-B97A60A0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9D6CB-F6B0-4EC3-A301-72DE97DF0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9E5C5-B0DA-4F82-8F38-D230A3190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BF215-8C56-4736-95A8-DE6C215F4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11958-EE72-4204-8414-72A436D94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5A5CDF-D469-45BA-BA02-0EA944E2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B20D-D755-47CA-A429-9AEE33CD043F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38E075-CB99-4BC8-A409-96C0C522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897C8-78BE-4B7F-8E03-8BA9235B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913-1FC5-4073-BF25-94D290361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19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B74A-D5A0-4306-A91A-8FD1E4F7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B90EF-FCFF-43B7-A326-E7DA3D0D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B20D-D755-47CA-A429-9AEE33CD043F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E23F3-0BFD-4383-A38D-329A8C7C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AEEFC-DA47-4B13-B94C-882399A9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913-1FC5-4073-BF25-94D290361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5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DCB64-6764-40C5-98A4-7D4FD58E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B20D-D755-47CA-A429-9AEE33CD043F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7E70A-F66D-43E3-B95D-8F341248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18A2C-DB78-470F-89FF-FB02AF4D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913-1FC5-4073-BF25-94D290361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09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553C-32F3-427C-9CD6-D19BC1CB6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D89BE-FA0D-44CD-BA4D-14107C867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4DD73-6469-4BCF-A680-0DF8E02C7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7EFCC-DB73-4717-A72C-23E76519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B20D-D755-47CA-A429-9AEE33CD043F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4112E-0C8A-4B42-AD3E-BB2D17E1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A8E23-1654-4367-94BB-BCD6F1B6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913-1FC5-4073-BF25-94D290361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49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1D29-FC75-486B-9657-D24B97D6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9D2FB-3ADB-4809-86D4-9289652AC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2FBD2-550D-4894-9E6F-C636DC12B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77526-28B3-4A6E-8F74-CD8B3DB6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B20D-D755-47CA-A429-9AEE33CD043F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3B5A2-F2BC-41F3-850A-4A63771E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F2207-C0F2-412B-A3CB-217933FF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913-1FC5-4073-BF25-94D290361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4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6B8C7-BDEC-48A6-9FD3-09A63CCF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4DDFD-CBF6-4A18-99D3-8B8D275C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0C12D-B11B-4ECD-99F1-BC45F469F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9B20D-D755-47CA-A429-9AEE33CD043F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F9D67-9BA6-4D1D-A6AD-4E72FED7D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8121-654C-4FC0-92BD-CCD67591C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71913-1FC5-4073-BF25-94D290361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40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i.com/lit/an/slaa655/slaa655.pdf?ts=163015829711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C1CA42F-338B-44F9-9BDA-6CD41B78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5578258" cy="270562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How to make a Pulse Oximeter</a:t>
            </a:r>
            <a:endParaRPr lang="en-GB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154A53D-D3F1-47D2-8F67-37CADC4AB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72263"/>
            <a:ext cx="6538332" cy="6482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Pulasthi Ekanayake</a:t>
            </a:r>
            <a:endParaRPr lang="en-GB" dirty="0"/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19EA7C9E-A09E-4DAD-A6DB-6AA970C5717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34303800"/>
                  </p:ext>
                </p:extLst>
              </p:nvPr>
            </p:nvGraphicFramePr>
            <p:xfrm>
              <a:off x="7288801" y="1122362"/>
              <a:ext cx="4121684" cy="2318447"/>
            </p:xfrm>
            <a:graphic>
              <a:graphicData uri="http://schemas.microsoft.com/office/powerpoint/2016/sectionzoom">
                <psez:sectionZm>
                  <psez:sectionZmObj sectionId="{987BB8E4-C598-4DBF-8FEB-1DDF5CACBDEF}">
                    <psez:zmPr id="{602AD06F-0951-4E19-A0CB-F39FBDBBDDB6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21684" cy="231844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" name="Section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9EA7C9E-A09E-4DAD-A6DB-6AA970C571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88801" y="1122362"/>
                <a:ext cx="4121684" cy="231844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89B753E2-97D4-4518-8C76-17CC0C05EC1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8969563"/>
                  </p:ext>
                </p:extLst>
              </p:nvPr>
            </p:nvGraphicFramePr>
            <p:xfrm>
              <a:off x="7288801" y="3602038"/>
              <a:ext cx="4121684" cy="2318447"/>
            </p:xfrm>
            <a:graphic>
              <a:graphicData uri="http://schemas.microsoft.com/office/powerpoint/2016/sectionzoom">
                <psez:sectionZm>
                  <psez:sectionZmObj sectionId="{66A9A2AF-6862-423E-8CE0-75E6AD86AD21}">
                    <psez:zmPr id="{F887F387-A61D-4B89-B493-939183916A67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21684" cy="231844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" name="Section 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9B753E2-97D4-4518-8C76-17CC0C05EC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88801" y="3602038"/>
                <a:ext cx="4121684" cy="231844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2A9F03B-7362-4CB0-8074-5B7B33D63154}"/>
              </a:ext>
            </a:extLst>
          </p:cNvPr>
          <p:cNvSpPr txBox="1"/>
          <p:nvPr/>
        </p:nvSpPr>
        <p:spPr>
          <a:xfrm>
            <a:off x="1524000" y="3827983"/>
            <a:ext cx="4939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 technical perspective.</a:t>
            </a:r>
          </a:p>
        </p:txBody>
      </p:sp>
    </p:spTree>
    <p:extLst>
      <p:ext uri="{BB962C8B-B14F-4D97-AF65-F5344CB8AC3E}">
        <p14:creationId xmlns:p14="http://schemas.microsoft.com/office/powerpoint/2010/main" val="2245840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47CBC9-34DC-4004-845F-9494E9C7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considerations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36E71-14E8-45C2-8BC8-A96A10C0C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9576" cy="4351338"/>
          </a:xfrm>
        </p:spPr>
        <p:txBody>
          <a:bodyPr/>
          <a:lstStyle/>
          <a:p>
            <a:pPr algn="l"/>
            <a:r>
              <a:rPr lang="en-GB" sz="1800" b="1" i="0" u="none" strike="noStrike" baseline="0" dirty="0">
                <a:latin typeface="Inter-Regular"/>
              </a:rPr>
              <a:t>Ambient light </a:t>
            </a:r>
            <a:r>
              <a:rPr lang="en-GB" sz="1800" b="0" i="0" u="none" strike="noStrike" baseline="0" dirty="0">
                <a:latin typeface="Inter-Regular"/>
              </a:rPr>
              <a:t>-  noise cancellation &amp; DC offset correction to subtract the noise introduced due to ambient light in order to improve the signal-to-noise ratio (SNR).</a:t>
            </a:r>
          </a:p>
          <a:p>
            <a:pPr algn="l"/>
            <a:r>
              <a:rPr lang="en-GB" sz="1800" b="1" i="0" u="none" strike="noStrike" baseline="0" dirty="0">
                <a:latin typeface="Inter-Regular"/>
              </a:rPr>
              <a:t>Temperature</a:t>
            </a:r>
            <a:r>
              <a:rPr lang="en-GB" sz="1800" b="0" i="0" u="none" strike="noStrike" baseline="0" dirty="0">
                <a:latin typeface="Inter-Regular"/>
              </a:rPr>
              <a:t> - compensation for eliminating effects of temperature drift on LED driver and photo-diode sensing</a:t>
            </a:r>
          </a:p>
          <a:p>
            <a:pPr algn="l"/>
            <a:r>
              <a:rPr lang="en-GB" sz="1800" b="1" i="0" u="none" strike="noStrike" baseline="0" dirty="0">
                <a:latin typeface="Inter-Regular"/>
              </a:rPr>
              <a:t>Movement</a:t>
            </a:r>
            <a:r>
              <a:rPr lang="en-GB" sz="1800" b="0" i="0" u="none" strike="noStrike" baseline="0" dirty="0">
                <a:latin typeface="Inter-Regular"/>
              </a:rPr>
              <a:t> </a:t>
            </a:r>
            <a:r>
              <a:rPr lang="en-GB" dirty="0">
                <a:latin typeface="Inter-Regular"/>
              </a:rPr>
              <a:t>- </a:t>
            </a:r>
            <a:r>
              <a:rPr lang="en-GB" sz="1800" b="0" i="0" u="none" strike="noStrike" baseline="0" dirty="0">
                <a:latin typeface="Inter-Regular"/>
              </a:rPr>
              <a:t>Use a clip like enclosure to prevent relative motion</a:t>
            </a:r>
          </a:p>
          <a:p>
            <a:pPr algn="l"/>
            <a:r>
              <a:rPr lang="en-GB" sz="1800" b="1" i="0" u="none" strike="noStrike" baseline="0" dirty="0">
                <a:latin typeface="Inter-Regular"/>
              </a:rPr>
              <a:t>Spacing</a:t>
            </a:r>
            <a:r>
              <a:rPr lang="en-GB" sz="1800" b="0" i="0" u="none" strike="noStrike" baseline="0" dirty="0">
                <a:latin typeface="Inter-Regular"/>
              </a:rPr>
              <a:t> - the finger should not be tightly pressed on the sensor if using reflective type sensors.</a:t>
            </a:r>
          </a:p>
          <a:p>
            <a:pPr algn="l"/>
            <a:r>
              <a:rPr lang="en-GB" sz="1800" b="1" i="0" u="none" strike="noStrike" baseline="0" dirty="0">
                <a:latin typeface="Inter-Regular"/>
              </a:rPr>
              <a:t>Skin </a:t>
            </a:r>
            <a:r>
              <a:rPr lang="en-GB" sz="1800" b="1" i="0" u="none" strike="noStrike" baseline="0" dirty="0" err="1">
                <a:latin typeface="Inter-Regular"/>
              </a:rPr>
              <a:t>color</a:t>
            </a:r>
            <a:r>
              <a:rPr lang="en-GB" sz="1800" b="1" i="0" u="none" strike="noStrike" baseline="0" dirty="0">
                <a:latin typeface="Inter-Regular"/>
              </a:rPr>
              <a:t> </a:t>
            </a:r>
            <a:r>
              <a:rPr lang="en-GB" sz="1800" b="0" i="0" u="none" strike="noStrike" baseline="0" dirty="0">
                <a:latin typeface="Inter-Regular"/>
              </a:rPr>
              <a:t>- include a calibration step</a:t>
            </a:r>
          </a:p>
          <a:p>
            <a:pPr algn="l"/>
            <a:r>
              <a:rPr lang="en-GB" sz="1800" b="1" i="0" u="none" strike="noStrike" baseline="0" dirty="0">
                <a:latin typeface="Inter-Regular"/>
              </a:rPr>
              <a:t>Safety</a:t>
            </a:r>
            <a:r>
              <a:rPr lang="en-GB" sz="1800" b="0" i="0" u="none" strike="noStrike" baseline="0" dirty="0">
                <a:latin typeface="Inter-Regular"/>
              </a:rPr>
              <a:t> - PPG sensors are safe. Do not leave exposed metal parts and use low voltages.</a:t>
            </a:r>
            <a:endParaRPr lang="en-GB" dirty="0"/>
          </a:p>
        </p:txBody>
      </p:sp>
      <p:pic>
        <p:nvPicPr>
          <p:cNvPr id="4100" name="Picture 4" descr="pulse oximeter | Tinkercad">
            <a:extLst>
              <a:ext uri="{FF2B5EF4-FFF2-40B4-BE49-F238E27FC236}">
                <a16:creationId xmlns:a16="http://schemas.microsoft.com/office/drawing/2014/main" id="{B2E72115-0365-4DF6-A22C-E1D158514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23" b="89625" l="2897" r="59586">
                        <a14:foregroundMark x1="5517" y1="55629" x2="5517" y2="55629"/>
                        <a14:foregroundMark x1="2897" y1="55850" x2="2897" y2="55850"/>
                        <a14:foregroundMark x1="27448" y1="68212" x2="28138" y2="69316"/>
                        <a14:foregroundMark x1="33793" y1="79029" x2="42621" y2="55850"/>
                        <a14:foregroundMark x1="42621" y1="55850" x2="43172" y2="55408"/>
                        <a14:foregroundMark x1="39448" y1="71744" x2="32828" y2="61369"/>
                        <a14:foregroundMark x1="32828" y1="61369" x2="32552" y2="61148"/>
                        <a14:foregroundMark x1="31172" y1="57395" x2="38207" y2="58499"/>
                        <a14:foregroundMark x1="38207" y1="58499" x2="46483" y2="46799"/>
                        <a14:foregroundMark x1="45379" y1="57174" x2="36414" y2="60044"/>
                        <a14:foregroundMark x1="36414" y1="60044" x2="35310" y2="59603"/>
                        <a14:foregroundMark x1="35724" y1="59382" x2="39448" y2="57616"/>
                        <a14:foregroundMark x1="36138" y1="56512" x2="36552" y2="61589"/>
                        <a14:foregroundMark x1="27310" y1="40839" x2="30897" y2="36645"/>
                        <a14:foregroundMark x1="30897" y1="36645" x2="29655" y2="41280"/>
                        <a14:foregroundMark x1="28138" y1="36203" x2="31448" y2="39735"/>
                        <a14:foregroundMark x1="30483" y1="39073" x2="29517" y2="39073"/>
                        <a14:foregroundMark x1="30483" y1="38190" x2="30207" y2="41280"/>
                        <a14:foregroundMark x1="30897" y1="38852" x2="29931" y2="39294"/>
                        <a14:foregroundMark x1="32828" y1="6623" x2="39172" y2="8830"/>
                        <a14:foregroundMark x1="56828" y1="16556" x2="58345" y2="17881"/>
                        <a14:foregroundMark x1="52276" y1="32671" x2="53655" y2="49669"/>
                        <a14:foregroundMark x1="55724" y1="36865" x2="53103" y2="26932"/>
                        <a14:foregroundMark x1="56552" y1="28477" x2="59172" y2="41722"/>
                        <a14:foregroundMark x1="59172" y1="41722" x2="56966" y2="48565"/>
                        <a14:foregroundMark x1="52414" y1="42605" x2="42345" y2="74393"/>
                        <a14:foregroundMark x1="45655" y1="69978" x2="42345" y2="72406"/>
                        <a14:foregroundMark x1="38069" y1="73951" x2="37103" y2="78366"/>
                        <a14:foregroundMark x1="38897" y1="69095" x2="37241" y2="81236"/>
                        <a14:foregroundMark x1="38207" y1="72185" x2="39034" y2="81236"/>
                        <a14:foregroundMark x1="39034" y1="81236" x2="38069" y2="69757"/>
                        <a14:foregroundMark x1="36828" y1="55408" x2="41103" y2="65563"/>
                        <a14:foregroundMark x1="41103" y1="65563" x2="48828" y2="69978"/>
                        <a14:foregroundMark x1="48828" y1="69978" x2="41655" y2="76159"/>
                        <a14:foregroundMark x1="41655" y1="76159" x2="29103" y2="74834"/>
                        <a14:foregroundMark x1="29103" y1="74834" x2="24000" y2="65121"/>
                        <a14:foregroundMark x1="24000" y1="65121" x2="28414" y2="73731"/>
                        <a14:foregroundMark x1="28414" y1="73731" x2="28414" y2="73731"/>
                        <a14:foregroundMark x1="38207" y1="70640" x2="39034" y2="80353"/>
                        <a14:foregroundMark x1="20000" y1="62252" x2="27310" y2="73951"/>
                        <a14:foregroundMark x1="27310" y1="73951" x2="28414" y2="74172"/>
                        <a14:foregroundMark x1="36828" y1="57395" x2="37103" y2="63135"/>
                        <a14:foregroundMark x1="35586" y1="56291" x2="39448" y2="56071"/>
                        <a14:foregroundMark x1="58897" y1="13245" x2="59586" y2="147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705"/>
          <a:stretch/>
        </p:blipFill>
        <p:spPr bwMode="auto">
          <a:xfrm>
            <a:off x="6579569" y="1862138"/>
            <a:ext cx="4370929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828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7B86-FE5B-4883-A6BF-6A697F9A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Rate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CC356F-3E86-48DB-ADFF-3C3550B50F43}"/>
                  </a:ext>
                </a:extLst>
              </p:cNvPr>
              <p:cNvSpPr txBox="1"/>
              <p:nvPr/>
            </p:nvSpPr>
            <p:spPr>
              <a:xfrm>
                <a:off x="1098341" y="4225160"/>
                <a:ext cx="4616604" cy="14164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Heart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𝑃𝑒𝑎𝑘𝑠</m:t>
                          </m:r>
                        </m:num>
                        <m:den>
                          <m:r>
                            <a:rPr lang="en-US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  <m:r>
                            <a:rPr lang="en-US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𝑃𝑒𝑟𝑖𝑜𝑑</m:t>
                          </m:r>
                          <m:r>
                            <a:rPr lang="en-US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𝑆𝑒𝑐𝑜𝑛𝑑𝑠</m:t>
                          </m:r>
                        </m:den>
                      </m:f>
                      <m:r>
                        <a:rPr lang="en-US" sz="1800" b="0" i="1" u="none" strike="noStrike" baseline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u="none" strike="noStrike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</m:t>
                      </m:r>
                      <m:r>
                        <a:rPr lang="en-US" sz="1800" b="0" i="0" u="none" strike="noStrike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800" b="0" i="0" u="none" strike="noStrike" baseline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Heart</m:t>
                      </m:r>
                      <m:r>
                        <a:rPr lang="en-US" b="0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en-GB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800" b="0" i="1" u="none" strike="noStrike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u="none" strike="noStrike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1800" b="0" i="1" u="none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u="none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×60</m:t>
                      </m:r>
                      <m:r>
                        <a:rPr lang="en-US" sz="1800" b="0" i="1" u="none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=72 </m:t>
                      </m:r>
                      <m:r>
                        <a:rPr lang="en-US" sz="1800" b="0" i="1" u="none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𝑏𝑝𝑚</m:t>
                      </m:r>
                    </m:oMath>
                  </m:oMathPara>
                </a14:m>
                <a:endParaRPr lang="en-GB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CC356F-3E86-48DB-ADFF-3C3550B50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341" y="4225160"/>
                <a:ext cx="4616604" cy="14164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0BF4400-5C57-4728-B05B-22219A2850F4}"/>
              </a:ext>
            </a:extLst>
          </p:cNvPr>
          <p:cNvSpPr txBox="1"/>
          <p:nvPr/>
        </p:nvSpPr>
        <p:spPr>
          <a:xfrm>
            <a:off x="6653848" y="4225160"/>
            <a:ext cx="4078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Inter-Regular"/>
              </a:rPr>
              <a:t>Possible Issues – Peaks created by motion</a:t>
            </a:r>
            <a:endParaRPr lang="en-GB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6D56BF54-8D1F-4C52-877C-478A0B4BA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8100" y="1751894"/>
            <a:ext cx="8609903" cy="2012202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513B98D9-6CC9-43C2-929B-CC371BF2B5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3839" y="4871702"/>
            <a:ext cx="4959961" cy="98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1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2CB2FB-F666-4F4D-A481-4184B0A29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596" y="2903173"/>
            <a:ext cx="6902809" cy="1051654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IR Thermometers</a:t>
            </a:r>
            <a:endParaRPr lang="en-GB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4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D52C-61D2-45B1-B983-7AB91E1B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7DC41A-011F-426D-B622-277D7382B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571" y="1544840"/>
            <a:ext cx="7908858" cy="4030769"/>
          </a:xfrm>
        </p:spPr>
      </p:pic>
    </p:spTree>
    <p:extLst>
      <p:ext uri="{BB962C8B-B14F-4D97-AF65-F5344CB8AC3E}">
        <p14:creationId xmlns:p14="http://schemas.microsoft.com/office/powerpoint/2010/main" val="298209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4AA0-DFE7-433F-82A8-9E2CDB37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  <a:endParaRPr lang="en-GB" dirty="0"/>
          </a:p>
        </p:txBody>
      </p:sp>
      <p:pic>
        <p:nvPicPr>
          <p:cNvPr id="9217" name="Picture 1" descr="Amplitude &#10;nannnnnl &#10;Amplitude &#10;nunnnnol ">
            <a:extLst>
              <a:ext uri="{FF2B5EF4-FFF2-40B4-BE49-F238E27FC236}">
                <a16:creationId xmlns:a16="http://schemas.microsoft.com/office/drawing/2014/main" id="{CCA519F0-4784-4965-8214-C71F61EE3E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067" y="1847927"/>
            <a:ext cx="859857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ABF493-69D1-42A1-B3B3-4EFE594F775F}"/>
              </a:ext>
            </a:extLst>
          </p:cNvPr>
          <p:cNvSpPr txBox="1"/>
          <p:nvPr/>
        </p:nvSpPr>
        <p:spPr>
          <a:xfrm>
            <a:off x="838200" y="1973095"/>
            <a:ext cx="2385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Inter-Regular"/>
              </a:rPr>
              <a:t>Low pass filter 0.1Hz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645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C683C982-945E-421B-8964-CDA7F571EF50}"/>
              </a:ext>
            </a:extLst>
          </p:cNvPr>
          <p:cNvSpPr txBox="1">
            <a:spLocks/>
          </p:cNvSpPr>
          <p:nvPr/>
        </p:nvSpPr>
        <p:spPr>
          <a:xfrm>
            <a:off x="2644596" y="2903173"/>
            <a:ext cx="6902809" cy="1051654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Thank You</a:t>
            </a:r>
            <a:endParaRPr lang="en-GB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1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12EA-6D8B-4701-9625-25C9E585F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8380" y="2880360"/>
            <a:ext cx="7635240" cy="109728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Pulse Oximeters</a:t>
            </a:r>
            <a:endParaRPr lang="en-GB" sz="54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38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6E17-F10A-418B-8C87-1CB02A17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Principle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703D8-0DFB-4EF6-82B7-1089D6231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8823" cy="4667250"/>
          </a:xfrm>
        </p:spPr>
        <p:txBody>
          <a:bodyPr>
            <a:normAutofit/>
          </a:bodyPr>
          <a:lstStyle/>
          <a:p>
            <a:r>
              <a:rPr lang="en-US" dirty="0"/>
              <a:t>Light is absorbed and scattered by blood and tissues</a:t>
            </a:r>
          </a:p>
          <a:p>
            <a:r>
              <a:rPr lang="en-US" dirty="0"/>
              <a:t>Oxygenated hemoglobin (Hb) and Deoxygenated Hb absorb wavelengths</a:t>
            </a:r>
          </a:p>
          <a:p>
            <a:r>
              <a:rPr lang="en-US" dirty="0"/>
              <a:t>The ratio of absorbed light can be used to find the % of oxygen in blood.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Indirect measurement needs calibration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838497-80F5-44B0-80C9-170CEE378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81912"/>
              </p:ext>
            </p:extLst>
          </p:nvPr>
        </p:nvGraphicFramePr>
        <p:xfrm>
          <a:off x="1137477" y="3601259"/>
          <a:ext cx="4491146" cy="1821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6201">
                  <a:extLst>
                    <a:ext uri="{9D8B030D-6E8A-4147-A177-3AD203B41FA5}">
                      <a16:colId xmlns:a16="http://schemas.microsoft.com/office/drawing/2014/main" val="2378915124"/>
                    </a:ext>
                  </a:extLst>
                </a:gridCol>
                <a:gridCol w="1554945">
                  <a:extLst>
                    <a:ext uri="{9D8B030D-6E8A-4147-A177-3AD203B41FA5}">
                      <a16:colId xmlns:a16="http://schemas.microsoft.com/office/drawing/2014/main" val="114554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Condition</a:t>
                      </a:r>
                      <a:endParaRPr lang="en-GB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SPO2 level</a:t>
                      </a:r>
                      <a:endParaRPr lang="en-GB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552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Normal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95% to 100%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999363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Low Oxygen  (Hypoxemia)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Below 90%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12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Brain Gets Affected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85% to 80%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222037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Blue Skin (Cyanosis)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Below 67%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36023695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AB77E3A-3793-4F0D-A338-485441F3EB3E}"/>
              </a:ext>
            </a:extLst>
          </p:cNvPr>
          <p:cNvSpPr txBox="1"/>
          <p:nvPr/>
        </p:nvSpPr>
        <p:spPr>
          <a:xfrm>
            <a:off x="7620105" y="1690688"/>
            <a:ext cx="3732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Amount of Light absorbed at different wavelengths</a:t>
            </a:r>
            <a:endParaRPr lang="en-GB" u="sng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0EE067AE-0198-46DB-B537-BC6CB592C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300" y="2576299"/>
            <a:ext cx="3808258" cy="316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4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2213-3653-473D-B5D7-6C3E7983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Sensors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3952D-E84F-4BC2-A9A6-CE98ED3A6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sensors</a:t>
            </a:r>
          </a:p>
          <a:p>
            <a:pPr lvl="1"/>
            <a:r>
              <a:rPr lang="en-US" dirty="0"/>
              <a:t>Transmissive – Patient Monitors</a:t>
            </a:r>
          </a:p>
          <a:p>
            <a:pPr lvl="1"/>
            <a:r>
              <a:rPr lang="en-US" dirty="0"/>
              <a:t>Reflective – Fitness Trackers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MAX30100 (reflective)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786DA-512A-4D8B-BCDD-14666755DF31}"/>
              </a:ext>
            </a:extLst>
          </p:cNvPr>
          <p:cNvSpPr txBox="1"/>
          <p:nvPr/>
        </p:nvSpPr>
        <p:spPr>
          <a:xfrm>
            <a:off x="838199" y="5884827"/>
            <a:ext cx="609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Learn more 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https://www.ti.com/lit/an/slaa655/slaa655.pdf?ts=1630158297119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B6B8D4-E958-427B-AA18-8C8DBB6C7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478" y="3294399"/>
            <a:ext cx="5256763" cy="198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4E9F54BF-40F4-436C-8312-9392E9D3B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332221"/>
            <a:ext cx="5140325" cy="193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07EE76-6772-4F10-AEF6-200ABB60E7CD}"/>
              </a:ext>
            </a:extLst>
          </p:cNvPr>
          <p:cNvSpPr txBox="1"/>
          <p:nvPr/>
        </p:nvSpPr>
        <p:spPr>
          <a:xfrm>
            <a:off x="6502890" y="5121418"/>
            <a:ext cx="45595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Fig: Long term variation. The drop in value happens when the blood flow is stopped by a pressure cuff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B99CC-1012-4C68-BA3C-A39E725E18B5}"/>
              </a:ext>
            </a:extLst>
          </p:cNvPr>
          <p:cNvSpPr txBox="1"/>
          <p:nvPr/>
        </p:nvSpPr>
        <p:spPr>
          <a:xfrm>
            <a:off x="1101355" y="5162296"/>
            <a:ext cx="45595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Fig: Short term variation. </a:t>
            </a:r>
          </a:p>
        </p:txBody>
      </p:sp>
      <p:pic>
        <p:nvPicPr>
          <p:cNvPr id="11" name="Picture 10" descr="The ABCs of Pulse Oximetry">
            <a:extLst>
              <a:ext uri="{FF2B5EF4-FFF2-40B4-BE49-F238E27FC236}">
                <a16:creationId xmlns:a16="http://schemas.microsoft.com/office/drawing/2014/main" id="{7E6360A9-8407-44E5-B159-F07A8A39C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/>
          <a:stretch/>
        </p:blipFill>
        <p:spPr bwMode="auto">
          <a:xfrm>
            <a:off x="4907902" y="1099127"/>
            <a:ext cx="2865936" cy="189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Mobile Apps To Measure Oxygen Levels | Are They Real? - Pritesh Pawar">
            <a:extLst>
              <a:ext uri="{FF2B5EF4-FFF2-40B4-BE49-F238E27FC236}">
                <a16:creationId xmlns:a16="http://schemas.microsoft.com/office/drawing/2014/main" id="{20A5BFA5-0AE3-43A5-9ADF-77CAD7DEE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888" y="793137"/>
            <a:ext cx="3150491" cy="248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2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C5C3-8086-4487-A2F1-D645B2FB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SPO2 Calculation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42100E-A2EA-4270-B90D-C7883C615295}"/>
              </a:ext>
            </a:extLst>
          </p:cNvPr>
          <p:cNvSpPr txBox="1">
            <a:spLocks/>
          </p:cNvSpPr>
          <p:nvPr/>
        </p:nvSpPr>
        <p:spPr>
          <a:xfrm>
            <a:off x="838200" y="4237243"/>
            <a:ext cx="4432041" cy="1841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6EADDD9-BDE9-4DB6-A59E-8727DD307A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4302967" cy="4173959"/>
              </a:xfrm>
            </p:spPr>
            <p:txBody>
              <a:bodyPr>
                <a:normAutofit/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Standard Equation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𝐴𝐶</m:t>
                              </m:r>
                            </m:e>
                            <m:sub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dirty="0" err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dirty="0" err="1" smtClean="0">
                              <a:latin typeface="Cambria Math" panose="02040503050406030204" pitchFamily="18" charset="0"/>
                            </a:rPr>
                            <m:t>𝑅𝑒𝑑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𝑅𝑒𝑑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𝐴𝐶</m:t>
                              </m:r>
                            </m:e>
                            <m:sub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dirty="0" err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dirty="0" err="1" smtClean="0">
                              <a:latin typeface="Cambria Math" panose="02040503050406030204" pitchFamily="18" charset="0"/>
                            </a:rPr>
                            <m:t>𝐼𝑅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𝐼𝑅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𝑆𝑃𝑂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2%= 110 − 25 ×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US" sz="1800" b="0" dirty="0"/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An alternative equation </a:t>
                </a: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𝐼𝑛𝑡𝑒𝑛𝑠𝑖𝑡𝑦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𝑅𝑒𝑑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𝐿𝑖𝑔h𝑡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𝐼𝑛𝑡𝑒𝑛𝑠𝑖𝑡𝑦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𝐼𝑅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𝐿𝑖𝑔h𝑡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𝑆𝑃𝑂</m:t>
                      </m:r>
                      <m:r>
                        <a:rPr lang="en-GB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2 % = 100 ∗ </m:t>
                      </m:r>
                      <m:r>
                        <a:rPr lang="en-GB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6EADDD9-BDE9-4DB6-A59E-8727DD307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4302967" cy="4173959"/>
              </a:xfrm>
              <a:blipFill>
                <a:blip r:embed="rId2"/>
                <a:stretch>
                  <a:fillRect l="-1133" t="-13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00F101A2-A868-4B1F-99B2-2F0583582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877" y="4416136"/>
            <a:ext cx="5434148" cy="157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F96D97-4EA4-4000-AD10-D37E110543B2}"/>
              </a:ext>
            </a:extLst>
          </p:cNvPr>
          <p:cNvSpPr txBox="1"/>
          <p:nvPr/>
        </p:nvSpPr>
        <p:spPr>
          <a:xfrm>
            <a:off x="6096000" y="5970446"/>
            <a:ext cx="50670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Actual data. Red and IR values have two different scales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492B266-C8F8-4D1E-BE2C-6E8FFF92F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9200" y="548781"/>
            <a:ext cx="2768717" cy="320273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071A3FBB-7E8E-4AAB-B5BE-EF29BC8A25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05951" y="919747"/>
            <a:ext cx="3041617" cy="27192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806E7EE-8554-4A1A-BC71-8ABE7B2B687C}"/>
              </a:ext>
            </a:extLst>
          </p:cNvPr>
          <p:cNvSpPr txBox="1"/>
          <p:nvPr/>
        </p:nvSpPr>
        <p:spPr>
          <a:xfrm>
            <a:off x="5439200" y="3714023"/>
            <a:ext cx="26900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Light is absorbed/ reflected by different things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82FA2E-2108-4217-9FF1-46ABE9F18150}"/>
              </a:ext>
            </a:extLst>
          </p:cNvPr>
          <p:cNvSpPr txBox="1"/>
          <p:nvPr/>
        </p:nvSpPr>
        <p:spPr>
          <a:xfrm>
            <a:off x="8397146" y="3758715"/>
            <a:ext cx="26900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Telling SPO2 from observation</a:t>
            </a:r>
          </a:p>
        </p:txBody>
      </p:sp>
    </p:spTree>
    <p:extLst>
      <p:ext uri="{BB962C8B-B14F-4D97-AF65-F5344CB8AC3E}">
        <p14:creationId xmlns:p14="http://schemas.microsoft.com/office/powerpoint/2010/main" val="102282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505A5D-120F-4D72-BD7A-5F1D6B7AB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491" y="1097872"/>
            <a:ext cx="6533668" cy="4662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5020A7-0AF3-408D-B7B0-5383CB5B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560" y="4874485"/>
            <a:ext cx="4365171" cy="1325563"/>
          </a:xfrm>
        </p:spPr>
        <p:txBody>
          <a:bodyPr/>
          <a:lstStyle/>
          <a:p>
            <a:pPr algn="r"/>
            <a:r>
              <a:rPr lang="en-US" dirty="0"/>
              <a:t>Block Diagram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41CE6A-2328-440F-925A-581FC95974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73" r="22330"/>
          <a:stretch/>
        </p:blipFill>
        <p:spPr>
          <a:xfrm>
            <a:off x="8434039" y="0"/>
            <a:ext cx="3757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5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4F57-BB16-4C07-A76B-0F6B622A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Configurable Settings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60218-7E96-4766-8EC2-4851982A1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559312" cy="44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LED Current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CE93794-D7A7-4474-B124-86A14E86F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4642" y="1825624"/>
            <a:ext cx="3299445" cy="446799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C61C5B4-4E30-4AB4-B2F7-C951F073F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5797" y="2409786"/>
            <a:ext cx="2974259" cy="362426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A839D03-CB2B-4D02-93E2-3F6C9DB734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952" y="2409786"/>
            <a:ext cx="2974259" cy="36242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376F6-D7E7-4754-A9B7-04BE7763EE73}"/>
              </a:ext>
            </a:extLst>
          </p:cNvPr>
          <p:cNvSpPr txBox="1"/>
          <p:nvPr/>
        </p:nvSpPr>
        <p:spPr>
          <a:xfrm>
            <a:off x="4450585" y="1825624"/>
            <a:ext cx="3266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Transimpedance Amplifier Gain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59217-CC6B-4476-A84C-C8ECC01EA8C8}"/>
              </a:ext>
            </a:extLst>
          </p:cNvPr>
          <p:cNvSpPr txBox="1"/>
          <p:nvPr/>
        </p:nvSpPr>
        <p:spPr>
          <a:xfrm>
            <a:off x="8424120" y="1323350"/>
            <a:ext cx="224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Placement of Sensors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73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584895-4431-4ECE-BDC5-D6B35269D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43" y="4746108"/>
            <a:ext cx="4739794" cy="1325563"/>
          </a:xfrm>
        </p:spPr>
        <p:txBody>
          <a:bodyPr/>
          <a:lstStyle/>
          <a:p>
            <a:r>
              <a:rPr lang="en-US" dirty="0"/>
              <a:t>Filters - Basics</a:t>
            </a:r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1D3E4A7-827B-4777-9C82-0A7DEB113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071" y="1139350"/>
            <a:ext cx="5069014" cy="203948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0C084D3-A0A1-4FDC-9CC1-74B45F9AA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43" y="1139350"/>
            <a:ext cx="5576503" cy="214147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5E54BC1-D388-47CF-8CE1-E05AF498CDD4}"/>
              </a:ext>
            </a:extLst>
          </p:cNvPr>
          <p:cNvSpPr txBox="1"/>
          <p:nvPr/>
        </p:nvSpPr>
        <p:spPr>
          <a:xfrm>
            <a:off x="1231967" y="706246"/>
            <a:ext cx="3266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 Pass filters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BF2813-36FD-4769-B8F8-5D3D407A7EF0}"/>
              </a:ext>
            </a:extLst>
          </p:cNvPr>
          <p:cNvSpPr txBox="1"/>
          <p:nvPr/>
        </p:nvSpPr>
        <p:spPr>
          <a:xfrm>
            <a:off x="6652071" y="706246"/>
            <a:ext cx="3266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Low Pass filters</a:t>
            </a:r>
            <a:endParaRPr lang="en-GB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3089E4C-9D1D-4AE4-95CB-99B2FF429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271" y="3915617"/>
            <a:ext cx="6448786" cy="223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0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A7A2-8EEC-47D2-9376-E1E298E3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43CDE-928A-458F-BFDD-070AB84C5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76239" cy="4351338"/>
          </a:xfrm>
        </p:spPr>
        <p:txBody>
          <a:bodyPr>
            <a:normAutofit/>
          </a:bodyPr>
          <a:lstStyle/>
          <a:p>
            <a:pPr algn="l"/>
            <a:r>
              <a:rPr lang="en-GB" sz="1800" b="0" i="0" u="none" strike="noStrike" baseline="0" dirty="0">
                <a:latin typeface="Inter-Regular"/>
              </a:rPr>
              <a:t>Low pass - 6Hz to eliminate high frequency noise</a:t>
            </a:r>
          </a:p>
          <a:p>
            <a:pPr algn="l"/>
            <a:r>
              <a:rPr lang="en-GB" sz="1800" b="0" i="0" u="none" strike="noStrike" baseline="0" dirty="0">
                <a:latin typeface="Inter-Regular"/>
              </a:rPr>
              <a:t>Notch Filter - 50Hz filter to eliminate powerline noise (Optional)</a:t>
            </a: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Inter-Regular"/>
              </a:rPr>
              <a:t>Add an voltage offset of VCC/2 so that AC is not clipped when the DC component is removed.</a:t>
            </a:r>
          </a:p>
          <a:p>
            <a:pPr algn="l"/>
            <a:r>
              <a:rPr lang="en-GB" sz="1800" b="0" i="0" u="none" strike="noStrike" baseline="0" dirty="0">
                <a:latin typeface="Inter-Regular"/>
              </a:rPr>
              <a:t>High pass - 0.8Hz to remove DC component of signal</a:t>
            </a:r>
          </a:p>
          <a:p>
            <a:pPr algn="l"/>
            <a:r>
              <a:rPr lang="en-GB" sz="1800" b="0" i="0" u="none" strike="noStrike" baseline="0" dirty="0">
                <a:latin typeface="Inter-Regular"/>
              </a:rPr>
              <a:t>Optional - </a:t>
            </a:r>
            <a:r>
              <a:rPr lang="en-GB" b="0" i="0" u="none" strike="noStrike" baseline="0" dirty="0">
                <a:latin typeface="Inter-Regular"/>
              </a:rPr>
              <a:t>Active low pass - 6Hz and gain of 31</a:t>
            </a:r>
            <a:endParaRPr lang="en-GB" dirty="0"/>
          </a:p>
        </p:txBody>
      </p:sp>
      <p:pic>
        <p:nvPicPr>
          <p:cNvPr id="18" name="Picture 3" descr="Raw PPG (Control) Signal &#10;1.00 &#10;0.75 &#10;-g 0.50 &#10;0.25 &#10;0.00 &#10;_0.25 &#10;154 &#10;1.0 &#10;0.8 &#10;0.6 &#10;0.4 &#10;0.2 &#10;0.0 &#10;154 &#10;0.3 &#10;0.2 &#10;0.1 &#10;0.0 &#10;154 &#10;156 &#10;156 &#10;156 &#10;158 &#10;158 &#10;158 &#10;160 &#10;162 &#10;Filtered PPG (Control) Signal &#10;160 &#10;162 &#10;Filtered PPG (Control) Signal &#10;164 &#10;164 &#10;164 &#10;166 &#10;166 &#10;166 &#10;168 &#10;168 &#10;168 &#10;160 &#10;Tmes(s) &#10;162 ">
            <a:extLst>
              <a:ext uri="{FF2B5EF4-FFF2-40B4-BE49-F238E27FC236}">
                <a16:creationId xmlns:a16="http://schemas.microsoft.com/office/drawing/2014/main" id="{AC47A44C-D382-4E52-A826-0847630B505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39" y="1496291"/>
            <a:ext cx="7932583" cy="421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84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432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Open Sans</vt:lpstr>
      <vt:lpstr>Open Sans Extrabold</vt:lpstr>
      <vt:lpstr>Calibri</vt:lpstr>
      <vt:lpstr>Arial</vt:lpstr>
      <vt:lpstr>Inter-Regular</vt:lpstr>
      <vt:lpstr>Cambria Math</vt:lpstr>
      <vt:lpstr>Office Theme</vt:lpstr>
      <vt:lpstr>How to make a Pulse Oximeter</vt:lpstr>
      <vt:lpstr>Pulse Oximeters</vt:lpstr>
      <vt:lpstr>Working Principle</vt:lpstr>
      <vt:lpstr>Sensors</vt:lpstr>
      <vt:lpstr>SPO2 Calculation</vt:lpstr>
      <vt:lpstr>Block Diagram</vt:lpstr>
      <vt:lpstr>Configurable Settings</vt:lpstr>
      <vt:lpstr>Filters - Basics</vt:lpstr>
      <vt:lpstr>Filtering</vt:lpstr>
      <vt:lpstr>Special considerations</vt:lpstr>
      <vt:lpstr>Heart Rate</vt:lpstr>
      <vt:lpstr>IR Thermometers</vt:lpstr>
      <vt:lpstr>Block Diagram</vt:lpstr>
      <vt:lpstr>Filtering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 Oximeters</dc:title>
  <dc:creator>Timmy Ekanayake</dc:creator>
  <cp:lastModifiedBy>Timmy Ekanayake</cp:lastModifiedBy>
  <cp:revision>2</cp:revision>
  <dcterms:created xsi:type="dcterms:W3CDTF">2021-09-02T15:22:43Z</dcterms:created>
  <dcterms:modified xsi:type="dcterms:W3CDTF">2021-09-04T10:22:42Z</dcterms:modified>
</cp:coreProperties>
</file>