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Yuvarlatılmış Çapraz Köşeli Dikdörtgen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Başlık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tr-TR" smtClean="0"/>
              <a:t>Asıl başlık stili için tıklatın</a:t>
            </a:r>
            <a:endParaRPr kumimoji="0" lang="en-US"/>
          </a:p>
        </p:txBody>
      </p:sp>
      <p:sp>
        <p:nvSpPr>
          <p:cNvPr id="9" name="Alt Başlık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10" name="Veri Yer Tutucusu 9"/>
          <p:cNvSpPr>
            <a:spLocks noGrp="1"/>
          </p:cNvSpPr>
          <p:nvPr>
            <p:ph type="dt" sz="half" idx="10"/>
          </p:nvPr>
        </p:nvSpPr>
        <p:spPr>
          <a:xfrm>
            <a:off x="5562600" y="6509004"/>
            <a:ext cx="3002280" cy="274320"/>
          </a:xfrm>
        </p:spPr>
        <p:txBody>
          <a:bodyPr vert="horz" rtlCol="0"/>
          <a:lstStyle>
            <a:extLst/>
          </a:lstStyle>
          <a:p>
            <a:fld id="{2BA01B6D-92FD-4FFD-9D89-08A96BB2A766}" type="datetimeFigureOut">
              <a:rPr lang="tr-TR" smtClean="0"/>
              <a:t>14.12.2022</a:t>
            </a:fld>
            <a:endParaRPr lang="tr-TR"/>
          </a:p>
        </p:txBody>
      </p:sp>
      <p:sp>
        <p:nvSpPr>
          <p:cNvPr id="11" name="Slayt Numarası Yer Tutucusu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E0E0C42-FB38-42B3-BD14-6F9A4E9AB77F}" type="slidenum">
              <a:rPr lang="tr-TR" smtClean="0"/>
              <a:t>‹#›</a:t>
            </a:fld>
            <a:endParaRPr lang="tr-TR"/>
          </a:p>
        </p:txBody>
      </p:sp>
      <p:sp>
        <p:nvSpPr>
          <p:cNvPr id="12" name="Altbilgi Yer Tutucusu 11"/>
          <p:cNvSpPr>
            <a:spLocks noGrp="1"/>
          </p:cNvSpPr>
          <p:nvPr>
            <p:ph type="ftr" sz="quarter" idx="12"/>
          </p:nvPr>
        </p:nvSpPr>
        <p:spPr>
          <a:xfrm>
            <a:off x="1600200" y="6509004"/>
            <a:ext cx="3907464" cy="274320"/>
          </a:xfrm>
        </p:spPr>
        <p:txBody>
          <a:bodyPr vert="horz" rtlCol="0"/>
          <a:lstStyle>
            <a:extLst/>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2BA01B6D-92FD-4FFD-9D89-08A96BB2A766}" type="datetimeFigureOut">
              <a:rPr lang="tr-TR" smtClean="0"/>
              <a:t>14.12.2022</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AE0E0C42-FB38-42B3-BD14-6F9A4E9AB77F}"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lvl1pPr algn="l">
              <a:defRPr/>
            </a:lvl1pPr>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2BA01B6D-92FD-4FFD-9D89-08A96BB2A766}" type="datetimeFigureOut">
              <a:rPr lang="tr-TR" smtClean="0"/>
              <a:t>14.12.2022</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AE0E0C42-FB38-42B3-BD14-6F9A4E9AB77F}"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Dikdörtgen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2BA01B6D-92FD-4FFD-9D89-08A96BB2A766}" type="datetimeFigureOut">
              <a:rPr lang="tr-TR" smtClean="0"/>
              <a:t>14.12.2022</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AE0E0C42-FB38-42B3-BD14-6F9A4E9AB77F}"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7" name="Dikdörtgen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Başlık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8" name="Veri Yer Tutucusu 7"/>
          <p:cNvSpPr>
            <a:spLocks noGrp="1"/>
          </p:cNvSpPr>
          <p:nvPr>
            <p:ph type="dt" sz="half" idx="10"/>
          </p:nvPr>
        </p:nvSpPr>
        <p:spPr>
          <a:xfrm>
            <a:off x="5562600" y="6513670"/>
            <a:ext cx="3002280" cy="274320"/>
          </a:xfrm>
        </p:spPr>
        <p:txBody>
          <a:bodyPr vert="horz" rtlCol="0"/>
          <a:lstStyle>
            <a:extLst/>
          </a:lstStyle>
          <a:p>
            <a:fld id="{2BA01B6D-92FD-4FFD-9D89-08A96BB2A766}" type="datetimeFigureOut">
              <a:rPr lang="tr-TR" smtClean="0"/>
              <a:t>14.12.2022</a:t>
            </a:fld>
            <a:endParaRPr lang="tr-TR"/>
          </a:p>
        </p:txBody>
      </p:sp>
      <p:sp>
        <p:nvSpPr>
          <p:cNvPr id="9" name="Slayt Numarası Yer Tutucusu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E0E0C42-FB38-42B3-BD14-6F9A4E9AB77F}" type="slidenum">
              <a:rPr lang="tr-TR" smtClean="0"/>
              <a:t>‹#›</a:t>
            </a:fld>
            <a:endParaRPr lang="tr-TR"/>
          </a:p>
        </p:txBody>
      </p:sp>
      <p:sp>
        <p:nvSpPr>
          <p:cNvPr id="10" name="Altbilgi Yer Tutucusu 9"/>
          <p:cNvSpPr>
            <a:spLocks noGrp="1"/>
          </p:cNvSpPr>
          <p:nvPr>
            <p:ph type="ftr" sz="quarter" idx="12"/>
          </p:nvPr>
        </p:nvSpPr>
        <p:spPr>
          <a:xfrm>
            <a:off x="1600200" y="6513670"/>
            <a:ext cx="3907464" cy="274320"/>
          </a:xfrm>
        </p:spPr>
        <p:txBody>
          <a:bodyPr vert="horz" rtlCol="0"/>
          <a:lstStyle>
            <a:extLst/>
          </a:lstStyle>
          <a:p>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2BA01B6D-92FD-4FFD-9D89-08A96BB2A766}" type="datetimeFigureOut">
              <a:rPr lang="tr-TR" smtClean="0"/>
              <a:t>14.12.2022</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a:xfrm>
            <a:off x="8641080" y="6514568"/>
            <a:ext cx="464288" cy="274320"/>
          </a:xfrm>
        </p:spPr>
        <p:txBody>
          <a:bodyPr/>
          <a:lstStyle>
            <a:extLst/>
          </a:lstStyle>
          <a:p>
            <a:fld id="{AE0E0C42-FB38-42B3-BD14-6F9A4E9AB77F}" type="slidenum">
              <a:rPr lang="tr-TR" smtClean="0"/>
              <a:t>‹#›</a:t>
            </a:fld>
            <a:endParaRPr lang="tr-TR"/>
          </a:p>
        </p:txBody>
      </p:sp>
      <p:sp>
        <p:nvSpPr>
          <p:cNvPr id="10" name="Dikdörtgen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Dikdörtgen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Dikdörtgen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Başlık 1"/>
          <p:cNvSpPr>
            <a:spLocks noGrp="1"/>
          </p:cNvSpPr>
          <p:nvPr>
            <p:ph type="title"/>
          </p:nvPr>
        </p:nvSpPr>
        <p:spPr>
          <a:xfrm>
            <a:off x="457200" y="251948"/>
            <a:ext cx="8229600" cy="1143000"/>
          </a:xfrm>
        </p:spPr>
        <p:txBody>
          <a:bodyPr anchor="b"/>
          <a:lstStyle>
            <a:lvl1pPr>
              <a:defRPr/>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extLst/>
          </a:lstStyle>
          <a:p>
            <a:fld id="{2BA01B6D-92FD-4FFD-9D89-08A96BB2A766}" type="datetimeFigureOut">
              <a:rPr lang="tr-TR" smtClean="0"/>
              <a:t>14.12.2022</a:t>
            </a:fld>
            <a:endParaRPr lang="tr-TR"/>
          </a:p>
        </p:txBody>
      </p:sp>
      <p:sp>
        <p:nvSpPr>
          <p:cNvPr id="8" name="Altbilgi Yer Tutucusu 7"/>
          <p:cNvSpPr>
            <a:spLocks noGrp="1"/>
          </p:cNvSpPr>
          <p:nvPr>
            <p:ph type="ftr" sz="quarter" idx="11"/>
          </p:nvPr>
        </p:nvSpPr>
        <p:spPr/>
        <p:txBody>
          <a:bodyPr/>
          <a:lstStyle>
            <a:extLst/>
          </a:lstStyle>
          <a:p>
            <a:endParaRPr lang="tr-TR"/>
          </a:p>
        </p:txBody>
      </p:sp>
      <p:sp>
        <p:nvSpPr>
          <p:cNvPr id="9" name="Slayt Numarası Yer Tutucusu 8"/>
          <p:cNvSpPr>
            <a:spLocks noGrp="1"/>
          </p:cNvSpPr>
          <p:nvPr>
            <p:ph type="sldNum" sz="quarter" idx="12"/>
          </p:nvPr>
        </p:nvSpPr>
        <p:spPr>
          <a:xfrm>
            <a:off x="8641080" y="6514568"/>
            <a:ext cx="464288" cy="274320"/>
          </a:xfrm>
        </p:spPr>
        <p:txBody>
          <a:bodyPr/>
          <a:lstStyle>
            <a:extLst/>
          </a:lstStyle>
          <a:p>
            <a:fld id="{AE0E0C42-FB38-42B3-BD14-6F9A4E9AB77F}"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53218"/>
            <a:ext cx="8229600" cy="1143000"/>
          </a:xfrm>
        </p:spPr>
        <p:txBody>
          <a:bodyPr/>
          <a:lstStyle>
            <a:extLst/>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extLst/>
          </a:lstStyle>
          <a:p>
            <a:fld id="{2BA01B6D-92FD-4FFD-9D89-08A96BB2A766}" type="datetimeFigureOut">
              <a:rPr lang="tr-TR" smtClean="0"/>
              <a:t>14.12.2022</a:t>
            </a:fld>
            <a:endParaRPr lang="tr-TR"/>
          </a:p>
        </p:txBody>
      </p:sp>
      <p:sp>
        <p:nvSpPr>
          <p:cNvPr id="4" name="Altbilgi Yer Tutucusu 3"/>
          <p:cNvSpPr>
            <a:spLocks noGrp="1"/>
          </p:cNvSpPr>
          <p:nvPr>
            <p:ph type="ftr" sz="quarter" idx="11"/>
          </p:nvPr>
        </p:nvSpPr>
        <p:spPr/>
        <p:txBody>
          <a:bodyPr/>
          <a:lstStyle>
            <a:extLst/>
          </a:lstStyle>
          <a:p>
            <a:endParaRPr lang="tr-TR"/>
          </a:p>
        </p:txBody>
      </p:sp>
      <p:sp>
        <p:nvSpPr>
          <p:cNvPr id="5" name="Slayt Numarası Yer Tutucusu 4"/>
          <p:cNvSpPr>
            <a:spLocks noGrp="1"/>
          </p:cNvSpPr>
          <p:nvPr>
            <p:ph type="sldNum" sz="quarter" idx="12"/>
          </p:nvPr>
        </p:nvSpPr>
        <p:spPr/>
        <p:txBody>
          <a:bodyPr/>
          <a:lstStyle>
            <a:extLst/>
          </a:lstStyle>
          <a:p>
            <a:fld id="{AE0E0C42-FB38-42B3-BD14-6F9A4E9AB77F}" type="slidenum">
              <a:rPr lang="tr-TR" smtClean="0"/>
              <a:t>‹#›</a:t>
            </a:fld>
            <a:endParaRPr lang="tr-TR"/>
          </a:p>
        </p:txBody>
      </p:sp>
      <p:sp>
        <p:nvSpPr>
          <p:cNvPr id="7" name="Dikdörtgen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extLst/>
          </a:lstStyle>
          <a:p>
            <a:fld id="{2BA01B6D-92FD-4FFD-9D89-08A96BB2A766}" type="datetimeFigureOut">
              <a:rPr lang="tr-TR" smtClean="0"/>
              <a:t>14.12.2022</a:t>
            </a:fld>
            <a:endParaRPr lang="tr-TR"/>
          </a:p>
        </p:txBody>
      </p:sp>
      <p:sp>
        <p:nvSpPr>
          <p:cNvPr id="3" name="Altbilgi Yer Tutucusu 2"/>
          <p:cNvSpPr>
            <a:spLocks noGrp="1"/>
          </p:cNvSpPr>
          <p:nvPr>
            <p:ph type="ftr" sz="quarter" idx="11"/>
          </p:nvPr>
        </p:nvSpPr>
        <p:spPr/>
        <p:txBody>
          <a:bodyPr/>
          <a:lstStyle>
            <a:extLst/>
          </a:lstStyle>
          <a:p>
            <a:endParaRPr lang="tr-TR"/>
          </a:p>
        </p:txBody>
      </p:sp>
      <p:sp>
        <p:nvSpPr>
          <p:cNvPr id="4" name="Slayt Numarası Yer Tutucusu 3"/>
          <p:cNvSpPr>
            <a:spLocks noGrp="1"/>
          </p:cNvSpPr>
          <p:nvPr>
            <p:ph type="sldNum" sz="quarter" idx="12"/>
          </p:nvPr>
        </p:nvSpPr>
        <p:spPr/>
        <p:txBody>
          <a:bodyPr/>
          <a:lstStyle>
            <a:extLst/>
          </a:lstStyle>
          <a:p>
            <a:fld id="{AE0E0C42-FB38-42B3-BD14-6F9A4E9AB77F}"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2"/>
      </p:bgRef>
    </p:bg>
    <p:spTree>
      <p:nvGrpSpPr>
        <p:cNvPr id="1" name=""/>
        <p:cNvGrpSpPr/>
        <p:nvPr/>
      </p:nvGrpSpPr>
      <p:grpSpPr>
        <a:xfrm>
          <a:off x="0" y="0"/>
          <a:ext cx="0" cy="0"/>
          <a:chOff x="0" y="0"/>
          <a:chExt cx="0" cy="0"/>
        </a:xfrm>
      </p:grpSpPr>
      <p:sp>
        <p:nvSpPr>
          <p:cNvPr id="8" name="Dikdörtgen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Başlık 1"/>
          <p:cNvSpPr>
            <a:spLocks noGrp="1"/>
          </p:cNvSpPr>
          <p:nvPr>
            <p:ph type="title"/>
          </p:nvPr>
        </p:nvSpPr>
        <p:spPr>
          <a:xfrm>
            <a:off x="4963136" y="304800"/>
            <a:ext cx="3931920" cy="762000"/>
          </a:xfrm>
        </p:spPr>
        <p:txBody>
          <a:bodyPr anchor="b"/>
          <a:lstStyle>
            <a:lvl1pPr marL="0" algn="r">
              <a:buNone/>
              <a:defRPr sz="2000" b="1"/>
            </a:lvl1pPr>
            <a:extLst/>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9" name="Veri Yer Tutucusu 8"/>
          <p:cNvSpPr>
            <a:spLocks noGrp="1"/>
          </p:cNvSpPr>
          <p:nvPr>
            <p:ph type="dt" sz="half" idx="10"/>
          </p:nvPr>
        </p:nvSpPr>
        <p:spPr>
          <a:xfrm>
            <a:off x="5562600" y="6513670"/>
            <a:ext cx="3002280" cy="274320"/>
          </a:xfrm>
        </p:spPr>
        <p:txBody>
          <a:bodyPr vert="horz" rtlCol="0"/>
          <a:lstStyle>
            <a:extLst/>
          </a:lstStyle>
          <a:p>
            <a:fld id="{2BA01B6D-92FD-4FFD-9D89-08A96BB2A766}" type="datetimeFigureOut">
              <a:rPr lang="tr-TR" smtClean="0"/>
              <a:t>14.12.2022</a:t>
            </a:fld>
            <a:endParaRPr lang="tr-TR"/>
          </a:p>
        </p:txBody>
      </p:sp>
      <p:sp>
        <p:nvSpPr>
          <p:cNvPr id="10" name="Slayt Numarası Yer Tutucusu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E0E0C42-FB38-42B3-BD14-6F9A4E9AB77F}" type="slidenum">
              <a:rPr lang="tr-TR" smtClean="0"/>
              <a:t>‹#›</a:t>
            </a:fld>
            <a:endParaRPr lang="tr-TR"/>
          </a:p>
        </p:txBody>
      </p:sp>
      <p:sp>
        <p:nvSpPr>
          <p:cNvPr id="11" name="Altbilgi Yer Tutucusu 10"/>
          <p:cNvSpPr>
            <a:spLocks noGrp="1"/>
          </p:cNvSpPr>
          <p:nvPr>
            <p:ph type="ftr" sz="quarter" idx="12"/>
          </p:nvPr>
        </p:nvSpPr>
        <p:spPr>
          <a:xfrm>
            <a:off x="1600200" y="6513670"/>
            <a:ext cx="3907464" cy="274320"/>
          </a:xfrm>
        </p:spPr>
        <p:txBody>
          <a:bodyPr vert="horz" rtlCol="0"/>
          <a:lstStyle>
            <a:extLst/>
          </a:lstStyle>
          <a:p>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3040443" y="4724400"/>
            <a:ext cx="5486400" cy="664536"/>
          </a:xfrm>
        </p:spPr>
        <p:txBody>
          <a:bodyPr anchor="b"/>
          <a:lstStyle>
            <a:lvl1pPr marL="0" algn="r">
              <a:buNone/>
              <a:defRPr sz="2000" b="1"/>
            </a:lvl1pPr>
            <a:extLst/>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
        <p:nvSpPr>
          <p:cNvPr id="13" name="Resim Yer Tutucusu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tr-TR" smtClean="0">
                <a:solidFill>
                  <a:schemeClr val="lt1"/>
                </a:solidFill>
                <a:latin typeface="+mn-lt"/>
                <a:ea typeface="+mn-ea"/>
                <a:cs typeface="+mn-cs"/>
              </a:rPr>
              <a:t>Resim eklemek için simgeyi tıklatın</a:t>
            </a:r>
            <a:endParaRPr kumimoji="0" lang="en-US" dirty="0">
              <a:solidFill>
                <a:schemeClr val="lt1"/>
              </a:solidFill>
              <a:latin typeface="+mn-lt"/>
              <a:ea typeface="+mn-ea"/>
              <a:cs typeface="+mn-cs"/>
            </a:endParaRPr>
          </a:p>
        </p:txBody>
      </p:sp>
      <p:sp>
        <p:nvSpPr>
          <p:cNvPr id="8" name="Veri Yer Tutucusu 7"/>
          <p:cNvSpPr>
            <a:spLocks noGrp="1"/>
          </p:cNvSpPr>
          <p:nvPr>
            <p:ph type="dt" sz="half" idx="10"/>
          </p:nvPr>
        </p:nvSpPr>
        <p:spPr>
          <a:xfrm>
            <a:off x="5562600" y="6509004"/>
            <a:ext cx="3002280" cy="274320"/>
          </a:xfrm>
        </p:spPr>
        <p:txBody>
          <a:bodyPr vert="horz" rtlCol="0"/>
          <a:lstStyle>
            <a:extLst/>
          </a:lstStyle>
          <a:p>
            <a:fld id="{2BA01B6D-92FD-4FFD-9D89-08A96BB2A766}" type="datetimeFigureOut">
              <a:rPr lang="tr-TR" smtClean="0"/>
              <a:t>14.12.2022</a:t>
            </a:fld>
            <a:endParaRPr lang="tr-TR"/>
          </a:p>
        </p:txBody>
      </p:sp>
      <p:sp>
        <p:nvSpPr>
          <p:cNvPr id="9" name="Slayt Numarası Yer Tutucusu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E0E0C42-FB38-42B3-BD14-6F9A4E9AB77F}" type="slidenum">
              <a:rPr lang="tr-TR" smtClean="0"/>
              <a:t>‹#›</a:t>
            </a:fld>
            <a:endParaRPr lang="tr-TR"/>
          </a:p>
        </p:txBody>
      </p:sp>
      <p:sp>
        <p:nvSpPr>
          <p:cNvPr id="10" name="Altbilgi Yer Tutucusu 9"/>
          <p:cNvSpPr>
            <a:spLocks noGrp="1"/>
          </p:cNvSpPr>
          <p:nvPr>
            <p:ph type="ftr" sz="quarter" idx="12"/>
          </p:nvPr>
        </p:nvSpPr>
        <p:spPr>
          <a:xfrm>
            <a:off x="1600200" y="6509004"/>
            <a:ext cx="3907464" cy="274320"/>
          </a:xfrm>
        </p:spPr>
        <p:txBody>
          <a:bodyPr vert="horz" rtlCol="0"/>
          <a:lstStyle>
            <a:extLst/>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Yuvarlatılmış Çapraz Köşeli Dikdörtgen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Altbilgi Yer Tutucusu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tr-TR"/>
          </a:p>
        </p:txBody>
      </p:sp>
      <p:sp>
        <p:nvSpPr>
          <p:cNvPr id="14" name="Veri Yer Tutucusu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BA01B6D-92FD-4FFD-9D89-08A96BB2A766}" type="datetimeFigureOut">
              <a:rPr lang="tr-TR" smtClean="0"/>
              <a:t>14.12.2022</a:t>
            </a:fld>
            <a:endParaRPr lang="tr-TR"/>
          </a:p>
        </p:txBody>
      </p:sp>
      <p:sp>
        <p:nvSpPr>
          <p:cNvPr id="23" name="Slayt Numarası Yer Tutucusu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AE0E0C42-FB38-42B3-BD14-6F9A4E9AB77F}" type="slidenum">
              <a:rPr lang="tr-TR" smtClean="0"/>
              <a:t>‹#›</a:t>
            </a:fld>
            <a:endParaRPr lang="tr-TR"/>
          </a:p>
        </p:txBody>
      </p:sp>
      <p:sp>
        <p:nvSpPr>
          <p:cNvPr id="22" name="Başlık Yer Tutucusu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576072" y="216057"/>
            <a:ext cx="7772400" cy="2259682"/>
          </a:xfrm>
        </p:spPr>
        <p:txBody>
          <a:bodyPr>
            <a:noAutofit/>
          </a:bodyPr>
          <a:lstStyle/>
          <a:p>
            <a:r>
              <a:rPr lang="tr-TR" dirty="0" smtClean="0">
                <a:solidFill>
                  <a:srgbClr val="FF0000"/>
                </a:solidFill>
                <a:latin typeface="Algerian" pitchFamily="82" charset="0"/>
              </a:rPr>
              <a:t>GÖRÜNTÜ İŞLEME</a:t>
            </a:r>
            <a:br>
              <a:rPr lang="tr-TR" dirty="0" smtClean="0">
                <a:solidFill>
                  <a:srgbClr val="FF0000"/>
                </a:solidFill>
                <a:latin typeface="Algerian" pitchFamily="82" charset="0"/>
              </a:rPr>
            </a:br>
            <a:r>
              <a:rPr lang="tr-TR" dirty="0" smtClean="0">
                <a:solidFill>
                  <a:srgbClr val="FF0000"/>
                </a:solidFill>
                <a:latin typeface="Algerian" pitchFamily="82" charset="0"/>
              </a:rPr>
              <a:t> MAKALE 1- MAKALE 2 </a:t>
            </a:r>
            <a:r>
              <a:rPr lang="tr-TR" dirty="0">
                <a:solidFill>
                  <a:srgbClr val="FF0000"/>
                </a:solidFill>
                <a:latin typeface="Algerian" pitchFamily="82" charset="0"/>
              </a:rPr>
              <a:t/>
            </a:r>
            <a:br>
              <a:rPr lang="tr-TR" dirty="0">
                <a:solidFill>
                  <a:srgbClr val="FF0000"/>
                </a:solidFill>
                <a:latin typeface="Algerian" pitchFamily="82" charset="0"/>
              </a:rPr>
            </a:br>
            <a:r>
              <a:rPr lang="tr-TR" dirty="0" smtClean="0">
                <a:solidFill>
                  <a:srgbClr val="FF0000"/>
                </a:solidFill>
                <a:latin typeface="Algerian" pitchFamily="82" charset="0"/>
              </a:rPr>
              <a:t>ÖZETİ</a:t>
            </a:r>
          </a:p>
        </p:txBody>
      </p:sp>
      <p:sp>
        <p:nvSpPr>
          <p:cNvPr id="3" name="Alt Başlık 2"/>
          <p:cNvSpPr>
            <a:spLocks noGrp="1"/>
          </p:cNvSpPr>
          <p:nvPr>
            <p:ph type="subTitle" idx="1"/>
          </p:nvPr>
        </p:nvSpPr>
        <p:spPr>
          <a:xfrm>
            <a:off x="-2272" y="2708920"/>
            <a:ext cx="3206120" cy="1752600"/>
          </a:xfrm>
        </p:spPr>
        <p:txBody>
          <a:bodyPr/>
          <a:lstStyle/>
          <a:p>
            <a:r>
              <a:rPr lang="tr-TR" dirty="0" smtClean="0"/>
              <a:t>02205076068</a:t>
            </a:r>
          </a:p>
          <a:p>
            <a:r>
              <a:rPr lang="tr-TR" dirty="0" smtClean="0"/>
              <a:t>Mücahit Pulat</a:t>
            </a:r>
            <a:endParaRPr lang="tr-TR" dirty="0"/>
          </a:p>
        </p:txBody>
      </p:sp>
      <p:pic>
        <p:nvPicPr>
          <p:cNvPr id="6146" name="Picture 2" descr="C:\Users\w10\Pictures\Saved Pictures\indir (6).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9" y="2636912"/>
            <a:ext cx="5940152" cy="422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00365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548680"/>
            <a:ext cx="2520280" cy="854968"/>
          </a:xfrm>
        </p:spPr>
        <p:txBody>
          <a:bodyPr>
            <a:normAutofit fontScale="90000"/>
          </a:bodyPr>
          <a:lstStyle/>
          <a:p>
            <a:r>
              <a:rPr lang="tr-TR" dirty="0" smtClean="0">
                <a:solidFill>
                  <a:srgbClr val="FF0000"/>
                </a:solidFill>
                <a:latin typeface="Algerian" pitchFamily="82" charset="0"/>
              </a:rPr>
              <a:t>GELİŞME</a:t>
            </a:r>
            <a:endParaRPr lang="tr-TR" dirty="0">
              <a:solidFill>
                <a:srgbClr val="FF0000"/>
              </a:solidFill>
              <a:latin typeface="Algerian" pitchFamily="82" charset="0"/>
            </a:endParaRPr>
          </a:p>
        </p:txBody>
      </p:sp>
      <p:sp>
        <p:nvSpPr>
          <p:cNvPr id="3" name="İçerik Yer Tutucusu 2"/>
          <p:cNvSpPr>
            <a:spLocks noGrp="1"/>
          </p:cNvSpPr>
          <p:nvPr>
            <p:ph idx="1"/>
          </p:nvPr>
        </p:nvSpPr>
        <p:spPr/>
        <p:txBody>
          <a:bodyPr>
            <a:normAutofit/>
          </a:bodyPr>
          <a:lstStyle/>
          <a:p>
            <a:r>
              <a:rPr lang="tr-TR" sz="2400" dirty="0" smtClean="0"/>
              <a:t>Bu kısımda makalemizde yöntemlerimizden ve deneylerimizden kısaca bahsedeceğiz. Yöntem olarak bu fotoğraf bize yardımcı olmaya yetecektir</a:t>
            </a:r>
            <a:endParaRPr lang="tr-TR" sz="2400" dirty="0"/>
          </a:p>
        </p:txBody>
      </p:sp>
      <p:pic>
        <p:nvPicPr>
          <p:cNvPr id="3074" name="Picture 2" descr="C:\Users\w10\Pictures\Saved Pictures\indir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212976"/>
            <a:ext cx="4235442"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63732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3470" y="916922"/>
            <a:ext cx="8229600" cy="3384376"/>
          </a:xfrm>
        </p:spPr>
        <p:txBody>
          <a:bodyPr/>
          <a:lstStyle/>
          <a:p>
            <a:r>
              <a:rPr lang="tr-TR" dirty="0">
                <a:solidFill>
                  <a:srgbClr val="FF0000"/>
                </a:solidFill>
              </a:rPr>
              <a:t>Görüntü ön işleme </a:t>
            </a:r>
            <a:r>
              <a:rPr lang="tr-TR" dirty="0" smtClean="0">
                <a:solidFill>
                  <a:srgbClr val="FF0000"/>
                </a:solidFill>
              </a:rPr>
              <a:t>aşaması</a:t>
            </a:r>
          </a:p>
          <a:p>
            <a:r>
              <a:rPr lang="tr-TR" sz="2400" dirty="0" smtClean="0"/>
              <a:t>Görüntü </a:t>
            </a:r>
            <a:r>
              <a:rPr lang="tr-TR" sz="2400" dirty="0"/>
              <a:t>ön işleme aşamasında, kameradan alınan görüntü üzerinde sırasıyla filtreleme, resmin grileştirilmesi ve ikili resme çevrilmesi işlemleri uygulanmaktadır. </a:t>
            </a:r>
            <a:endParaRPr lang="tr-TR" sz="2400" dirty="0">
              <a:solidFill>
                <a:srgbClr val="FF0000"/>
              </a:solidFill>
            </a:endParaRPr>
          </a:p>
          <a:p>
            <a:endParaRPr lang="tr-TR" sz="2400" dirty="0">
              <a:solidFill>
                <a:srgbClr val="FF0000"/>
              </a:solidFill>
            </a:endParaRPr>
          </a:p>
        </p:txBody>
      </p:sp>
      <p:pic>
        <p:nvPicPr>
          <p:cNvPr id="4098" name="Picture 2" descr="C:\Users\w10\Pictures\Saved Pictures\indir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789040"/>
            <a:ext cx="4067944" cy="30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62896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a:t>Filtre uygulama adımında, görüntü üzerinde yer alan tuz biber gürültülerinin giderilmesi ve resimde yer alan gereksiz </a:t>
            </a:r>
            <a:r>
              <a:rPr lang="tr-TR" sz="2400" dirty="0" smtClean="0"/>
              <a:t>ayrıntıların </a:t>
            </a:r>
            <a:r>
              <a:rPr lang="tr-TR" sz="2400" dirty="0"/>
              <a:t>azaltılması </a:t>
            </a:r>
            <a:r>
              <a:rPr lang="tr-TR" sz="2400" dirty="0" smtClean="0"/>
              <a:t>sağlanmaktadır</a:t>
            </a:r>
          </a:p>
          <a:p>
            <a:r>
              <a:rPr lang="tr-TR" sz="2400" dirty="0" smtClean="0"/>
              <a:t>Burada matematiksel işlemler yapılarak filtreleme tonları yapılmaktadır. Bunlara bakmak isterseniz makaleye bakabilirsiniz</a:t>
            </a:r>
          </a:p>
          <a:p>
            <a:endParaRPr lang="tr-TR" sz="2400" dirty="0" smtClean="0"/>
          </a:p>
          <a:p>
            <a:r>
              <a:rPr lang="tr-TR" sz="2400" dirty="0">
                <a:solidFill>
                  <a:srgbClr val="FF0000"/>
                </a:solidFill>
              </a:rPr>
              <a:t>DENEYSEL </a:t>
            </a:r>
            <a:r>
              <a:rPr lang="tr-TR" sz="2400" dirty="0" smtClean="0">
                <a:solidFill>
                  <a:srgbClr val="FF0000"/>
                </a:solidFill>
              </a:rPr>
              <a:t>ÇALIŞMA;</a:t>
            </a:r>
          </a:p>
          <a:p>
            <a:r>
              <a:rPr lang="tr-TR" sz="2400" dirty="0" smtClean="0"/>
              <a:t>Burada makalede baktıysanız eğer orda fındık deneyi vardı onlara göz atalım </a:t>
            </a:r>
            <a:r>
              <a:rPr lang="tr-TR" sz="2400" dirty="0" err="1" smtClean="0"/>
              <a:t>yinede</a:t>
            </a:r>
            <a:endParaRPr lang="tr-TR" sz="2400" dirty="0" smtClean="0"/>
          </a:p>
          <a:p>
            <a:endParaRPr lang="tr-TR" sz="2400" dirty="0"/>
          </a:p>
        </p:txBody>
      </p:sp>
    </p:spTree>
    <p:extLst>
      <p:ext uri="{BB962C8B-B14F-4D97-AF65-F5344CB8AC3E}">
        <p14:creationId xmlns:p14="http://schemas.microsoft.com/office/powerpoint/2010/main" val="53260697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512" y="620688"/>
            <a:ext cx="8856984" cy="6237312"/>
          </a:xfrm>
        </p:spPr>
        <p:txBody>
          <a:bodyPr>
            <a:normAutofit/>
          </a:bodyPr>
          <a:lstStyle/>
          <a:p>
            <a:r>
              <a:rPr lang="tr-TR" sz="2400" dirty="0"/>
              <a:t>Önerilen yöntem ile ortamda bulunan fındıkların tespit edilerek kümelenmesine yönelik deneysel çalışma </a:t>
            </a:r>
            <a:r>
              <a:rPr lang="tr-TR" sz="2400" dirty="0" smtClean="0"/>
              <a:t>yapılmaktadır</a:t>
            </a:r>
          </a:p>
          <a:p>
            <a:r>
              <a:rPr lang="tr-TR" sz="2400" dirty="0"/>
              <a:t>Alınan görüntüler, </a:t>
            </a:r>
            <a:r>
              <a:rPr lang="tr-TR" sz="2400" dirty="0" err="1"/>
              <a:t>Ubuntu</a:t>
            </a:r>
            <a:r>
              <a:rPr lang="tr-TR" sz="2400" dirty="0"/>
              <a:t> 12.04 işletim sistemine sahip bir bilgisayar üzerinde işlenmektedir. Görüntülerin işlenmesi ve sınıflandırılması aşamalarında </a:t>
            </a:r>
            <a:r>
              <a:rPr lang="tr-TR" sz="2400" dirty="0" err="1"/>
              <a:t>OpenCV</a:t>
            </a:r>
            <a:r>
              <a:rPr lang="tr-TR" sz="2400" dirty="0"/>
              <a:t> Kütüphanesi ve </a:t>
            </a:r>
            <a:r>
              <a:rPr lang="tr-TR" sz="2400" dirty="0" err="1"/>
              <a:t>Weka</a:t>
            </a:r>
            <a:r>
              <a:rPr lang="tr-TR" sz="2400" dirty="0"/>
              <a:t> yazılımları kullanılmaktadır. Şekil 6’da deneysel çalışmadan alınan örnek bir görüntü sunulmaktadır.</a:t>
            </a:r>
          </a:p>
        </p:txBody>
      </p:sp>
      <p:pic>
        <p:nvPicPr>
          <p:cNvPr id="5122" name="Picture 2" descr="C:\Users\w10\Pictures\Saved Pictures\indir (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717032"/>
            <a:ext cx="2232248" cy="314096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w10\Pictures\Saved Pictures\indir (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717032"/>
            <a:ext cx="2520279" cy="314096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w10\Pictures\Saved Pictures\indir (5).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3717032"/>
            <a:ext cx="2314326" cy="314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738017"/>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48680"/>
            <a:ext cx="1810544" cy="847856"/>
          </a:xfrm>
        </p:spPr>
        <p:txBody>
          <a:bodyPr>
            <a:normAutofit fontScale="90000"/>
          </a:bodyPr>
          <a:lstStyle/>
          <a:p>
            <a:r>
              <a:rPr lang="tr-TR" dirty="0" smtClean="0">
                <a:solidFill>
                  <a:srgbClr val="FF0000"/>
                </a:solidFill>
                <a:latin typeface="Algerian" pitchFamily="82" charset="0"/>
              </a:rPr>
              <a:t>SONUÇ</a:t>
            </a:r>
            <a:endParaRPr lang="tr-TR" dirty="0">
              <a:solidFill>
                <a:srgbClr val="FF0000"/>
              </a:solidFill>
              <a:latin typeface="Algerian" pitchFamily="82" charset="0"/>
            </a:endParaRPr>
          </a:p>
        </p:txBody>
      </p:sp>
      <p:sp>
        <p:nvSpPr>
          <p:cNvPr id="3" name="İçerik Yer Tutucusu 2"/>
          <p:cNvSpPr>
            <a:spLocks noGrp="1"/>
          </p:cNvSpPr>
          <p:nvPr>
            <p:ph idx="1"/>
          </p:nvPr>
        </p:nvSpPr>
        <p:spPr/>
        <p:txBody>
          <a:bodyPr>
            <a:noAutofit/>
          </a:bodyPr>
          <a:lstStyle/>
          <a:p>
            <a:r>
              <a:rPr lang="tr-TR" sz="2400" dirty="0"/>
              <a:t>Makalede, görüntü işleme teknikleri kullanılarak ortamda bulunan nesnelerin tespit ve sınıflandırılmasına yönelik çalışma sunulmaktadır. </a:t>
            </a:r>
            <a:endParaRPr lang="tr-TR" sz="2400" dirty="0" smtClean="0"/>
          </a:p>
          <a:p>
            <a:r>
              <a:rPr lang="tr-TR" sz="2400" dirty="0" smtClean="0"/>
              <a:t>Alınan görüntü üzerinden filtreleme</a:t>
            </a:r>
            <a:r>
              <a:rPr lang="tr-TR" sz="2400" dirty="0"/>
              <a:t>, grileştirme, ikili resme çevirme ve morfolojik işlemler uygulanmaktadır</a:t>
            </a:r>
            <a:r>
              <a:rPr lang="tr-TR" sz="2400" dirty="0" smtClean="0"/>
              <a:t>.</a:t>
            </a:r>
          </a:p>
          <a:p>
            <a:r>
              <a:rPr lang="tr-TR" sz="2400" dirty="0"/>
              <a:t>Makalenin, deneysel çalışma bölümünde örnekleme işlemi için fındık meyvesi </a:t>
            </a:r>
            <a:r>
              <a:rPr lang="tr-TR" sz="2400" dirty="0" smtClean="0"/>
              <a:t>kullanılmaktadır</a:t>
            </a:r>
          </a:p>
          <a:p>
            <a:r>
              <a:rPr lang="tr-TR" sz="2400" dirty="0" smtClean="0"/>
              <a:t>Fındık meyvesi yüzde yüz başarı göstermiştir</a:t>
            </a:r>
            <a:endParaRPr lang="tr-TR" sz="2400" dirty="0"/>
          </a:p>
        </p:txBody>
      </p:sp>
    </p:spTree>
    <p:extLst>
      <p:ext uri="{BB962C8B-B14F-4D97-AF65-F5344CB8AC3E}">
        <p14:creationId xmlns:p14="http://schemas.microsoft.com/office/powerpoint/2010/main" val="2242192923"/>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a:t>Önerilen yöntem, açık kaynak kodlu yazılımlarla gerçekleştirildiğinden lisans maliyeti bulunmamaktadır. Ayrıca, tek kart bilgisayar sistemleri üzerinde </a:t>
            </a:r>
            <a:r>
              <a:rPr lang="tr-TR" sz="2400" dirty="0" err="1"/>
              <a:t>gerçeklenebilir</a:t>
            </a:r>
            <a:r>
              <a:rPr lang="tr-TR" sz="2400" dirty="0"/>
              <a:t> olarak hazırlanmıştır. Sonuç olarak, gömülü sistem uygulamaları için uygun olup, yüksek performans ve düşük maliyetli olarak gerçekleştirilmiştir. </a:t>
            </a:r>
          </a:p>
        </p:txBody>
      </p:sp>
    </p:spTree>
    <p:extLst>
      <p:ext uri="{BB962C8B-B14F-4D97-AF65-F5344CB8AC3E}">
        <p14:creationId xmlns:p14="http://schemas.microsoft.com/office/powerpoint/2010/main" val="8553661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260648"/>
            <a:ext cx="6347048" cy="1143000"/>
          </a:xfrm>
        </p:spPr>
        <p:txBody>
          <a:bodyPr/>
          <a:lstStyle/>
          <a:p>
            <a:r>
              <a:rPr lang="tr-TR" dirty="0" smtClean="0">
                <a:solidFill>
                  <a:srgbClr val="FF0000"/>
                </a:solidFill>
                <a:latin typeface="Algerian" pitchFamily="82" charset="0"/>
              </a:rPr>
              <a:t>TEŞEKKÜRLERR</a:t>
            </a:r>
            <a:endParaRPr lang="tr-TR" dirty="0">
              <a:solidFill>
                <a:srgbClr val="FF0000"/>
              </a:solidFill>
              <a:latin typeface="Algerian" pitchFamily="82" charset="0"/>
            </a:endParaRPr>
          </a:p>
        </p:txBody>
      </p:sp>
      <p:pic>
        <p:nvPicPr>
          <p:cNvPr id="7172" name="Picture 4" descr="C:\Users\w10\Pictures\Saved Pictures\Goruntu-İsleme-Nedir-736x4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492896"/>
            <a:ext cx="8784976"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90618"/>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843808" y="476672"/>
            <a:ext cx="3168352" cy="919864"/>
          </a:xfrm>
        </p:spPr>
        <p:txBody>
          <a:bodyPr/>
          <a:lstStyle/>
          <a:p>
            <a:r>
              <a:rPr lang="tr-TR" dirty="0" smtClean="0">
                <a:solidFill>
                  <a:srgbClr val="FF0000"/>
                </a:solidFill>
                <a:latin typeface="Algerian" pitchFamily="82" charset="0"/>
              </a:rPr>
              <a:t>MAKALE 1</a:t>
            </a:r>
            <a:r>
              <a:rPr lang="tr-TR" dirty="0" smtClean="0"/>
              <a:t> </a:t>
            </a:r>
            <a:endParaRPr lang="tr-TR" dirty="0"/>
          </a:p>
        </p:txBody>
      </p:sp>
      <p:sp>
        <p:nvSpPr>
          <p:cNvPr id="3" name="İçerik Yer Tutucusu 2"/>
          <p:cNvSpPr>
            <a:spLocks noGrp="1"/>
          </p:cNvSpPr>
          <p:nvPr>
            <p:ph idx="1"/>
          </p:nvPr>
        </p:nvSpPr>
        <p:spPr/>
        <p:txBody>
          <a:bodyPr>
            <a:normAutofit fontScale="92500"/>
          </a:bodyPr>
          <a:lstStyle/>
          <a:p>
            <a:r>
              <a:rPr lang="tr-TR" sz="3600" dirty="0" smtClean="0">
                <a:solidFill>
                  <a:srgbClr val="FF0000"/>
                </a:solidFill>
                <a:latin typeface="Algerian" pitchFamily="82" charset="0"/>
              </a:rPr>
              <a:t>GİRİŞ</a:t>
            </a:r>
          </a:p>
          <a:p>
            <a:endParaRPr lang="tr-TR" sz="3600" dirty="0" smtClean="0">
              <a:solidFill>
                <a:srgbClr val="FF0000"/>
              </a:solidFill>
              <a:latin typeface="Algerian" pitchFamily="82" charset="0"/>
            </a:endParaRPr>
          </a:p>
          <a:p>
            <a:r>
              <a:rPr lang="tr-TR" sz="2400" dirty="0"/>
              <a:t>Giriş Diyabete bağlı retina bozuklukları kişilerde körlüğe sebep olan ve Diyabetik </a:t>
            </a:r>
            <a:r>
              <a:rPr lang="tr-TR" sz="2400" dirty="0" err="1"/>
              <a:t>Retinopati</a:t>
            </a:r>
            <a:r>
              <a:rPr lang="tr-TR" sz="2400" dirty="0"/>
              <a:t> (DR) olarak adlandırılan en önemli </a:t>
            </a:r>
            <a:r>
              <a:rPr lang="tr-TR" sz="2400" dirty="0" smtClean="0"/>
              <a:t>hastalıklardan biridir</a:t>
            </a:r>
            <a:endParaRPr lang="tr-TR" dirty="0" smtClean="0"/>
          </a:p>
          <a:p>
            <a:endParaRPr lang="tr-TR" dirty="0" smtClean="0"/>
          </a:p>
          <a:p>
            <a:r>
              <a:rPr lang="tr-TR" dirty="0" smtClean="0"/>
              <a:t> </a:t>
            </a:r>
            <a:r>
              <a:rPr lang="tr-TR" sz="2400" dirty="0"/>
              <a:t>Bu hastalığın erken teşhis edilmesi, kişilerde görme yetisinin kaybolmaması açısından </a:t>
            </a:r>
            <a:r>
              <a:rPr lang="tr-TR" sz="2400" dirty="0" smtClean="0"/>
              <a:t>önemlidir</a:t>
            </a:r>
            <a:endParaRPr lang="tr-TR" dirty="0" smtClean="0"/>
          </a:p>
          <a:p>
            <a:endParaRPr lang="tr-TR" dirty="0" smtClean="0"/>
          </a:p>
          <a:p>
            <a:r>
              <a:rPr lang="tr-TR" sz="2400" dirty="0"/>
              <a:t>DR hastalığının erken ve doğru teşhis edilmesi için retina damarlarının doğru bir şekilde </a:t>
            </a:r>
            <a:r>
              <a:rPr lang="tr-TR" sz="2400" dirty="0" err="1" smtClean="0"/>
              <a:t>bölütlenmesi</a:t>
            </a:r>
            <a:r>
              <a:rPr lang="tr-TR" sz="2400" dirty="0" smtClean="0"/>
              <a:t> gerekir</a:t>
            </a:r>
            <a:endParaRPr lang="tr-TR" sz="2400" dirty="0">
              <a:solidFill>
                <a:srgbClr val="FF0000"/>
              </a:solidFill>
              <a:latin typeface="Algerian" pitchFamily="82" charset="0"/>
            </a:endParaRPr>
          </a:p>
        </p:txBody>
      </p:sp>
    </p:spTree>
    <p:extLst>
      <p:ext uri="{BB962C8B-B14F-4D97-AF65-F5344CB8AC3E}">
        <p14:creationId xmlns:p14="http://schemas.microsoft.com/office/powerpoint/2010/main" val="152783459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smtClean="0"/>
              <a:t>Retina </a:t>
            </a:r>
            <a:r>
              <a:rPr lang="tr-TR" sz="2400" dirty="0"/>
              <a:t>görüntülerinin tespit edilmesi için bilgisayar destekli sistemler </a:t>
            </a:r>
            <a:r>
              <a:rPr lang="tr-TR" sz="2400" dirty="0" smtClean="0"/>
              <a:t>geliştirilmiştir</a:t>
            </a:r>
          </a:p>
          <a:p>
            <a:r>
              <a:rPr lang="tr-TR" sz="2400" dirty="0"/>
              <a:t>Derin öğrenme yöntemleri ile retina damar </a:t>
            </a:r>
            <a:r>
              <a:rPr lang="tr-TR" sz="2400" dirty="0" err="1"/>
              <a:t>bölütleme</a:t>
            </a:r>
            <a:r>
              <a:rPr lang="tr-TR" sz="2400" dirty="0"/>
              <a:t> sistemlerinin geliştirilmesi daha sağlam sonuçlar verir ancak donanım bağlılığı </a:t>
            </a:r>
            <a:r>
              <a:rPr lang="tr-TR" sz="2400" dirty="0" smtClean="0"/>
              <a:t>gerektirir</a:t>
            </a:r>
          </a:p>
          <a:p>
            <a:r>
              <a:rPr lang="tr-TR" sz="2400" dirty="0"/>
              <a:t>geleneksel yöntemler olarak adlandırılan denetimli/denetimsiz öğrenme yöntemleri, morfolojik </a:t>
            </a:r>
            <a:r>
              <a:rPr lang="tr-TR" sz="2400" dirty="0" smtClean="0"/>
              <a:t>yöntemler, uyum </a:t>
            </a:r>
            <a:r>
              <a:rPr lang="tr-TR" sz="2400" dirty="0"/>
              <a:t>süzgeci </a:t>
            </a:r>
            <a:r>
              <a:rPr lang="tr-TR" sz="2400" dirty="0" smtClean="0"/>
              <a:t>gibi </a:t>
            </a:r>
            <a:r>
              <a:rPr lang="tr-TR" sz="2400" dirty="0"/>
              <a:t>yöntemler daha hızlı ve daha anlaşılabilir yöntemlerdir. </a:t>
            </a:r>
          </a:p>
        </p:txBody>
      </p:sp>
    </p:spTree>
    <p:extLst>
      <p:ext uri="{BB962C8B-B14F-4D97-AF65-F5344CB8AC3E}">
        <p14:creationId xmlns:p14="http://schemas.microsoft.com/office/powerpoint/2010/main" val="1129816316"/>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smtClean="0"/>
              <a:t>Bunlarla ilgili bazı yöntemler önerilmiştir şimdi bunlardan kısaca biri hakkında bilgi verelim;</a:t>
            </a:r>
          </a:p>
          <a:p>
            <a:r>
              <a:rPr lang="tr-TR" sz="2400" dirty="0">
                <a:solidFill>
                  <a:srgbClr val="FF0000"/>
                </a:solidFill>
              </a:rPr>
              <a:t>M. Elena </a:t>
            </a:r>
            <a:r>
              <a:rPr lang="tr-TR" sz="2400" dirty="0" err="1">
                <a:solidFill>
                  <a:srgbClr val="FF0000"/>
                </a:solidFill>
              </a:rPr>
              <a:t>Martinez-Perez</a:t>
            </a:r>
            <a:r>
              <a:rPr lang="tr-TR" sz="2400" dirty="0">
                <a:solidFill>
                  <a:srgbClr val="FF0000"/>
                </a:solidFill>
              </a:rPr>
              <a:t> </a:t>
            </a:r>
            <a:r>
              <a:rPr lang="tr-TR" sz="2400" dirty="0" err="1" smtClean="0">
                <a:solidFill>
                  <a:srgbClr val="FF0000"/>
                </a:solidFill>
              </a:rPr>
              <a:t>vd</a:t>
            </a:r>
            <a:r>
              <a:rPr lang="tr-TR" sz="2400" dirty="0"/>
              <a:t>;</a:t>
            </a:r>
            <a:r>
              <a:rPr lang="tr-TR" sz="2400" dirty="0" smtClean="0"/>
              <a:t> tarafından </a:t>
            </a:r>
            <a:r>
              <a:rPr lang="tr-TR" sz="2400" dirty="0" err="1"/>
              <a:t>hessian</a:t>
            </a:r>
            <a:r>
              <a:rPr lang="tr-TR" sz="2400" dirty="0"/>
              <a:t> matrisinin </a:t>
            </a:r>
            <a:r>
              <a:rPr lang="tr-TR" sz="2400" dirty="0" err="1"/>
              <a:t>özdeğer</a:t>
            </a:r>
            <a:r>
              <a:rPr lang="tr-TR" sz="2400" dirty="0"/>
              <a:t> analizine dayanan bir çizgi geliştirme filtresi önerilmiştir. Daha sonra </a:t>
            </a:r>
            <a:r>
              <a:rPr lang="tr-TR" sz="2400" dirty="0" err="1"/>
              <a:t>gradyan</a:t>
            </a:r>
            <a:r>
              <a:rPr lang="tr-TR" sz="2400" dirty="0"/>
              <a:t> büyüklüğü ve temel eğrilik kullanılarak özellik çıkarılmıştır. Bu iki özellik damar veya arka plan olarak sınıflandırılması için Bölge Büyütme yaklaşımında kullanılmıştır. </a:t>
            </a:r>
          </a:p>
        </p:txBody>
      </p:sp>
    </p:spTree>
    <p:extLst>
      <p:ext uri="{BB962C8B-B14F-4D97-AF65-F5344CB8AC3E}">
        <p14:creationId xmlns:p14="http://schemas.microsoft.com/office/powerpoint/2010/main" val="4135401920"/>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03848" y="253536"/>
            <a:ext cx="2880320" cy="1143000"/>
          </a:xfrm>
        </p:spPr>
        <p:txBody>
          <a:bodyPr/>
          <a:lstStyle/>
          <a:p>
            <a:r>
              <a:rPr lang="tr-TR" dirty="0" smtClean="0">
                <a:solidFill>
                  <a:srgbClr val="FF0000"/>
                </a:solidFill>
                <a:latin typeface="Algerian" pitchFamily="82" charset="0"/>
              </a:rPr>
              <a:t>GELİŞME</a:t>
            </a:r>
            <a:endParaRPr lang="tr-TR" dirty="0">
              <a:solidFill>
                <a:srgbClr val="FF0000"/>
              </a:solidFill>
              <a:latin typeface="Algerian" pitchFamily="82" charset="0"/>
            </a:endParaRPr>
          </a:p>
        </p:txBody>
      </p:sp>
      <p:sp>
        <p:nvSpPr>
          <p:cNvPr id="3" name="İçerik Yer Tutucusu 2"/>
          <p:cNvSpPr>
            <a:spLocks noGrp="1"/>
          </p:cNvSpPr>
          <p:nvPr>
            <p:ph idx="1"/>
          </p:nvPr>
        </p:nvSpPr>
        <p:spPr/>
        <p:txBody>
          <a:bodyPr>
            <a:normAutofit fontScale="92500" lnSpcReduction="20000"/>
          </a:bodyPr>
          <a:lstStyle/>
          <a:p>
            <a:r>
              <a:rPr lang="tr-TR" sz="2400" dirty="0" smtClean="0"/>
              <a:t>Burada kullanacağımız materyal-</a:t>
            </a:r>
            <a:r>
              <a:rPr lang="tr-TR" sz="2400" dirty="0" err="1" smtClean="0"/>
              <a:t>metodlarından</a:t>
            </a:r>
            <a:r>
              <a:rPr lang="tr-TR" sz="2400" dirty="0" smtClean="0"/>
              <a:t> 3 tanesine ve kullanım yöntemlerinden bahsedeceğiz</a:t>
            </a:r>
          </a:p>
          <a:p>
            <a:endParaRPr lang="tr-TR" sz="2400" dirty="0" smtClean="0"/>
          </a:p>
          <a:p>
            <a:r>
              <a:rPr lang="tr-TR" sz="2400" dirty="0">
                <a:solidFill>
                  <a:srgbClr val="FF0000"/>
                </a:solidFill>
              </a:rPr>
              <a:t>Morfolojik </a:t>
            </a:r>
            <a:r>
              <a:rPr lang="tr-TR" sz="2400" dirty="0" smtClean="0">
                <a:solidFill>
                  <a:srgbClr val="FF0000"/>
                </a:solidFill>
              </a:rPr>
              <a:t>işlemler; </a:t>
            </a:r>
            <a:r>
              <a:rPr lang="tr-TR" sz="2400" dirty="0" smtClean="0"/>
              <a:t>Morfolojik </a:t>
            </a:r>
            <a:r>
              <a:rPr lang="tr-TR" sz="2400" dirty="0"/>
              <a:t>işlemlerin temel amacı, görüntünün temel özelliklerini korumak ve görüntüyü basitleştirmektir. Bu çalışmada, üst-şapka ve alt-şapka dönüşümleri kan damarlarına belirginlik kazandırmak için kullanılır</a:t>
            </a:r>
            <a:r>
              <a:rPr lang="tr-TR" sz="2400" dirty="0" smtClean="0"/>
              <a:t>.</a:t>
            </a:r>
          </a:p>
          <a:p>
            <a:r>
              <a:rPr lang="tr-TR" sz="2400" dirty="0" err="1">
                <a:solidFill>
                  <a:srgbClr val="FF0000"/>
                </a:solidFill>
              </a:rPr>
              <a:t>Eşikleme</a:t>
            </a:r>
            <a:r>
              <a:rPr lang="tr-TR" sz="2400" dirty="0">
                <a:solidFill>
                  <a:srgbClr val="FF0000"/>
                </a:solidFill>
              </a:rPr>
              <a:t> </a:t>
            </a:r>
            <a:r>
              <a:rPr lang="tr-TR" sz="2400" dirty="0" smtClean="0">
                <a:solidFill>
                  <a:srgbClr val="FF0000"/>
                </a:solidFill>
              </a:rPr>
              <a:t>yöntemleri; </a:t>
            </a:r>
            <a:r>
              <a:rPr lang="tr-TR" sz="2400" dirty="0"/>
              <a:t>Görüntü </a:t>
            </a:r>
            <a:r>
              <a:rPr lang="tr-TR" sz="2400" dirty="0" err="1"/>
              <a:t>eşikleme</a:t>
            </a:r>
            <a:r>
              <a:rPr lang="tr-TR" sz="2400" dirty="0"/>
              <a:t> sadeliği ve sağlamlığı nedeni ile en sık kullanılan görüntü </a:t>
            </a:r>
            <a:r>
              <a:rPr lang="tr-TR" sz="2400" dirty="0" err="1"/>
              <a:t>bölütleme</a:t>
            </a:r>
            <a:r>
              <a:rPr lang="tr-TR" sz="2400" dirty="0"/>
              <a:t> yöntemlerinden biridir. </a:t>
            </a:r>
            <a:r>
              <a:rPr lang="tr-TR" sz="2400" dirty="0" err="1"/>
              <a:t>Eşikleme</a:t>
            </a:r>
            <a:r>
              <a:rPr lang="tr-TR" sz="2400" dirty="0"/>
              <a:t> işlemi, gri ölçekli bir görünün yoğunluk seviyesine göre sınıflara ayrıldığı bir </a:t>
            </a:r>
            <a:r>
              <a:rPr lang="tr-TR" sz="2400" dirty="0" smtClean="0"/>
              <a:t>işlemdir.</a:t>
            </a:r>
          </a:p>
          <a:p>
            <a:r>
              <a:rPr lang="tr-TR" sz="2400" dirty="0">
                <a:solidFill>
                  <a:srgbClr val="FF0000"/>
                </a:solidFill>
              </a:rPr>
              <a:t>Çok seviyeli </a:t>
            </a:r>
            <a:r>
              <a:rPr lang="tr-TR" sz="2400" dirty="0" err="1" smtClean="0">
                <a:solidFill>
                  <a:srgbClr val="FF0000"/>
                </a:solidFill>
              </a:rPr>
              <a:t>eşikleme</a:t>
            </a:r>
            <a:r>
              <a:rPr lang="tr-TR" sz="2400" dirty="0" smtClean="0">
                <a:solidFill>
                  <a:srgbClr val="FF0000"/>
                </a:solidFill>
              </a:rPr>
              <a:t>; </a:t>
            </a:r>
            <a:r>
              <a:rPr lang="tr-TR" sz="2400" dirty="0" smtClean="0"/>
              <a:t>Gri </a:t>
            </a:r>
            <a:r>
              <a:rPr lang="tr-TR" sz="2400" dirty="0"/>
              <a:t>ölçekli görüntüyü birkaç farklı bölgeye ayırabilen bir işlemdir</a:t>
            </a:r>
          </a:p>
        </p:txBody>
      </p:sp>
    </p:spTree>
    <p:extLst>
      <p:ext uri="{BB962C8B-B14F-4D97-AF65-F5344CB8AC3E}">
        <p14:creationId xmlns:p14="http://schemas.microsoft.com/office/powerpoint/2010/main" val="3589536436"/>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p:cNvSpPr>
            <a:spLocks noGrp="1"/>
          </p:cNvSpPr>
          <p:nvPr>
            <p:ph idx="1"/>
          </p:nvPr>
        </p:nvSpPr>
        <p:spPr>
          <a:xfrm>
            <a:off x="395536" y="620688"/>
            <a:ext cx="8229600" cy="2677656"/>
          </a:xfrm>
          <a:prstGeom prst="rect">
            <a:avLst/>
          </a:prstGeom>
        </p:spPr>
        <p:txBody>
          <a:bodyPr>
            <a:spAutoFit/>
          </a:bodyPr>
          <a:lstStyle/>
          <a:p>
            <a:r>
              <a:rPr lang="tr-TR" sz="2400" dirty="0" smtClean="0"/>
              <a:t>yöntemde, renkli retina </a:t>
            </a:r>
            <a:r>
              <a:rPr lang="tr-TR" sz="2400" dirty="0" err="1" smtClean="0"/>
              <a:t>fundus</a:t>
            </a:r>
            <a:r>
              <a:rPr lang="tr-TR" sz="2400" dirty="0" smtClean="0"/>
              <a:t> görüntüsü üzerinde retina damarlarını otomatik olarak </a:t>
            </a:r>
            <a:r>
              <a:rPr lang="tr-TR" sz="2400" dirty="0" err="1" smtClean="0"/>
              <a:t>bölütleyen</a:t>
            </a:r>
            <a:r>
              <a:rPr lang="tr-TR" sz="2400" dirty="0" smtClean="0"/>
              <a:t> bir yöntem önerilmiştir. Retina damar ağ yapısını </a:t>
            </a:r>
            <a:r>
              <a:rPr lang="tr-TR" sz="2400" dirty="0" err="1" smtClean="0"/>
              <a:t>bölütlemek</a:t>
            </a:r>
            <a:r>
              <a:rPr lang="tr-TR" sz="2400" dirty="0" smtClean="0"/>
              <a:t> için morfolojik işlemlere dayalı bir yöntem retina görüntüleri üzerine uygulanmıştır. Morfolojik işlemlerin uygulandığı </a:t>
            </a:r>
            <a:r>
              <a:rPr lang="tr-TR" sz="2400" dirty="0" err="1" smtClean="0"/>
              <a:t>fundus</a:t>
            </a:r>
            <a:r>
              <a:rPr lang="tr-TR" sz="2400" dirty="0" smtClean="0"/>
              <a:t> görüntüsüne üç farklı </a:t>
            </a:r>
            <a:r>
              <a:rPr lang="tr-TR" sz="2400" dirty="0" err="1" smtClean="0"/>
              <a:t>eşikleme</a:t>
            </a:r>
            <a:r>
              <a:rPr lang="tr-TR" sz="2400" dirty="0" smtClean="0"/>
              <a:t> yöntemi uygulanmıştır</a:t>
            </a:r>
            <a:endParaRPr lang="tr-TR" sz="2400" dirty="0"/>
          </a:p>
        </p:txBody>
      </p:sp>
      <p:pic>
        <p:nvPicPr>
          <p:cNvPr id="1026" name="Picture 2" descr="C:\Users\w10\Pictures\Saved Pictures\indir.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71824"/>
            <a:ext cx="3456384" cy="31683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w10\Pictures\Saved Pictures\indir (2).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371824"/>
            <a:ext cx="3672408" cy="31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254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9512" y="548680"/>
            <a:ext cx="2232248" cy="919864"/>
          </a:xfrm>
        </p:spPr>
        <p:txBody>
          <a:bodyPr>
            <a:normAutofit/>
          </a:bodyPr>
          <a:lstStyle/>
          <a:p>
            <a:r>
              <a:rPr lang="tr-TR" dirty="0" smtClean="0">
                <a:solidFill>
                  <a:srgbClr val="FF0000"/>
                </a:solidFill>
                <a:latin typeface="Algerian" pitchFamily="82" charset="0"/>
              </a:rPr>
              <a:t>SONUÇ</a:t>
            </a:r>
            <a:endParaRPr lang="tr-TR" dirty="0">
              <a:solidFill>
                <a:srgbClr val="FF0000"/>
              </a:solidFill>
              <a:latin typeface="Algerian" pitchFamily="82" charset="0"/>
            </a:endParaRPr>
          </a:p>
        </p:txBody>
      </p:sp>
      <p:sp>
        <p:nvSpPr>
          <p:cNvPr id="4" name="İçerik Yer Tutucusu 3"/>
          <p:cNvSpPr>
            <a:spLocks noGrp="1"/>
          </p:cNvSpPr>
          <p:nvPr>
            <p:ph idx="1"/>
          </p:nvPr>
        </p:nvSpPr>
        <p:spPr/>
        <p:txBody>
          <a:bodyPr>
            <a:normAutofit/>
          </a:bodyPr>
          <a:lstStyle/>
          <a:p>
            <a:r>
              <a:rPr lang="tr-TR" sz="2400" dirty="0"/>
              <a:t>Bu makalede amaç farklı </a:t>
            </a:r>
            <a:r>
              <a:rPr lang="tr-TR" sz="2400" dirty="0" err="1"/>
              <a:t>eşikleme</a:t>
            </a:r>
            <a:r>
              <a:rPr lang="tr-TR" sz="2400" dirty="0"/>
              <a:t>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a:t>
            </a:r>
            <a:endParaRPr lang="tr-TR" sz="2400" dirty="0" smtClean="0"/>
          </a:p>
          <a:p>
            <a:endParaRPr lang="tr-TR" sz="2400" dirty="0"/>
          </a:p>
          <a:p>
            <a:r>
              <a:rPr lang="tr-TR" sz="2400" dirty="0"/>
              <a:t>Bu makalede elde edilen deneysel sonuçlar tatmin edici bir seviyededir. Önerilen yöntem geliştirilmeye açıktır. </a:t>
            </a:r>
          </a:p>
        </p:txBody>
      </p:sp>
    </p:spTree>
    <p:extLst>
      <p:ext uri="{BB962C8B-B14F-4D97-AF65-F5344CB8AC3E}">
        <p14:creationId xmlns:p14="http://schemas.microsoft.com/office/powerpoint/2010/main" val="212698988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627784" y="548680"/>
            <a:ext cx="3384376" cy="847856"/>
          </a:xfrm>
        </p:spPr>
        <p:txBody>
          <a:bodyPr/>
          <a:lstStyle/>
          <a:p>
            <a:r>
              <a:rPr lang="tr-TR" dirty="0" smtClean="0">
                <a:solidFill>
                  <a:srgbClr val="FF0000"/>
                </a:solidFill>
              </a:rPr>
              <a:t>MAKALE-2</a:t>
            </a:r>
            <a:endParaRPr lang="tr-TR" dirty="0">
              <a:solidFill>
                <a:srgbClr val="FF0000"/>
              </a:solidFill>
            </a:endParaRPr>
          </a:p>
        </p:txBody>
      </p:sp>
      <p:sp>
        <p:nvSpPr>
          <p:cNvPr id="3" name="İçerik Yer Tutucusu 2"/>
          <p:cNvSpPr>
            <a:spLocks noGrp="1"/>
          </p:cNvSpPr>
          <p:nvPr>
            <p:ph idx="1"/>
          </p:nvPr>
        </p:nvSpPr>
        <p:spPr/>
        <p:txBody>
          <a:bodyPr/>
          <a:lstStyle/>
          <a:p>
            <a:r>
              <a:rPr lang="tr-TR" dirty="0" smtClean="0">
                <a:solidFill>
                  <a:srgbClr val="FF0000"/>
                </a:solidFill>
                <a:latin typeface="Algerian" pitchFamily="82" charset="0"/>
              </a:rPr>
              <a:t>GİRİŞ</a:t>
            </a:r>
          </a:p>
          <a:p>
            <a:endParaRPr lang="tr-TR" dirty="0">
              <a:solidFill>
                <a:srgbClr val="FF0000"/>
              </a:solidFill>
              <a:latin typeface="Algerian" pitchFamily="82" charset="0"/>
            </a:endParaRPr>
          </a:p>
          <a:p>
            <a:r>
              <a:rPr lang="tr-TR" sz="2400" dirty="0"/>
              <a:t>Görüntü işleme ve bilgisayarlı görme uygulamaları son yıllarda ciddi bir artış göstermektedir. </a:t>
            </a:r>
            <a:endParaRPr lang="tr-TR" sz="2400" dirty="0" smtClean="0"/>
          </a:p>
          <a:p>
            <a:r>
              <a:rPr lang="tr-TR" sz="2400" dirty="0" smtClean="0">
                <a:solidFill>
                  <a:srgbClr val="FF0000"/>
                </a:solidFill>
              </a:rPr>
              <a:t>Örnek </a:t>
            </a:r>
            <a:r>
              <a:rPr lang="tr-TR" sz="2400" dirty="0">
                <a:solidFill>
                  <a:srgbClr val="FF0000"/>
                </a:solidFill>
              </a:rPr>
              <a:t>olarak</a:t>
            </a:r>
            <a:r>
              <a:rPr lang="tr-TR" sz="2400" dirty="0" smtClean="0">
                <a:solidFill>
                  <a:srgbClr val="FF0000"/>
                </a:solidFill>
              </a:rPr>
              <a:t>;</a:t>
            </a:r>
            <a:r>
              <a:rPr lang="tr-TR" sz="2400" dirty="0"/>
              <a:t> biyomedikal ve tıp alanlarında, coğrafi bilgi sistemlerinde, tasarım ve imalat uygulamalarında </a:t>
            </a:r>
            <a:r>
              <a:rPr lang="tr-TR" sz="2400" dirty="0" smtClean="0"/>
              <a:t>kullanılmaktadır</a:t>
            </a:r>
            <a:endParaRPr lang="tr-TR" sz="2400" dirty="0"/>
          </a:p>
          <a:p>
            <a:endParaRPr lang="tr-TR" dirty="0"/>
          </a:p>
          <a:p>
            <a:endParaRPr lang="tr-TR" dirty="0" smtClean="0"/>
          </a:p>
          <a:p>
            <a:endParaRPr lang="tr-TR" dirty="0" smtClean="0">
              <a:solidFill>
                <a:srgbClr val="FF0000"/>
              </a:solidFill>
              <a:latin typeface="Algerian" pitchFamily="82" charset="0"/>
            </a:endParaRPr>
          </a:p>
          <a:p>
            <a:endParaRPr lang="tr-TR" dirty="0">
              <a:solidFill>
                <a:srgbClr val="FF0000"/>
              </a:solidFill>
              <a:latin typeface="Algerian" pitchFamily="82" charset="0"/>
            </a:endParaRPr>
          </a:p>
          <a:p>
            <a:endParaRPr lang="tr-TR" dirty="0">
              <a:solidFill>
                <a:srgbClr val="FF0000"/>
              </a:solidFill>
              <a:latin typeface="Algerian" pitchFamily="82" charset="0"/>
            </a:endParaRPr>
          </a:p>
        </p:txBody>
      </p:sp>
    </p:spTree>
    <p:extLst>
      <p:ext uri="{BB962C8B-B14F-4D97-AF65-F5344CB8AC3E}">
        <p14:creationId xmlns:p14="http://schemas.microsoft.com/office/powerpoint/2010/main" val="86411824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800" dirty="0" smtClean="0"/>
              <a:t>Görüntü işleme teknikleri kullanılırken ilk olarak kameradan görüntü alınır alınan bu görüntü işlenmeye başlar belirli ön adımlar yapılır ve görüntünü doğru bir şekilde çıkarılması sağlanır ve bundan sonra yukarda belirtiğimiz uygulama alanlarında başarılı şekilde kullanılır.</a:t>
            </a:r>
          </a:p>
        </p:txBody>
      </p:sp>
    </p:spTree>
    <p:extLst>
      <p:ext uri="{BB962C8B-B14F-4D97-AF65-F5344CB8AC3E}">
        <p14:creationId xmlns:p14="http://schemas.microsoft.com/office/powerpoint/2010/main" val="2393332318"/>
      </p:ext>
    </p:extLst>
  </p:cSld>
  <p:clrMapOvr>
    <a:masterClrMapping/>
  </p:clrMapOvr>
  <p:transition spd="slow">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öküm">
  <a:themeElements>
    <a:clrScheme name="Döküm">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Döküm">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öküm">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104</TotalTime>
  <Words>644</Words>
  <Application>Microsoft Office PowerPoint</Application>
  <PresentationFormat>Ekran Gösterisi (4:3)</PresentationFormat>
  <Paragraphs>54</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Döküm</vt:lpstr>
      <vt:lpstr>GÖRÜNTÜ İŞLEME  MAKALE 1- MAKALE 2  ÖZETİ</vt:lpstr>
      <vt:lpstr>MAKALE 1 </vt:lpstr>
      <vt:lpstr>PowerPoint Sunusu</vt:lpstr>
      <vt:lpstr>PowerPoint Sunusu</vt:lpstr>
      <vt:lpstr>GELİŞME</vt:lpstr>
      <vt:lpstr>PowerPoint Sunusu</vt:lpstr>
      <vt:lpstr>SONUÇ</vt:lpstr>
      <vt:lpstr>MAKALE-2</vt:lpstr>
      <vt:lpstr>PowerPoint Sunusu</vt:lpstr>
      <vt:lpstr>GELİŞME</vt:lpstr>
      <vt:lpstr>PowerPoint Sunusu</vt:lpstr>
      <vt:lpstr>PowerPoint Sunusu</vt:lpstr>
      <vt:lpstr>PowerPoint Sunusu</vt:lpstr>
      <vt:lpstr>SONUÇ</vt:lpstr>
      <vt:lpstr>PowerPoint Sunusu</vt:lpstr>
      <vt:lpstr>TEŞEKKÜRLERR</vt:lpstr>
    </vt:vector>
  </TitlesOfParts>
  <Company>Progressive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MAKALE 1- MAKALE 2  ÖZETİ</dc:title>
  <dc:creator>w10</dc:creator>
  <cp:lastModifiedBy>w10</cp:lastModifiedBy>
  <cp:revision>10</cp:revision>
  <dcterms:created xsi:type="dcterms:W3CDTF">2022-12-14T08:25:41Z</dcterms:created>
  <dcterms:modified xsi:type="dcterms:W3CDTF">2022-12-14T10:09:46Z</dcterms:modified>
</cp:coreProperties>
</file>