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İkizkenar Üçgen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Başlık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Alt Başlık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Veri Yer Tutucusu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1680A853-B9F7-43E5-A913-C8892E2DFBEB}" type="datetimeFigureOut">
              <a:rPr lang="tr-TR" smtClean="0"/>
              <a:t>9.11.2022</a:t>
            </a:fld>
            <a:endParaRPr lang="tr-TR"/>
          </a:p>
        </p:txBody>
      </p:sp>
      <p:sp>
        <p:nvSpPr>
          <p:cNvPr id="17" name="Altbilgi Yer Tutucusu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tr-TR"/>
          </a:p>
        </p:txBody>
      </p:sp>
      <p:sp>
        <p:nvSpPr>
          <p:cNvPr id="29" name="Slayt Numarası Yer Tutucusu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DA9B3357-D986-4A3C-AABD-B320B484CC1F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0A853-B9F7-43E5-A913-C8892E2DFBEB}" type="datetimeFigureOut">
              <a:rPr lang="tr-TR" smtClean="0"/>
              <a:t>9.11.2022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3357-D986-4A3C-AABD-B320B484CC1F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0A853-B9F7-43E5-A913-C8892E2DFBEB}" type="datetimeFigureOut">
              <a:rPr lang="tr-TR" smtClean="0"/>
              <a:t>9.11.2022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3357-D986-4A3C-AABD-B320B484CC1F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1680A853-B9F7-43E5-A913-C8892E2DFBEB}" type="datetimeFigureOut">
              <a:rPr lang="tr-TR" smtClean="0"/>
              <a:t>9.11.2022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3357-D986-4A3C-AABD-B320B484CC1F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k Üçgen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İkizkenar Üçgen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1680A853-B9F7-43E5-A913-C8892E2DFBEB}" type="datetimeFigureOut">
              <a:rPr lang="tr-TR" smtClean="0"/>
              <a:t>9.11.2022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DA9B3357-D986-4A3C-AABD-B320B484CC1F}" type="slidenum">
              <a:rPr lang="tr-TR" smtClean="0"/>
              <a:t>‹#›</a:t>
            </a:fld>
            <a:endParaRPr lang="tr-TR"/>
          </a:p>
        </p:txBody>
      </p:sp>
      <p:cxnSp>
        <p:nvCxnSpPr>
          <p:cNvPr id="11" name="Düz Bağlayıcı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Düz Bağlayıcı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680A853-B9F7-43E5-A913-C8892E2DFBEB}" type="datetimeFigureOut">
              <a:rPr lang="tr-TR" smtClean="0"/>
              <a:t>9.11.2022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A9B3357-D986-4A3C-AABD-B320B484CC1F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Karşılaştırm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İçerik Yer Tutucusu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1680A853-B9F7-43E5-A913-C8892E2DFBEB}" type="datetimeFigureOut">
              <a:rPr lang="tr-TR" smtClean="0"/>
              <a:t>9.11.2022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DA9B3357-D986-4A3C-AABD-B320B484CC1F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0A853-B9F7-43E5-A913-C8892E2DFBEB}" type="datetimeFigureOut">
              <a:rPr lang="tr-TR" smtClean="0"/>
              <a:t>9.11.2022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3357-D986-4A3C-AABD-B320B484CC1F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680A853-B9F7-43E5-A913-C8892E2DFBEB}" type="datetimeFigureOut">
              <a:rPr lang="tr-TR" smtClean="0"/>
              <a:t>9.11.2022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A9B3357-D986-4A3C-AABD-B320B484CC1F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1680A853-B9F7-43E5-A913-C8892E2DFBEB}" type="datetimeFigureOut">
              <a:rPr lang="tr-TR" smtClean="0"/>
              <a:t>9.11.2022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DA9B3357-D986-4A3C-AABD-B320B484CC1F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1680A853-B9F7-43E5-A913-C8892E2DFBEB}" type="datetimeFigureOut">
              <a:rPr lang="tr-TR" smtClean="0"/>
              <a:t>9.11.2022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DA9B3357-D986-4A3C-AABD-B320B484CC1F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ik Üçgen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Düz Bağlayıcı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Düz Bağlayıcı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Başlık Yer Tutucusu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Metin Yer Tutucusu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Veri Yer Tutucusu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680A853-B9F7-43E5-A913-C8892E2DFBEB}" type="datetimeFigureOut">
              <a:rPr lang="tr-TR" smtClean="0"/>
              <a:t>9.11.2022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tr-TR"/>
          </a:p>
        </p:txBody>
      </p:sp>
      <p:sp>
        <p:nvSpPr>
          <p:cNvPr id="23" name="Slayt Numarası Yer Tutucusu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DA9B3357-D986-4A3C-AABD-B320B484CC1F}" type="slidenum">
              <a:rPr lang="tr-TR" smtClean="0"/>
              <a:t>‹#›</a:t>
            </a:fld>
            <a:endParaRPr lang="tr-T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07504" y="908720"/>
            <a:ext cx="7772400" cy="2594719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FF0000"/>
                </a:solidFill>
                <a:latin typeface="Algerian" pitchFamily="82" charset="0"/>
              </a:rPr>
              <a:t>Ekmek Doku Analizi Ve </a:t>
            </a:r>
            <a:r>
              <a:rPr lang="tr-TR" dirty="0" err="1" smtClean="0">
                <a:solidFill>
                  <a:srgbClr val="FF0000"/>
                </a:solidFill>
                <a:latin typeface="Algerian" pitchFamily="82" charset="0"/>
              </a:rPr>
              <a:t>Arayüz</a:t>
            </a:r>
            <a:r>
              <a:rPr lang="tr-TR" dirty="0" smtClean="0">
                <a:solidFill>
                  <a:srgbClr val="FF0000"/>
                </a:solidFill>
                <a:latin typeface="Algerian" pitchFamily="82" charset="0"/>
              </a:rPr>
              <a:t> Programının Geliştirilmesi </a:t>
            </a:r>
            <a:br>
              <a:rPr lang="tr-TR" dirty="0" smtClean="0">
                <a:solidFill>
                  <a:srgbClr val="FF0000"/>
                </a:solidFill>
                <a:latin typeface="Algerian" pitchFamily="82" charset="0"/>
              </a:rPr>
            </a:br>
            <a:r>
              <a:rPr lang="tr-TR" dirty="0" smtClean="0">
                <a:solidFill>
                  <a:srgbClr val="FF0000"/>
                </a:solidFill>
                <a:latin typeface="Algerian" pitchFamily="82" charset="0"/>
              </a:rPr>
              <a:t>Özet</a:t>
            </a:r>
            <a:endParaRPr lang="tr-TR" dirty="0">
              <a:solidFill>
                <a:srgbClr val="FF0000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555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/>
          <p:cNvSpPr>
            <a:spLocks noGrp="1"/>
          </p:cNvSpPr>
          <p:nvPr>
            <p:ph type="title"/>
          </p:nvPr>
        </p:nvSpPr>
        <p:spPr>
          <a:xfrm>
            <a:off x="0" y="476672"/>
            <a:ext cx="6264696" cy="954360"/>
          </a:xfrm>
        </p:spPr>
        <p:txBody>
          <a:bodyPr/>
          <a:lstStyle/>
          <a:p>
            <a:r>
              <a:rPr lang="tr-TR" dirty="0" smtClean="0">
                <a:solidFill>
                  <a:srgbClr val="FF0000"/>
                </a:solidFill>
                <a:latin typeface="Algerian" pitchFamily="82" charset="0"/>
              </a:rPr>
              <a:t>GİRİŞ</a:t>
            </a:r>
            <a:endParaRPr lang="tr-TR" dirty="0">
              <a:solidFill>
                <a:srgbClr val="FF0000"/>
              </a:solidFill>
              <a:latin typeface="Algerian" pitchFamily="82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Öncelikle olarak ekmek içine konulan maddenin miktarına ve cinsine bakılarak ekmeğin kalitesine bakılıyor ve bununla ilgili belirli çalışmalar yapılıyor</a:t>
            </a:r>
          </a:p>
          <a:p>
            <a:endParaRPr lang="tr-TR" dirty="0"/>
          </a:p>
          <a:p>
            <a:r>
              <a:rPr lang="tr-TR" dirty="0" smtClean="0"/>
              <a:t>Bunlara kısaca örnek verecek;</a:t>
            </a:r>
          </a:p>
          <a:p>
            <a:r>
              <a:rPr lang="tr-TR" dirty="0" smtClean="0"/>
              <a:t>Unun </a:t>
            </a:r>
            <a:r>
              <a:rPr lang="tr-TR" dirty="0" err="1" smtClean="0"/>
              <a:t>kaleitesine</a:t>
            </a:r>
            <a:r>
              <a:rPr lang="tr-TR" dirty="0" smtClean="0"/>
              <a:t> göre </a:t>
            </a:r>
            <a:r>
              <a:rPr lang="tr-TR" dirty="0" err="1" smtClean="0"/>
              <a:t>ekmekde</a:t>
            </a:r>
            <a:r>
              <a:rPr lang="tr-TR" dirty="0" smtClean="0"/>
              <a:t> ki gözenek yoğunluğu</a:t>
            </a:r>
          </a:p>
          <a:p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152992309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İçerik Yer Tutucusu 2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4525963"/>
          </a:xfrm>
        </p:spPr>
        <p:txBody>
          <a:bodyPr/>
          <a:lstStyle/>
          <a:p>
            <a:r>
              <a:rPr lang="tr-TR" dirty="0" smtClean="0"/>
              <a:t>Büyüklüğü</a:t>
            </a:r>
          </a:p>
          <a:p>
            <a:r>
              <a:rPr lang="tr-TR" dirty="0" smtClean="0"/>
              <a:t>Ekmeğin dışının çatlaması</a:t>
            </a:r>
            <a:r>
              <a:rPr lang="tr-TR" dirty="0"/>
              <a:t> </a:t>
            </a:r>
            <a:r>
              <a:rPr lang="tr-TR" dirty="0" smtClean="0"/>
              <a:t>gibi özellikler bu analiz sayesinde kullanılan maddenin kalitesini anlayabiliyoruz</a:t>
            </a:r>
          </a:p>
        </p:txBody>
      </p:sp>
    </p:spTree>
    <p:extLst>
      <p:ext uri="{BB962C8B-B14F-4D97-AF65-F5344CB8AC3E}">
        <p14:creationId xmlns:p14="http://schemas.microsoft.com/office/powerpoint/2010/main" val="2785840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3664" y="116632"/>
            <a:ext cx="8229600" cy="1143000"/>
          </a:xfrm>
        </p:spPr>
        <p:txBody>
          <a:bodyPr/>
          <a:lstStyle/>
          <a:p>
            <a:r>
              <a:rPr lang="tr-TR" dirty="0" smtClean="0">
                <a:solidFill>
                  <a:srgbClr val="FF0000"/>
                </a:solidFill>
                <a:latin typeface="Algerian" pitchFamily="82" charset="0"/>
              </a:rPr>
              <a:t>Gelişme(Deneysel Kısım)</a:t>
            </a:r>
            <a:endParaRPr lang="tr-TR" dirty="0">
              <a:solidFill>
                <a:srgbClr val="FF0000"/>
              </a:solidFill>
              <a:latin typeface="Algerian" pitchFamily="82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Deneysel kısımda amaç </a:t>
            </a:r>
            <a:r>
              <a:rPr lang="tr-TR" dirty="0" err="1"/>
              <a:t>D</a:t>
            </a:r>
            <a:r>
              <a:rPr lang="tr-TR" dirty="0" err="1" smtClean="0"/>
              <a:t>atem</a:t>
            </a:r>
            <a:r>
              <a:rPr lang="tr-TR" dirty="0" smtClean="0"/>
              <a:t> katkı maddesi</a:t>
            </a:r>
            <a:r>
              <a:rPr lang="tr-TR" dirty="0"/>
              <a:t> </a:t>
            </a:r>
            <a:r>
              <a:rPr lang="tr-TR" dirty="0" smtClean="0"/>
              <a:t>, </a:t>
            </a:r>
            <a:r>
              <a:rPr lang="tr-TR" dirty="0" err="1" smtClean="0"/>
              <a:t>Fosfolipaz</a:t>
            </a:r>
            <a:r>
              <a:rPr lang="tr-TR" dirty="0" smtClean="0"/>
              <a:t> , </a:t>
            </a:r>
            <a:r>
              <a:rPr lang="tr-TR" dirty="0" err="1" smtClean="0"/>
              <a:t>Glikolipaz</a:t>
            </a:r>
            <a:r>
              <a:rPr lang="tr-TR" dirty="0" smtClean="0"/>
              <a:t> enzimleri doğrudan ekmek yapım yöntemleriyle üretilmiş ekmeklerde yoğunluk oranı , gözenek sayısı ,</a:t>
            </a:r>
          </a:p>
          <a:p>
            <a:pPr marL="0" indent="0">
              <a:buNone/>
            </a:pPr>
            <a:r>
              <a:rPr lang="tr-TR" dirty="0" smtClean="0"/>
              <a:t>    boşluk oranı gibi sayısal değerleri ortaya </a:t>
            </a:r>
          </a:p>
          <a:p>
            <a:pPr marL="0" indent="0">
              <a:buNone/>
            </a:pPr>
            <a:r>
              <a:rPr lang="tr-TR" dirty="0"/>
              <a:t> </a:t>
            </a:r>
            <a:r>
              <a:rPr lang="tr-TR" dirty="0" smtClean="0"/>
              <a:t>   koymaktadır </a:t>
            </a:r>
          </a:p>
          <a:p>
            <a:r>
              <a:rPr lang="tr-TR" dirty="0" smtClean="0"/>
              <a:t>Çalışmada, 104 farklı ekmek imgesi kullanılmıştır</a:t>
            </a:r>
            <a:endParaRPr lang="tr-TR" dirty="0"/>
          </a:p>
          <a:p>
            <a:pPr marL="0" indent="0">
              <a:buNone/>
            </a:pP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315224412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4968552"/>
          </a:xfrm>
        </p:spPr>
        <p:txBody>
          <a:bodyPr>
            <a:normAutofit fontScale="92500" lnSpcReduction="10000"/>
          </a:bodyPr>
          <a:lstStyle/>
          <a:p>
            <a:r>
              <a:rPr lang="tr-TR" dirty="0" smtClean="0"/>
              <a:t>Bunlara kısaca örnek verecek olursak;</a:t>
            </a:r>
          </a:p>
          <a:p>
            <a:r>
              <a:rPr lang="tr-TR" dirty="0"/>
              <a:t> </a:t>
            </a:r>
            <a:r>
              <a:rPr lang="tr-TR" dirty="0" err="1" smtClean="0"/>
              <a:t>Datemde</a:t>
            </a:r>
            <a:r>
              <a:rPr lang="tr-TR" dirty="0" smtClean="0"/>
              <a:t> gözenek sayısı ve gözenek alanını </a:t>
            </a:r>
            <a:r>
              <a:rPr lang="tr-TR" dirty="0" err="1" smtClean="0"/>
              <a:t>konstrasyon</a:t>
            </a:r>
            <a:r>
              <a:rPr lang="tr-TR" dirty="0" smtClean="0"/>
              <a:t> miktarıyla doğru orantılı artmış </a:t>
            </a:r>
          </a:p>
          <a:p>
            <a:r>
              <a:rPr lang="tr-TR" dirty="0" err="1" smtClean="0"/>
              <a:t>Datemli</a:t>
            </a:r>
            <a:r>
              <a:rPr lang="tr-TR" dirty="0" smtClean="0"/>
              <a:t> ekmekteki gözenek sayısı </a:t>
            </a:r>
            <a:r>
              <a:rPr lang="tr-TR" dirty="0" err="1" smtClean="0"/>
              <a:t>Lipazlı</a:t>
            </a:r>
            <a:r>
              <a:rPr lang="tr-TR" dirty="0" smtClean="0"/>
              <a:t> </a:t>
            </a:r>
            <a:r>
              <a:rPr lang="tr-TR" dirty="0" err="1" smtClean="0"/>
              <a:t>ekmekden</a:t>
            </a:r>
            <a:r>
              <a:rPr lang="tr-TR" dirty="0" smtClean="0"/>
              <a:t> daha çok olduğu gözlemlenmiştir</a:t>
            </a:r>
          </a:p>
          <a:p>
            <a:r>
              <a:rPr lang="tr-TR" dirty="0" err="1" smtClean="0"/>
              <a:t>Datemlide</a:t>
            </a:r>
            <a:r>
              <a:rPr lang="tr-TR" dirty="0" smtClean="0"/>
              <a:t> gözenek yoğunluğu daha fazla oluyormuş</a:t>
            </a:r>
          </a:p>
          <a:p>
            <a:r>
              <a:rPr lang="tr-TR" dirty="0" err="1" smtClean="0"/>
              <a:t>Fosfolipaz</a:t>
            </a:r>
            <a:r>
              <a:rPr lang="tr-TR" dirty="0" smtClean="0"/>
              <a:t> ve </a:t>
            </a:r>
            <a:r>
              <a:rPr lang="tr-TR" dirty="0" err="1" smtClean="0"/>
              <a:t>Glikolipaz</a:t>
            </a:r>
            <a:r>
              <a:rPr lang="tr-TR" dirty="0" smtClean="0"/>
              <a:t> </a:t>
            </a:r>
            <a:r>
              <a:rPr lang="tr-TR" dirty="0" err="1" smtClean="0"/>
              <a:t>dateme</a:t>
            </a:r>
            <a:r>
              <a:rPr lang="tr-TR" dirty="0" smtClean="0"/>
              <a:t> benzer şekilde olumluluk göstermiştir</a:t>
            </a:r>
          </a:p>
          <a:p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134170067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7544" y="476672"/>
            <a:ext cx="8229600" cy="4572000"/>
          </a:xfrm>
        </p:spPr>
        <p:txBody>
          <a:bodyPr/>
          <a:lstStyle/>
          <a:p>
            <a:r>
              <a:rPr lang="tr-TR" dirty="0" err="1" smtClean="0"/>
              <a:t>Datemde</a:t>
            </a:r>
            <a:r>
              <a:rPr lang="tr-TR" dirty="0" smtClean="0"/>
              <a:t> ekmek hacminin arttığını </a:t>
            </a:r>
          </a:p>
          <a:p>
            <a:r>
              <a:rPr lang="tr-TR" dirty="0" err="1" smtClean="0"/>
              <a:t>Datemde</a:t>
            </a:r>
            <a:r>
              <a:rPr lang="tr-TR" dirty="0" smtClean="0"/>
              <a:t> boşluk oranı doğru orantılı olarak artması(</a:t>
            </a:r>
            <a:r>
              <a:rPr lang="tr-TR" dirty="0" err="1" smtClean="0"/>
              <a:t>datem</a:t>
            </a:r>
            <a:r>
              <a:rPr lang="tr-TR" dirty="0" smtClean="0"/>
              <a:t> oranına göre)</a:t>
            </a:r>
          </a:p>
          <a:p>
            <a:r>
              <a:rPr lang="tr-TR" dirty="0" err="1" smtClean="0"/>
              <a:t>FL’nin</a:t>
            </a:r>
            <a:r>
              <a:rPr lang="tr-TR" dirty="0" smtClean="0"/>
              <a:t> 20 mg.kg-1 ve </a:t>
            </a:r>
            <a:r>
              <a:rPr lang="tr-TR" dirty="0" err="1" smtClean="0"/>
              <a:t>GL’nin</a:t>
            </a:r>
            <a:r>
              <a:rPr lang="tr-TR" dirty="0" smtClean="0"/>
              <a:t> 60 mg.kg-1 konsantrasyonlarında ise gözenek sayısı ve gözenek alanında artış olduğu gözlemlenmiştir. </a:t>
            </a:r>
          </a:p>
        </p:txBody>
      </p:sp>
    </p:spTree>
    <p:extLst>
      <p:ext uri="{BB962C8B-B14F-4D97-AF65-F5344CB8AC3E}">
        <p14:creationId xmlns:p14="http://schemas.microsoft.com/office/powerpoint/2010/main" val="2477734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32024" y="332656"/>
            <a:ext cx="2864496" cy="954360"/>
          </a:xfrm>
        </p:spPr>
        <p:txBody>
          <a:bodyPr/>
          <a:lstStyle/>
          <a:p>
            <a:r>
              <a:rPr lang="tr-TR" dirty="0">
                <a:solidFill>
                  <a:srgbClr val="FF0000"/>
                </a:solidFill>
                <a:latin typeface="Algerian" pitchFamily="82" charset="0"/>
              </a:rPr>
              <a:t>S</a:t>
            </a:r>
            <a:r>
              <a:rPr lang="tr-TR" dirty="0" smtClean="0">
                <a:solidFill>
                  <a:srgbClr val="FF0000"/>
                </a:solidFill>
                <a:latin typeface="Algerian" pitchFamily="82" charset="0"/>
              </a:rPr>
              <a:t>onuç</a:t>
            </a:r>
            <a:endParaRPr lang="tr-TR" dirty="0">
              <a:solidFill>
                <a:srgbClr val="FF0000"/>
              </a:solidFill>
              <a:latin typeface="Algerian" pitchFamily="82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Datem’in</a:t>
            </a:r>
            <a:r>
              <a:rPr lang="tr-TR" dirty="0" smtClean="0"/>
              <a:t>  ekmek gözenek yapısını </a:t>
            </a:r>
            <a:r>
              <a:rPr lang="tr-TR" dirty="0" err="1" smtClean="0"/>
              <a:t>iyleştirdiğini</a:t>
            </a:r>
            <a:r>
              <a:rPr lang="tr-TR" dirty="0" smtClean="0"/>
              <a:t> gördük</a:t>
            </a:r>
          </a:p>
          <a:p>
            <a:r>
              <a:rPr lang="tr-TR" dirty="0" smtClean="0"/>
              <a:t>Yapılan çalışmada görüntü işleme teknikleri kullanılarak ekmek gözenekleri </a:t>
            </a:r>
            <a:r>
              <a:rPr lang="tr-TR" dirty="0" err="1" smtClean="0"/>
              <a:t>bölütlenmiştir</a:t>
            </a:r>
            <a:endParaRPr lang="tr-TR" dirty="0" smtClean="0"/>
          </a:p>
          <a:p>
            <a:r>
              <a:rPr lang="tr-TR" dirty="0" smtClean="0"/>
              <a:t>Enzimlerin yoğunluk , gözenek olsun değer sayısının çok yüksek olduğunu yalnız </a:t>
            </a:r>
            <a:r>
              <a:rPr lang="tr-TR" dirty="0" err="1" smtClean="0"/>
              <a:t>dateme</a:t>
            </a:r>
            <a:r>
              <a:rPr lang="tr-TR" dirty="0" smtClean="0"/>
              <a:t> kıyasla küçük olduğunu</a:t>
            </a:r>
          </a:p>
          <a:p>
            <a:endParaRPr lang="tr-TR" dirty="0" smtClean="0"/>
          </a:p>
          <a:p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8853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nlı">
  <a:themeElements>
    <a:clrScheme name="Canlı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Canlı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anlı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88</TotalTime>
  <Words>199</Words>
  <Application>Microsoft Office PowerPoint</Application>
  <PresentationFormat>Ekran Gösterisi (4:3)</PresentationFormat>
  <Paragraphs>26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8" baseType="lpstr">
      <vt:lpstr>Canlı</vt:lpstr>
      <vt:lpstr>Ekmek Doku Analizi Ve Arayüz Programının Geliştirilmesi  Özet</vt:lpstr>
      <vt:lpstr>GİRİŞ</vt:lpstr>
      <vt:lpstr>PowerPoint Sunusu</vt:lpstr>
      <vt:lpstr>Gelişme(Deneysel Kısım)</vt:lpstr>
      <vt:lpstr>PowerPoint Sunusu</vt:lpstr>
      <vt:lpstr>PowerPoint Sunusu</vt:lpstr>
      <vt:lpstr>Sonuç</vt:lpstr>
    </vt:vector>
  </TitlesOfParts>
  <Company>Progressive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Ekmek Doku Analizi Ve Arayüz Programının Geliştirilmesi  Özet</dc:title>
  <dc:creator>w10</dc:creator>
  <cp:lastModifiedBy>w10</cp:lastModifiedBy>
  <cp:revision>8</cp:revision>
  <dcterms:created xsi:type="dcterms:W3CDTF">2022-11-09T20:02:35Z</dcterms:created>
  <dcterms:modified xsi:type="dcterms:W3CDTF">2022-11-09T21:30:51Z</dcterms:modified>
</cp:coreProperties>
</file>