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DB"/>
          </a:solidFill>
        </a:fill>
      </a:tcStyle>
    </a:wholeTbl>
    <a:band2H>
      <a:tcTxStyle b="def" i="def"/>
      <a:tcStyle>
        <a:tcBdr/>
        <a:fill>
          <a:solidFill>
            <a:srgbClr val="E6ED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D7CB"/>
          </a:solidFill>
        </a:fill>
      </a:tcStyle>
    </a:wholeTbl>
    <a:band2H>
      <a:tcTxStyle b="def" i="def"/>
      <a:tcStyle>
        <a:tcBdr/>
        <a:fill>
          <a:solidFill>
            <a:srgbClr val="F3EC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0000"/>
        </a:fontRef>
        <a:srgbClr val="FF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0000"/>
              </a:solidFill>
              <a:prstDash val="solid"/>
              <a:round/>
            </a:ln>
          </a:top>
          <a:bottom>
            <a:ln w="25400" cap="flat">
              <a:solidFill>
                <a:srgbClr val="FF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 b="def" i="def"/>
      <a:tcStyle>
        <a:tcBdr/>
        <a:fill>
          <a:solidFill>
            <a:srgbClr val="FF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/>
          <p:nvPr>
            <p:ph type="body" sz="quarter" idx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+mj-lt"/>
                <a:ea typeface="+mj-ea"/>
                <a:cs typeface="+mj-cs"/>
                <a:sym typeface="Helvetica"/>
              </a:defRPr>
            </a:lvl1pPr>
            <a:lvl2pPr marL="7940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2pPr>
            <a:lvl3pPr marL="12512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3pPr>
            <a:lvl4pPr marL="17084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4pPr>
            <a:lvl5pPr marL="2165684" indent="-336884" algn="ctr">
              <a:spcBef>
                <a:spcPts val="0"/>
              </a:spcBef>
              <a:defRPr b="1"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2400"/>
              </a:spcBef>
              <a:buSzTx/>
              <a:buNone/>
              <a:defRPr sz="4000"/>
            </a:pP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19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8" name="Title Text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ulcher@pulcher.biz?subject=" TargetMode="External"/><Relationship Id="rId3" Type="http://schemas.openxmlformats.org/officeDocument/2006/relationships/hyperlink" Target="https://github.com/pulcher/AzurePlay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hyperlink" Target="http://www.youtube.com/embed/oY0mxwySaSo?autoplay=1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zure.microsoft.com/en-us/services/iot-hub/" TargetMode="External"/><Relationship Id="rId3" Type="http://schemas.openxmlformats.org/officeDocument/2006/relationships/hyperlink" Target="https://azure.microsoft.com/en-us/documentation/articles/iot-hub-devguide/" TargetMode="External"/><Relationship Id="rId4" Type="http://schemas.openxmlformats.org/officeDocument/2006/relationships/hyperlink" Target="https://azure.microsoft.com/en-us/documentation/videos/azure-friday/" TargetMode="External"/><Relationship Id="rId5" Type="http://schemas.openxmlformats.org/officeDocument/2006/relationships/hyperlink" Target="https://azure.microsoft.com/en-us/documentation/videos/azurecon-2015-overview-of-azure-iot-hub/" TargetMode="External"/><Relationship Id="rId6" Type="http://schemas.openxmlformats.org/officeDocument/2006/relationships/hyperlink" Target="https://azure.microsoft.com/en-us/documentation/videos/azurecon-2015-connect-your-iot-devices-with-azure-iot-client-libraries/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Azure/azure-iot-sdks/blob/master/tools/DeviceExplorer/doc/how_to_use_device_explorer.md" TargetMode="External"/><Relationship Id="rId3" Type="http://schemas.openxmlformats.org/officeDocument/2006/relationships/hyperlink" Target="https://github.com/pulcher/AzurePlay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video" Target="../media/media1.mp4"/><Relationship Id="rId4" Type="http://schemas.microsoft.com/office/2007/relationships/media" Target="../media/media1.mp4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arold Pulcher…"/>
          <p:cNvSpPr/>
          <p:nvPr>
            <p:ph type="subTitle" sz="half" idx="1"/>
          </p:nvPr>
        </p:nvSpPr>
        <p:spPr>
          <a:xfrm>
            <a:off x="788144" y="3125390"/>
            <a:ext cx="10946657" cy="2586634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Harold Pulcher</a:t>
            </a:r>
          </a:p>
          <a:p>
            <a:pPr>
              <a:defRPr sz="4800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pulcher@pulcher.biz</a:t>
            </a:r>
          </a:p>
          <a:p>
            <a:pPr>
              <a:defRPr sz="4800" u="sng">
                <a:solidFill>
                  <a:srgbClr val="FFFDE9"/>
                </a:solidFill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https://github.com/pulcher/AzurePlay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asted-image.png" descr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8017" t="0" r="8017" b="0"/>
          <a:stretch>
            <a:fillRect/>
          </a:stretch>
        </p:blipFill>
        <p:spPr>
          <a:xfrm>
            <a:off x="736599" y="1993900"/>
            <a:ext cx="7177992" cy="4344083"/>
          </a:xfrm>
          <a:prstGeom prst="rect">
            <a:avLst/>
          </a:prstGeom>
        </p:spPr>
      </p:pic>
      <p:sp>
        <p:nvSpPr>
          <p:cNvPr id="174" name="Connected Cow"/>
          <p:cNvSpPr/>
          <p:nvPr>
            <p:ph type="title"/>
          </p:nvPr>
        </p:nvSpPr>
        <p:spPr>
          <a:xfrm>
            <a:off x="1270000" y="5207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Connected Cow</a:t>
            </a:r>
          </a:p>
        </p:txBody>
      </p:sp>
      <p:pic>
        <p:nvPicPr>
          <p:cNvPr id="17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rcRect l="8241" t="0" r="8241" b="0"/>
          <a:stretch>
            <a:fillRect/>
          </a:stretch>
        </p:blipFill>
        <p:spPr>
          <a:xfrm>
            <a:off x="5308600" y="2704703"/>
            <a:ext cx="7177991" cy="434408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http://www.youtube.com/embed/oY0mxwySaSo?autoplay=1"/>
          <p:cNvSpPr/>
          <p:nvPr/>
        </p:nvSpPr>
        <p:spPr>
          <a:xfrm>
            <a:off x="1270000" y="7581900"/>
            <a:ext cx="10464800" cy="142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15468">
              <a:defRPr sz="4320" u="sng">
                <a:solidFill>
                  <a:srgbClr val="FFFFFF"/>
                </a:solid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http://www.youtube.com/embed/oY0mxwySaSo?autoplay=1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inks"/>
          <p:cNvSpPr/>
          <p:nvPr>
            <p:ph type="title"/>
          </p:nvPr>
        </p:nvSpPr>
        <p:spPr>
          <a:xfrm>
            <a:off x="952500" y="406400"/>
            <a:ext cx="11099800" cy="1320800"/>
          </a:xfrm>
          <a:prstGeom prst="rect">
            <a:avLst/>
          </a:prstGeom>
        </p:spPr>
        <p:txBody>
          <a:bodyPr/>
          <a:lstStyle/>
          <a:p>
            <a:pPr/>
            <a:r>
              <a:t>Links</a:t>
            </a:r>
          </a:p>
        </p:txBody>
      </p:sp>
      <p:sp>
        <p:nvSpPr>
          <p:cNvPr id="179" name="Main site: https://azure.microsoft.com/en-us/services/iot-hub/…"/>
          <p:cNvSpPr/>
          <p:nvPr>
            <p:ph type="body" idx="1"/>
          </p:nvPr>
        </p:nvSpPr>
        <p:spPr>
          <a:xfrm>
            <a:off x="952500" y="1727200"/>
            <a:ext cx="11099800" cy="7150100"/>
          </a:xfrm>
          <a:prstGeom prst="rect">
            <a:avLst/>
          </a:prstGeom>
        </p:spPr>
        <p:txBody>
          <a:bodyPr/>
          <a:lstStyle/>
          <a:p>
            <a:pPr marL="443483" indent="-443483" defTabSz="566674">
              <a:spcBef>
                <a:spcPts val="4000"/>
              </a:spcBef>
              <a:defRPr sz="2910"/>
            </a:pPr>
            <a:r>
              <a:t>Main site: </a:t>
            </a:r>
            <a:r>
              <a:rPr u="sng"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https://azure.microsoft.com/en-us/services/iot-hub/</a:t>
            </a:r>
            <a:r>
              <a:t> </a:t>
            </a:r>
          </a:p>
          <a:p>
            <a:pPr marL="443483" indent="-443483" defTabSz="566674">
              <a:spcBef>
                <a:spcPts val="4000"/>
              </a:spcBef>
              <a:defRPr sz="2910"/>
            </a:pPr>
            <a:r>
              <a:t>Dev Guide: </a:t>
            </a:r>
            <a:r>
              <a:rPr u="sng"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https://azure.microsoft.com/en-us/documentation/articles/iot-hub-devguide/</a:t>
            </a:r>
          </a:p>
          <a:p>
            <a:pPr marL="443483" indent="-443483" defTabSz="566674">
              <a:spcBef>
                <a:spcPts val="4000"/>
              </a:spcBef>
              <a:defRPr sz="2910"/>
            </a:pPr>
            <a:r>
              <a:t>Azure Fridays: </a:t>
            </a:r>
            <a:r>
              <a:rPr u="sng"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https://azure.microsoft.com/en-us/documentation/videos/azure-friday/</a:t>
            </a:r>
          </a:p>
          <a:p>
            <a:pPr marL="443483" indent="-443483" defTabSz="566674">
              <a:spcBef>
                <a:spcPts val="4000"/>
              </a:spcBef>
              <a:defRPr sz="2910"/>
            </a:pPr>
            <a:r>
              <a:t>Elio Damaggio’s video: </a:t>
            </a:r>
            <a:r>
              <a:rPr u="sng"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https://azure.microsoft.com/en-us/documentation/videos/azurecon-2015-overview-of-azure-iot-hub/</a:t>
            </a:r>
          </a:p>
          <a:p>
            <a:pPr marL="443483" indent="-443483" defTabSz="566674">
              <a:spcBef>
                <a:spcPts val="4000"/>
              </a:spcBef>
              <a:defRPr sz="2910"/>
            </a:pPr>
            <a:r>
              <a:t>Oliver Bloch’s AzureCon video: </a:t>
            </a:r>
            <a:r>
              <a:rPr u="sng"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https://azure.microsoft.com/en-us/documentation/videos/azurecon-2015-connect-your-iot-devices-with-azure-iot-client-libraries/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vice Explorer: https://github.com/Azure/azure-iot-sdks/blob/master/tools/DeviceExplorer/doc/how_to_use_device_explorer.md…"/>
          <p:cNvSpPr/>
          <p:nvPr>
            <p:ph type="body" idx="1"/>
          </p:nvPr>
        </p:nvSpPr>
        <p:spPr>
          <a:xfrm>
            <a:off x="1168400" y="1435100"/>
            <a:ext cx="11099800" cy="7213600"/>
          </a:xfrm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700"/>
            </a:pPr>
            <a:r>
              <a:t>Device Explorer: </a:t>
            </a:r>
            <a:r>
              <a:rPr u="sng"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https://github.com/Azure/azure-iot-sdks/blob/master/tools/DeviceExplorer/doc/how_to_use_device_explorer.md</a:t>
            </a:r>
          </a:p>
          <a:p>
            <a:pPr marL="452627" indent="-452627" defTabSz="578358">
              <a:spcBef>
                <a:spcPts val="4100"/>
              </a:spcBef>
              <a:defRPr sz="3700"/>
            </a:pPr>
            <a:r>
              <a:t>White Papers: https://microsoft.github.io/techcasestudies/#technology=IoT</a:t>
            </a:r>
          </a:p>
          <a:p>
            <a:pPr marL="452627" indent="-452627" defTabSz="578358">
              <a:spcBef>
                <a:spcPts val="4100"/>
              </a:spcBef>
              <a:defRPr sz="3700"/>
            </a:pPr>
            <a:r>
              <a:t>My examples and slides: </a:t>
            </a:r>
            <a:r>
              <a:rPr u="sng"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https://github.com/pulcher/AzurePlay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1.png" descr="image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7331225" y="305384"/>
            <a:ext cx="3448782" cy="2732641"/>
          </a:xfrm>
          <a:prstGeom prst="rect">
            <a:avLst/>
          </a:prstGeom>
        </p:spPr>
      </p:pic>
      <p:sp>
        <p:nvSpPr>
          <p:cNvPr id="142" name="https://insider.windows.com/"/>
          <p:cNvSpPr/>
          <p:nvPr>
            <p:ph type="body" sz="quarter" idx="1"/>
          </p:nvPr>
        </p:nvSpPr>
        <p:spPr>
          <a:xfrm>
            <a:off x="7226300" y="4749799"/>
            <a:ext cx="5369570" cy="651968"/>
          </a:xfrm>
          <a:prstGeom prst="rect">
            <a:avLst/>
          </a:prstGeom>
        </p:spPr>
        <p:txBody>
          <a:bodyPr/>
          <a:lstStyle/>
          <a:p>
            <a:pPr/>
            <a:r>
              <a:t>https://insider.windows.com/</a:t>
            </a:r>
          </a:p>
        </p:txBody>
      </p:sp>
      <p:pic>
        <p:nvPicPr>
          <p:cNvPr id="143" name="media1.mp4" descr="media1.mp4"/>
          <p:cNvPicPr>
            <a:picLocks noChangeAspect="0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9391939" y="2349500"/>
            <a:ext cx="2276609" cy="2276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hacker-dfw-logo.png" descr="hacker-dfw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18468" y="1893954"/>
            <a:ext cx="5105401" cy="140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https://www.meetup.com/Hackster-DFW/"/>
          <p:cNvSpPr/>
          <p:nvPr/>
        </p:nvSpPr>
        <p:spPr>
          <a:xfrm>
            <a:off x="952500" y="3479800"/>
            <a:ext cx="5837337" cy="651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5675">
              <a:defRPr sz="2496">
                <a:solidFill>
                  <a:srgbClr val="FFFFFF"/>
                </a:solidFill>
              </a:defRPr>
            </a:lvl1pPr>
          </a:lstStyle>
          <a:p>
            <a:pPr/>
            <a:r>
              <a:t>https://www.meetup.com/Hackster-DFW/</a:t>
            </a:r>
          </a:p>
        </p:txBody>
      </p:sp>
      <p:pic>
        <p:nvPicPr>
          <p:cNvPr id="146" name="IE-Logo-2.png" descr="IE-Logo-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0618" y="5800973"/>
            <a:ext cx="6946901" cy="2209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http://improving.com"/>
          <p:cNvSpPr/>
          <p:nvPr/>
        </p:nvSpPr>
        <p:spPr>
          <a:xfrm>
            <a:off x="1295400" y="8204200"/>
            <a:ext cx="5837337" cy="651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http://improving.com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0000" fill="hold"/>
                                        <p:tgtEl>
                                          <p:spTgt spid="1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4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2675" y="744438"/>
            <a:ext cx="121920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sted-image.png" descr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238" t="0" r="6238" b="0"/>
          <a:stretch>
            <a:fillRect/>
          </a:stretch>
        </p:blipFill>
        <p:spPr>
          <a:xfrm>
            <a:off x="1600200" y="546100"/>
            <a:ext cx="9779000" cy="5918200"/>
          </a:xfrm>
          <a:prstGeom prst="rect">
            <a:avLst/>
          </a:prstGeom>
        </p:spPr>
      </p:pic>
      <p:sp>
        <p:nvSpPr>
          <p:cNvPr id="152" name="A fully managed service that enables reliable and secure bidirectional communications between millions of IoT devices and a solution back end."/>
          <p:cNvSpPr/>
          <p:nvPr>
            <p:ph type="title"/>
          </p:nvPr>
        </p:nvSpPr>
        <p:spPr>
          <a:xfrm>
            <a:off x="1257300" y="6654800"/>
            <a:ext cx="10464800" cy="1790056"/>
          </a:xfrm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A fully managed service that enables reliable and secure bidirectional communications between millions of IoT devices and a solution back 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 descr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18" r="0" b="0"/>
          <a:stretch>
            <a:fillRect/>
          </a:stretch>
        </p:blipFill>
        <p:spPr>
          <a:xfrm>
            <a:off x="663195" y="1995626"/>
            <a:ext cx="11678542" cy="4660047"/>
          </a:xfrm>
          <a:prstGeom prst="rect">
            <a:avLst/>
          </a:prstGeom>
        </p:spPr>
      </p:pic>
      <p:sp>
        <p:nvSpPr>
          <p:cNvPr id="155" name="So what can I do with stuff?"/>
          <p:cNvSpPr/>
          <p:nvPr>
            <p:ph type="title"/>
          </p:nvPr>
        </p:nvSpPr>
        <p:spPr>
          <a:xfrm>
            <a:off x="1270000" y="7200900"/>
            <a:ext cx="10464800" cy="14224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So what can I do with stuff?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asted-image.png" descr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551810" y="495300"/>
            <a:ext cx="9901306" cy="6880138"/>
          </a:xfrm>
          <a:prstGeom prst="rect">
            <a:avLst/>
          </a:prstGeom>
        </p:spPr>
      </p:pic>
      <p:sp>
        <p:nvSpPr>
          <p:cNvPr id="158" name="It starts with the Azure IoT Hub"/>
          <p:cNvSpPr/>
          <p:nvPr>
            <p:ph type="title"/>
          </p:nvPr>
        </p:nvSpPr>
        <p:spPr>
          <a:xfrm>
            <a:off x="1270000" y="7607300"/>
            <a:ext cx="10464800" cy="1422400"/>
          </a:xfrm>
          <a:prstGeom prst="rect">
            <a:avLst/>
          </a:prstGeom>
        </p:spPr>
        <p:txBody>
          <a:bodyPr/>
          <a:lstStyle>
            <a:lvl1pPr defTabSz="432308">
              <a:defRPr sz="5920"/>
            </a:lvl1pPr>
          </a:lstStyle>
          <a:p>
            <a:pPr/>
            <a:r>
              <a:t>It starts with the Azure IoT 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asted-image.png" descr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299200" y="3601234"/>
            <a:ext cx="5334000" cy="2551430"/>
          </a:xfrm>
          <a:prstGeom prst="rect">
            <a:avLst/>
          </a:prstGeom>
        </p:spPr>
      </p:pic>
      <p:sp>
        <p:nvSpPr>
          <p:cNvPr id="161" name="So how do these things connect again?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So how do these things connect again?</a:t>
            </a:r>
          </a:p>
        </p:txBody>
      </p:sp>
      <p:sp>
        <p:nvSpPr>
          <p:cNvPr id="162" name="AMQP…"/>
          <p:cNvSpPr/>
          <p:nvPr>
            <p:ph type="body" sz="quarter" idx="1"/>
          </p:nvPr>
        </p:nvSpPr>
        <p:spPr>
          <a:xfrm>
            <a:off x="1866900" y="3188865"/>
            <a:ext cx="2748906" cy="3375870"/>
          </a:xfrm>
          <a:prstGeom prst="rect">
            <a:avLst/>
          </a:prstGeom>
        </p:spPr>
        <p:txBody>
          <a:bodyPr/>
          <a:lstStyle/>
          <a:p>
            <a:pPr/>
            <a:r>
              <a:t>AMQP</a:t>
            </a:r>
          </a:p>
          <a:p>
            <a:pPr/>
            <a:r>
              <a:t>MQTT</a:t>
            </a:r>
          </a:p>
          <a:p>
            <a:pPr/>
            <a:r>
              <a:t>HTTPS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an I use just any old language on any device?"/>
          <p:cNvSpPr/>
          <p:nvPr>
            <p:ph type="title"/>
          </p:nvPr>
        </p:nvSpPr>
        <p:spPr>
          <a:xfrm>
            <a:off x="1270000" y="584200"/>
            <a:ext cx="10464800" cy="1641773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pPr/>
            <a:r>
              <a:t>Can I use just any old language on any device?</a:t>
            </a:r>
          </a:p>
        </p:txBody>
      </p:sp>
      <p:sp>
        <p:nvSpPr>
          <p:cNvPr id="165" name="C#…"/>
          <p:cNvSpPr/>
          <p:nvPr/>
        </p:nvSpPr>
        <p:spPr>
          <a:xfrm>
            <a:off x="1879600" y="2484462"/>
            <a:ext cx="3570437" cy="5349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30204" indent="-230204" algn="l" defTabSz="479044">
              <a:spcBef>
                <a:spcPts val="3100"/>
              </a:spcBef>
              <a:buSzPct val="100000"/>
              <a:buChar char="•"/>
              <a:defRPr sz="2296">
                <a:solidFill>
                  <a:srgbClr val="FFFFFF"/>
                </a:solidFill>
              </a:defRPr>
            </a:pPr>
            <a:r>
              <a:t>C#</a:t>
            </a:r>
          </a:p>
          <a:p>
            <a:pPr marL="230204" indent="-230204" algn="l" defTabSz="479044">
              <a:spcBef>
                <a:spcPts val="3100"/>
              </a:spcBef>
              <a:buSzPct val="100000"/>
              <a:buChar char="•"/>
              <a:defRPr sz="2296">
                <a:solidFill>
                  <a:srgbClr val="FFFFFF"/>
                </a:solidFill>
              </a:defRPr>
            </a:pPr>
            <a:r>
              <a:t>Node.js</a:t>
            </a:r>
          </a:p>
          <a:p>
            <a:pPr marL="230204" indent="-230204" algn="l" defTabSz="479044">
              <a:spcBef>
                <a:spcPts val="3100"/>
              </a:spcBef>
              <a:buSzPct val="100000"/>
              <a:buChar char="•"/>
              <a:defRPr sz="2296">
                <a:solidFill>
                  <a:srgbClr val="FFFFFF"/>
                </a:solidFill>
              </a:defRPr>
            </a:pPr>
            <a:r>
              <a:t>Objective C</a:t>
            </a:r>
          </a:p>
          <a:p>
            <a:pPr marL="230204" indent="-230204" algn="l" defTabSz="479044">
              <a:spcBef>
                <a:spcPts val="3100"/>
              </a:spcBef>
              <a:buSzPct val="100000"/>
              <a:buChar char="•"/>
              <a:defRPr sz="2296">
                <a:solidFill>
                  <a:srgbClr val="FFFFFF"/>
                </a:solidFill>
              </a:defRPr>
            </a:pPr>
            <a:r>
              <a:t>Swift</a:t>
            </a:r>
          </a:p>
          <a:p>
            <a:pPr marL="230204" indent="-230204" algn="l" defTabSz="479044">
              <a:spcBef>
                <a:spcPts val="3100"/>
              </a:spcBef>
              <a:buSzPct val="100000"/>
              <a:buChar char="•"/>
              <a:defRPr sz="2296">
                <a:solidFill>
                  <a:srgbClr val="FFFFFF"/>
                </a:solidFill>
              </a:defRPr>
            </a:pPr>
            <a:r>
              <a:t>Java</a:t>
            </a:r>
          </a:p>
          <a:p>
            <a:pPr marL="230204" indent="-230204" algn="l" defTabSz="479044">
              <a:spcBef>
                <a:spcPts val="3100"/>
              </a:spcBef>
              <a:buSzPct val="100000"/>
              <a:buChar char="•"/>
              <a:defRPr sz="2296">
                <a:solidFill>
                  <a:srgbClr val="FFFFFF"/>
                </a:solidFill>
              </a:defRPr>
            </a:pPr>
            <a:r>
              <a:t>Javascript</a:t>
            </a:r>
          </a:p>
          <a:p>
            <a:pPr marL="230204" indent="-230204" algn="l" defTabSz="479044">
              <a:spcBef>
                <a:spcPts val="3100"/>
              </a:spcBef>
              <a:buSzPct val="100000"/>
              <a:buChar char="•"/>
              <a:defRPr sz="2296">
                <a:solidFill>
                  <a:srgbClr val="FFFFFF"/>
                </a:solidFill>
              </a:defRPr>
            </a:pPr>
            <a:r>
              <a:t>C &lt;- The sexy isn’t dead yet!</a:t>
            </a:r>
          </a:p>
        </p:txBody>
      </p:sp>
      <p:sp>
        <p:nvSpPr>
          <p:cNvPr id="166" name="https://azure.microsoft.com/en-us/develop/iot/get-started/"/>
          <p:cNvSpPr/>
          <p:nvPr/>
        </p:nvSpPr>
        <p:spPr>
          <a:xfrm>
            <a:off x="561724" y="8432799"/>
            <a:ext cx="1178982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https://azure.microsoft.com/en-us/develop/iot/get-started/</a:t>
            </a:r>
          </a:p>
        </p:txBody>
      </p:sp>
      <p:sp>
        <p:nvSpPr>
          <p:cNvPr id="167" name="Arduino(MKR1000, Photon, etc)…"/>
          <p:cNvSpPr/>
          <p:nvPr/>
        </p:nvSpPr>
        <p:spPr>
          <a:xfrm>
            <a:off x="7200900" y="2349500"/>
            <a:ext cx="5011292" cy="5815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235818" indent="-235818" algn="l" defTabSz="490727">
              <a:spcBef>
                <a:spcPts val="3100"/>
              </a:spcBef>
              <a:buSzPct val="100000"/>
              <a:buChar char="•"/>
              <a:defRPr sz="2351">
                <a:solidFill>
                  <a:srgbClr val="FFFFFF"/>
                </a:solidFill>
              </a:defRPr>
            </a:pPr>
            <a:r>
              <a:t>Arduino(MKR1000, Photon, etc)</a:t>
            </a:r>
          </a:p>
          <a:p>
            <a:pPr marL="235818" indent="-235818" algn="l" defTabSz="490727">
              <a:spcBef>
                <a:spcPts val="3100"/>
              </a:spcBef>
              <a:buSzPct val="100000"/>
              <a:buChar char="•"/>
              <a:defRPr sz="2351">
                <a:solidFill>
                  <a:srgbClr val="FFFFFF"/>
                </a:solidFill>
              </a:defRPr>
            </a:pPr>
            <a:r>
              <a:t>Minnowboard Max</a:t>
            </a:r>
          </a:p>
          <a:p>
            <a:pPr marL="235818" indent="-235818" algn="l" defTabSz="490727">
              <a:spcBef>
                <a:spcPts val="3100"/>
              </a:spcBef>
              <a:buSzPct val="100000"/>
              <a:buChar char="•"/>
              <a:defRPr sz="2351">
                <a:solidFill>
                  <a:srgbClr val="FFFFFF"/>
                </a:solidFill>
              </a:defRPr>
            </a:pPr>
            <a:r>
              <a:t>Intel Edison</a:t>
            </a:r>
          </a:p>
          <a:p>
            <a:pPr marL="235818" indent="-235818" algn="l" defTabSz="490727">
              <a:spcBef>
                <a:spcPts val="3100"/>
              </a:spcBef>
              <a:buSzPct val="100000"/>
              <a:buChar char="•"/>
              <a:defRPr sz="2351">
                <a:solidFill>
                  <a:srgbClr val="FFFFFF"/>
                </a:solidFill>
              </a:defRPr>
            </a:pPr>
            <a:r>
              <a:t>Raspberry Pi 2/3/0</a:t>
            </a:r>
          </a:p>
          <a:p>
            <a:pPr marL="235818" indent="-235818" algn="l" defTabSz="490727">
              <a:spcBef>
                <a:spcPts val="3100"/>
              </a:spcBef>
              <a:buSzPct val="100000"/>
              <a:buChar char="•"/>
              <a:defRPr sz="2351">
                <a:solidFill>
                  <a:srgbClr val="FFFFFF"/>
                </a:solidFill>
              </a:defRPr>
            </a:pPr>
            <a:r>
              <a:t>Freescale FRDM K64</a:t>
            </a:r>
          </a:p>
          <a:p>
            <a:pPr marL="235818" indent="-235818" algn="l" defTabSz="490727">
              <a:spcBef>
                <a:spcPts val="3100"/>
              </a:spcBef>
              <a:buSzPct val="100000"/>
              <a:buChar char="•"/>
              <a:defRPr sz="2351">
                <a:solidFill>
                  <a:srgbClr val="FFFFFF"/>
                </a:solidFill>
              </a:defRPr>
            </a:pPr>
            <a:r>
              <a:t>Asus TinkerBoard</a:t>
            </a:r>
          </a:p>
          <a:p>
            <a:pPr marL="235818" indent="-235818" algn="l" defTabSz="490727">
              <a:spcBef>
                <a:spcPts val="3100"/>
              </a:spcBef>
              <a:buSzPct val="100000"/>
              <a:buChar char="•"/>
              <a:defRPr sz="2351">
                <a:solidFill>
                  <a:srgbClr val="FFFFFF"/>
                </a:solidFill>
              </a:defRPr>
            </a:pPr>
            <a:r>
              <a:t>Arrow DragonBoard</a:t>
            </a:r>
          </a:p>
          <a:p>
            <a:pPr marL="235818" indent="-235818" algn="l" defTabSz="490727">
              <a:spcBef>
                <a:spcPts val="3100"/>
              </a:spcBef>
              <a:buSzPct val="100000"/>
              <a:buChar char="•"/>
              <a:defRPr sz="2351">
                <a:solidFill>
                  <a:srgbClr val="FFFFFF"/>
                </a:solidFill>
              </a:defRPr>
            </a:pPr>
            <a: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asted-image.png" descr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55" t="0" r="155" b="0"/>
          <a:stretch>
            <a:fillRect/>
          </a:stretch>
        </p:blipFill>
        <p:spPr>
          <a:xfrm>
            <a:off x="6718299" y="1278697"/>
            <a:ext cx="5334001" cy="7208906"/>
          </a:xfrm>
          <a:prstGeom prst="rect">
            <a:avLst/>
          </a:prstGeom>
        </p:spPr>
      </p:pic>
      <p:sp>
        <p:nvSpPr>
          <p:cNvPr id="170" name="Basic Steps"/>
          <p:cNvSpPr/>
          <p:nvPr>
            <p:ph type="title"/>
          </p:nvPr>
        </p:nvSpPr>
        <p:spPr>
          <a:xfrm>
            <a:off x="952500" y="762000"/>
            <a:ext cx="5334000" cy="1014562"/>
          </a:xfrm>
          <a:prstGeom prst="rect">
            <a:avLst/>
          </a:prstGeom>
        </p:spPr>
        <p:txBody>
          <a:bodyPr/>
          <a:lstStyle/>
          <a:p>
            <a:pPr/>
            <a:r>
              <a:t>Basic Steps</a:t>
            </a:r>
          </a:p>
        </p:txBody>
      </p:sp>
      <p:sp>
        <p:nvSpPr>
          <p:cNvPr id="171" name="Get an Azure account…"/>
          <p:cNvSpPr/>
          <p:nvPr>
            <p:ph type="body" sz="half" idx="1"/>
          </p:nvPr>
        </p:nvSpPr>
        <p:spPr>
          <a:xfrm>
            <a:off x="952500" y="1907381"/>
            <a:ext cx="5334000" cy="7096919"/>
          </a:xfrm>
          <a:prstGeom prst="rect">
            <a:avLst/>
          </a:prstGeom>
        </p:spPr>
        <p:txBody>
          <a:bodyPr/>
          <a:lstStyle/>
          <a:p>
            <a:pPr marL="374315" indent="-374315" algn="l">
              <a:spcBef>
                <a:spcPts val="3800"/>
              </a:spcBef>
              <a:buSzPct val="100000"/>
              <a:buAutoNum type="arabicPeriod" startAt="1"/>
              <a:defRPr sz="2800"/>
            </a:pPr>
            <a:r>
              <a:t>Get an Azure account</a:t>
            </a:r>
          </a:p>
          <a:p>
            <a:pPr marL="374315" indent="-374315" algn="l">
              <a:spcBef>
                <a:spcPts val="3800"/>
              </a:spcBef>
              <a:buSzPct val="100000"/>
              <a:buAutoNum type="arabicPeriod" startAt="1"/>
              <a:defRPr sz="2800"/>
            </a:pPr>
            <a:r>
              <a:t>Setup an IoT hub</a:t>
            </a:r>
          </a:p>
          <a:p>
            <a:pPr marL="374315" indent="-374315" algn="l">
              <a:spcBef>
                <a:spcPts val="3800"/>
              </a:spcBef>
              <a:buSzPct val="100000"/>
              <a:buAutoNum type="arabicPeriod" startAt="1"/>
              <a:defRPr sz="2800"/>
            </a:pPr>
            <a:r>
              <a:t>Grab some credentials</a:t>
            </a:r>
          </a:p>
          <a:p>
            <a:pPr marL="374315" indent="-374315" algn="l">
              <a:spcBef>
                <a:spcPts val="3800"/>
              </a:spcBef>
              <a:buSzPct val="100000"/>
              <a:buAutoNum type="arabicPeriod" startAt="1"/>
              <a:defRPr sz="2800"/>
            </a:pPr>
            <a:r>
              <a:t>Code up a sender, a receiver, and a device if you have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