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media1.mp4" ContentType="video/unknown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ulcher@pulcher.biz" TargetMode="External"/><Relationship Id="rId3" Type="http://schemas.openxmlformats.org/officeDocument/2006/relationships/hyperlink" Target="http://pulcher.biz" TargetMode="External"/><Relationship Id="rId4" Type="http://schemas.openxmlformats.org/officeDocument/2006/relationships/hyperlink" Target="https://github.com/pulcher/AzurePlay" TargetMode="External"/><Relationship Id="rId5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Advanced_Message_Queuing_Protocol" TargetMode="External"/><Relationship Id="rId3" Type="http://schemas.openxmlformats.org/officeDocument/2006/relationships/hyperlink" Target="https://github.com/paolosalvatori/ServiceBusExplorer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channel9.msdn.com/Shows/Azure-Friday/Azure-Service-Bus-Event-Hubs-101-with-Dan-Rosanova" TargetMode="External"/><Relationship Id="rId3" Type="http://schemas.openxmlformats.org/officeDocument/2006/relationships/hyperlink" Target="https://channel9.msdn.com/Shows/Azure-Friday/Scaling-out-Azure-Service-Bus-Event-Hubs-102-with-Dan-Rosanova" TargetMode="External"/><Relationship Id="rId4" Type="http://schemas.openxmlformats.org/officeDocument/2006/relationships/hyperlink" Target="https://github.com/pulcher/AzurePlay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video" Target="../media/media1.mp4"/><Relationship Id="rId4" Type="http://schemas.microsoft.com/office/2007/relationships/media" Target="../media/media1.mp4"/><Relationship Id="rId5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ctrTitle"/>
          </p:nvPr>
        </p:nvSpPr>
        <p:spPr>
          <a:xfrm>
            <a:off x="1270000" y="406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Trust me, Event Hubs are really cool!</a:t>
            </a:r>
          </a:p>
        </p:txBody>
      </p:sp>
      <p:sp>
        <p:nvSpPr>
          <p:cNvPr id="139" name="Shape 139"/>
          <p:cNvSpPr/>
          <p:nvPr>
            <p:ph type="subTitle" sz="half" idx="1"/>
          </p:nvPr>
        </p:nvSpPr>
        <p:spPr>
          <a:xfrm>
            <a:off x="1270000" y="4013646"/>
            <a:ext cx="10464800" cy="2875311"/>
          </a:xfrm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Harold Pulcher</a:t>
            </a:r>
          </a:p>
          <a:p>
            <a:pPr>
              <a:defRPr sz="4500"/>
            </a:pPr>
            <a:r>
              <a:rPr u="sng">
                <a:hlinkClick r:id="rId2" invalidUrl="" action="" tgtFrame="" tooltip="" history="1" highlightClick="0" endSnd="0"/>
              </a:rPr>
              <a:t>pulcher@pulcher.biz</a:t>
            </a:r>
          </a:p>
          <a:p>
            <a:pPr>
              <a:defRPr sz="4500"/>
            </a:pPr>
            <a:r>
              <a:rPr u="sng">
                <a:hlinkClick r:id="rId3" invalidUrl="" action="" tgtFrame="" tooltip="" history="1" highlightClick="0" endSnd="0"/>
              </a:rPr>
              <a:t>http://pulcher.biz</a:t>
            </a:r>
          </a:p>
          <a:p>
            <a:pPr>
              <a:defRPr sz="4500"/>
            </a:pPr>
            <a:r>
              <a:rPr u="sng">
                <a:hlinkClick r:id="rId4" invalidUrl="" action="" tgtFrame="" tooltip="" history="1" highlightClick="0" endSnd="0"/>
              </a:rPr>
              <a:t>https://github.com/pulcher/AzurePlay</a:t>
            </a:r>
          </a:p>
        </p:txBody>
      </p:sp>
      <p:pic>
        <p:nvPicPr>
          <p:cNvPr id="140" name="ie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61290" y="7121475"/>
            <a:ext cx="6126620" cy="194887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a partition?</a:t>
            </a:r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6" name="parti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839" y="1404799"/>
            <a:ext cx="11897122" cy="4798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952500" y="1714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What’s the cost?</a:t>
            </a:r>
          </a:p>
        </p:txBody>
      </p:sp>
      <p:pic>
        <p:nvPicPr>
          <p:cNvPr id="179" name="pricing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592" y="2102378"/>
            <a:ext cx="12137616" cy="7276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Hey lets make    something!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319881" y="2597150"/>
            <a:ext cx="12210505" cy="62865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Azure Account</a:t>
            </a:r>
          </a:p>
          <a:p>
            <a:pPr marL="0" indent="0" algn="ctr">
              <a:buSzTx/>
              <a:buNone/>
            </a:pPr>
            <a:r>
              <a:t>Visual Studio 2013 community or better</a:t>
            </a:r>
          </a:p>
        </p:txBody>
      </p:sp>
      <p:pic>
        <p:nvPicPr>
          <p:cNvPr id="183" name="build.png"/>
          <p:cNvPicPr>
            <a:picLocks noChangeAspect="1"/>
          </p:cNvPicPr>
          <p:nvPr/>
        </p:nvPicPr>
        <p:blipFill>
          <a:blip r:embed="rId2">
            <a:extLst/>
          </a:blip>
          <a:srcRect l="32385" t="37953" r="32385" b="42412"/>
          <a:stretch>
            <a:fillRect/>
          </a:stretch>
        </p:blipFill>
        <p:spPr>
          <a:xfrm>
            <a:off x="4326805" y="965596"/>
            <a:ext cx="3184873" cy="1002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an Event Hub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Depends on how many you want reading</a:t>
            </a:r>
          </a:p>
          <a:p>
            <a:pPr/>
            <a:r>
              <a:t>Maximum 32</a:t>
            </a:r>
          </a:p>
          <a:p>
            <a:pPr/>
            <a:r>
              <a:t>How many days to retain</a:t>
            </a:r>
          </a:p>
          <a:p>
            <a:pPr/>
            <a:r>
              <a:t>Don’t use the Root, create a reader and writer</a:t>
            </a:r>
          </a:p>
          <a:p>
            <a:pPr/>
            <a:r>
              <a:t>Create a storage account for partition reader coordination.  The processor needs this.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Links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Sign up: http://azure.microsoft.com/en-us/services/event-hubs/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Overview: https://azure.microsoft.com/en-us/documentation/articles/event-hubs-overview/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AMQP: </a:t>
            </a:r>
            <a:r>
              <a:rPr u="sng">
                <a:hlinkClick r:id="rId2" invalidUrl="" action="" tgtFrame="" tooltip="" history="1" highlightClick="0" endSnd="0"/>
              </a:rPr>
              <a:t>https://en.wikipedia.org/wiki/Advanced_Message_Queuing_Protocol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Service Bus Explorer: </a:t>
            </a:r>
            <a:r>
              <a:rPr u="sng">
                <a:hlinkClick r:id="rId3" invalidUrl="" action="" tgtFrame="" tooltip="" history="1" highlightClick="0" endSnd="0"/>
              </a:rPr>
              <a:t>https://github.com/paolosalvatori/ServiceBusExplorer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Dan Rosonova: </a:t>
            </a:r>
            <a:r>
              <a:rPr u="sng">
                <a:hlinkClick r:id="rId2" invalidUrl="" action="" tgtFrame="" tooltip="" history="1" highlightClick="0" endSnd="0"/>
              </a:rPr>
              <a:t>https://channel9.msdn.com/Shows/Azure-Friday/Azure-Service-Bus-Event-Hubs-101-with-Dan-Rosanova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Dan Rosanova: </a:t>
            </a:r>
            <a:r>
              <a:rPr u="sng">
                <a:hlinkClick r:id="rId3" invalidUrl="" action="" tgtFrame="" tooltip="" history="1" highlightClick="0" endSnd="0"/>
              </a:rPr>
              <a:t>https://channel9.msdn.com/Shows/Azure-Friday/Scaling-out-Azure-Service-Bus-Event-Hubs-102-with-Dan-Rosanova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Elio Damaggio: https://azure.microsoft.com/en-in/documentation/articles/event-hubs-csharp-ephcs-getstarted/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My example: </a:t>
            </a:r>
            <a:r>
              <a:rPr u="sng">
                <a:hlinkClick r:id="rId4" invalidUrl="" action="" tgtFrame="" tooltip="" history="1" highlightClick="0" endSnd="0"/>
              </a:rPr>
              <a:t>https://github.com/pulcher/AzurePlay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5413" y="95877"/>
            <a:ext cx="17195467" cy="10140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4925" y="1587416"/>
            <a:ext cx="6290666" cy="4984408"/>
          </a:xfrm>
          <a:prstGeom prst="rect">
            <a:avLst/>
          </a:prstGeom>
        </p:spPr>
      </p:pic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00"/>
            </a:lvl1pPr>
          </a:lstStyle>
          <a:p>
            <a:pPr/>
            <a:r>
              <a:t>Become a Windows Insider!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https://insider.windows.com/</a:t>
            </a:r>
          </a:p>
        </p:txBody>
      </p:sp>
      <p:pic>
        <p:nvPicPr>
          <p:cNvPr id="147" name="media1.mp4"/>
          <p:cNvPicPr>
            <a:picLocks noChangeAspect="0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6394739" y="1562100"/>
            <a:ext cx="5108734" cy="5108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000" fill="hold"/>
                                        <p:tgtEl>
                                          <p:spTgt spid="1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4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sz="half" idx="1"/>
          </p:nvPr>
        </p:nvSpPr>
        <p:spPr>
          <a:xfrm>
            <a:off x="850900" y="1733550"/>
            <a:ext cx="5334000" cy="6286500"/>
          </a:xfrm>
          <a:prstGeom prst="rect">
            <a:avLst/>
          </a:prstGeom>
        </p:spPr>
        <p:txBody>
          <a:bodyPr/>
          <a:lstStyle/>
          <a:p>
            <a:pPr marL="354329" indent="-354329" defTabSz="543305">
              <a:spcBef>
                <a:spcPts val="3500"/>
              </a:spcBef>
              <a:defRPr sz="2604"/>
            </a:pPr>
            <a:r>
              <a:t>Need to collect a ton of data</a:t>
            </a:r>
          </a:p>
          <a:p>
            <a:pPr marL="354329" indent="-354329" defTabSz="543305">
              <a:spcBef>
                <a:spcPts val="3500"/>
              </a:spcBef>
              <a:defRPr sz="2604"/>
            </a:pPr>
            <a:r>
              <a:t>Need to collect data from a ton of devices</a:t>
            </a:r>
          </a:p>
          <a:p>
            <a:pPr marL="354329" indent="-354329" defTabSz="543305">
              <a:spcBef>
                <a:spcPts val="3500"/>
              </a:spcBef>
              <a:defRPr sz="2604"/>
            </a:pPr>
            <a:r>
              <a:t>Need to collect data on my mobile app that is killin' it!</a:t>
            </a:r>
          </a:p>
          <a:p>
            <a:pPr marL="354329" indent="-354329" defTabSz="543305">
              <a:spcBef>
                <a:spcPts val="3500"/>
              </a:spcBef>
              <a:defRPr sz="2604"/>
            </a:pPr>
            <a:r>
              <a:t>My new IoT device has to log somewhere.</a:t>
            </a:r>
          </a:p>
          <a:p>
            <a:pPr marL="354329" indent="-354329" defTabSz="543305">
              <a:spcBef>
                <a:spcPts val="3500"/>
              </a:spcBef>
              <a:defRPr sz="2604"/>
            </a:pPr>
            <a:r>
              <a:t>I care about the order of things.</a:t>
            </a:r>
          </a:p>
          <a:p>
            <a:pPr marL="354329" indent="-354329" defTabSz="543305">
              <a:spcBef>
                <a:spcPts val="3500"/>
              </a:spcBef>
              <a:defRPr sz="2604"/>
            </a:pPr>
            <a:r>
              <a:t>Shipping logs around and merging</a:t>
            </a:r>
          </a:p>
        </p:txBody>
      </p:sp>
      <p:pic>
        <p:nvPicPr>
          <p:cNvPr id="150" name="why-should-you-ca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5395" y="2026939"/>
            <a:ext cx="6093421" cy="6093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this fit?</a:t>
            </a:r>
          </a:p>
        </p:txBody>
      </p:sp>
      <p:sp>
        <p:nvSpPr>
          <p:cNvPr id="153" name="Shape 15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of the Azure Service Bus offering.</a:t>
            </a:r>
          </a:p>
          <a:p>
            <a:pPr/>
            <a:r>
              <a:t>Designed for high speed input/ouput.</a:t>
            </a:r>
          </a:p>
          <a:p>
            <a:pPr/>
            <a:r>
              <a:t>Queues and Topics are too heavy and not really fast enough.</a:t>
            </a:r>
          </a:p>
          <a:p>
            <a:pPr/>
            <a:r>
              <a:t>Based on AMQP and open source standard</a:t>
            </a:r>
          </a:p>
        </p:txBody>
      </p:sp>
      <p:pic>
        <p:nvPicPr>
          <p:cNvPr id="154" name="when-people-dont-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7429" y="3549203"/>
            <a:ext cx="5473701" cy="458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 Bus</a:t>
            </a:r>
          </a:p>
        </p:txBody>
      </p:sp>
      <p:pic>
        <p:nvPicPr>
          <p:cNvPr id="157" name="eventhu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501" y="5674022"/>
            <a:ext cx="7620001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vcbus_04_rela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1350" y="7369175"/>
            <a:ext cx="6134100" cy="218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vcbus_03_topicsandsubscription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9262" y="677167"/>
            <a:ext cx="6418385" cy="330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vcbus_02_queu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8358" y="500825"/>
            <a:ext cx="5845687" cy="3940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standards?</a:t>
            </a:r>
          </a:p>
        </p:txBody>
      </p:sp>
      <p:sp>
        <p:nvSpPr>
          <p:cNvPr id="163" name="Shape 16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24789" indent="-224789" defTabSz="344677">
              <a:spcBef>
                <a:spcPts val="2200"/>
              </a:spcBef>
              <a:defRPr sz="1651"/>
            </a:pPr>
            <a:r>
              <a:t>What is AMQP </a:t>
            </a:r>
          </a:p>
          <a:p>
            <a:pPr marL="224789" indent="-224789" defTabSz="344677">
              <a:spcBef>
                <a:spcPts val="2200"/>
              </a:spcBef>
              <a:defRPr sz="1651"/>
            </a:pPr>
            <a:r>
              <a:t>How long has it been around</a:t>
            </a:r>
          </a:p>
          <a:p>
            <a:pPr marL="224789" indent="-224789" defTabSz="344677">
              <a:spcBef>
                <a:spcPts val="2200"/>
              </a:spcBef>
              <a:defRPr sz="1651"/>
            </a:pPr>
            <a:r>
              <a:t>Who else uses this stuff?</a:t>
            </a:r>
          </a:p>
          <a:p>
            <a:pPr marL="224789" indent="-224789" defTabSz="344677">
              <a:spcBef>
                <a:spcPts val="2200"/>
              </a:spcBef>
              <a:defRPr sz="1651"/>
            </a:pPr>
            <a:r>
              <a:t>What platforms are supported?</a:t>
            </a:r>
          </a:p>
          <a:p>
            <a:pPr marL="224789" indent="-224789" defTabSz="344677">
              <a:spcBef>
                <a:spcPts val="2200"/>
              </a:spcBef>
              <a:defRPr sz="1651"/>
            </a:pPr>
            <a:r>
              <a:t>SwiftMQ, a JMS, AMQP 1.0 and AMQP 0.9.1 broker (free and commercial) and a free AMQP 1.0 client.</a:t>
            </a:r>
          </a:p>
          <a:p>
            <a:pPr marL="224789" indent="-224789" defTabSz="344677">
              <a:spcBef>
                <a:spcPts val="2200"/>
              </a:spcBef>
              <a:defRPr sz="1651"/>
            </a:pPr>
            <a:r>
              <a:t>Windows Azure Service Bus, Microsoft's cloud-based messaging service</a:t>
            </a:r>
          </a:p>
          <a:p>
            <a:pPr marL="224789" indent="-224789" defTabSz="344677">
              <a:spcBef>
                <a:spcPts val="2200"/>
              </a:spcBef>
              <a:defRPr sz="1651"/>
            </a:pPr>
            <a:r>
              <a:t>Apache Qpid</a:t>
            </a:r>
          </a:p>
          <a:p>
            <a:pPr marL="224789" indent="-224789" defTabSz="344677">
              <a:spcBef>
                <a:spcPts val="2200"/>
              </a:spcBef>
              <a:defRPr sz="1651"/>
            </a:pPr>
            <a:r>
              <a:t>Apache ActiveMQ</a:t>
            </a:r>
          </a:p>
          <a:p>
            <a:pPr marL="224789" indent="-224789" defTabSz="344677">
              <a:spcBef>
                <a:spcPts val="2200"/>
              </a:spcBef>
              <a:defRPr sz="1651"/>
            </a:pPr>
            <a:r>
              <a:t>Apache Apollo</a:t>
            </a:r>
          </a:p>
          <a:p>
            <a:pPr marL="224789" indent="-224789" defTabSz="344677">
              <a:spcBef>
                <a:spcPts val="2200"/>
              </a:spcBef>
              <a:defRPr sz="1651"/>
            </a:pPr>
            <a:r>
              <a:t>RabbitMQ</a:t>
            </a:r>
          </a:p>
          <a:p>
            <a:pPr marL="224789" indent="-224789" defTabSz="344677">
              <a:spcBef>
                <a:spcPts val="2200"/>
              </a:spcBef>
              <a:defRPr sz="1651"/>
            </a:pPr>
            <a:r>
              <a:t>IBM MQ Light</a:t>
            </a:r>
          </a:p>
        </p:txBody>
      </p:sp>
      <p:pic>
        <p:nvPicPr>
          <p:cNvPr id="164" name="open-clos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894" y="2343641"/>
            <a:ext cx="5408812" cy="7187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Cool, any limits?</a:t>
            </a:r>
          </a:p>
        </p:txBody>
      </p:sp>
      <p:sp>
        <p:nvSpPr>
          <p:cNvPr id="167" name="Shape 167"/>
          <p:cNvSpPr/>
          <p:nvPr>
            <p:ph type="body" sz="half" idx="1"/>
          </p:nvPr>
        </p:nvSpPr>
        <p:spPr>
          <a:xfrm>
            <a:off x="5969694" y="2448669"/>
            <a:ext cx="6260406" cy="6583462"/>
          </a:xfrm>
          <a:prstGeom prst="rect">
            <a:avLst/>
          </a:prstGeom>
        </p:spPr>
        <p:txBody>
          <a:bodyPr/>
          <a:lstStyle/>
          <a:p>
            <a:pPr/>
            <a:r>
              <a:t>1 day retention</a:t>
            </a:r>
          </a:p>
          <a:p>
            <a:pPr/>
            <a:r>
              <a:t>Ingres: 1MBps or a 1000 events per second.</a:t>
            </a:r>
          </a:p>
          <a:p>
            <a:pPr/>
            <a:r>
              <a:t>Egres: 2 MBps</a:t>
            </a:r>
          </a:p>
          <a:p>
            <a:pPr/>
            <a:r>
              <a:t>Maximum size of a single event: 256KB</a:t>
            </a:r>
          </a:p>
        </p:txBody>
      </p:sp>
      <p:pic>
        <p:nvPicPr>
          <p:cNvPr id="168" name="speedlimit.jpg"/>
          <p:cNvPicPr>
            <a:picLocks noChangeAspect="1"/>
          </p:cNvPicPr>
          <p:nvPr/>
        </p:nvPicPr>
        <p:blipFill>
          <a:blip r:embed="rId2">
            <a:extLst/>
          </a:blip>
          <a:srcRect l="14158" t="4452" r="16434" b="4452"/>
          <a:stretch>
            <a:fillRect/>
          </a:stretch>
        </p:blipFill>
        <p:spPr>
          <a:xfrm>
            <a:off x="1640681" y="2559694"/>
            <a:ext cx="3957738" cy="5194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 I get more?</a:t>
            </a:r>
          </a:p>
        </p:txBody>
      </p:sp>
      <p:sp>
        <p:nvSpPr>
          <p:cNvPr id="171" name="Shape 171"/>
          <p:cNvSpPr/>
          <p:nvPr>
            <p:ph type="body" sz="half" idx="1"/>
          </p:nvPr>
        </p:nvSpPr>
        <p:spPr>
          <a:xfrm>
            <a:off x="3581400" y="2266950"/>
            <a:ext cx="5334000" cy="4843165"/>
          </a:xfrm>
          <a:prstGeom prst="rect">
            <a:avLst/>
          </a:prstGeom>
        </p:spPr>
        <p:txBody>
          <a:bodyPr/>
          <a:lstStyle/>
          <a:p>
            <a:pPr/>
            <a:r>
              <a:t>Single up to 20 units </a:t>
            </a:r>
          </a:p>
          <a:p>
            <a:pPr/>
            <a:r>
              <a:t>A single partition can do 1 unit</a:t>
            </a:r>
          </a:p>
          <a:p>
            <a:pPr/>
            <a:r>
              <a:t>You should not have more units than you have partitions(consumers).</a:t>
            </a:r>
          </a:p>
        </p:txBody>
      </p:sp>
      <p:sp>
        <p:nvSpPr>
          <p:cNvPr id="172" name="Shape 172"/>
          <p:cNvSpPr/>
          <p:nvPr/>
        </p:nvSpPr>
        <p:spPr>
          <a:xfrm>
            <a:off x="1326311" y="7607300"/>
            <a:ext cx="1035217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 it on your config page.</a:t>
            </a:r>
          </a:p>
          <a:p>
            <a:pPr/>
            <a:r>
              <a:t>Anything over 20 and you have to call Microsoft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