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0" r:id="rId2"/>
  </p:sldMasterIdLst>
  <p:notesMasterIdLst>
    <p:notesMasterId r:id="rId20"/>
  </p:notesMasterIdLst>
  <p:sldIdLst>
    <p:sldId id="256" r:id="rId3"/>
    <p:sldId id="272" r:id="rId4"/>
    <p:sldId id="257" r:id="rId5"/>
    <p:sldId id="258" r:id="rId6"/>
    <p:sldId id="268" r:id="rId7"/>
    <p:sldId id="259" r:id="rId8"/>
    <p:sldId id="270" r:id="rId9"/>
    <p:sldId id="271" r:id="rId10"/>
    <p:sldId id="260" r:id="rId11"/>
    <p:sldId id="262" r:id="rId12"/>
    <p:sldId id="263" r:id="rId13"/>
    <p:sldId id="266" r:id="rId14"/>
    <p:sldId id="264" r:id="rId15"/>
    <p:sldId id="265" r:id="rId16"/>
    <p:sldId id="267" r:id="rId17"/>
    <p:sldId id="261" r:id="rId18"/>
    <p:sldId id="31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56BFAE-CF77-4626-A5DB-0268D8CA4B6D}">
          <p14:sldIdLst>
            <p14:sldId id="256"/>
            <p14:sldId id="272"/>
            <p14:sldId id="257"/>
            <p14:sldId id="258"/>
            <p14:sldId id="268"/>
            <p14:sldId id="259"/>
            <p14:sldId id="270"/>
            <p14:sldId id="271"/>
            <p14:sldId id="260"/>
            <p14:sldId id="262"/>
            <p14:sldId id="263"/>
            <p14:sldId id="266"/>
            <p14:sldId id="264"/>
            <p14:sldId id="265"/>
            <p14:sldId id="267"/>
            <p14:sldId id="261"/>
            <p14:sldId id="315"/>
          </p14:sldIdLst>
        </p14:section>
        <p14:section name="Untitled Section" id="{2BD9F81C-65AB-40EE-AB28-1EE032A420F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old Pulcher" initials="HP" lastIdx="4" clrIdx="0">
    <p:extLst>
      <p:ext uri="{19B8F6BF-5375-455C-9EA6-DF929625EA0E}">
        <p15:presenceInfo xmlns:p15="http://schemas.microsoft.com/office/powerpoint/2012/main" userId="Harold Pulch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2" autoAdjust="0"/>
    <p:restoredTop sz="94660"/>
  </p:normalViewPr>
  <p:slideViewPr>
    <p:cSldViewPr snapToGrid="0">
      <p:cViewPr varScale="1">
        <p:scale>
          <a:sx n="76" d="100"/>
          <a:sy n="76"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7T23:20:47.069" idx="1">
    <p:pos x="10" y="10"/>
    <p:text>goto the web link and show the web api on detect.</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7-17T23:20:47.069" idx="1">
    <p:pos x="10" y="10"/>
    <p:text>goto the web link and show the web api on detect.</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7-17T23:20:47.069" idx="1">
    <p:pos x="10" y="10"/>
    <p:text>goto the web link and show the web api on detect.</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7-17T23:23:33.553" idx="2">
    <p:pos x="4066" y="407"/>
    <p:text>Show the JSON</p:text>
    <p:extLst>
      <p:ext uri="{C676402C-5697-4E1C-873F-D02D1690AC5C}">
        <p15:threadingInfo xmlns:p15="http://schemas.microsoft.com/office/powerpoint/2012/main" timeZoneBias="300"/>
      </p:ext>
    </p:extLst>
  </p:cm>
  <p:cm authorId="1" dt="2018-07-17T23:23:43.130" idx="3">
    <p:pos x="10" y="10"/>
    <p:text>Show some demo code and your eye glasses.  ask for volunteers.</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7-17T23:26:56.457" idx="4">
    <p:pos x="10" y="10"/>
    <p:text>show azure portal.  make an api.  Talk about the security</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1C137-3F29-4C4C-A975-C862D6707600}" type="datetimeFigureOut">
              <a:rPr lang="en-US" smtClean="0"/>
              <a:t>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503B3D-AD2A-4F57-8801-57B43542B0E3}" type="slidenum">
              <a:rPr lang="en-US" smtClean="0"/>
              <a:t>‹#›</a:t>
            </a:fld>
            <a:endParaRPr lang="en-US"/>
          </a:p>
        </p:txBody>
      </p:sp>
    </p:spTree>
    <p:extLst>
      <p:ext uri="{BB962C8B-B14F-4D97-AF65-F5344CB8AC3E}">
        <p14:creationId xmlns:p14="http://schemas.microsoft.com/office/powerpoint/2010/main" val="134909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TechReady11</a:t>
            </a:r>
          </a:p>
        </p:txBody>
      </p:sp>
      <p:sp>
        <p:nvSpPr>
          <p:cNvPr id="5" name="Date Placeholder 4"/>
          <p:cNvSpPr>
            <a:spLocks noGrp="1"/>
          </p:cNvSpPr>
          <p:nvPr>
            <p:ph type="dt" idx="11"/>
          </p:nvPr>
        </p:nvSpPr>
        <p:spPr/>
        <p:txBody>
          <a:bodyPr/>
          <a:lstStyle/>
          <a:p>
            <a:fld id="{81331B57-0BE5-4F82-AA58-76F53EFF3ADA}" type="datetime8">
              <a:rPr lang="en-US" smtClean="0"/>
              <a:pPr/>
              <a:t>7/20/18 1:01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4080198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Segoe"/>
            </a:endParaRPr>
          </a:p>
        </p:txBody>
      </p:sp>
      <p:sp>
        <p:nvSpPr>
          <p:cNvPr id="4" name="Header Placeholder 3"/>
          <p:cNvSpPr>
            <a:spLocks noGrp="1"/>
          </p:cNvSpPr>
          <p:nvPr>
            <p:ph type="hdr" sz="quarter"/>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sz="quarter" idx="1"/>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7C3FBCD4-166E-446F-AF18-7D4A0CF9AEF6}" type="datetimeFigureOut">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7/20/18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prstClr val="black"/>
                </a:solidFill>
                <a:effectLst/>
                <a:uLnTx/>
                <a:uFillTx/>
                <a:latin typeface="Segoe"/>
                <a:ea typeface="+mn-ea"/>
                <a:cs typeface="+mn-cs"/>
              </a:rPr>
              <a:t>© 2008 Microsoft Corporation. All rights reserved. Microsoft, Windows, Windows Vista and other product names are or may be registered trademarks and/or trademarks in the U.S. and/or other countries.</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dirty="0">
                <a:ln>
                  <a:noFill/>
                </a:ln>
                <a:solidFill>
                  <a:prstClr val="black"/>
                </a:solidFill>
                <a:effectLst/>
                <a:uLnTx/>
                <a:uFillTx/>
                <a:latin typeface="Segoe"/>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prstClr val="black"/>
                </a:solidFill>
                <a:effectLst/>
                <a:uLnTx/>
                <a:uFillTx/>
                <a:latin typeface="Segoe"/>
                <a:ea typeface="+mn-ea"/>
                <a:cs typeface="+mn-cs"/>
              </a:rPr>
            </a:br>
            <a:r>
              <a:rPr kumimoji="0" lang="en-US" sz="500" b="0" i="0" u="none" strike="noStrike" kern="1200" cap="none" spc="0" normalizeH="0" baseline="0" noProof="0" dirty="0">
                <a:ln>
                  <a:noFill/>
                </a:ln>
                <a:solidFill>
                  <a:prstClr val="black"/>
                </a:solidFill>
                <a:effectLst/>
                <a:uLnTx/>
                <a:uFillTx/>
                <a:latin typeface="Segoe"/>
                <a:ea typeface="+mn-ea"/>
                <a:cs typeface="+mn-cs"/>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48A3A8EF-36F7-4A46-A399-67437408F55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2820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35873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17600" y="4344989"/>
            <a:ext cx="10242552" cy="461665"/>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5917388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17600" y="1905000"/>
            <a:ext cx="9390944" cy="1523494"/>
          </a:xfrm>
        </p:spPr>
        <p:txBody>
          <a:bodyPr anchor="t" anchorCtr="0">
            <a:noAutofit/>
          </a:bodyPr>
          <a:lstStyle>
            <a:lvl1pPr algn="l" defTabSz="914363" rtl="0" eaLnBrk="1" latinLnBrk="0" hangingPunct="1">
              <a:lnSpc>
                <a:spcPct val="90000"/>
              </a:lnSpc>
              <a:spcBef>
                <a:spcPct val="0"/>
              </a:spcBef>
              <a:buNone/>
              <a:defRPr lang="en-US" sz="54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a:t>Click to edit Master title style</a:t>
            </a:r>
            <a:endParaRPr lang="en-US" dirty="0"/>
          </a:p>
        </p:txBody>
      </p:sp>
      <p:sp>
        <p:nvSpPr>
          <p:cNvPr id="3" name="Subtitle 2"/>
          <p:cNvSpPr>
            <a:spLocks noGrp="1"/>
          </p:cNvSpPr>
          <p:nvPr>
            <p:ph type="subTitle" idx="1"/>
          </p:nvPr>
        </p:nvSpPr>
        <p:spPr>
          <a:xfrm>
            <a:off x="1117600" y="4343401"/>
            <a:ext cx="4572000" cy="461665"/>
          </a:xfrm>
        </p:spPr>
        <p:txBody>
          <a:bodyPr>
            <a:noAutofit/>
          </a:bodyPr>
          <a:lstStyle>
            <a:lvl1pPr marL="0" indent="0" algn="l" defTabSz="914363" rtl="0" eaLnBrk="1" latinLnBrk="0" hangingPunct="1">
              <a:lnSpc>
                <a:spcPct val="90000"/>
              </a:lnSpc>
              <a:spcBef>
                <a:spcPts val="0"/>
              </a:spcBef>
              <a:buSzPct val="85000"/>
              <a:buFontTx/>
              <a:buNone/>
              <a:defRPr lang="en-US" sz="3200"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30515" y="228600"/>
            <a:ext cx="10253485"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000" b="1" i="1" u="none" strike="noStrike" kern="1200" cap="none" spc="-642"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14363" rtl="0" eaLnBrk="1" latinLnBrk="0" hangingPunct="1">
              <a:lnSpc>
                <a:spcPct val="90000"/>
              </a:lnSpc>
              <a:spcBef>
                <a:spcPct val="20000"/>
              </a:spcBef>
              <a:buSzPct val="85000"/>
              <a:buFont typeface="Arial" pitchFamily="34" charset="0"/>
              <a:buNone/>
            </a:pPr>
            <a:r>
              <a:rPr lang="en-US" dirty="0"/>
              <a:t>click to…</a:t>
            </a:r>
          </a:p>
        </p:txBody>
      </p:sp>
    </p:spTree>
    <p:extLst>
      <p:ext uri="{BB962C8B-B14F-4D97-AF65-F5344CB8AC3E}">
        <p14:creationId xmlns:p14="http://schemas.microsoft.com/office/powerpoint/2010/main" val="18394904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1"/>
            <a:ext cx="11176000" cy="666385"/>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08000" y="1447800"/>
            <a:ext cx="11176000"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404686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47800"/>
            <a:ext cx="11176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734562" y="6477000"/>
            <a:ext cx="2722879" cy="304800"/>
          </a:xfrm>
          <a:prstGeom prst="rect">
            <a:avLst/>
          </a:prstGeom>
        </p:spPr>
      </p:pic>
    </p:spTree>
    <p:extLst>
      <p:ext uri="{BB962C8B-B14F-4D97-AF65-F5344CB8AC3E}">
        <p14:creationId xmlns:p14="http://schemas.microsoft.com/office/powerpoint/2010/main" val="24024284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627001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794049"/>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07999" y="2272656"/>
            <a:ext cx="5486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2" y="1794049"/>
            <a:ext cx="548935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272656"/>
            <a:ext cx="549063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139125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3582408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691216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819254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a:t>Please Be Courteous!</a:t>
            </a:r>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673601" y="1942606"/>
            <a:ext cx="2388263" cy="1791195"/>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327665" y="2354722"/>
            <a:ext cx="1260204" cy="851967"/>
          </a:xfrm>
          <a:prstGeom prst="rect">
            <a:avLst/>
          </a:prstGeom>
          <a:noFill/>
          <a:ln>
            <a:noFill/>
          </a:ln>
        </p:spPr>
      </p:pic>
      <p:sp>
        <p:nvSpPr>
          <p:cNvPr id="12" name="Rectangle 1"/>
          <p:cNvSpPr>
            <a:spLocks noChangeArrowheads="1"/>
          </p:cNvSpPr>
          <p:nvPr userDrawn="1"/>
        </p:nvSpPr>
        <p:spPr bwMode="auto">
          <a:xfrm>
            <a:off x="976566" y="4952636"/>
            <a:ext cx="10238869" cy="14481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no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a:ln>
                  <a:noFill/>
                </a:ln>
                <a:gradFill>
                  <a:gsLst>
                    <a:gs pos="0">
                      <a:schemeClr val="tx1"/>
                    </a:gs>
                    <a:gs pos="50000">
                      <a:schemeClr val="tx1"/>
                    </a:gs>
                  </a:gsLst>
                  <a:lin ang="5400000" scaled="0"/>
                </a:gradFill>
                <a:effectLst/>
                <a:latin typeface="+mn-lt"/>
                <a:ea typeface="Calibri" pitchFamily="34" charset="0"/>
                <a:cs typeface="Arial" pitchFamily="34" charset="0"/>
              </a:rPr>
              <a:t>Please be courteous to your fellow attendees</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a:ln>
                  <a:noFill/>
                </a:ln>
                <a:gradFill>
                  <a:gsLst>
                    <a:gs pos="0">
                      <a:schemeClr val="tx1"/>
                    </a:gs>
                    <a:gs pos="50000">
                      <a:schemeClr val="tx1"/>
                    </a:gs>
                  </a:gsLst>
                  <a:lin ang="5400000" scaled="0"/>
                </a:gradFill>
                <a:effectLst/>
                <a:latin typeface="+mn-lt"/>
                <a:ea typeface="Calibri" pitchFamily="34" charset="0"/>
                <a:cs typeface="Arial" pitchFamily="34" charset="0"/>
              </a:rPr>
              <a:t>and</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a:ln>
                  <a:noFill/>
                </a:ln>
                <a:gradFill>
                  <a:gsLst>
                    <a:gs pos="0">
                      <a:schemeClr val="tx1"/>
                    </a:gs>
                    <a:gs pos="50000">
                      <a:schemeClr val="tx1"/>
                    </a:gs>
                  </a:gsLst>
                  <a:lin ang="5400000" scaled="0"/>
                </a:gradFill>
                <a:effectLst/>
                <a:latin typeface="+mn-lt"/>
                <a:ea typeface="Calibri" pitchFamily="34" charset="0"/>
                <a:cs typeface="Arial" pitchFamily="34" charset="0"/>
              </a:rPr>
              <a:t>set your phones to vibrate or silent mode!</a:t>
            </a:r>
            <a:r>
              <a:rPr kumimoji="0" lang="en-US" sz="1800" b="0" i="1" u="none" strike="noStrike" cap="none" normalizeH="0" baseline="0" dirty="0">
                <a:ln>
                  <a:noFill/>
                </a:ln>
                <a:gradFill>
                  <a:gsLst>
                    <a:gs pos="0">
                      <a:schemeClr val="tx2"/>
                    </a:gs>
                    <a:gs pos="50000">
                      <a:schemeClr val="tx2"/>
                    </a:gs>
                  </a:gsLst>
                  <a:lin ang="5400000" scaled="0"/>
                </a:gradFill>
                <a:effectLst/>
                <a:latin typeface="+mn-lt"/>
                <a:ea typeface="Calibri" pitchFamily="34" charset="0"/>
                <a:cs typeface="Arial" pitchFamily="34" charset="0"/>
              </a:rPr>
              <a:t> </a:t>
            </a:r>
            <a:br>
              <a:rPr kumimoji="0" lang="en-US" sz="1800" b="0" i="1" u="none" strike="noStrike" cap="none" normalizeH="0" baseline="0" dirty="0">
                <a:ln>
                  <a:noFill/>
                </a:ln>
                <a:gradFill>
                  <a:gsLst>
                    <a:gs pos="0">
                      <a:schemeClr val="tx2"/>
                    </a:gs>
                    <a:gs pos="50000">
                      <a:schemeClr val="tx2"/>
                    </a:gs>
                  </a:gsLst>
                  <a:lin ang="5400000" scaled="0"/>
                </a:gradFill>
                <a:effectLst/>
                <a:latin typeface="+mn-lt"/>
                <a:ea typeface="Calibri" pitchFamily="34" charset="0"/>
                <a:cs typeface="Arial" pitchFamily="34" charset="0"/>
              </a:rPr>
            </a:br>
            <a:endParaRPr kumimoji="0" lang="en-US" sz="1800" b="0" i="1" u="sng" strike="noStrike" kern="1200" cap="none" normalizeH="0" baseline="0" dirty="0">
              <a:ln>
                <a:noFill/>
              </a:ln>
              <a:gradFill>
                <a:gsLst>
                  <a:gs pos="0">
                    <a:schemeClr val="tx2"/>
                  </a:gs>
                  <a:gs pos="50000">
                    <a:schemeClr val="tx2"/>
                  </a:gs>
                </a:gsLst>
                <a:lin ang="5400000" scaled="0"/>
              </a:gradFill>
              <a:effectLst/>
              <a:latin typeface="+mn-lt"/>
              <a:ea typeface="Calibri" pitchFamily="34" charset="0"/>
              <a:cs typeface="Arial" pitchFamily="34" charset="0"/>
            </a:endParaRPr>
          </a:p>
        </p:txBody>
      </p:sp>
    </p:spTree>
    <p:extLst>
      <p:ext uri="{BB962C8B-B14F-4D97-AF65-F5344CB8AC3E}">
        <p14:creationId xmlns:p14="http://schemas.microsoft.com/office/powerpoint/2010/main" val="24568420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image" Target="../media/image1.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2.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 id="214748366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28601"/>
            <a:ext cx="11176000" cy="666385"/>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47800"/>
            <a:ext cx="11176000"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Box 7"/>
          <p:cNvSpPr txBox="1">
            <a:spLocks noChangeArrowheads="1"/>
          </p:cNvSpPr>
          <p:nvPr/>
        </p:nvSpPr>
        <p:spPr bwMode="auto">
          <a:xfrm>
            <a:off x="0" y="6628529"/>
            <a:ext cx="12192000" cy="246221"/>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1000" b="1" dirty="0">
                <a:solidFill>
                  <a:schemeClr val="tx1"/>
                </a:solidFill>
                <a:latin typeface="+mj-lt"/>
              </a:rPr>
              <a:t>          Tulsa</a:t>
            </a:r>
            <a:r>
              <a:rPr lang="en-US" sz="1000" b="1" baseline="0" dirty="0">
                <a:solidFill>
                  <a:schemeClr val="tx1"/>
                </a:solidFill>
                <a:latin typeface="+mj-lt"/>
              </a:rPr>
              <a:t> </a:t>
            </a:r>
            <a:r>
              <a:rPr lang="en-US" sz="1000" b="1" dirty="0">
                <a:solidFill>
                  <a:schemeClr val="tx1"/>
                </a:solidFill>
                <a:latin typeface="+mj-lt"/>
              </a:rPr>
              <a:t>TechFest 2018             |                Fri, Jul 20</a:t>
            </a:r>
            <a:r>
              <a:rPr lang="en-US" sz="1000" b="1" baseline="30000" dirty="0">
                <a:solidFill>
                  <a:schemeClr val="tx1"/>
                </a:solidFill>
                <a:latin typeface="+mj-lt"/>
              </a:rPr>
              <a:t>th</a:t>
            </a:r>
            <a:r>
              <a:rPr lang="en-US" sz="1000" b="1" dirty="0">
                <a:solidFill>
                  <a:schemeClr val="tx1"/>
                </a:solidFill>
                <a:latin typeface="+mj-lt"/>
              </a:rPr>
              <a:t> 2018              |                OSU - Tulsa                |          60+ Speakers, 18+ Tracks &amp; 70+</a:t>
            </a:r>
            <a:r>
              <a:rPr lang="en-US" sz="1000" b="1" baseline="0" dirty="0">
                <a:solidFill>
                  <a:schemeClr val="tx1"/>
                </a:solidFill>
                <a:latin typeface="+mj-lt"/>
              </a:rPr>
              <a:t> Sessions!</a:t>
            </a:r>
            <a:r>
              <a:rPr lang="en-US" sz="1000" b="1" dirty="0">
                <a:solidFill>
                  <a:schemeClr val="tx1"/>
                </a:solidFill>
                <a:latin typeface="+mj-lt"/>
              </a:rPr>
              <a:t>               </a:t>
            </a:r>
          </a:p>
        </p:txBody>
      </p:sp>
    </p:spTree>
    <p:extLst>
      <p:ext uri="{BB962C8B-B14F-4D97-AF65-F5344CB8AC3E}">
        <p14:creationId xmlns:p14="http://schemas.microsoft.com/office/powerpoint/2010/main" val="2757246563"/>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zure.microsoft.com/en-us/pricing/details/cognitive-services/face-ap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hyperlink" Target="https://azure.microsoft.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icrosoft/Cognitive-Samples-IntelligentKiosk" TargetMode="External"/><Relationship Id="rId2" Type="http://schemas.openxmlformats.org/officeDocument/2006/relationships/hyperlink" Target="https://www.youtube.com/watch?v=bbrZ2pvubL0" TargetMode="External"/><Relationship Id="rId1" Type="http://schemas.openxmlformats.org/officeDocument/2006/relationships/slideLayout" Target="../slideLayouts/slideLayout2.xml"/><Relationship Id="rId6" Type="http://schemas.openxmlformats.org/officeDocument/2006/relationships/hyperlink" Target="http://bit.ly/face-api-glossary" TargetMode="External"/><Relationship Id="rId5" Type="http://schemas.openxmlformats.org/officeDocument/2006/relationships/hyperlink" Target="http://bit.ly/web-face-api" TargetMode="External"/><Relationship Id="rId4" Type="http://schemas.openxmlformats.org/officeDocument/2006/relationships/hyperlink" Target="https://github.com/Microsoft/Cognitive-Face-Window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tulsatechfest.com/" TargetMode="External"/><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ideo" Target="https://www.youtube.com/embed/bbrZ2pvubL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9A53-33F5-4430-8C82-90D2976F436C}"/>
              </a:ext>
            </a:extLst>
          </p:cNvPr>
          <p:cNvSpPr>
            <a:spLocks noGrp="1"/>
          </p:cNvSpPr>
          <p:nvPr>
            <p:ph type="ctrTitle"/>
          </p:nvPr>
        </p:nvSpPr>
        <p:spPr>
          <a:xfrm>
            <a:off x="1073930" y="1249503"/>
            <a:ext cx="7766936" cy="1646302"/>
          </a:xfrm>
        </p:spPr>
        <p:txBody>
          <a:bodyPr/>
          <a:lstStyle/>
          <a:p>
            <a:r>
              <a:rPr lang="en-US" dirty="0"/>
              <a:t>Smile! You are on Robot Overlord TV!</a:t>
            </a:r>
          </a:p>
        </p:txBody>
      </p:sp>
      <p:sp>
        <p:nvSpPr>
          <p:cNvPr id="3" name="Subtitle 2">
            <a:extLst>
              <a:ext uri="{FF2B5EF4-FFF2-40B4-BE49-F238E27FC236}">
                <a16:creationId xmlns:a16="http://schemas.microsoft.com/office/drawing/2014/main" id="{B188E75D-021B-4FA3-A666-5DA36A01E84C}"/>
              </a:ext>
            </a:extLst>
          </p:cNvPr>
          <p:cNvSpPr>
            <a:spLocks noGrp="1"/>
          </p:cNvSpPr>
          <p:nvPr>
            <p:ph type="subTitle" idx="1"/>
          </p:nvPr>
        </p:nvSpPr>
        <p:spPr>
          <a:xfrm>
            <a:off x="1073930" y="3152274"/>
            <a:ext cx="7766936" cy="2674821"/>
          </a:xfrm>
        </p:spPr>
        <p:txBody>
          <a:bodyPr>
            <a:normAutofit/>
          </a:bodyPr>
          <a:lstStyle/>
          <a:p>
            <a:r>
              <a:rPr lang="nb-NO" sz="2400" dirty="0"/>
              <a:t>Harold Pulcher (MVP)</a:t>
            </a:r>
          </a:p>
          <a:p>
            <a:r>
              <a:rPr lang="nb-NO" sz="2400" dirty="0"/>
              <a:t>@haroldpulcher</a:t>
            </a:r>
          </a:p>
          <a:p>
            <a:r>
              <a:rPr lang="nb-NO" sz="2400" dirty="0"/>
              <a:t>pulcher@pulcher.biz</a:t>
            </a:r>
          </a:p>
          <a:p>
            <a:r>
              <a:rPr lang="nb-NO" sz="2400" dirty="0"/>
              <a:t>https://www.youtube.com/user/hpulcher</a:t>
            </a:r>
          </a:p>
          <a:p>
            <a:r>
              <a:rPr lang="nb-NO" sz="2400" dirty="0"/>
              <a:t>https://github.com/pulcher/Robot-Overlord-TV</a:t>
            </a:r>
            <a:endParaRPr lang="en-US" dirty="0"/>
          </a:p>
        </p:txBody>
      </p:sp>
      <p:pic>
        <p:nvPicPr>
          <p:cNvPr id="5" name="Picture 4">
            <a:extLst>
              <a:ext uri="{FF2B5EF4-FFF2-40B4-BE49-F238E27FC236}">
                <a16:creationId xmlns:a16="http://schemas.microsoft.com/office/drawing/2014/main" id="{3D3665C7-F30D-430A-81FF-938A29488DD4}"/>
              </a:ext>
            </a:extLst>
          </p:cNvPr>
          <p:cNvPicPr>
            <a:picLocks noChangeAspect="1"/>
          </p:cNvPicPr>
          <p:nvPr/>
        </p:nvPicPr>
        <p:blipFill>
          <a:blip r:embed="rId2"/>
          <a:stretch>
            <a:fillRect/>
          </a:stretch>
        </p:blipFill>
        <p:spPr>
          <a:xfrm>
            <a:off x="1784472" y="2476493"/>
            <a:ext cx="1905014" cy="1905014"/>
          </a:xfrm>
          <a:prstGeom prst="rect">
            <a:avLst/>
          </a:prstGeom>
        </p:spPr>
      </p:pic>
    </p:spTree>
    <p:extLst>
      <p:ext uri="{BB962C8B-B14F-4D97-AF65-F5344CB8AC3E}">
        <p14:creationId xmlns:p14="http://schemas.microsoft.com/office/powerpoint/2010/main" val="587979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8782-3F3D-47EE-849B-408F0CC020F7}"/>
              </a:ext>
            </a:extLst>
          </p:cNvPr>
          <p:cNvSpPr>
            <a:spLocks noGrp="1"/>
          </p:cNvSpPr>
          <p:nvPr>
            <p:ph type="title"/>
          </p:nvPr>
        </p:nvSpPr>
        <p:spPr/>
        <p:txBody>
          <a:bodyPr/>
          <a:lstStyle/>
          <a:p>
            <a:r>
              <a:rPr lang="en-US" dirty="0"/>
              <a:t>What types of info can they detect</a:t>
            </a:r>
          </a:p>
        </p:txBody>
      </p:sp>
      <p:pic>
        <p:nvPicPr>
          <p:cNvPr id="6" name="Picture 5">
            <a:extLst>
              <a:ext uri="{FF2B5EF4-FFF2-40B4-BE49-F238E27FC236}">
                <a16:creationId xmlns:a16="http://schemas.microsoft.com/office/drawing/2014/main" id="{2E261715-0500-48D2-8A73-CA915C6EE466}"/>
              </a:ext>
            </a:extLst>
          </p:cNvPr>
          <p:cNvPicPr>
            <a:picLocks noChangeAspect="1"/>
          </p:cNvPicPr>
          <p:nvPr/>
        </p:nvPicPr>
        <p:blipFill>
          <a:blip r:embed="rId2"/>
          <a:stretch>
            <a:fillRect/>
          </a:stretch>
        </p:blipFill>
        <p:spPr>
          <a:xfrm>
            <a:off x="1454797" y="1270000"/>
            <a:ext cx="6177643" cy="5785600"/>
          </a:xfrm>
          <a:prstGeom prst="rect">
            <a:avLst/>
          </a:prstGeom>
        </p:spPr>
      </p:pic>
    </p:spTree>
    <p:extLst>
      <p:ext uri="{BB962C8B-B14F-4D97-AF65-F5344CB8AC3E}">
        <p14:creationId xmlns:p14="http://schemas.microsoft.com/office/powerpoint/2010/main" val="421190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2343-CBFD-4DA1-8240-173467B0E5D1}"/>
              </a:ext>
            </a:extLst>
          </p:cNvPr>
          <p:cNvSpPr>
            <a:spLocks noGrp="1"/>
          </p:cNvSpPr>
          <p:nvPr>
            <p:ph type="title"/>
          </p:nvPr>
        </p:nvSpPr>
        <p:spPr/>
        <p:txBody>
          <a:bodyPr/>
          <a:lstStyle/>
          <a:p>
            <a:r>
              <a:rPr lang="en-US" dirty="0"/>
              <a:t>How many overlord coin does this cost?</a:t>
            </a:r>
          </a:p>
        </p:txBody>
      </p:sp>
      <p:sp>
        <p:nvSpPr>
          <p:cNvPr id="3" name="Content Placeholder 2">
            <a:extLst>
              <a:ext uri="{FF2B5EF4-FFF2-40B4-BE49-F238E27FC236}">
                <a16:creationId xmlns:a16="http://schemas.microsoft.com/office/drawing/2014/main" id="{46CD42C3-9D1A-46EB-991D-0C75907316B1}"/>
              </a:ext>
            </a:extLst>
          </p:cNvPr>
          <p:cNvSpPr>
            <a:spLocks noGrp="1"/>
          </p:cNvSpPr>
          <p:nvPr>
            <p:ph idx="1"/>
          </p:nvPr>
        </p:nvSpPr>
        <p:spPr>
          <a:xfrm>
            <a:off x="677334" y="2255519"/>
            <a:ext cx="8596668" cy="899161"/>
          </a:xfrm>
        </p:spPr>
        <p:txBody>
          <a:bodyPr>
            <a:normAutofit/>
          </a:bodyPr>
          <a:lstStyle/>
          <a:p>
            <a:pPr marL="0" indent="0">
              <a:buNone/>
            </a:pPr>
            <a:r>
              <a:rPr lang="en-US" dirty="0"/>
              <a:t>Checkout: </a:t>
            </a:r>
            <a:r>
              <a:rPr lang="en-US" dirty="0">
                <a:hlinkClick r:id="rId2"/>
              </a:rPr>
              <a:t>https://azure.microsoft.com/en-us/pricing/details/cognitive-services/face-api/</a:t>
            </a:r>
            <a:endParaRPr lang="en-US" dirty="0"/>
          </a:p>
          <a:p>
            <a:pPr marL="0" indent="0">
              <a:buNone/>
            </a:pPr>
            <a:endParaRPr lang="en-US" dirty="0"/>
          </a:p>
        </p:txBody>
      </p:sp>
    </p:spTree>
    <p:extLst>
      <p:ext uri="{BB962C8B-B14F-4D97-AF65-F5344CB8AC3E}">
        <p14:creationId xmlns:p14="http://schemas.microsoft.com/office/powerpoint/2010/main" val="2731125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6D82-581E-4F8D-A0AB-51A17935D779}"/>
              </a:ext>
            </a:extLst>
          </p:cNvPr>
          <p:cNvSpPr>
            <a:spLocks noGrp="1"/>
          </p:cNvSpPr>
          <p:nvPr>
            <p:ph type="title"/>
          </p:nvPr>
        </p:nvSpPr>
        <p:spPr/>
        <p:txBody>
          <a:bodyPr/>
          <a:lstStyle/>
          <a:p>
            <a:r>
              <a:rPr lang="en-US" dirty="0"/>
              <a:t>When Overlords go bad…</a:t>
            </a:r>
          </a:p>
        </p:txBody>
      </p:sp>
      <p:pic>
        <p:nvPicPr>
          <p:cNvPr id="4" name="Picture 3">
            <a:extLst>
              <a:ext uri="{FF2B5EF4-FFF2-40B4-BE49-F238E27FC236}">
                <a16:creationId xmlns:a16="http://schemas.microsoft.com/office/drawing/2014/main" id="{37441EE5-B597-4C2D-AAA5-4ADD1AD8342A}"/>
              </a:ext>
            </a:extLst>
          </p:cNvPr>
          <p:cNvPicPr>
            <a:picLocks noChangeAspect="1"/>
          </p:cNvPicPr>
          <p:nvPr/>
        </p:nvPicPr>
        <p:blipFill>
          <a:blip r:embed="rId2"/>
          <a:stretch>
            <a:fillRect/>
          </a:stretch>
        </p:blipFill>
        <p:spPr>
          <a:xfrm>
            <a:off x="677334" y="2097790"/>
            <a:ext cx="8596668" cy="4403776"/>
          </a:xfrm>
          <a:prstGeom prst="rect">
            <a:avLst/>
          </a:prstGeom>
        </p:spPr>
      </p:pic>
    </p:spTree>
    <p:extLst>
      <p:ext uri="{BB962C8B-B14F-4D97-AF65-F5344CB8AC3E}">
        <p14:creationId xmlns:p14="http://schemas.microsoft.com/office/powerpoint/2010/main" val="2030937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04C3F-FE5D-4E7D-ABD4-165D7238D802}"/>
              </a:ext>
            </a:extLst>
          </p:cNvPr>
          <p:cNvSpPr>
            <a:spLocks noGrp="1"/>
          </p:cNvSpPr>
          <p:nvPr>
            <p:ph type="title"/>
          </p:nvPr>
        </p:nvSpPr>
        <p:spPr/>
        <p:txBody>
          <a:bodyPr/>
          <a:lstStyle/>
          <a:p>
            <a:r>
              <a:rPr lang="en-US" dirty="0"/>
              <a:t>You sold me, so how to get started!</a:t>
            </a:r>
          </a:p>
        </p:txBody>
      </p:sp>
      <p:sp>
        <p:nvSpPr>
          <p:cNvPr id="3" name="Content Placeholder 2">
            <a:extLst>
              <a:ext uri="{FF2B5EF4-FFF2-40B4-BE49-F238E27FC236}">
                <a16:creationId xmlns:a16="http://schemas.microsoft.com/office/drawing/2014/main" id="{5749BDC7-1332-4143-9AF8-D0C420ADC9AD}"/>
              </a:ext>
            </a:extLst>
          </p:cNvPr>
          <p:cNvSpPr>
            <a:spLocks noGrp="1"/>
          </p:cNvSpPr>
          <p:nvPr>
            <p:ph idx="1"/>
          </p:nvPr>
        </p:nvSpPr>
        <p:spPr/>
        <p:txBody>
          <a:bodyPr/>
          <a:lstStyle/>
          <a:p>
            <a:r>
              <a:rPr lang="en-US" dirty="0"/>
              <a:t>Get an Azure Account: </a:t>
            </a:r>
            <a:r>
              <a:rPr lang="en-US" dirty="0">
                <a:hlinkClick r:id="rId2"/>
              </a:rPr>
              <a:t>https://azure.microsoft.com</a:t>
            </a:r>
            <a:endParaRPr lang="en-US" dirty="0"/>
          </a:p>
          <a:p>
            <a:r>
              <a:rPr lang="en-US" dirty="0"/>
              <a:t>Create a subscription for the Face </a:t>
            </a:r>
            <a:r>
              <a:rPr lang="en-US" dirty="0" err="1"/>
              <a:t>Api</a:t>
            </a:r>
            <a:endParaRPr lang="en-US" dirty="0"/>
          </a:p>
          <a:p>
            <a:r>
              <a:rPr lang="en-US" dirty="0"/>
              <a:t>Play around in the online playground.</a:t>
            </a:r>
          </a:p>
          <a:p>
            <a:r>
              <a:rPr lang="en-US" dirty="0"/>
              <a:t>Get to coding….</a:t>
            </a:r>
          </a:p>
          <a:p>
            <a:endParaRPr lang="en-US" dirty="0"/>
          </a:p>
        </p:txBody>
      </p:sp>
    </p:spTree>
    <p:extLst>
      <p:ext uri="{BB962C8B-B14F-4D97-AF65-F5344CB8AC3E}">
        <p14:creationId xmlns:p14="http://schemas.microsoft.com/office/powerpoint/2010/main" val="3422128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EF56D-7AE3-495F-B423-0646A6864B3B}"/>
              </a:ext>
            </a:extLst>
          </p:cNvPr>
          <p:cNvSpPr>
            <a:spLocks noGrp="1"/>
          </p:cNvSpPr>
          <p:nvPr>
            <p:ph type="title"/>
          </p:nvPr>
        </p:nvSpPr>
        <p:spPr/>
        <p:txBody>
          <a:bodyPr/>
          <a:lstStyle/>
          <a:p>
            <a:r>
              <a:rPr lang="en-US" dirty="0"/>
              <a:t>Demos!!!!!!!</a:t>
            </a:r>
          </a:p>
        </p:txBody>
      </p:sp>
      <p:sp>
        <p:nvSpPr>
          <p:cNvPr id="3" name="Content Placeholder 2">
            <a:extLst>
              <a:ext uri="{FF2B5EF4-FFF2-40B4-BE49-F238E27FC236}">
                <a16:creationId xmlns:a16="http://schemas.microsoft.com/office/drawing/2014/main" id="{571BA0E3-97E8-4BEC-9ECC-0C9AC85A3E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6994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33E1-98CE-41E4-AD3C-E67779FD907E}"/>
              </a:ext>
            </a:extLst>
          </p:cNvPr>
          <p:cNvSpPr>
            <a:spLocks noGrp="1"/>
          </p:cNvSpPr>
          <p:nvPr>
            <p:ph type="title"/>
          </p:nvPr>
        </p:nvSpPr>
        <p:spPr/>
        <p:txBody>
          <a:bodyPr/>
          <a:lstStyle/>
          <a:p>
            <a:r>
              <a:rPr lang="en-US" dirty="0"/>
              <a:t>So where is the robot…</a:t>
            </a:r>
          </a:p>
        </p:txBody>
      </p:sp>
      <p:sp>
        <p:nvSpPr>
          <p:cNvPr id="3" name="Content Placeholder 2">
            <a:extLst>
              <a:ext uri="{FF2B5EF4-FFF2-40B4-BE49-F238E27FC236}">
                <a16:creationId xmlns:a16="http://schemas.microsoft.com/office/drawing/2014/main" id="{B7FA68D7-3B83-41EA-BDB0-2B9A9567DD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45193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D137-925C-45CF-B389-8C9930A70B77}"/>
              </a:ext>
            </a:extLst>
          </p:cNvPr>
          <p:cNvSpPr>
            <a:spLocks noGrp="1"/>
          </p:cNvSpPr>
          <p:nvPr>
            <p:ph type="title"/>
          </p:nvPr>
        </p:nvSpPr>
        <p:spPr>
          <a:xfrm>
            <a:off x="677334" y="609600"/>
            <a:ext cx="8596668" cy="689811"/>
          </a:xfrm>
        </p:spPr>
        <p:txBody>
          <a:bodyPr/>
          <a:lstStyle/>
          <a:p>
            <a:r>
              <a:rPr lang="en-US" dirty="0"/>
              <a:t>Links…</a:t>
            </a:r>
          </a:p>
        </p:txBody>
      </p:sp>
      <p:sp>
        <p:nvSpPr>
          <p:cNvPr id="3" name="Content Placeholder 2">
            <a:extLst>
              <a:ext uri="{FF2B5EF4-FFF2-40B4-BE49-F238E27FC236}">
                <a16:creationId xmlns:a16="http://schemas.microsoft.com/office/drawing/2014/main" id="{C2FB32D9-0B8C-4947-A996-7824CDB74A9A}"/>
              </a:ext>
            </a:extLst>
          </p:cNvPr>
          <p:cNvSpPr>
            <a:spLocks noGrp="1"/>
          </p:cNvSpPr>
          <p:nvPr>
            <p:ph idx="1"/>
          </p:nvPr>
        </p:nvSpPr>
        <p:spPr>
          <a:xfrm>
            <a:off x="677334" y="1191127"/>
            <a:ext cx="8596668" cy="4850236"/>
          </a:xfrm>
        </p:spPr>
        <p:txBody>
          <a:bodyPr/>
          <a:lstStyle/>
          <a:p>
            <a:r>
              <a:rPr lang="en-US" sz="2400" dirty="0"/>
              <a:t>Video: </a:t>
            </a:r>
            <a:r>
              <a:rPr lang="en-US" sz="2400" dirty="0">
                <a:hlinkClick r:id="rId2"/>
              </a:rPr>
              <a:t>https://www.youtube.com/watch?v=bbrZ2pvubL0</a:t>
            </a:r>
            <a:endParaRPr lang="en-US" sz="2400" dirty="0"/>
          </a:p>
          <a:p>
            <a:r>
              <a:rPr lang="en-US" sz="2400" dirty="0"/>
              <a:t>Intelligent Kiosk: </a:t>
            </a:r>
            <a:r>
              <a:rPr lang="en-US" sz="2400" dirty="0">
                <a:hlinkClick r:id="rId3"/>
              </a:rPr>
              <a:t>https://github.com/Microsoft/Cognitive-Samples-IntelligentKiosk</a:t>
            </a:r>
            <a:endParaRPr lang="en-US" sz="2400" dirty="0"/>
          </a:p>
          <a:p>
            <a:r>
              <a:rPr lang="en-US" sz="2400" dirty="0"/>
              <a:t>Cognitive Face API: </a:t>
            </a:r>
            <a:r>
              <a:rPr lang="en-US" sz="2400" dirty="0">
                <a:hlinkClick r:id="rId4"/>
              </a:rPr>
              <a:t>https://github.com/Microsoft/Cognitive-Face-Windows</a:t>
            </a:r>
            <a:endParaRPr lang="en-US" sz="2400" dirty="0"/>
          </a:p>
          <a:p>
            <a:r>
              <a:rPr lang="en-US" sz="2400" dirty="0"/>
              <a:t>Web Playground: </a:t>
            </a:r>
            <a:r>
              <a:rPr lang="en-US" sz="2400" dirty="0">
                <a:hlinkClick r:id="rId5"/>
              </a:rPr>
              <a:t>http://bit.ly/web-face-api</a:t>
            </a:r>
            <a:endParaRPr lang="en-US" sz="2400" dirty="0"/>
          </a:p>
          <a:p>
            <a:r>
              <a:rPr lang="en-US" sz="2400" dirty="0"/>
              <a:t>Glossary: </a:t>
            </a:r>
            <a:r>
              <a:rPr lang="en-US" sz="2400" dirty="0">
                <a:hlinkClick r:id="rId6"/>
              </a:rPr>
              <a:t>http://bit.ly/face-api-glossary</a:t>
            </a:r>
            <a:endParaRPr lang="en-US" sz="2400" dirty="0"/>
          </a:p>
          <a:p>
            <a:r>
              <a:rPr lang="en-US" sz="2400" dirty="0"/>
              <a:t>Azure: https://azure.microsoft.com</a:t>
            </a:r>
          </a:p>
          <a:p>
            <a:endParaRPr lang="en-US" dirty="0"/>
          </a:p>
        </p:txBody>
      </p:sp>
    </p:spTree>
    <p:extLst>
      <p:ext uri="{BB962C8B-B14F-4D97-AF65-F5344CB8AC3E}">
        <p14:creationId xmlns:p14="http://schemas.microsoft.com/office/powerpoint/2010/main" val="757968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5000" y="230188"/>
            <a:ext cx="8610600" cy="1052596"/>
          </a:xfrm>
        </p:spPr>
        <p:txBody>
          <a:bodyPr/>
          <a:lstStyle/>
          <a:p>
            <a:pPr algn="ctr" eaLnBrk="1" hangingPunct="1">
              <a:defRPr/>
            </a:pPr>
            <a:r>
              <a:rPr sz="4400" dirty="0">
                <a:latin typeface="+mn-lt"/>
              </a:rPr>
              <a:t>Complete An Evaluation Form</a:t>
            </a:r>
            <a:r>
              <a:rPr lang="en-US" sz="4400" dirty="0">
                <a:latin typeface="+mn-lt"/>
              </a:rPr>
              <a:t> &amp; Win</a:t>
            </a:r>
            <a:br>
              <a:rPr sz="4400" dirty="0">
                <a:latin typeface="+mn-lt"/>
              </a:rPr>
            </a:br>
            <a:r>
              <a:rPr sz="3200" dirty="0">
                <a:solidFill>
                  <a:schemeClr val="tx2"/>
                </a:solidFill>
                <a:latin typeface="+mn-lt"/>
              </a:rPr>
              <a:t>Your input is important!</a:t>
            </a:r>
            <a:endParaRPr sz="4400" dirty="0">
              <a:solidFill>
                <a:schemeClr val="tx2"/>
              </a:solidFill>
              <a:latin typeface="+mn-lt"/>
            </a:endParaRPr>
          </a:p>
        </p:txBody>
      </p:sp>
      <p:sp>
        <p:nvSpPr>
          <p:cNvPr id="5" name="Text Placeholder 4"/>
          <p:cNvSpPr>
            <a:spLocks noGrp="1"/>
          </p:cNvSpPr>
          <p:nvPr>
            <p:ph type="body" sz="quarter" idx="4294967295"/>
          </p:nvPr>
        </p:nvSpPr>
        <p:spPr>
          <a:xfrm>
            <a:off x="2362200" y="1524001"/>
            <a:ext cx="6781800" cy="332399"/>
          </a:xfrm>
        </p:spPr>
        <p:txBody>
          <a:bodyPr/>
          <a:lstStyle/>
          <a:p>
            <a:pPr algn="ctr">
              <a:spcAft>
                <a:spcPts val="768"/>
              </a:spcAft>
              <a:buNone/>
              <a:defRPr/>
            </a:pPr>
            <a:r>
              <a:rPr lang="en-US" sz="2400" dirty="0"/>
              <a:t>You can access Evaluation Forms at:</a:t>
            </a:r>
          </a:p>
        </p:txBody>
      </p:sp>
      <p:sp>
        <p:nvSpPr>
          <p:cNvPr id="7" name="TextBox 6"/>
          <p:cNvSpPr txBox="1"/>
          <p:nvPr/>
        </p:nvSpPr>
        <p:spPr>
          <a:xfrm>
            <a:off x="2552700" y="2097616"/>
            <a:ext cx="7086600" cy="4924425"/>
          </a:xfrm>
          <a:prstGeom prst="rect">
            <a:avLst/>
          </a:prstGeom>
          <a:noFill/>
        </p:spPr>
        <p:txBody>
          <a:bodyPr wrap="square" lIns="0" tIns="0" rIns="0" bIns="0">
            <a:spAutoFit/>
          </a:bodyPr>
          <a:lstStyle/>
          <a:p>
            <a:pPr algn="ctr" defTabSz="914363">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hlinkClick r:id="rId3"/>
              </a:rPr>
              <a:t>http://TulsaTechFest.com</a:t>
            </a: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endParaRPr>
          </a:p>
          <a:p>
            <a:pPr algn="ctr" defTabSz="914363">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endParaRPr>
          </a:p>
          <a:p>
            <a:pPr algn="ctr" defTabSz="914363">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rPr>
              <a:t>Fill them out!</a:t>
            </a:r>
          </a:p>
          <a:p>
            <a:pPr algn="ctr" defTabSz="914363">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endParaRPr>
          </a:p>
          <a:p>
            <a:pPr algn="ctr" defTabSz="914363">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rPr>
              <a:t>You can win additional prizes!</a:t>
            </a:r>
          </a:p>
          <a:p>
            <a:pPr algn="ctr" defTabSz="914363">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endParaRPr>
          </a:p>
          <a:p>
            <a:pPr algn="ctr" defTabSz="914363">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rPr>
              <a:t>Like a $50 Best Buy Gift Card!!</a:t>
            </a:r>
          </a:p>
          <a:p>
            <a:pPr algn="ctr" defTabSz="914363">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endParaRPr>
          </a:p>
          <a:p>
            <a:pPr algn="ctr" defTabSz="914363">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rPr>
              <a:t>Winner drawn – Midnight, Sun Jul 22nd!</a:t>
            </a:r>
          </a:p>
          <a:p>
            <a:pPr algn="ctr" defTabSz="914363">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UI"/>
              <a:cs typeface="Arial" charset="0"/>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16250" y="76200"/>
            <a:ext cx="4074911" cy="738664"/>
          </a:xfrm>
          <a:prstGeom prst="rect">
            <a:avLst/>
          </a:prstGeom>
          <a:noFill/>
        </p:spPr>
        <p:txBody>
          <a:bodyPr wrap="square" lIns="0" tIns="0" rIns="0" bIns="0" rtlCol="0">
            <a:spAutoFit/>
          </a:bodyPr>
          <a:lstStyle/>
          <a:p>
            <a:pPr algn="ctr"/>
            <a:r>
              <a:rPr lang="en-US" sz="2400" b="1" dirty="0">
                <a:gradFill>
                  <a:gsLst>
                    <a:gs pos="0">
                      <a:schemeClr val="tx1"/>
                    </a:gs>
                    <a:gs pos="86000">
                      <a:schemeClr val="tx1"/>
                    </a:gs>
                  </a:gsLst>
                  <a:lin ang="5400000" scaled="0"/>
                </a:gradFill>
              </a:rPr>
              <a:t>Please help us!</a:t>
            </a:r>
          </a:p>
          <a:p>
            <a:pPr algn="ctr"/>
            <a:r>
              <a:rPr lang="en-US" sz="2400" b="1" dirty="0">
                <a:gradFill>
                  <a:gsLst>
                    <a:gs pos="0">
                      <a:schemeClr val="tx1"/>
                    </a:gs>
                    <a:gs pos="86000">
                      <a:schemeClr val="tx1"/>
                    </a:gs>
                  </a:gsLst>
                  <a:lin ang="5400000" scaled="0"/>
                </a:gradFill>
              </a:rPr>
              <a:t>Thank our Sponsors:</a:t>
            </a:r>
          </a:p>
        </p:txBody>
      </p:sp>
      <p:pic>
        <p:nvPicPr>
          <p:cNvPr id="8" name="Picture 7"/>
          <p:cNvPicPr>
            <a:picLocks noChangeAspect="1"/>
          </p:cNvPicPr>
          <p:nvPr/>
        </p:nvPicPr>
        <p:blipFill>
          <a:blip r:embed="rId3"/>
          <a:stretch>
            <a:fillRect/>
          </a:stretch>
        </p:blipFill>
        <p:spPr>
          <a:xfrm>
            <a:off x="2361699" y="1143000"/>
            <a:ext cx="4748210" cy="3038854"/>
          </a:xfrm>
          <a:prstGeom prst="rect">
            <a:avLst/>
          </a:prstGeom>
        </p:spPr>
      </p:pic>
      <p:pic>
        <p:nvPicPr>
          <p:cNvPr id="9" name="Picture 8"/>
          <p:cNvPicPr>
            <a:picLocks noChangeAspect="1"/>
          </p:cNvPicPr>
          <p:nvPr/>
        </p:nvPicPr>
        <p:blipFill>
          <a:blip r:embed="rId4"/>
          <a:stretch>
            <a:fillRect/>
          </a:stretch>
        </p:blipFill>
        <p:spPr>
          <a:xfrm>
            <a:off x="2368215" y="4725236"/>
            <a:ext cx="4741846" cy="607929"/>
          </a:xfrm>
          <a:prstGeom prst="rect">
            <a:avLst/>
          </a:prstGeom>
        </p:spPr>
      </p:pic>
      <p:pic>
        <p:nvPicPr>
          <p:cNvPr id="2" name="Picture 1"/>
          <p:cNvPicPr>
            <a:picLocks noChangeAspect="1"/>
          </p:cNvPicPr>
          <p:nvPr/>
        </p:nvPicPr>
        <p:blipFill>
          <a:blip r:embed="rId5"/>
          <a:stretch>
            <a:fillRect/>
          </a:stretch>
        </p:blipFill>
        <p:spPr>
          <a:xfrm>
            <a:off x="8077200" y="914400"/>
            <a:ext cx="1516436" cy="5474428"/>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486B-2C7B-4452-9AE9-2753BA1464DA}"/>
              </a:ext>
            </a:extLst>
          </p:cNvPr>
          <p:cNvSpPr>
            <a:spLocks noGrp="1"/>
          </p:cNvSpPr>
          <p:nvPr>
            <p:ph type="title"/>
          </p:nvPr>
        </p:nvSpPr>
        <p:spPr>
          <a:xfrm>
            <a:off x="463381" y="666052"/>
            <a:ext cx="5632619" cy="715574"/>
          </a:xfrm>
        </p:spPr>
        <p:txBody>
          <a:bodyPr/>
          <a:lstStyle/>
          <a:p>
            <a:r>
              <a:rPr lang="en-US" dirty="0"/>
              <a:t>Become a Windows Insider</a:t>
            </a:r>
          </a:p>
        </p:txBody>
      </p:sp>
      <p:pic>
        <p:nvPicPr>
          <p:cNvPr id="4" name="media1.mp4" descr="media1.mp4">
            <a:extLst>
              <a:ext uri="{FF2B5EF4-FFF2-40B4-BE49-F238E27FC236}">
                <a16:creationId xmlns:a16="http://schemas.microsoft.com/office/drawing/2014/main" id="{781A4C7C-793C-4E53-A835-43D491F7C206}"/>
              </a:ext>
            </a:extLst>
          </p:cNvPr>
          <p:cNvPicPr>
            <a:picLocks/>
          </p:cNvPicPr>
          <p:nvPr>
            <a:videoFile r:link="rId2"/>
            <p:extLst>
              <p:ext uri="{DAA4B4D4-6D71-4841-9C94-3DE7FCFB9230}">
                <p14:media xmlns:p14="http://schemas.microsoft.com/office/powerpoint/2010/main" r:embed="rId1"/>
              </p:ext>
            </p:extLst>
          </p:nvPr>
        </p:nvPicPr>
        <p:blipFill>
          <a:blip r:embed="rId4">
            <a:extLst/>
          </a:blip>
          <a:stretch>
            <a:fillRect/>
          </a:stretch>
        </p:blipFill>
        <p:spPr>
          <a:xfrm>
            <a:off x="677334" y="1357563"/>
            <a:ext cx="4833129" cy="4790574"/>
          </a:xfrm>
          <a:prstGeom prst="rect">
            <a:avLst/>
          </a:prstGeom>
          <a:ln w="12700">
            <a:miter lim="400000"/>
          </a:ln>
        </p:spPr>
      </p:pic>
      <p:sp>
        <p:nvSpPr>
          <p:cNvPr id="5" name="Rectangle 4">
            <a:extLst>
              <a:ext uri="{FF2B5EF4-FFF2-40B4-BE49-F238E27FC236}">
                <a16:creationId xmlns:a16="http://schemas.microsoft.com/office/drawing/2014/main" id="{D282E06A-7C5E-4922-849A-5FA8AA4A3800}"/>
              </a:ext>
            </a:extLst>
          </p:cNvPr>
          <p:cNvSpPr/>
          <p:nvPr/>
        </p:nvSpPr>
        <p:spPr>
          <a:xfrm>
            <a:off x="3789949" y="5061102"/>
            <a:ext cx="5366084" cy="553998"/>
          </a:xfrm>
          <a:prstGeom prst="rect">
            <a:avLst/>
          </a:prstGeom>
        </p:spPr>
        <p:txBody>
          <a:bodyPr wrap="square">
            <a:spAutoFit/>
          </a:bodyPr>
          <a:lstStyle/>
          <a:p>
            <a:r>
              <a:rPr lang="en-US" sz="3000" dirty="0"/>
              <a:t>https://insider.windows.com/</a:t>
            </a:r>
          </a:p>
        </p:txBody>
      </p:sp>
    </p:spTree>
    <p:extLst>
      <p:ext uri="{BB962C8B-B14F-4D97-AF65-F5344CB8AC3E}">
        <p14:creationId xmlns:p14="http://schemas.microsoft.com/office/powerpoint/2010/main" val="181530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56FF-81D5-47D2-8319-2172A596CAAD}"/>
              </a:ext>
            </a:extLst>
          </p:cNvPr>
          <p:cNvSpPr>
            <a:spLocks noGrp="1"/>
          </p:cNvSpPr>
          <p:nvPr>
            <p:ph type="title"/>
          </p:nvPr>
        </p:nvSpPr>
        <p:spPr/>
        <p:txBody>
          <a:bodyPr/>
          <a:lstStyle/>
          <a:p>
            <a:r>
              <a:rPr lang="en-US" dirty="0"/>
              <a:t>Why I code…</a:t>
            </a:r>
          </a:p>
        </p:txBody>
      </p:sp>
      <p:pic>
        <p:nvPicPr>
          <p:cNvPr id="4" name="Online Media 3">
            <a:hlinkClick r:id="" action="ppaction://media"/>
            <a:extLst>
              <a:ext uri="{FF2B5EF4-FFF2-40B4-BE49-F238E27FC236}">
                <a16:creationId xmlns:a16="http://schemas.microsoft.com/office/drawing/2014/main" id="{3B0FFC60-2F6A-4CDE-9B86-CD72BC61633D}"/>
              </a:ext>
            </a:extLst>
          </p:cNvPr>
          <p:cNvPicPr>
            <a:picLocks noGrp="1" noRot="1" noChangeAspect="1"/>
          </p:cNvPicPr>
          <p:nvPr>
            <p:ph idx="1"/>
            <a:videoFile r:link="rId1"/>
          </p:nvPr>
        </p:nvPicPr>
        <p:blipFill>
          <a:blip r:embed="rId3"/>
          <a:stretch>
            <a:fillRect/>
          </a:stretch>
        </p:blipFill>
        <p:spPr>
          <a:xfrm>
            <a:off x="541421" y="1605605"/>
            <a:ext cx="8596668" cy="4835626"/>
          </a:xfrm>
          <a:prstGeom prst="rect">
            <a:avLst/>
          </a:prstGeom>
        </p:spPr>
      </p:pic>
    </p:spTree>
    <p:extLst>
      <p:ext uri="{BB962C8B-B14F-4D97-AF65-F5344CB8AC3E}">
        <p14:creationId xmlns:p14="http://schemas.microsoft.com/office/powerpoint/2010/main" val="313560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19825-B40C-4333-AD10-872ABD6A26AE}"/>
              </a:ext>
            </a:extLst>
          </p:cNvPr>
          <p:cNvSpPr>
            <a:spLocks noGrp="1"/>
          </p:cNvSpPr>
          <p:nvPr>
            <p:ph type="title"/>
          </p:nvPr>
        </p:nvSpPr>
        <p:spPr/>
        <p:txBody>
          <a:bodyPr/>
          <a:lstStyle/>
          <a:p>
            <a:r>
              <a:rPr lang="en-US" dirty="0"/>
              <a:t>Overlords can be sneaky…</a:t>
            </a:r>
          </a:p>
        </p:txBody>
      </p:sp>
      <p:sp>
        <p:nvSpPr>
          <p:cNvPr id="3" name="Content Placeholder 2">
            <a:extLst>
              <a:ext uri="{FF2B5EF4-FFF2-40B4-BE49-F238E27FC236}">
                <a16:creationId xmlns:a16="http://schemas.microsoft.com/office/drawing/2014/main" id="{10B73D76-F1A2-47D1-8729-BE3D173FAC11}"/>
              </a:ext>
            </a:extLst>
          </p:cNvPr>
          <p:cNvSpPr>
            <a:spLocks noGrp="1"/>
          </p:cNvSpPr>
          <p:nvPr>
            <p:ph idx="1"/>
          </p:nvPr>
        </p:nvSpPr>
        <p:spPr>
          <a:xfrm>
            <a:off x="2362698" y="2073977"/>
            <a:ext cx="6283760" cy="3479658"/>
          </a:xfrm>
        </p:spPr>
        <p:txBody>
          <a:bodyPr>
            <a:noAutofit/>
          </a:bodyPr>
          <a:lstStyle/>
          <a:p>
            <a:r>
              <a:rPr lang="en-US" sz="3600" dirty="0"/>
              <a:t>Intelligent Kiosks</a:t>
            </a:r>
          </a:p>
          <a:p>
            <a:r>
              <a:rPr lang="en-US" sz="3600" dirty="0"/>
              <a:t>Security Monitoring</a:t>
            </a:r>
          </a:p>
          <a:p>
            <a:r>
              <a:rPr lang="en-US" sz="3600" dirty="0"/>
              <a:t>Mood monitoring</a:t>
            </a:r>
          </a:p>
          <a:p>
            <a:r>
              <a:rPr lang="en-US" sz="3600" dirty="0"/>
              <a:t>Attention Monitoring</a:t>
            </a:r>
          </a:p>
          <a:p>
            <a:r>
              <a:rPr lang="en-US" sz="3600" dirty="0"/>
              <a:t>And the list goes on….</a:t>
            </a:r>
          </a:p>
        </p:txBody>
      </p:sp>
    </p:spTree>
    <p:extLst>
      <p:ext uri="{BB962C8B-B14F-4D97-AF65-F5344CB8AC3E}">
        <p14:creationId xmlns:p14="http://schemas.microsoft.com/office/powerpoint/2010/main" val="972091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28D2-3943-4923-B91D-2B64861710A0}"/>
              </a:ext>
            </a:extLst>
          </p:cNvPr>
          <p:cNvSpPr>
            <a:spLocks noGrp="1"/>
          </p:cNvSpPr>
          <p:nvPr>
            <p:ph type="title"/>
          </p:nvPr>
        </p:nvSpPr>
        <p:spPr/>
        <p:txBody>
          <a:bodyPr/>
          <a:lstStyle/>
          <a:p>
            <a:r>
              <a:rPr lang="en-US" dirty="0"/>
              <a:t>What kind of things can the Overlords do?</a:t>
            </a:r>
          </a:p>
        </p:txBody>
      </p:sp>
      <p:sp>
        <p:nvSpPr>
          <p:cNvPr id="3" name="Content Placeholder 2">
            <a:extLst>
              <a:ext uri="{FF2B5EF4-FFF2-40B4-BE49-F238E27FC236}">
                <a16:creationId xmlns:a16="http://schemas.microsoft.com/office/drawing/2014/main" id="{330C8428-34EE-40B8-BFAF-DAAB7EFEB228}"/>
              </a:ext>
            </a:extLst>
          </p:cNvPr>
          <p:cNvSpPr>
            <a:spLocks noGrp="1"/>
          </p:cNvSpPr>
          <p:nvPr>
            <p:ph idx="1"/>
          </p:nvPr>
        </p:nvSpPr>
        <p:spPr>
          <a:xfrm>
            <a:off x="3584147" y="1930400"/>
            <a:ext cx="2511853" cy="784317"/>
          </a:xfrm>
        </p:spPr>
        <p:txBody>
          <a:bodyPr>
            <a:noAutofit/>
          </a:bodyPr>
          <a:lstStyle/>
          <a:p>
            <a:pPr marL="0" indent="0">
              <a:buNone/>
            </a:pPr>
            <a:r>
              <a:rPr lang="en-US" sz="3600" dirty="0"/>
              <a:t>Detection</a:t>
            </a:r>
          </a:p>
        </p:txBody>
      </p:sp>
      <p:pic>
        <p:nvPicPr>
          <p:cNvPr id="5" name="Picture 4">
            <a:extLst>
              <a:ext uri="{FF2B5EF4-FFF2-40B4-BE49-F238E27FC236}">
                <a16:creationId xmlns:a16="http://schemas.microsoft.com/office/drawing/2014/main" id="{11F7DCD4-07F4-478E-8B34-40E1F3ADB054}"/>
              </a:ext>
            </a:extLst>
          </p:cNvPr>
          <p:cNvPicPr>
            <a:picLocks noChangeAspect="1"/>
          </p:cNvPicPr>
          <p:nvPr/>
        </p:nvPicPr>
        <p:blipFill>
          <a:blip r:embed="rId2"/>
          <a:stretch>
            <a:fillRect/>
          </a:stretch>
        </p:blipFill>
        <p:spPr>
          <a:xfrm>
            <a:off x="2077823" y="3052483"/>
            <a:ext cx="5524500" cy="2533650"/>
          </a:xfrm>
          <a:prstGeom prst="rect">
            <a:avLst/>
          </a:prstGeom>
        </p:spPr>
      </p:pic>
    </p:spTree>
    <p:extLst>
      <p:ext uri="{BB962C8B-B14F-4D97-AF65-F5344CB8AC3E}">
        <p14:creationId xmlns:p14="http://schemas.microsoft.com/office/powerpoint/2010/main" val="321202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28D2-3943-4923-B91D-2B64861710A0}"/>
              </a:ext>
            </a:extLst>
          </p:cNvPr>
          <p:cNvSpPr>
            <a:spLocks noGrp="1"/>
          </p:cNvSpPr>
          <p:nvPr>
            <p:ph type="title"/>
          </p:nvPr>
        </p:nvSpPr>
        <p:spPr/>
        <p:txBody>
          <a:bodyPr/>
          <a:lstStyle/>
          <a:p>
            <a:r>
              <a:rPr lang="en-US" dirty="0"/>
              <a:t>What can of things can the Overlords do?</a:t>
            </a:r>
          </a:p>
        </p:txBody>
      </p:sp>
      <p:sp>
        <p:nvSpPr>
          <p:cNvPr id="3" name="Content Placeholder 2">
            <a:extLst>
              <a:ext uri="{FF2B5EF4-FFF2-40B4-BE49-F238E27FC236}">
                <a16:creationId xmlns:a16="http://schemas.microsoft.com/office/drawing/2014/main" id="{330C8428-34EE-40B8-BFAF-DAAB7EFEB228}"/>
              </a:ext>
            </a:extLst>
          </p:cNvPr>
          <p:cNvSpPr>
            <a:spLocks noGrp="1"/>
          </p:cNvSpPr>
          <p:nvPr>
            <p:ph idx="1"/>
          </p:nvPr>
        </p:nvSpPr>
        <p:spPr>
          <a:xfrm>
            <a:off x="3598718" y="1426547"/>
            <a:ext cx="2753900" cy="703635"/>
          </a:xfrm>
        </p:spPr>
        <p:txBody>
          <a:bodyPr>
            <a:noAutofit/>
          </a:bodyPr>
          <a:lstStyle/>
          <a:p>
            <a:pPr marL="0" indent="0">
              <a:buNone/>
            </a:pPr>
            <a:r>
              <a:rPr lang="en-US" sz="3600" dirty="0"/>
              <a:t>Verification</a:t>
            </a:r>
          </a:p>
        </p:txBody>
      </p:sp>
      <p:pic>
        <p:nvPicPr>
          <p:cNvPr id="5" name="Picture 4">
            <a:extLst>
              <a:ext uri="{FF2B5EF4-FFF2-40B4-BE49-F238E27FC236}">
                <a16:creationId xmlns:a16="http://schemas.microsoft.com/office/drawing/2014/main" id="{565129A7-F4B3-447F-868C-8B342A05E293}"/>
              </a:ext>
            </a:extLst>
          </p:cNvPr>
          <p:cNvPicPr>
            <a:picLocks noChangeAspect="1"/>
          </p:cNvPicPr>
          <p:nvPr/>
        </p:nvPicPr>
        <p:blipFill>
          <a:blip r:embed="rId2"/>
          <a:stretch>
            <a:fillRect/>
          </a:stretch>
        </p:blipFill>
        <p:spPr>
          <a:xfrm>
            <a:off x="485192" y="2379638"/>
            <a:ext cx="9274002" cy="2098723"/>
          </a:xfrm>
          <a:prstGeom prst="rect">
            <a:avLst/>
          </a:prstGeom>
        </p:spPr>
      </p:pic>
      <p:pic>
        <p:nvPicPr>
          <p:cNvPr id="7" name="Picture 6">
            <a:extLst>
              <a:ext uri="{FF2B5EF4-FFF2-40B4-BE49-F238E27FC236}">
                <a16:creationId xmlns:a16="http://schemas.microsoft.com/office/drawing/2014/main" id="{20D78053-8238-474C-9E8A-DAFEA2A3E57E}"/>
              </a:ext>
            </a:extLst>
          </p:cNvPr>
          <p:cNvPicPr>
            <a:picLocks noChangeAspect="1"/>
          </p:cNvPicPr>
          <p:nvPr/>
        </p:nvPicPr>
        <p:blipFill>
          <a:blip r:embed="rId3"/>
          <a:stretch>
            <a:fillRect/>
          </a:stretch>
        </p:blipFill>
        <p:spPr>
          <a:xfrm>
            <a:off x="4080318" y="4633166"/>
            <a:ext cx="1790700" cy="1933575"/>
          </a:xfrm>
          <a:prstGeom prst="rect">
            <a:avLst/>
          </a:prstGeom>
        </p:spPr>
      </p:pic>
    </p:spTree>
    <p:extLst>
      <p:ext uri="{BB962C8B-B14F-4D97-AF65-F5344CB8AC3E}">
        <p14:creationId xmlns:p14="http://schemas.microsoft.com/office/powerpoint/2010/main" val="891826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28D2-3943-4923-B91D-2B64861710A0}"/>
              </a:ext>
            </a:extLst>
          </p:cNvPr>
          <p:cNvSpPr>
            <a:spLocks noGrp="1"/>
          </p:cNvSpPr>
          <p:nvPr>
            <p:ph type="title"/>
          </p:nvPr>
        </p:nvSpPr>
        <p:spPr/>
        <p:txBody>
          <a:bodyPr/>
          <a:lstStyle/>
          <a:p>
            <a:r>
              <a:rPr lang="en-US" dirty="0"/>
              <a:t>What can of things can the Overlords do?</a:t>
            </a:r>
          </a:p>
        </p:txBody>
      </p:sp>
      <p:sp>
        <p:nvSpPr>
          <p:cNvPr id="3" name="Content Placeholder 2">
            <a:extLst>
              <a:ext uri="{FF2B5EF4-FFF2-40B4-BE49-F238E27FC236}">
                <a16:creationId xmlns:a16="http://schemas.microsoft.com/office/drawing/2014/main" id="{330C8428-34EE-40B8-BFAF-DAAB7EFEB228}"/>
              </a:ext>
            </a:extLst>
          </p:cNvPr>
          <p:cNvSpPr>
            <a:spLocks noGrp="1"/>
          </p:cNvSpPr>
          <p:nvPr>
            <p:ph idx="1"/>
          </p:nvPr>
        </p:nvSpPr>
        <p:spPr>
          <a:xfrm>
            <a:off x="3629866" y="1285155"/>
            <a:ext cx="2691604" cy="732725"/>
          </a:xfrm>
        </p:spPr>
        <p:txBody>
          <a:bodyPr>
            <a:noAutofit/>
          </a:bodyPr>
          <a:lstStyle/>
          <a:p>
            <a:pPr marL="0" indent="0">
              <a:buNone/>
            </a:pPr>
            <a:r>
              <a:rPr lang="en-US" sz="3600" dirty="0"/>
              <a:t>Recognition</a:t>
            </a:r>
          </a:p>
        </p:txBody>
      </p:sp>
      <p:pic>
        <p:nvPicPr>
          <p:cNvPr id="5" name="Picture 4">
            <a:extLst>
              <a:ext uri="{FF2B5EF4-FFF2-40B4-BE49-F238E27FC236}">
                <a16:creationId xmlns:a16="http://schemas.microsoft.com/office/drawing/2014/main" id="{25892C94-1E22-4D2E-AAB5-7A11811D5C94}"/>
              </a:ext>
            </a:extLst>
          </p:cNvPr>
          <p:cNvPicPr>
            <a:picLocks noChangeAspect="1"/>
          </p:cNvPicPr>
          <p:nvPr/>
        </p:nvPicPr>
        <p:blipFill>
          <a:blip r:embed="rId2"/>
          <a:stretch>
            <a:fillRect/>
          </a:stretch>
        </p:blipFill>
        <p:spPr>
          <a:xfrm>
            <a:off x="2272988" y="1932868"/>
            <a:ext cx="5405360" cy="4925132"/>
          </a:xfrm>
          <a:prstGeom prst="rect">
            <a:avLst/>
          </a:prstGeom>
        </p:spPr>
      </p:pic>
    </p:spTree>
    <p:extLst>
      <p:ext uri="{BB962C8B-B14F-4D97-AF65-F5344CB8AC3E}">
        <p14:creationId xmlns:p14="http://schemas.microsoft.com/office/powerpoint/2010/main" val="1834772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51D7-593E-4754-9C3B-844451951B58}"/>
              </a:ext>
            </a:extLst>
          </p:cNvPr>
          <p:cNvSpPr>
            <a:spLocks noGrp="1"/>
          </p:cNvSpPr>
          <p:nvPr>
            <p:ph type="title"/>
          </p:nvPr>
        </p:nvSpPr>
        <p:spPr>
          <a:xfrm>
            <a:off x="354562" y="495376"/>
            <a:ext cx="8596668" cy="1320800"/>
          </a:xfrm>
        </p:spPr>
        <p:txBody>
          <a:bodyPr/>
          <a:lstStyle/>
          <a:p>
            <a:r>
              <a:rPr lang="en-US" dirty="0"/>
              <a:t>What really are they tracking?</a:t>
            </a:r>
          </a:p>
        </p:txBody>
      </p:sp>
      <p:pic>
        <p:nvPicPr>
          <p:cNvPr id="7" name="Picture 6">
            <a:extLst>
              <a:ext uri="{FF2B5EF4-FFF2-40B4-BE49-F238E27FC236}">
                <a16:creationId xmlns:a16="http://schemas.microsoft.com/office/drawing/2014/main" id="{C9B2DAFB-911A-4CCE-A7F1-0AC2707E1F78}"/>
              </a:ext>
            </a:extLst>
          </p:cNvPr>
          <p:cNvPicPr>
            <a:picLocks noChangeAspect="1"/>
          </p:cNvPicPr>
          <p:nvPr/>
        </p:nvPicPr>
        <p:blipFill>
          <a:blip r:embed="rId2"/>
          <a:stretch>
            <a:fillRect/>
          </a:stretch>
        </p:blipFill>
        <p:spPr>
          <a:xfrm>
            <a:off x="354562" y="1155776"/>
            <a:ext cx="8596667" cy="5702224"/>
          </a:xfrm>
          <a:prstGeom prst="rect">
            <a:avLst/>
          </a:prstGeom>
        </p:spPr>
      </p:pic>
    </p:spTree>
    <p:extLst>
      <p:ext uri="{BB962C8B-B14F-4D97-AF65-F5344CB8AC3E}">
        <p14:creationId xmlns:p14="http://schemas.microsoft.com/office/powerpoint/2010/main" val="8405923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3718</TotalTime>
  <Words>541</Words>
  <Application>Microsoft Office PowerPoint</Application>
  <PresentationFormat>Widescreen</PresentationFormat>
  <Paragraphs>62</Paragraphs>
  <Slides>17</Slides>
  <Notes>2</Notes>
  <HiddenSlides>0</HiddenSlides>
  <MMClips>2</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Segoe</vt:lpstr>
      <vt:lpstr>Segoe UI</vt:lpstr>
      <vt:lpstr>Trebuchet MS</vt:lpstr>
      <vt:lpstr>Wingdings 3</vt:lpstr>
      <vt:lpstr>Facet</vt:lpstr>
      <vt:lpstr>NWA TechFest 2010 Presentation Template</vt:lpstr>
      <vt:lpstr>Smile! You are on Robot Overlord TV!</vt:lpstr>
      <vt:lpstr>PowerPoint Presentation</vt:lpstr>
      <vt:lpstr>Become a Windows Insider</vt:lpstr>
      <vt:lpstr>Why I code…</vt:lpstr>
      <vt:lpstr>Overlords can be sneaky…</vt:lpstr>
      <vt:lpstr>What kind of things can the Overlords do?</vt:lpstr>
      <vt:lpstr>What can of things can the Overlords do?</vt:lpstr>
      <vt:lpstr>What can of things can the Overlords do?</vt:lpstr>
      <vt:lpstr>What really are they tracking?</vt:lpstr>
      <vt:lpstr>What types of info can they detect</vt:lpstr>
      <vt:lpstr>How many overlord coin does this cost?</vt:lpstr>
      <vt:lpstr>When Overlords go bad…</vt:lpstr>
      <vt:lpstr>You sold me, so how to get started!</vt:lpstr>
      <vt:lpstr>Demos!!!!!!!</vt:lpstr>
      <vt:lpstr>So where is the robot…</vt:lpstr>
      <vt:lpstr>Links…</vt:lpstr>
      <vt:lpstr>Complete An Evaluation Form &amp; Win Your input is important!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Harold Pulcher</dc:creator>
  <cp:lastModifiedBy>Harold Pulcher</cp:lastModifiedBy>
  <cp:revision>24</cp:revision>
  <dcterms:created xsi:type="dcterms:W3CDTF">2018-07-18T03:06:15Z</dcterms:created>
  <dcterms:modified xsi:type="dcterms:W3CDTF">2018-07-20T18:18:26Z</dcterms:modified>
</cp:coreProperties>
</file>