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sldIdLst>
    <p:sldId id="357" r:id="rId3"/>
    <p:sldId id="358" r:id="rId4"/>
    <p:sldId id="260" r:id="rId5"/>
    <p:sldId id="360" r:id="rId6"/>
    <p:sldId id="361" r:id="rId7"/>
    <p:sldId id="312" r:id="rId8"/>
    <p:sldId id="348" r:id="rId9"/>
    <p:sldId id="288" r:id="rId10"/>
    <p:sldId id="362" r:id="rId11"/>
    <p:sldId id="316" r:id="rId12"/>
    <p:sldId id="349" r:id="rId13"/>
    <p:sldId id="333" r:id="rId14"/>
    <p:sldId id="342" r:id="rId15"/>
    <p:sldId id="334" r:id="rId16"/>
    <p:sldId id="343" r:id="rId17"/>
    <p:sldId id="341" r:id="rId18"/>
    <p:sldId id="3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96"/>
    <a:srgbClr val="A90000"/>
    <a:srgbClr val="D5D9E1"/>
    <a:srgbClr val="FFF594"/>
    <a:srgbClr val="FF9797"/>
    <a:srgbClr val="FFEC37"/>
    <a:srgbClr val="FFEF5B"/>
    <a:srgbClr val="FFDF1D"/>
    <a:srgbClr val="FAD600"/>
    <a:srgbClr val="81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4" autoAdjust="0"/>
    <p:restoredTop sz="69051" autoAdjust="0"/>
  </p:normalViewPr>
  <p:slideViewPr>
    <p:cSldViewPr snapToGrid="0">
      <p:cViewPr>
        <p:scale>
          <a:sx n="100" d="100"/>
          <a:sy n="100"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8835-3495-4B27-96A0-87454ABD6C5F}" type="datetimeFigureOut">
              <a:rPr lang="en-GB" smtClean="0"/>
              <a:t>19/01/2021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2D014-5889-49F5-9D7C-F3975D0274D9}" type="slidenum">
              <a:rPr lang="en-GB" smtClean="0"/>
              <a:t>‹#›</a:t>
            </a:fld>
            <a:endParaRPr lang="en-GB" dirty="0"/>
          </a:p>
        </p:txBody>
      </p:sp>
    </p:spTree>
    <p:extLst>
      <p:ext uri="{BB962C8B-B14F-4D97-AF65-F5344CB8AC3E}">
        <p14:creationId xmlns:p14="http://schemas.microsoft.com/office/powerpoint/2010/main" val="176479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72E2218-332F-2046-8919-12C975A973BC}"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0646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Dotnet new console –n </a:t>
            </a:r>
            <a:r>
              <a:rPr lang="en-GB" dirty="0" err="1"/>
              <a:t>hello_world</a:t>
            </a:r>
            <a:endParaRPr lang="en-GB" dirty="0"/>
          </a:p>
          <a:p>
            <a:r>
              <a:rPr lang="en-GB" dirty="0"/>
              <a:t>Build it. Run it. local</a:t>
            </a:r>
          </a:p>
          <a:p>
            <a:endParaRPr lang="en-GB" dirty="0"/>
          </a:p>
          <a:p>
            <a:r>
              <a:rPr lang="en-GB" dirty="0"/>
              <a:t>Demo run it remote, no code change</a:t>
            </a:r>
          </a:p>
          <a:p>
            <a:endParaRPr lang="en-GB" dirty="0"/>
          </a:p>
          <a:p>
            <a:r>
              <a:rPr lang="en-GB" dirty="0"/>
              <a:t>Go through the </a:t>
            </a:r>
            <a:r>
              <a:rPr lang="en-GB" dirty="0" err="1"/>
              <a:t>pushblick</a:t>
            </a:r>
            <a:r>
              <a:rPr lang="en-GB" dirty="0"/>
              <a:t> code</a:t>
            </a:r>
          </a:p>
          <a:p>
            <a:r>
              <a:rPr lang="en-GB" dirty="0"/>
              <a:t>Fire it up on the pi</a:t>
            </a:r>
          </a:p>
          <a:p>
            <a:r>
              <a:rPr lang="en-GB" dirty="0"/>
              <a:t>Attach to it.</a:t>
            </a:r>
          </a:p>
          <a:p>
            <a:r>
              <a:rPr lang="en-GB" dirty="0"/>
              <a:t>Set a break point.</a:t>
            </a:r>
          </a:p>
          <a:p>
            <a:endParaRPr lang="en-GB" dirty="0"/>
          </a:p>
        </p:txBody>
      </p:sp>
      <p:sp>
        <p:nvSpPr>
          <p:cNvPr id="4" name="Slide Number Placeholder 3"/>
          <p:cNvSpPr>
            <a:spLocks noGrp="1"/>
          </p:cNvSpPr>
          <p:nvPr>
            <p:ph type="sldNum" sz="quarter" idx="10"/>
          </p:nvPr>
        </p:nvSpPr>
        <p:spPr/>
        <p:txBody>
          <a:bodyPr/>
          <a:lstStyle/>
          <a:p>
            <a:fld id="{FA04DDF1-948D-4526-BE7B-34874455662F}" type="slidenum">
              <a:rPr lang="en-GB" smtClean="0"/>
              <a:t>13</a:t>
            </a:fld>
            <a:endParaRPr lang="en-GB"/>
          </a:p>
        </p:txBody>
      </p:sp>
    </p:spTree>
    <p:extLst>
      <p:ext uri="{BB962C8B-B14F-4D97-AF65-F5344CB8AC3E}">
        <p14:creationId xmlns:p14="http://schemas.microsoft.com/office/powerpoint/2010/main" val="145759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review of the project</a:t>
            </a:r>
          </a:p>
          <a:p>
            <a:r>
              <a:rPr lang="en-GB" dirty="0"/>
              <a:t>Show the code and repo</a:t>
            </a:r>
          </a:p>
          <a:p>
            <a:r>
              <a:rPr lang="en-GB" dirty="0"/>
              <a:t>Show how to start: dotnet new worker –n creepy-head</a:t>
            </a:r>
          </a:p>
          <a:p>
            <a:endParaRPr lang="en-GB" dirty="0"/>
          </a:p>
          <a:p>
            <a:r>
              <a:rPr lang="en-GB" dirty="0"/>
              <a:t>Push the button.</a:t>
            </a:r>
          </a:p>
        </p:txBody>
      </p:sp>
      <p:sp>
        <p:nvSpPr>
          <p:cNvPr id="4" name="Slide Number Placeholder 3"/>
          <p:cNvSpPr>
            <a:spLocks noGrp="1"/>
          </p:cNvSpPr>
          <p:nvPr>
            <p:ph type="sldNum" sz="quarter" idx="10"/>
          </p:nvPr>
        </p:nvSpPr>
        <p:spPr/>
        <p:txBody>
          <a:bodyPr/>
          <a:lstStyle/>
          <a:p>
            <a:fld id="{FA04DDF1-948D-4526-BE7B-34874455662F}" type="slidenum">
              <a:rPr lang="en-GB" smtClean="0"/>
              <a:t>14</a:t>
            </a:fld>
            <a:endParaRPr lang="en-GB"/>
          </a:p>
        </p:txBody>
      </p:sp>
    </p:spTree>
    <p:extLst>
      <p:ext uri="{BB962C8B-B14F-4D97-AF65-F5344CB8AC3E}">
        <p14:creationId xmlns:p14="http://schemas.microsoft.com/office/powerpoint/2010/main" val="414114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out VS Code</a:t>
            </a:r>
          </a:p>
          <a:p>
            <a:r>
              <a:rPr lang="en-GB" dirty="0"/>
              <a:t>Fire up a </a:t>
            </a:r>
            <a:r>
              <a:rPr lang="en-GB" dirty="0" err="1"/>
              <a:t>linux</a:t>
            </a:r>
            <a:r>
              <a:rPr lang="en-GB" dirty="0"/>
              <a:t> instance, or better yet get a Pi.  I can help you pick if you like</a:t>
            </a:r>
          </a:p>
          <a:p>
            <a:r>
              <a:rPr lang="en-GB" dirty="0"/>
              <a:t>Submit a PR/Issue to my repo.</a:t>
            </a:r>
          </a:p>
          <a:p>
            <a:endParaRPr lang="en-GB" dirty="0"/>
          </a:p>
          <a:p>
            <a:r>
              <a:rPr lang="en-GB" dirty="0"/>
              <a:t>Questions?</a:t>
            </a:r>
          </a:p>
        </p:txBody>
      </p:sp>
      <p:sp>
        <p:nvSpPr>
          <p:cNvPr id="4" name="Slide Number Placeholder 3"/>
          <p:cNvSpPr>
            <a:spLocks noGrp="1"/>
          </p:cNvSpPr>
          <p:nvPr>
            <p:ph type="sldNum" sz="quarter" idx="10"/>
          </p:nvPr>
        </p:nvSpPr>
        <p:spPr/>
        <p:txBody>
          <a:bodyPr/>
          <a:lstStyle/>
          <a:p>
            <a:fld id="{FA04DDF1-948D-4526-BE7B-34874455662F}" type="slidenum">
              <a:rPr lang="en-GB" smtClean="0"/>
              <a:t>15</a:t>
            </a:fld>
            <a:endParaRPr lang="en-GB"/>
          </a:p>
        </p:txBody>
      </p:sp>
    </p:spTree>
    <p:extLst>
      <p:ext uri="{BB962C8B-B14F-4D97-AF65-F5344CB8AC3E}">
        <p14:creationId xmlns:p14="http://schemas.microsoft.com/office/powerpoint/2010/main" val="183491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A04DDF1-948D-4526-BE7B-34874455662F}" type="slidenum">
              <a:rPr lang="en-GB" smtClean="0"/>
              <a:t>16</a:t>
            </a:fld>
            <a:endParaRPr lang="en-GB"/>
          </a:p>
        </p:txBody>
      </p:sp>
    </p:spTree>
    <p:extLst>
      <p:ext uri="{BB962C8B-B14F-4D97-AF65-F5344CB8AC3E}">
        <p14:creationId xmlns:p14="http://schemas.microsoft.com/office/powerpoint/2010/main" val="53323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A04DDF1-948D-4526-BE7B-34874455662F}" type="slidenum">
              <a:rPr lang="en-GB" smtClean="0"/>
              <a:t>17</a:t>
            </a:fld>
            <a:endParaRPr lang="en-GB"/>
          </a:p>
        </p:txBody>
      </p:sp>
    </p:spTree>
    <p:extLst>
      <p:ext uri="{BB962C8B-B14F-4D97-AF65-F5344CB8AC3E}">
        <p14:creationId xmlns:p14="http://schemas.microsoft.com/office/powerpoint/2010/main" val="169089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9A0D4-B358-4761-A8E6-3F6E91E96E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47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on title….</a:t>
            </a:r>
          </a:p>
          <a:p>
            <a:r>
              <a:rPr lang="en-US" dirty="0"/>
              <a:t>Linux logo?</a:t>
            </a:r>
          </a:p>
          <a:p>
            <a:r>
              <a:rPr lang="en-US" dirty="0"/>
              <a:t>RPI?</a:t>
            </a:r>
          </a:p>
          <a:p>
            <a:r>
              <a:rPr lang="en-US" dirty="0"/>
              <a:t>LED?</a:t>
            </a:r>
          </a:p>
          <a:p>
            <a:r>
              <a:rPr lang="en-US" dirty="0"/>
              <a:t>Pushbutton?</a:t>
            </a:r>
          </a:p>
          <a:p>
            <a:r>
              <a:rPr lang="en-US" dirty="0"/>
              <a:t>My headshot</a:t>
            </a:r>
          </a:p>
          <a:p>
            <a:endParaRPr lang="en-US" dirty="0"/>
          </a:p>
          <a:p>
            <a:r>
              <a:rPr lang="en-US" dirty="0"/>
              <a:t>Update </a:t>
            </a:r>
            <a:r>
              <a:rPr lang="en-US" dirty="0" err="1"/>
              <a:t>github</a:t>
            </a:r>
            <a:r>
              <a:rPr lang="en-US" dirty="0"/>
              <a:t> link</a:t>
            </a:r>
          </a:p>
          <a:p>
            <a:r>
              <a:rPr lang="en-US" dirty="0"/>
              <a:t>Add Discord link</a:t>
            </a:r>
          </a:p>
        </p:txBody>
      </p:sp>
      <p:sp>
        <p:nvSpPr>
          <p:cNvPr id="4" name="Slide Number Placeholder 3"/>
          <p:cNvSpPr>
            <a:spLocks noGrp="1"/>
          </p:cNvSpPr>
          <p:nvPr>
            <p:ph type="sldNum" sz="quarter" idx="5"/>
          </p:nvPr>
        </p:nvSpPr>
        <p:spPr/>
        <p:txBody>
          <a:bodyPr/>
          <a:lstStyle/>
          <a:p>
            <a:fld id="{EFA2D014-5889-49F5-9D7C-F3975D0274D9}" type="slidenum">
              <a:rPr lang="en-GB" smtClean="0"/>
              <a:t>6</a:t>
            </a:fld>
            <a:endParaRPr lang="en-GB"/>
          </a:p>
        </p:txBody>
      </p:sp>
    </p:spTree>
    <p:extLst>
      <p:ext uri="{BB962C8B-B14F-4D97-AF65-F5344CB8AC3E}">
        <p14:creationId xmlns:p14="http://schemas.microsoft.com/office/powerpoint/2010/main" val="147870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A04DDF1-948D-4526-BE7B-34874455662F}" type="slidenum">
              <a:rPr lang="en-GB" smtClean="0"/>
              <a:t>7</a:t>
            </a:fld>
            <a:endParaRPr lang="en-GB"/>
          </a:p>
        </p:txBody>
      </p:sp>
    </p:spTree>
    <p:extLst>
      <p:ext uri="{BB962C8B-B14F-4D97-AF65-F5344CB8AC3E}">
        <p14:creationId xmlns:p14="http://schemas.microsoft.com/office/powerpoint/2010/main" val="2779114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Timeline</a:t>
            </a:r>
          </a:p>
          <a:p>
            <a:r>
              <a:rPr lang="en-GB" dirty="0"/>
              <a:t>Supported platforms</a:t>
            </a:r>
          </a:p>
          <a:p>
            <a:r>
              <a:rPr lang="en-GB" dirty="0"/>
              <a:t>Where to get it</a:t>
            </a:r>
          </a:p>
          <a:p>
            <a:pPr marL="171450" indent="-171450">
              <a:buFontTx/>
              <a:buChar char="-"/>
            </a:pPr>
            <a:r>
              <a:rPr lang="en-GB" dirty="0"/>
              <a:t>Show page and talk about he various bundles</a:t>
            </a:r>
          </a:p>
          <a:p>
            <a:pPr marL="0" indent="0">
              <a:buFontTx/>
              <a:buNone/>
            </a:pPr>
            <a:endParaRPr lang="en-GB" dirty="0"/>
          </a:p>
          <a:p>
            <a:r>
              <a:rPr lang="en-GB" dirty="0"/>
              <a:t>Get some .NET 5 logo and a Microsoft logo….</a:t>
            </a:r>
          </a:p>
          <a:p>
            <a:endParaRPr lang="en-GB" dirty="0"/>
          </a:p>
        </p:txBody>
      </p:sp>
      <p:sp>
        <p:nvSpPr>
          <p:cNvPr id="4" name="Slide Number Placeholder 3"/>
          <p:cNvSpPr>
            <a:spLocks noGrp="1"/>
          </p:cNvSpPr>
          <p:nvPr>
            <p:ph type="sldNum" sz="quarter" idx="10"/>
          </p:nvPr>
        </p:nvSpPr>
        <p:spPr/>
        <p:txBody>
          <a:bodyPr/>
          <a:lstStyle/>
          <a:p>
            <a:fld id="{FA04DDF1-948D-4526-BE7B-34874455662F}" type="slidenum">
              <a:rPr lang="en-GB" smtClean="0"/>
              <a:t>8</a:t>
            </a:fld>
            <a:endParaRPr lang="en-GB" dirty="0"/>
          </a:p>
        </p:txBody>
      </p:sp>
    </p:spTree>
    <p:extLst>
      <p:ext uri="{BB962C8B-B14F-4D97-AF65-F5344CB8AC3E}">
        <p14:creationId xmlns:p14="http://schemas.microsoft.com/office/powerpoint/2010/main" val="3014598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Timeline</a:t>
            </a:r>
          </a:p>
          <a:p>
            <a:r>
              <a:rPr lang="en-GB" dirty="0"/>
              <a:t>Supported platforms</a:t>
            </a:r>
          </a:p>
          <a:p>
            <a:r>
              <a:rPr lang="en-GB" dirty="0"/>
              <a:t>Where to get it</a:t>
            </a:r>
          </a:p>
          <a:p>
            <a:pPr marL="171450" indent="-171450">
              <a:buFontTx/>
              <a:buChar char="-"/>
            </a:pPr>
            <a:r>
              <a:rPr lang="en-GB" dirty="0"/>
              <a:t>Show page and talk about he various bundles</a:t>
            </a:r>
          </a:p>
          <a:p>
            <a:pPr marL="0" indent="0">
              <a:buFontTx/>
              <a:buNone/>
            </a:pPr>
            <a:endParaRPr lang="en-GB" dirty="0"/>
          </a:p>
          <a:p>
            <a:r>
              <a:rPr lang="en-GB" dirty="0"/>
              <a:t>Get some .NET 5 logo and a Microsoft logo….</a:t>
            </a:r>
          </a:p>
          <a:p>
            <a:endParaRPr lang="en-GB" dirty="0"/>
          </a:p>
        </p:txBody>
      </p:sp>
      <p:sp>
        <p:nvSpPr>
          <p:cNvPr id="4" name="Slide Number Placeholder 3"/>
          <p:cNvSpPr>
            <a:spLocks noGrp="1"/>
          </p:cNvSpPr>
          <p:nvPr>
            <p:ph type="sldNum" sz="quarter" idx="10"/>
          </p:nvPr>
        </p:nvSpPr>
        <p:spPr/>
        <p:txBody>
          <a:bodyPr/>
          <a:lstStyle/>
          <a:p>
            <a:fld id="{FA04DDF1-948D-4526-BE7B-34874455662F}" type="slidenum">
              <a:rPr lang="en-GB" smtClean="0"/>
              <a:t>9</a:t>
            </a:fld>
            <a:endParaRPr lang="en-GB" dirty="0"/>
          </a:p>
        </p:txBody>
      </p:sp>
    </p:spTree>
    <p:extLst>
      <p:ext uri="{BB962C8B-B14F-4D97-AF65-F5344CB8AC3E}">
        <p14:creationId xmlns:p14="http://schemas.microsoft.com/office/powerpoint/2010/main" val="3707884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VS Code, VS community</a:t>
            </a:r>
          </a:p>
          <a:p>
            <a:r>
              <a:rPr lang="en-GB" dirty="0" err="1"/>
              <a:t>Ssh</a:t>
            </a:r>
            <a:r>
              <a:rPr lang="en-GB" dirty="0"/>
              <a:t> Client (</a:t>
            </a:r>
            <a:r>
              <a:rPr lang="en-GB" dirty="0" err="1"/>
              <a:t>openssh</a:t>
            </a:r>
            <a:r>
              <a:rPr lang="en-GB" dirty="0"/>
              <a:t> now included on windows 10)</a:t>
            </a:r>
          </a:p>
          <a:p>
            <a:r>
              <a:rPr lang="en-GB" dirty="0"/>
              <a:t>Installed Linux – VM, WSL2, Raspberry Pi, etc….</a:t>
            </a:r>
          </a:p>
          <a:p>
            <a:endParaRPr lang="en-GB" dirty="0"/>
          </a:p>
          <a:p>
            <a:r>
              <a:rPr lang="en-GB" dirty="0"/>
              <a:t>My current setup</a:t>
            </a:r>
          </a:p>
        </p:txBody>
      </p:sp>
      <p:sp>
        <p:nvSpPr>
          <p:cNvPr id="4" name="Slide Number Placeholder 3"/>
          <p:cNvSpPr>
            <a:spLocks noGrp="1"/>
          </p:cNvSpPr>
          <p:nvPr>
            <p:ph type="sldNum" sz="quarter" idx="10"/>
          </p:nvPr>
        </p:nvSpPr>
        <p:spPr/>
        <p:txBody>
          <a:bodyPr/>
          <a:lstStyle/>
          <a:p>
            <a:fld id="{FA04DDF1-948D-4526-BE7B-34874455662F}" type="slidenum">
              <a:rPr lang="en-GB" smtClean="0"/>
              <a:t>10</a:t>
            </a:fld>
            <a:endParaRPr lang="en-GB" dirty="0"/>
          </a:p>
        </p:txBody>
      </p:sp>
    </p:spTree>
    <p:extLst>
      <p:ext uri="{BB962C8B-B14F-4D97-AF65-F5344CB8AC3E}">
        <p14:creationId xmlns:p14="http://schemas.microsoft.com/office/powerpoint/2010/main" val="416103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Prepare the Windows side</a:t>
            </a:r>
          </a:p>
          <a:p>
            <a:pPr marL="171450" indent="-171450">
              <a:buFontTx/>
              <a:buChar char="-"/>
            </a:pPr>
            <a:r>
              <a:rPr lang="en-GB" dirty="0"/>
              <a:t>Windows Terminal Server</a:t>
            </a:r>
          </a:p>
          <a:p>
            <a:pPr marL="171450" indent="-171450">
              <a:buFontTx/>
              <a:buChar char="-"/>
            </a:pPr>
            <a:r>
              <a:rPr lang="en-GB" dirty="0"/>
              <a:t>OpenSSH built in</a:t>
            </a:r>
          </a:p>
          <a:p>
            <a:pPr marL="171450" indent="-171450">
              <a:buFontTx/>
              <a:buChar char="-"/>
            </a:pPr>
            <a:r>
              <a:rPr lang="en-GB" dirty="0" err="1"/>
              <a:t>ssh</a:t>
            </a:r>
            <a:r>
              <a:rPr lang="en-GB" dirty="0"/>
              <a:t>-keygen</a:t>
            </a:r>
          </a:p>
          <a:p>
            <a:pPr marL="0" indent="0">
              <a:buFontTx/>
              <a:buNone/>
            </a:pPr>
            <a:endParaRPr lang="en-GB" dirty="0"/>
          </a:p>
          <a:p>
            <a:pPr marL="0" indent="0">
              <a:buFontTx/>
              <a:buNone/>
            </a:pPr>
            <a:r>
              <a:rPr lang="en-GB" dirty="0"/>
              <a:t>Prepare the Linux side</a:t>
            </a:r>
          </a:p>
          <a:p>
            <a:pPr marL="171450" indent="-171450">
              <a:buFontTx/>
              <a:buChar char="-"/>
            </a:pPr>
            <a:r>
              <a:rPr lang="en-GB" dirty="0"/>
              <a:t>Learn a little Linux</a:t>
            </a:r>
          </a:p>
          <a:p>
            <a:pPr marL="171450" indent="-171450">
              <a:buFontTx/>
              <a:buChar char="-"/>
            </a:pPr>
            <a:r>
              <a:rPr lang="en-GB" dirty="0"/>
              <a:t> - vim, nano, </a:t>
            </a:r>
            <a:r>
              <a:rPr lang="en-GB" dirty="0" err="1"/>
              <a:t>pico</a:t>
            </a:r>
            <a:r>
              <a:rPr lang="en-GB" dirty="0"/>
              <a:t>, etc…</a:t>
            </a:r>
          </a:p>
          <a:p>
            <a:pPr marL="171450" indent="-171450">
              <a:buFontTx/>
              <a:buChar char="-"/>
            </a:pPr>
            <a:r>
              <a:rPr lang="en-GB" dirty="0"/>
              <a:t>- </a:t>
            </a:r>
            <a:r>
              <a:rPr lang="en-GB" dirty="0" err="1"/>
              <a:t>sudo</a:t>
            </a:r>
            <a:endParaRPr lang="en-GB" dirty="0"/>
          </a:p>
          <a:p>
            <a:pPr marL="171450" indent="-171450">
              <a:buFontTx/>
              <a:buChar char="-"/>
            </a:pPr>
            <a:r>
              <a:rPr lang="en-GB" dirty="0"/>
              <a:t>- ls, etc…</a:t>
            </a:r>
          </a:p>
          <a:p>
            <a:pPr marL="171450" indent="-171450">
              <a:buFontTx/>
              <a:buChar char="-"/>
            </a:pPr>
            <a:r>
              <a:rPr lang="en-GB" dirty="0"/>
              <a:t>Ensure that </a:t>
            </a:r>
            <a:r>
              <a:rPr lang="en-GB" dirty="0" err="1"/>
              <a:t>ssh</a:t>
            </a:r>
            <a:r>
              <a:rPr lang="en-GB" dirty="0"/>
              <a:t> is enabled</a:t>
            </a:r>
          </a:p>
          <a:p>
            <a:pPr marL="171450" indent="-171450">
              <a:buFontTx/>
              <a:buChar char="-"/>
            </a:pPr>
            <a:r>
              <a:rPr lang="en-GB" dirty="0"/>
              <a:t>- /etc/</a:t>
            </a:r>
            <a:r>
              <a:rPr lang="en-GB" dirty="0" err="1"/>
              <a:t>ssh</a:t>
            </a:r>
            <a:r>
              <a:rPr lang="en-GB" dirty="0"/>
              <a:t>/</a:t>
            </a:r>
            <a:r>
              <a:rPr lang="en-GB" dirty="0" err="1"/>
              <a:t>sshd_config</a:t>
            </a:r>
            <a:endParaRPr lang="en-GB" dirty="0"/>
          </a:p>
          <a:p>
            <a:pPr marL="171450" indent="-171450">
              <a:buFontTx/>
              <a:buChar char="-"/>
            </a:pPr>
            <a:r>
              <a:rPr lang="en-GB" dirty="0"/>
              <a:t>- - allow root login</a:t>
            </a:r>
          </a:p>
          <a:p>
            <a:pPr marL="171450" indent="-171450">
              <a:buFontTx/>
              <a:buChar char="-"/>
            </a:pPr>
            <a:r>
              <a:rPr lang="en-GB" dirty="0"/>
              <a:t> copy pub from windows and append to .</a:t>
            </a:r>
            <a:r>
              <a:rPr lang="en-GB" dirty="0" err="1"/>
              <a:t>ssh</a:t>
            </a:r>
            <a:r>
              <a:rPr lang="en-GB" dirty="0"/>
              <a:t>/</a:t>
            </a:r>
            <a:r>
              <a:rPr lang="en-GB" dirty="0" err="1"/>
              <a:t>authorized_keys</a:t>
            </a:r>
            <a:endParaRPr lang="en-GB" dirty="0"/>
          </a:p>
          <a:p>
            <a:pPr marL="171450" indent="-171450">
              <a:buFontTx/>
              <a:buChar char="-"/>
            </a:pPr>
            <a:r>
              <a:rPr lang="en-GB" dirty="0"/>
              <a:t> decide user level or global  </a:t>
            </a:r>
          </a:p>
          <a:p>
            <a:pPr marL="171450" indent="-171450">
              <a:buFontTx/>
              <a:buChar char="-"/>
            </a:pPr>
            <a:r>
              <a:rPr lang="en-GB" dirty="0"/>
              <a:t>-- /</a:t>
            </a:r>
            <a:r>
              <a:rPr lang="en-GB" dirty="0" err="1"/>
              <a:t>usr</a:t>
            </a:r>
            <a:r>
              <a:rPr lang="en-GB" dirty="0"/>
              <a:t>/share/dotnet vs ~/dotnet</a:t>
            </a:r>
          </a:p>
          <a:p>
            <a:pPr marL="171450" indent="-171450">
              <a:buFontTx/>
              <a:buChar char="-"/>
            </a:pPr>
            <a:r>
              <a:rPr lang="en-GB" dirty="0"/>
              <a:t> download the bundle and expand to the correct place</a:t>
            </a:r>
          </a:p>
          <a:p>
            <a:pPr marL="171450" indent="-171450">
              <a:buFontTx/>
              <a:buChar char="-"/>
            </a:pPr>
            <a:r>
              <a:rPr lang="en-GB" dirty="0"/>
              <a:t> Add to PATH and env vars: .</a:t>
            </a:r>
            <a:r>
              <a:rPr lang="en-GB" dirty="0" err="1"/>
              <a:t>bashrc</a:t>
            </a:r>
            <a:endParaRPr lang="en-GB" dirty="0"/>
          </a:p>
          <a:p>
            <a:pPr marL="171450" indent="-171450">
              <a:buFontTx/>
              <a:buChar char="-"/>
            </a:pPr>
            <a:r>
              <a:rPr lang="en-GB" dirty="0"/>
              <a:t>Install the </a:t>
            </a:r>
            <a:r>
              <a:rPr lang="en-GB" dirty="0" err="1"/>
              <a:t>devian</a:t>
            </a:r>
            <a:r>
              <a:rPr lang="en-GB" dirty="0"/>
              <a:t> </a:t>
            </a:r>
            <a:r>
              <a:rPr lang="en-GB" dirty="0" err="1"/>
              <a:t>ms</a:t>
            </a:r>
            <a:r>
              <a:rPr lang="en-GB" dirty="0"/>
              <a:t> package</a:t>
            </a:r>
          </a:p>
          <a:p>
            <a:pPr marL="171450" indent="-171450">
              <a:buFontTx/>
              <a:buChar char="-"/>
            </a:pPr>
            <a:endParaRPr lang="en-GB" dirty="0"/>
          </a:p>
          <a:p>
            <a:pPr marL="0" indent="0">
              <a:buFontTx/>
              <a:buNone/>
            </a:pPr>
            <a:r>
              <a:rPr lang="en-GB" dirty="0"/>
              <a:t>Attempt to login from windows to </a:t>
            </a:r>
            <a:r>
              <a:rPr lang="en-GB" dirty="0" err="1"/>
              <a:t>linux</a:t>
            </a:r>
            <a:r>
              <a:rPr lang="en-GB" dirty="0"/>
              <a:t> without needing the password…..</a:t>
            </a:r>
          </a:p>
          <a:p>
            <a:pPr marL="0" indent="0">
              <a:buFontTx/>
              <a:buNone/>
            </a:pPr>
            <a:endParaRPr lang="en-GB" dirty="0"/>
          </a:p>
          <a:p>
            <a:pPr marL="0" indent="0">
              <a:buFontTx/>
              <a:buNone/>
            </a:pPr>
            <a:r>
              <a:rPr lang="en-GB" dirty="0"/>
              <a:t>Make another identity file for root@.  Copy that .pub into the ~root/.</a:t>
            </a:r>
            <a:r>
              <a:rPr lang="en-GB" dirty="0" err="1"/>
              <a:t>ssh</a:t>
            </a:r>
            <a:r>
              <a:rPr lang="en-GB" dirty="0"/>
              <a:t>/</a:t>
            </a:r>
            <a:r>
              <a:rPr lang="en-GB" dirty="0" err="1"/>
              <a:t>authorized_keys</a:t>
            </a:r>
            <a:endParaRPr lang="en-GB" dirty="0"/>
          </a:p>
          <a:p>
            <a:pPr marL="0" indent="0">
              <a:buFontTx/>
              <a:buNone/>
            </a:pPr>
            <a:r>
              <a:rPr lang="en-GB" dirty="0"/>
              <a:t>Make sure you can login without a password being asked for.</a:t>
            </a:r>
          </a:p>
          <a:p>
            <a:pPr marL="0" indent="0">
              <a:buFontTx/>
              <a:buNone/>
            </a:pPr>
            <a:endParaRPr lang="en-GB" dirty="0"/>
          </a:p>
          <a:p>
            <a:pPr marL="0" indent="0">
              <a:buFontTx/>
              <a:buNone/>
            </a:pPr>
            <a:r>
              <a:rPr lang="en-GB" dirty="0"/>
              <a:t>Yeah, I know….. This makes me nervous too……</a:t>
            </a:r>
          </a:p>
          <a:p>
            <a:pPr marL="0" indent="0">
              <a:buFontTx/>
              <a:buNone/>
            </a:pPr>
            <a:endParaRPr lang="en-GB" dirty="0"/>
          </a:p>
          <a:p>
            <a:pPr marL="0" indent="0">
              <a:buFontTx/>
              <a:buNone/>
            </a:pPr>
            <a:endParaRPr lang="en-GB" dirty="0"/>
          </a:p>
        </p:txBody>
      </p:sp>
      <p:sp>
        <p:nvSpPr>
          <p:cNvPr id="4" name="Slide Number Placeholder 3"/>
          <p:cNvSpPr>
            <a:spLocks noGrp="1"/>
          </p:cNvSpPr>
          <p:nvPr>
            <p:ph type="sldNum" sz="quarter" idx="10"/>
          </p:nvPr>
        </p:nvSpPr>
        <p:spPr/>
        <p:txBody>
          <a:bodyPr/>
          <a:lstStyle/>
          <a:p>
            <a:fld id="{FA04DDF1-948D-4526-BE7B-34874455662F}" type="slidenum">
              <a:rPr lang="en-GB" smtClean="0"/>
              <a:t>11</a:t>
            </a:fld>
            <a:endParaRPr lang="en-GB" dirty="0"/>
          </a:p>
        </p:txBody>
      </p:sp>
    </p:spTree>
    <p:extLst>
      <p:ext uri="{BB962C8B-B14F-4D97-AF65-F5344CB8AC3E}">
        <p14:creationId xmlns:p14="http://schemas.microsoft.com/office/powerpoint/2010/main" val="3444994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the Remote Extension bundle</a:t>
            </a:r>
          </a:p>
          <a:p>
            <a:r>
              <a:rPr lang="en-GB" dirty="0"/>
              <a:t>Check the </a:t>
            </a:r>
            <a:r>
              <a:rPr lang="en-GB" dirty="0" err="1"/>
              <a:t>ssh</a:t>
            </a:r>
            <a:r>
              <a:rPr lang="en-GB" dirty="0"/>
              <a:t> connection</a:t>
            </a:r>
          </a:p>
          <a:p>
            <a:r>
              <a:rPr lang="en-GB" dirty="0"/>
              <a:t>Add the </a:t>
            </a:r>
            <a:r>
              <a:rPr lang="en-GB" dirty="0" err="1"/>
              <a:t>omnisharp</a:t>
            </a:r>
            <a:r>
              <a:rPr lang="en-GB" dirty="0"/>
              <a:t> </a:t>
            </a:r>
            <a:r>
              <a:rPr lang="en-GB" dirty="0" err="1"/>
              <a:t>c#</a:t>
            </a:r>
            <a:r>
              <a:rPr lang="en-GB" dirty="0"/>
              <a:t> extension</a:t>
            </a:r>
          </a:p>
          <a:p>
            <a:endParaRPr lang="en-GB" dirty="0"/>
          </a:p>
          <a:p>
            <a:r>
              <a:rPr lang="en-GB" dirty="0" err="1"/>
              <a:t>Launch.json</a:t>
            </a:r>
            <a:endParaRPr lang="en-GB" dirty="0"/>
          </a:p>
          <a:p>
            <a:pPr marL="171450" indent="-171450">
              <a:buFontTx/>
              <a:buChar char="-"/>
            </a:pPr>
            <a:r>
              <a:rPr lang="en-GB" dirty="0"/>
              <a:t>Execute</a:t>
            </a:r>
          </a:p>
          <a:p>
            <a:pPr marL="171450" indent="-171450">
              <a:buFontTx/>
              <a:buChar char="-"/>
            </a:pPr>
            <a:r>
              <a:rPr lang="en-GB" dirty="0"/>
              <a:t> Attach</a:t>
            </a:r>
          </a:p>
          <a:p>
            <a:r>
              <a:rPr lang="en-GB" dirty="0" err="1"/>
              <a:t>Task.json</a:t>
            </a:r>
            <a:endParaRPr lang="en-GB" dirty="0"/>
          </a:p>
          <a:p>
            <a:r>
              <a:rPr lang="en-GB" dirty="0"/>
              <a:t>Publish.bat</a:t>
            </a:r>
          </a:p>
          <a:p>
            <a:pPr marL="171450" indent="-171450">
              <a:buFontTx/>
              <a:buChar char="-"/>
            </a:pPr>
            <a:r>
              <a:rPr lang="en-GB" dirty="0" err="1"/>
              <a:t>Scp</a:t>
            </a:r>
            <a:r>
              <a:rPr lang="en-GB" dirty="0"/>
              <a:t> blows</a:t>
            </a:r>
          </a:p>
          <a:p>
            <a:pPr marL="171450" indent="-171450">
              <a:buFontTx/>
              <a:buChar char="-"/>
            </a:pPr>
            <a:endParaRPr lang="en-GB" dirty="0"/>
          </a:p>
          <a:p>
            <a:pPr marL="0" indent="0">
              <a:buFontTx/>
              <a:buNone/>
            </a:pPr>
            <a:r>
              <a:rPr lang="en-GB" dirty="0"/>
              <a:t>Demo </a:t>
            </a:r>
            <a:r>
              <a:rPr lang="en-GB" dirty="0" err="1"/>
              <a:t>ssh</a:t>
            </a:r>
            <a:r>
              <a:rPr lang="en-GB" dirty="0"/>
              <a:t> connection</a:t>
            </a:r>
          </a:p>
          <a:p>
            <a:pPr marL="0" indent="0">
              <a:buFontTx/>
              <a:buNone/>
            </a:pPr>
            <a:r>
              <a:rPr lang="en-GB" dirty="0"/>
              <a:t>Demo </a:t>
            </a:r>
            <a:r>
              <a:rPr lang="en-GB" dirty="0" err="1"/>
              <a:t>ssh</a:t>
            </a:r>
            <a:r>
              <a:rPr lang="en-GB" dirty="0"/>
              <a:t> terminal</a:t>
            </a:r>
          </a:p>
          <a:p>
            <a:pPr marL="0" indent="0">
              <a:buFontTx/>
              <a:buNone/>
            </a:pPr>
            <a:endParaRPr lang="en-GB" dirty="0"/>
          </a:p>
        </p:txBody>
      </p:sp>
      <p:sp>
        <p:nvSpPr>
          <p:cNvPr id="4" name="Slide Number Placeholder 3"/>
          <p:cNvSpPr>
            <a:spLocks noGrp="1"/>
          </p:cNvSpPr>
          <p:nvPr>
            <p:ph type="sldNum" sz="quarter" idx="10"/>
          </p:nvPr>
        </p:nvSpPr>
        <p:spPr/>
        <p:txBody>
          <a:bodyPr/>
          <a:lstStyle/>
          <a:p>
            <a:fld id="{FA04DDF1-948D-4526-BE7B-34874455662F}" type="slidenum">
              <a:rPr lang="en-GB" smtClean="0"/>
              <a:t>12</a:t>
            </a:fld>
            <a:endParaRPr lang="en-GB"/>
          </a:p>
        </p:txBody>
      </p:sp>
    </p:spTree>
    <p:extLst>
      <p:ext uri="{BB962C8B-B14F-4D97-AF65-F5344CB8AC3E}">
        <p14:creationId xmlns:p14="http://schemas.microsoft.com/office/powerpoint/2010/main" val="238030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B0B8-230A-444B-8A9A-487993C95F2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9FF7D-04BB-40D9-B1AB-0C1E8FB79BB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7E7D25-5BA2-4DDC-AF88-3D43389EDCB4}"/>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5" name="Footer Placeholder 4">
            <a:extLst>
              <a:ext uri="{FF2B5EF4-FFF2-40B4-BE49-F238E27FC236}">
                <a16:creationId xmlns:a16="http://schemas.microsoft.com/office/drawing/2014/main" id="{118812BD-1F8F-4679-B338-934ACB883D09}"/>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6767B249-7FD8-4324-A18C-D3D4B1E86F2C}"/>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219916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2A06-0FF5-471F-81B7-ACA2096F5A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FBE29F-6CA9-45D7-A37F-AA6E02AC408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920306-A081-4708-A5A4-3A1D8DCF1130}"/>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5" name="Footer Placeholder 4">
            <a:extLst>
              <a:ext uri="{FF2B5EF4-FFF2-40B4-BE49-F238E27FC236}">
                <a16:creationId xmlns:a16="http://schemas.microsoft.com/office/drawing/2014/main" id="{4733E444-B77F-476F-9440-DD5CB6700161}"/>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0A9CC462-6DF6-4F7E-9AA6-5171BE1168D5}"/>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321107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B5CA5-8977-4F5C-89ED-22ECF0608F3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3311D0-C4FC-408A-8E1E-134651D6133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5ECF84-B65D-492A-9E20-2EAC71C27EB1}"/>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5" name="Footer Placeholder 4">
            <a:extLst>
              <a:ext uri="{FF2B5EF4-FFF2-40B4-BE49-F238E27FC236}">
                <a16:creationId xmlns:a16="http://schemas.microsoft.com/office/drawing/2014/main" id="{3C41F752-7BA1-4F26-922B-3ED1855343FC}"/>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8D0049B5-763B-41EB-9B5F-906ACEDC99C3}"/>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170540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Title 1"/>
          <p:cNvSpPr>
            <a:spLocks noGrp="1"/>
          </p:cNvSpPr>
          <p:nvPr>
            <p:ph type="ctrTitle"/>
          </p:nvPr>
        </p:nvSpPr>
        <p:spPr>
          <a:xfrm>
            <a:off x="2435038" y="5497350"/>
            <a:ext cx="9285171"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5038" y="6054386"/>
            <a:ext cx="9285171"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userDrawn="1"/>
        </p:nvPicPr>
        <p:blipFill>
          <a:blip r:embed="rId2"/>
          <a:stretch>
            <a:fillRect/>
          </a:stretch>
        </p:blipFill>
        <p:spPr>
          <a:xfrm>
            <a:off x="5317741" y="2064772"/>
            <a:ext cx="6402467" cy="1924845"/>
          </a:xfrm>
          <a:prstGeom prst="rect">
            <a:avLst/>
          </a:prstGeom>
        </p:spPr>
      </p:pic>
    </p:spTree>
    <p:extLst>
      <p:ext uri="{BB962C8B-B14F-4D97-AF65-F5344CB8AC3E}">
        <p14:creationId xmlns:p14="http://schemas.microsoft.com/office/powerpoint/2010/main" val="1329193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1326" y="1460502"/>
            <a:ext cx="9036422"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400" y="823731"/>
            <a:ext cx="11634376" cy="409421"/>
          </a:xfrm>
        </p:spPr>
        <p:txBody>
          <a:bodyPr>
            <a:normAutofit/>
          </a:bodyPr>
          <a:lstStyle>
            <a:lvl1pPr marL="0" indent="0" algn="l">
              <a:buNone/>
              <a:defRPr sz="16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1/19/2021</a:t>
            </a:fld>
            <a:endParaRPr lang="en-US" dirty="0"/>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dirty="0"/>
          </a:p>
        </p:txBody>
      </p:sp>
    </p:spTree>
    <p:extLst>
      <p:ext uri="{BB962C8B-B14F-4D97-AF65-F5344CB8AC3E}">
        <p14:creationId xmlns:p14="http://schemas.microsoft.com/office/powerpoint/2010/main" val="3910982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2" y="0"/>
            <a:ext cx="12191999"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29492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2" y="0"/>
            <a:ext cx="121919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5"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6121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640" y="1284923"/>
            <a:ext cx="5705856"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4336" y="1284924"/>
            <a:ext cx="5730240"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1/19/2021</a:t>
            </a:fld>
            <a:endParaRPr lang="en-US" dirty="0"/>
          </a:p>
        </p:txBody>
      </p:sp>
      <p:sp>
        <p:nvSpPr>
          <p:cNvPr id="1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dirty="0"/>
          </a:p>
        </p:txBody>
      </p:sp>
    </p:spTree>
    <p:extLst>
      <p:ext uri="{BB962C8B-B14F-4D97-AF65-F5344CB8AC3E}">
        <p14:creationId xmlns:p14="http://schemas.microsoft.com/office/powerpoint/2010/main" val="567958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640" y="1367442"/>
            <a:ext cx="5715173" cy="434519"/>
          </a:xfrm>
        </p:spPr>
        <p:txBody>
          <a:bodyPr anchor="t"/>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294641" y="1924612"/>
            <a:ext cx="5704930" cy="4222188"/>
          </a:xfrm>
        </p:spPr>
        <p:txBody>
          <a:bodyPr/>
          <a:lstStyle>
            <a:lvl1pPr>
              <a:buClr>
                <a:schemeClr val="bg1"/>
              </a:buClr>
              <a:defRPr sz="1800">
                <a:solidFill>
                  <a:schemeClr val="bg1"/>
                </a:solidFill>
              </a:defRPr>
            </a:lvl1pPr>
            <a:lvl2pPr>
              <a:buClr>
                <a:schemeClr val="bg1"/>
              </a:buCl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44336" y="1367442"/>
            <a:ext cx="5730240" cy="434519"/>
          </a:xfrm>
        </p:spPr>
        <p:txBody>
          <a:bodyPr anchor="t"/>
          <a:lstStyle>
            <a:lvl1pPr marL="0" indent="0">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6244336" y="1924612"/>
            <a:ext cx="5730240" cy="4222188"/>
          </a:xfrm>
        </p:spPr>
        <p:txBody>
          <a:bodyPr/>
          <a:lstStyle>
            <a:lvl1pPr>
              <a:buClr>
                <a:schemeClr val="bg1"/>
              </a:buClr>
              <a:defRPr sz="1800">
                <a:solidFill>
                  <a:schemeClr val="bg1"/>
                </a:solidFill>
              </a:defRPr>
            </a:lvl1pPr>
            <a:lvl2pPr>
              <a:buClr>
                <a:schemeClr val="bg1"/>
              </a:buClr>
              <a:defRPr sz="1500">
                <a:solidFill>
                  <a:schemeClr val="bg1"/>
                </a:solidFill>
              </a:defRPr>
            </a:lvl2pPr>
            <a:lvl3pPr>
              <a:defRPr sz="1350">
                <a:solidFill>
                  <a:schemeClr val="bg1"/>
                </a:solidFill>
              </a:defRPr>
            </a:lvl3pPr>
            <a:lvl4pPr>
              <a:defRPr sz="1200">
                <a:solidFill>
                  <a:schemeClr val="bg1"/>
                </a:solidFill>
              </a:defRPr>
            </a:lvl4pPr>
            <a:lvl5pP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bg1"/>
                </a:solidFill>
                <a:latin typeface="+mj-lt"/>
                <a:ea typeface="Tahoma" charset="0"/>
                <a:cs typeface="Tahoma" charset="0"/>
              </a:defRPr>
            </a:lvl1pPr>
          </a:lstStyle>
          <a:p>
            <a:r>
              <a:rPr lang="en-US" dirty="0"/>
              <a:t>Slide Title</a:t>
            </a:r>
          </a:p>
        </p:txBody>
      </p:sp>
      <p:sp>
        <p:nvSpPr>
          <p:cNvPr id="12" name="Subtitle 2"/>
          <p:cNvSpPr>
            <a:spLocks noGrp="1"/>
          </p:cNvSpPr>
          <p:nvPr>
            <p:ph type="subTitle" idx="15" hasCustomPrompt="1"/>
          </p:nvPr>
        </p:nvSpPr>
        <p:spPr>
          <a:xfrm>
            <a:off x="289400" y="823731"/>
            <a:ext cx="11634376" cy="421058"/>
          </a:xfrm>
        </p:spPr>
        <p:txBody>
          <a:bodyPr>
            <a:normAutofit/>
          </a:bodyPr>
          <a:lstStyle>
            <a:lvl1pPr marL="0" indent="0" algn="l">
              <a:buNone/>
              <a:defRPr sz="1600" b="0" i="0">
                <a:solidFill>
                  <a:schemeClr val="bg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 </a:t>
            </a:r>
          </a:p>
        </p:txBody>
      </p:sp>
      <p:sp>
        <p:nvSpPr>
          <p:cNvPr id="14" name="Date Placeholder 3"/>
          <p:cNvSpPr>
            <a:spLocks noGrp="1"/>
          </p:cNvSpPr>
          <p:nvPr>
            <p:ph type="dt" sz="half" idx="16"/>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1/19/2021</a:t>
            </a:fld>
            <a:endParaRPr lang="en-US" dirty="0"/>
          </a:p>
        </p:txBody>
      </p:sp>
      <p:sp>
        <p:nvSpPr>
          <p:cNvPr id="16" name="Footer Placeholder 4"/>
          <p:cNvSpPr>
            <a:spLocks noGrp="1"/>
          </p:cNvSpPr>
          <p:nvPr>
            <p:ph type="ftr" sz="quarter" idx="17"/>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7" name="Slide Number Placeholder 5"/>
          <p:cNvSpPr>
            <a:spLocks noGrp="1"/>
          </p:cNvSpPr>
          <p:nvPr>
            <p:ph type="sldNum" sz="quarter" idx="18"/>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dirty="0"/>
          </a:p>
        </p:txBody>
      </p:sp>
    </p:spTree>
    <p:extLst>
      <p:ext uri="{BB962C8B-B14F-4D97-AF65-F5344CB8AC3E}">
        <p14:creationId xmlns:p14="http://schemas.microsoft.com/office/powerpoint/2010/main" val="28702523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1/19/2021</a:t>
            </a:fld>
            <a:endParaRPr lang="en-US" dirty="0"/>
          </a:p>
        </p:txBody>
      </p:sp>
      <p:sp>
        <p:nvSpPr>
          <p:cNvPr id="9"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dirty="0"/>
          </a:p>
        </p:txBody>
      </p:sp>
    </p:spTree>
    <p:extLst>
      <p:ext uri="{BB962C8B-B14F-4D97-AF65-F5344CB8AC3E}">
        <p14:creationId xmlns:p14="http://schemas.microsoft.com/office/powerpoint/2010/main" val="2631964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1657" y="-21511"/>
            <a:ext cx="4905488"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57" name="Rectangle 56"/>
          <p:cNvSpPr/>
          <p:nvPr/>
        </p:nvSpPr>
        <p:spPr>
          <a:xfrm>
            <a:off x="6198795" y="-21510"/>
            <a:ext cx="4673600"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5" name="Date Placeholder 4"/>
          <p:cNvSpPr>
            <a:spLocks noGrp="1"/>
          </p:cNvSpPr>
          <p:nvPr>
            <p:ph type="dt" sz="half" idx="10"/>
          </p:nvPr>
        </p:nvSpPr>
        <p:spPr>
          <a:xfrm>
            <a:off x="7996518" y="224496"/>
            <a:ext cx="2844800" cy="365125"/>
          </a:xfrm>
          <a:prstGeom prst="rect">
            <a:avLst/>
          </a:prstGeom>
        </p:spPr>
        <p:txBody>
          <a:bodyPr/>
          <a:lstStyle>
            <a:lvl1pPr>
              <a:defRPr>
                <a:solidFill>
                  <a:schemeClr val="bg2"/>
                </a:solidFill>
              </a:defRPr>
            </a:lvl1pPr>
          </a:lstStyle>
          <a:p>
            <a:endParaRPr lang="en-US" dirty="0"/>
          </a:p>
        </p:txBody>
      </p:sp>
      <p:sp>
        <p:nvSpPr>
          <p:cNvPr id="7" name="Slide Number Placeholder 6"/>
          <p:cNvSpPr>
            <a:spLocks noGrp="1"/>
          </p:cNvSpPr>
          <p:nvPr>
            <p:ph type="sldNum" sz="quarter" idx="12"/>
          </p:nvPr>
        </p:nvSpPr>
        <p:spPr>
          <a:xfrm>
            <a:off x="6198796" y="224495"/>
            <a:ext cx="1776208" cy="365125"/>
          </a:xfrm>
          <a:prstGeom prst="rect">
            <a:avLst/>
          </a:prstGeom>
        </p:spPr>
        <p:txBody>
          <a:bodyPr/>
          <a:lstStyle>
            <a:lvl1pPr>
              <a:defRPr>
                <a:solidFill>
                  <a:schemeClr val="bg2"/>
                </a:solidFill>
              </a:defRPr>
            </a:lvl1pPr>
          </a:lstStyle>
          <a:p>
            <a:fld id="{2754ED01-E2A0-4C1E-8E21-014B99041579}" type="slidenum">
              <a:rPr lang="en-US" smtClean="0"/>
              <a:pPr/>
              <a:t>‹#›</a:t>
            </a:fld>
            <a:endParaRPr lang="en-US" dirty="0"/>
          </a:p>
        </p:txBody>
      </p:sp>
      <p:sp>
        <p:nvSpPr>
          <p:cNvPr id="58" name="Rectangle 57"/>
          <p:cNvSpPr/>
          <p:nvPr/>
        </p:nvSpPr>
        <p:spPr>
          <a:xfrm>
            <a:off x="1207431" y="601887"/>
            <a:ext cx="4749676"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Content Placeholder 2"/>
          <p:cNvSpPr>
            <a:spLocks noGrp="1"/>
          </p:cNvSpPr>
          <p:nvPr>
            <p:ph idx="1"/>
          </p:nvPr>
        </p:nvSpPr>
        <p:spPr>
          <a:xfrm>
            <a:off x="1527860" y="856527"/>
            <a:ext cx="4120587"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Footer Placeholder 5"/>
          <p:cNvSpPr>
            <a:spLocks noGrp="1"/>
          </p:cNvSpPr>
          <p:nvPr>
            <p:ph type="ftr" sz="quarter" idx="11"/>
          </p:nvPr>
        </p:nvSpPr>
        <p:spPr>
          <a:xfrm>
            <a:off x="6188598" y="5724839"/>
            <a:ext cx="4658219" cy="365125"/>
          </a:xfrm>
          <a:prstGeom prst="rect">
            <a:avLst/>
          </a:prstGeom>
        </p:spPr>
        <p:txBody>
          <a:bodyPr>
            <a:normAutofit/>
          </a:bodyPr>
          <a:lstStyle/>
          <a:p>
            <a:endParaRPr lang="en-US" dirty="0"/>
          </a:p>
        </p:txBody>
      </p:sp>
      <p:sp>
        <p:nvSpPr>
          <p:cNvPr id="2" name="Title 1"/>
          <p:cNvSpPr>
            <a:spLocks noGrp="1"/>
          </p:cNvSpPr>
          <p:nvPr>
            <p:ph type="title"/>
          </p:nvPr>
        </p:nvSpPr>
        <p:spPr>
          <a:xfrm>
            <a:off x="6319777" y="2657438"/>
            <a:ext cx="4406096"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5458" y="4136994"/>
            <a:ext cx="4398378"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48144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716F-D285-425D-B5C3-BF0C68C03A1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F828AD4-1186-499C-9CBF-A66B1F94BA1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835B96-6FF2-4B8F-A501-734357EF2D94}"/>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5" name="Footer Placeholder 4">
            <a:extLst>
              <a:ext uri="{FF2B5EF4-FFF2-40B4-BE49-F238E27FC236}">
                <a16:creationId xmlns:a16="http://schemas.microsoft.com/office/drawing/2014/main" id="{02A9BCB3-0644-49AE-AF8D-C31DF039B982}"/>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8C8364D0-AFB9-45B8-A31B-58161AA346C7}"/>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2792258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431" y="601887"/>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Picture Placeholder 2"/>
          <p:cNvSpPr>
            <a:spLocks noGrp="1"/>
          </p:cNvSpPr>
          <p:nvPr>
            <p:ph type="pic" idx="1"/>
          </p:nvPr>
        </p:nvSpPr>
        <p:spPr>
          <a:xfrm>
            <a:off x="1340279" y="693795"/>
            <a:ext cx="4479498"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Drag picture to placeholder or click icon to add</a:t>
            </a:r>
          </a:p>
        </p:txBody>
      </p:sp>
      <p:grpSp>
        <p:nvGrpSpPr>
          <p:cNvPr id="44" name="Group 43"/>
          <p:cNvGrpSpPr/>
          <p:nvPr/>
        </p:nvGrpSpPr>
        <p:grpSpPr>
          <a:xfrm>
            <a:off x="-420369" y="-36576"/>
            <a:ext cx="13243110"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p:cNvSpPr>
            <a:spLocks noGrp="1"/>
          </p:cNvSpPr>
          <p:nvPr>
            <p:ph type="title"/>
          </p:nvPr>
        </p:nvSpPr>
        <p:spPr>
          <a:xfrm>
            <a:off x="6312565" y="1323984"/>
            <a:ext cx="4401312"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2842" y="2796171"/>
            <a:ext cx="4400764"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1/19/2021</a:t>
            </a:fld>
            <a:endParaRPr lang="en-US" dirty="0"/>
          </a:p>
        </p:txBody>
      </p:sp>
      <p:sp>
        <p:nvSpPr>
          <p:cNvPr id="5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dirty="0"/>
          </a:p>
        </p:txBody>
      </p:sp>
    </p:spTree>
    <p:extLst>
      <p:ext uri="{BB962C8B-B14F-4D97-AF65-F5344CB8AC3E}">
        <p14:creationId xmlns:p14="http://schemas.microsoft.com/office/powerpoint/2010/main" val="4032814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1326" y="1295402"/>
            <a:ext cx="9036422"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1/19/2021</a:t>
            </a:fld>
            <a:endParaRPr lang="en-US" dirty="0"/>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ABCABC6B-F667-1540-8370-D056DC2C0FCE}" type="slidenum">
              <a:rPr lang="en-US" smtClean="0"/>
              <a:pPr algn="l"/>
              <a:t>‹#›</a:t>
            </a:fld>
            <a:endParaRPr lang="en-US" dirty="0"/>
          </a:p>
        </p:txBody>
      </p:sp>
    </p:spTree>
    <p:extLst>
      <p:ext uri="{BB962C8B-B14F-4D97-AF65-F5344CB8AC3E}">
        <p14:creationId xmlns:p14="http://schemas.microsoft.com/office/powerpoint/2010/main" val="718987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1030147"/>
            <a:ext cx="1979270"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6518" y="224496"/>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6636830" y="6040422"/>
            <a:ext cx="4669536"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198796" y="224495"/>
            <a:ext cx="1776208" cy="365125"/>
          </a:xfrm>
          <a:prstGeom prst="rect">
            <a:avLst/>
          </a:prstGeom>
        </p:spPr>
        <p:txBody>
          <a:bodyPr/>
          <a:lstStyle/>
          <a:p>
            <a:fld id="{FDD84730-9A28-D44A-A27A-CC381838E885}" type="slidenum">
              <a:rPr lang="en-US" smtClean="0"/>
              <a:t>‹#›</a:t>
            </a:fld>
            <a:endParaRPr lang="en-US" dirty="0"/>
          </a:p>
        </p:txBody>
      </p:sp>
    </p:spTree>
    <p:extLst>
      <p:ext uri="{BB962C8B-B14F-4D97-AF65-F5344CB8AC3E}">
        <p14:creationId xmlns:p14="http://schemas.microsoft.com/office/powerpoint/2010/main" val="426308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5BFF-EC91-4D57-B8AF-BAF720C8CF9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B21F6F-E84C-4BF6-B07C-936F95D6D69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E6BA2-8F19-42F5-AC94-68AEF05738A3}"/>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5" name="Footer Placeholder 4">
            <a:extLst>
              <a:ext uri="{FF2B5EF4-FFF2-40B4-BE49-F238E27FC236}">
                <a16:creationId xmlns:a16="http://schemas.microsoft.com/office/drawing/2014/main" id="{B992754A-C159-43DD-9EAF-C0701E4AE266}"/>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6" name="Slide Number Placeholder 5">
            <a:extLst>
              <a:ext uri="{FF2B5EF4-FFF2-40B4-BE49-F238E27FC236}">
                <a16:creationId xmlns:a16="http://schemas.microsoft.com/office/drawing/2014/main" id="{E98CBA2A-529F-4332-ABAA-A6DC60CE30EE}"/>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322007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E01F-91E4-488F-AE36-47997B9196F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7407F-7FA6-49C7-93A5-B47A8B5EACF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FDC2CB-45BE-435D-BB75-D9B3E261A01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626AFE0-A168-4C26-881E-0D1A9D1C25D5}"/>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6" name="Footer Placeholder 5">
            <a:extLst>
              <a:ext uri="{FF2B5EF4-FFF2-40B4-BE49-F238E27FC236}">
                <a16:creationId xmlns:a16="http://schemas.microsoft.com/office/drawing/2014/main" id="{C97771A8-2A1F-426E-8C09-C61E32B3B382}"/>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a:extLst>
              <a:ext uri="{FF2B5EF4-FFF2-40B4-BE49-F238E27FC236}">
                <a16:creationId xmlns:a16="http://schemas.microsoft.com/office/drawing/2014/main" id="{5418F2B2-A16E-48BA-AB73-97A028EA7C82}"/>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367785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A433-C02F-48DE-B04A-0A7294BAD3D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3F7D8A-785A-4444-A372-A724888C419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6A8AED-7DF5-4629-9768-4AB28B1ACB6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32ED5E5-F896-431C-B67E-23A7B16886B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3DD51-4EE4-40F3-937E-7CB16BFED301}"/>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A03E80-3035-415A-88F4-CCFC07F2CCEB}"/>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8" name="Footer Placeholder 7">
            <a:extLst>
              <a:ext uri="{FF2B5EF4-FFF2-40B4-BE49-F238E27FC236}">
                <a16:creationId xmlns:a16="http://schemas.microsoft.com/office/drawing/2014/main" id="{CC8C4D06-24D5-458B-A7EE-ED092CF4948F}"/>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9" name="Slide Number Placeholder 8">
            <a:extLst>
              <a:ext uri="{FF2B5EF4-FFF2-40B4-BE49-F238E27FC236}">
                <a16:creationId xmlns:a16="http://schemas.microsoft.com/office/drawing/2014/main" id="{D427EB91-5FFD-4537-8D42-07157B9C106C}"/>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242096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4479-E630-4C44-B4F2-D260D88A73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3AC05B-5954-4626-A3FC-50B922526B6B}"/>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4" name="Footer Placeholder 3">
            <a:extLst>
              <a:ext uri="{FF2B5EF4-FFF2-40B4-BE49-F238E27FC236}">
                <a16:creationId xmlns:a16="http://schemas.microsoft.com/office/drawing/2014/main" id="{B89FCADA-1B12-4EA3-B5DC-4673A2E50839}"/>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5" name="Slide Number Placeholder 4">
            <a:extLst>
              <a:ext uri="{FF2B5EF4-FFF2-40B4-BE49-F238E27FC236}">
                <a16:creationId xmlns:a16="http://schemas.microsoft.com/office/drawing/2014/main" id="{30DE6549-6D9A-49AC-B145-36A24F659A07}"/>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351101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A771F6-F0BC-4384-8E3C-FD6F20705876}"/>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3" name="Footer Placeholder 2">
            <a:extLst>
              <a:ext uri="{FF2B5EF4-FFF2-40B4-BE49-F238E27FC236}">
                <a16:creationId xmlns:a16="http://schemas.microsoft.com/office/drawing/2014/main" id="{DC3CDA77-59EA-4FE3-80D5-1567D7A312E0}"/>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4" name="Slide Number Placeholder 3">
            <a:extLst>
              <a:ext uri="{FF2B5EF4-FFF2-40B4-BE49-F238E27FC236}">
                <a16:creationId xmlns:a16="http://schemas.microsoft.com/office/drawing/2014/main" id="{FCBDD0B5-516F-4E62-950C-FAF9C6676141}"/>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16550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A5E7-AF90-4D8C-A22E-7F734D268BA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F420EF-EE35-48EF-861E-CA3D7FC6E12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F063EB9-F138-4340-AC46-3694F9FE427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AC08E-E587-42DA-BD42-748F9C4BBFEC}"/>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6" name="Footer Placeholder 5">
            <a:extLst>
              <a:ext uri="{FF2B5EF4-FFF2-40B4-BE49-F238E27FC236}">
                <a16:creationId xmlns:a16="http://schemas.microsoft.com/office/drawing/2014/main" id="{537565B5-3B0F-496F-9AFB-7ABF80DD5ECF}"/>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a:extLst>
              <a:ext uri="{FF2B5EF4-FFF2-40B4-BE49-F238E27FC236}">
                <a16:creationId xmlns:a16="http://schemas.microsoft.com/office/drawing/2014/main" id="{D44BC3F7-38BA-4D47-AD85-B531E72A496E}"/>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384666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394B-89D6-4B45-A5F2-0155A010B7C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9F09142-9755-458F-AC67-9A30C36D174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CAE6984C-1C69-4684-81E4-3C2C93CABFB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1E6AE-837D-46DB-9F54-F9D447A4986D}"/>
              </a:ext>
            </a:extLst>
          </p:cNvPr>
          <p:cNvSpPr>
            <a:spLocks noGrp="1"/>
          </p:cNvSpPr>
          <p:nvPr>
            <p:ph type="dt" sz="half" idx="10"/>
          </p:nvPr>
        </p:nvSpPr>
        <p:spPr>
          <a:xfrm>
            <a:off x="838200" y="6356350"/>
            <a:ext cx="2743200" cy="365125"/>
          </a:xfrm>
          <a:prstGeom prst="rect">
            <a:avLst/>
          </a:prstGeom>
        </p:spPr>
        <p:txBody>
          <a:bodyPr/>
          <a:lstStyle/>
          <a:p>
            <a:fld id="{E885B747-BE7F-405E-BE85-338BBEB3E80C}" type="datetimeFigureOut">
              <a:rPr lang="en-GB" smtClean="0"/>
              <a:t>19/01/2021</a:t>
            </a:fld>
            <a:endParaRPr lang="en-GB" dirty="0"/>
          </a:p>
        </p:txBody>
      </p:sp>
      <p:sp>
        <p:nvSpPr>
          <p:cNvPr id="6" name="Footer Placeholder 5">
            <a:extLst>
              <a:ext uri="{FF2B5EF4-FFF2-40B4-BE49-F238E27FC236}">
                <a16:creationId xmlns:a16="http://schemas.microsoft.com/office/drawing/2014/main" id="{3F0E130B-D68D-47C2-854C-D3A048C01EB7}"/>
              </a:ext>
            </a:extLst>
          </p:cNvPr>
          <p:cNvSpPr>
            <a:spLocks noGrp="1"/>
          </p:cNvSpPr>
          <p:nvPr>
            <p:ph type="ftr" sz="quarter" idx="11"/>
          </p:nvPr>
        </p:nvSpPr>
        <p:spPr>
          <a:xfrm>
            <a:off x="4038600" y="6356350"/>
            <a:ext cx="4114800" cy="365125"/>
          </a:xfrm>
          <a:prstGeom prst="rect">
            <a:avLst/>
          </a:prstGeom>
        </p:spPr>
        <p:txBody>
          <a:bodyPr/>
          <a:lstStyle/>
          <a:p>
            <a:endParaRPr lang="en-GB" dirty="0"/>
          </a:p>
        </p:txBody>
      </p:sp>
      <p:sp>
        <p:nvSpPr>
          <p:cNvPr id="7" name="Slide Number Placeholder 6">
            <a:extLst>
              <a:ext uri="{FF2B5EF4-FFF2-40B4-BE49-F238E27FC236}">
                <a16:creationId xmlns:a16="http://schemas.microsoft.com/office/drawing/2014/main" id="{A720B867-1BCD-4783-84FE-D3F520D5A8FE}"/>
              </a:ext>
            </a:extLst>
          </p:cNvPr>
          <p:cNvSpPr>
            <a:spLocks noGrp="1"/>
          </p:cNvSpPr>
          <p:nvPr>
            <p:ph type="sldNum" sz="quarter" idx="12"/>
          </p:nvPr>
        </p:nvSpPr>
        <p:spPr>
          <a:xfrm>
            <a:off x="8610600" y="6356350"/>
            <a:ext cx="2743200" cy="365125"/>
          </a:xfrm>
          <a:prstGeom prst="rect">
            <a:avLst/>
          </a:prstGeom>
        </p:spPr>
        <p:txBody>
          <a:bodyPr/>
          <a:lstStyle/>
          <a:p>
            <a:fld id="{33154774-E818-4408-B60F-5CF8FED098ED}" type="slidenum">
              <a:rPr lang="en-GB" smtClean="0"/>
              <a:t>‹#›</a:t>
            </a:fld>
            <a:endParaRPr lang="en-GB" dirty="0"/>
          </a:p>
        </p:txBody>
      </p:sp>
    </p:spTree>
    <p:extLst>
      <p:ext uri="{BB962C8B-B14F-4D97-AF65-F5344CB8AC3E}">
        <p14:creationId xmlns:p14="http://schemas.microsoft.com/office/powerpoint/2010/main" val="274638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5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01036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559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99" y="235565"/>
            <a:ext cx="4179388"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100" y="1078994"/>
            <a:ext cx="11382164" cy="47536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13"/>
          <a:stretch>
            <a:fillRect/>
          </a:stretch>
        </p:blipFill>
        <p:spPr>
          <a:xfrm>
            <a:off x="10594560" y="6365877"/>
            <a:ext cx="1168704" cy="355600"/>
          </a:xfrm>
          <a:prstGeom prst="rect">
            <a:avLst/>
          </a:prstGeom>
        </p:spPr>
      </p:pic>
      <p:sp>
        <p:nvSpPr>
          <p:cNvPr id="6" name="Date Placeholder 3"/>
          <p:cNvSpPr>
            <a:spLocks noGrp="1"/>
          </p:cNvSpPr>
          <p:nvPr>
            <p:ph type="dt" sz="half" idx="2"/>
          </p:nvPr>
        </p:nvSpPr>
        <p:spPr>
          <a:xfrm>
            <a:off x="1391324"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7F4CE-098B-AC47-9403-6702D754860E}" type="datetimeFigureOut">
              <a:rPr lang="en-US" smtClean="0"/>
              <a:t>1/19/2021</a:t>
            </a:fld>
            <a:endParaRPr lang="en-US" dirty="0"/>
          </a:p>
        </p:txBody>
      </p:sp>
      <p:sp>
        <p:nvSpPr>
          <p:cNvPr id="7" name="Footer Placeholder 4"/>
          <p:cNvSpPr>
            <a:spLocks noGrp="1"/>
          </p:cNvSpPr>
          <p:nvPr>
            <p:ph type="ftr" sz="quarter" idx="3"/>
          </p:nvPr>
        </p:nvSpPr>
        <p:spPr>
          <a:xfrm>
            <a:off x="2980605" y="6356353"/>
            <a:ext cx="7094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9" name="Slide Number Placeholder 5"/>
          <p:cNvSpPr>
            <a:spLocks noGrp="1"/>
          </p:cNvSpPr>
          <p:nvPr>
            <p:ph type="sldNum" sz="quarter" idx="4"/>
          </p:nvPr>
        </p:nvSpPr>
        <p:spPr>
          <a:xfrm>
            <a:off x="381099" y="6356353"/>
            <a:ext cx="7704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BC6B-F667-1540-8370-D056DC2C0FCE}" type="slidenum">
              <a:rPr lang="en-US" smtClean="0"/>
              <a:pPr/>
              <a:t>‹#›</a:t>
            </a:fld>
            <a:endParaRPr lang="en-US" dirty="0"/>
          </a:p>
        </p:txBody>
      </p:sp>
    </p:spTree>
    <p:extLst>
      <p:ext uri="{BB962C8B-B14F-4D97-AF65-F5344CB8AC3E}">
        <p14:creationId xmlns:p14="http://schemas.microsoft.com/office/powerpoint/2010/main" val="217313209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2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Courier New" charset="0"/>
        <a:buChar char="o"/>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70000"/>
        <a:buFont typeface="Wingdings" charset="2"/>
        <a:buChar char="q"/>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Wingdings" charset="2"/>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E46CF-DE64-4B9D-A6BD-919740E72805}"/>
              </a:ext>
            </a:extLst>
          </p:cNvPr>
          <p:cNvSpPr>
            <a:spLocks noGrp="1"/>
          </p:cNvSpPr>
          <p:nvPr>
            <p:ph type="ctrTitle"/>
          </p:nvPr>
        </p:nvSpPr>
        <p:spPr/>
        <p:txBody>
          <a:bodyPr/>
          <a:lstStyle/>
          <a:p>
            <a:r>
              <a:rPr lang="en-US" dirty="0"/>
              <a:t>Harold Pulcher</a:t>
            </a:r>
          </a:p>
        </p:txBody>
      </p:sp>
      <p:sp>
        <p:nvSpPr>
          <p:cNvPr id="3" name="Subtitle 2">
            <a:extLst>
              <a:ext uri="{FF2B5EF4-FFF2-40B4-BE49-F238E27FC236}">
                <a16:creationId xmlns:a16="http://schemas.microsoft.com/office/drawing/2014/main" id="{F2A59755-05B3-4633-A4EA-0E6AFDAC6B6A}"/>
              </a:ext>
            </a:extLst>
          </p:cNvPr>
          <p:cNvSpPr>
            <a:spLocks noGrp="1"/>
          </p:cNvSpPr>
          <p:nvPr>
            <p:ph type="subTitle" idx="1"/>
          </p:nvPr>
        </p:nvSpPr>
        <p:spPr/>
        <p:txBody>
          <a:bodyPr/>
          <a:lstStyle/>
          <a:p>
            <a:r>
              <a:rPr lang="en-US" dirty="0"/>
              <a:t>Senior Consultant and Microsoft MVP</a:t>
            </a:r>
          </a:p>
        </p:txBody>
      </p:sp>
    </p:spTree>
    <p:extLst>
      <p:ext uri="{BB962C8B-B14F-4D97-AF65-F5344CB8AC3E}">
        <p14:creationId xmlns:p14="http://schemas.microsoft.com/office/powerpoint/2010/main" val="1050086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5CEA1-C53A-4834-8C82-E758783E9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
        <p:nvSpPr>
          <p:cNvPr id="30" name="Text Placeholder 29">
            <a:extLst>
              <a:ext uri="{FF2B5EF4-FFF2-40B4-BE49-F238E27FC236}">
                <a16:creationId xmlns:a16="http://schemas.microsoft.com/office/drawing/2014/main" id="{D11E1948-7CE3-4AD8-A626-214AD7DA351E}"/>
              </a:ext>
            </a:extLst>
          </p:cNvPr>
          <p:cNvSpPr>
            <a:spLocks noGrp="1"/>
          </p:cNvSpPr>
          <p:nvPr>
            <p:ph type="body" idx="1"/>
          </p:nvPr>
        </p:nvSpPr>
        <p:spPr/>
        <p:txBody>
          <a:bodyPr/>
          <a:lstStyle/>
          <a:p>
            <a:r>
              <a:rPr lang="en-US" dirty="0"/>
              <a:t>Have to have:</a:t>
            </a:r>
          </a:p>
        </p:txBody>
      </p:sp>
      <p:sp>
        <p:nvSpPr>
          <p:cNvPr id="31" name="Content Placeholder 30">
            <a:extLst>
              <a:ext uri="{FF2B5EF4-FFF2-40B4-BE49-F238E27FC236}">
                <a16:creationId xmlns:a16="http://schemas.microsoft.com/office/drawing/2014/main" id="{80A24A11-B8D3-476D-88B6-EC0D9A58D32D}"/>
              </a:ext>
            </a:extLst>
          </p:cNvPr>
          <p:cNvSpPr>
            <a:spLocks noGrp="1"/>
          </p:cNvSpPr>
          <p:nvPr>
            <p:ph sz="half" idx="2"/>
          </p:nvPr>
        </p:nvSpPr>
        <p:spPr/>
        <p:txBody>
          <a:bodyPr/>
          <a:lstStyle/>
          <a:p>
            <a:r>
              <a:rPr lang="en-US" dirty="0"/>
              <a:t>Supported OS</a:t>
            </a:r>
          </a:p>
          <a:p>
            <a:pPr lvl="1"/>
            <a:r>
              <a:rPr lang="en-US" dirty="0"/>
              <a:t>Ubuntu 20.04 in this presentation</a:t>
            </a:r>
          </a:p>
          <a:p>
            <a:r>
              <a:rPr lang="en-US" dirty="0"/>
              <a:t>.NET 5 SDK for your OS</a:t>
            </a:r>
          </a:p>
          <a:p>
            <a:pPr lvl="1"/>
            <a:r>
              <a:rPr lang="en-US" dirty="0"/>
              <a:t>Microsoft’s prod package installed</a:t>
            </a:r>
          </a:p>
          <a:p>
            <a:r>
              <a:rPr lang="en-US" dirty="0"/>
              <a:t>Raspberry Pi 4</a:t>
            </a:r>
          </a:p>
          <a:p>
            <a:pPr lvl="1"/>
            <a:r>
              <a:rPr lang="en-US" dirty="0"/>
              <a:t>Pi 3’s will work.  Sorry Pi 2’s there is a current bug</a:t>
            </a:r>
          </a:p>
          <a:p>
            <a:r>
              <a:rPr lang="en-US" dirty="0"/>
              <a:t>Your favorite Linux editor</a:t>
            </a:r>
          </a:p>
          <a:p>
            <a:pPr lvl="1"/>
            <a:r>
              <a:rPr lang="en-US" dirty="0"/>
              <a:t>I like vi.  Anyone still use </a:t>
            </a:r>
            <a:r>
              <a:rPr lang="en-US" dirty="0" err="1"/>
              <a:t>emac’s</a:t>
            </a:r>
            <a:r>
              <a:rPr lang="en-US" dirty="0"/>
              <a:t>?</a:t>
            </a:r>
          </a:p>
          <a:p>
            <a:r>
              <a:rPr lang="en-US" dirty="0"/>
              <a:t>A network connection</a:t>
            </a:r>
          </a:p>
          <a:p>
            <a:pPr lvl="1"/>
            <a:r>
              <a:rPr lang="en-US" dirty="0"/>
              <a:t>Guessing I shouldn’t have to say this.</a:t>
            </a:r>
          </a:p>
          <a:p>
            <a:r>
              <a:rPr lang="en-US" dirty="0"/>
              <a:t>Access to ‘root’ on the Linux OS</a:t>
            </a:r>
          </a:p>
          <a:p>
            <a:endParaRPr lang="en-US" dirty="0"/>
          </a:p>
          <a:p>
            <a:endParaRPr lang="en-US" dirty="0"/>
          </a:p>
          <a:p>
            <a:endParaRPr lang="en-US" dirty="0"/>
          </a:p>
        </p:txBody>
      </p:sp>
      <p:sp>
        <p:nvSpPr>
          <p:cNvPr id="32" name="Text Placeholder 31">
            <a:extLst>
              <a:ext uri="{FF2B5EF4-FFF2-40B4-BE49-F238E27FC236}">
                <a16:creationId xmlns:a16="http://schemas.microsoft.com/office/drawing/2014/main" id="{A9053FB2-11AC-432A-8E85-47785D64D686}"/>
              </a:ext>
            </a:extLst>
          </p:cNvPr>
          <p:cNvSpPr>
            <a:spLocks noGrp="1"/>
          </p:cNvSpPr>
          <p:nvPr>
            <p:ph type="body" sz="quarter" idx="3"/>
          </p:nvPr>
        </p:nvSpPr>
        <p:spPr/>
        <p:txBody>
          <a:bodyPr/>
          <a:lstStyle/>
          <a:p>
            <a:r>
              <a:rPr lang="en-US" dirty="0"/>
              <a:t>Nice to have:</a:t>
            </a:r>
          </a:p>
        </p:txBody>
      </p:sp>
      <p:sp>
        <p:nvSpPr>
          <p:cNvPr id="33" name="Content Placeholder 32">
            <a:extLst>
              <a:ext uri="{FF2B5EF4-FFF2-40B4-BE49-F238E27FC236}">
                <a16:creationId xmlns:a16="http://schemas.microsoft.com/office/drawing/2014/main" id="{5BAD6938-EC7D-4E30-BE4E-F5C92ED0F4B5}"/>
              </a:ext>
            </a:extLst>
          </p:cNvPr>
          <p:cNvSpPr>
            <a:spLocks noGrp="1"/>
          </p:cNvSpPr>
          <p:nvPr>
            <p:ph sz="quarter" idx="4"/>
          </p:nvPr>
        </p:nvSpPr>
        <p:spPr/>
        <p:txBody>
          <a:bodyPr/>
          <a:lstStyle/>
          <a:p>
            <a:r>
              <a:rPr lang="en-US" dirty="0"/>
              <a:t>Visual Studio Code</a:t>
            </a:r>
          </a:p>
          <a:p>
            <a:pPr lvl="1"/>
            <a:r>
              <a:rPr lang="en-US" dirty="0"/>
              <a:t>Visual Studio Community </a:t>
            </a:r>
          </a:p>
          <a:p>
            <a:pPr lvl="1"/>
            <a:r>
              <a:rPr lang="en-US" dirty="0"/>
              <a:t>There are a few extensions</a:t>
            </a:r>
          </a:p>
          <a:p>
            <a:pPr lvl="2">
              <a:buClr>
                <a:schemeClr val="bg1"/>
              </a:buClr>
            </a:pPr>
            <a:r>
              <a:rPr lang="en-US" dirty="0"/>
              <a:t>Remote Development Extension Pack</a:t>
            </a:r>
          </a:p>
          <a:p>
            <a:r>
              <a:rPr lang="en-US" dirty="0"/>
              <a:t>Access to an SSH client</a:t>
            </a:r>
          </a:p>
          <a:p>
            <a:pPr lvl="1"/>
            <a:r>
              <a:rPr lang="en-US" dirty="0"/>
              <a:t>OpenSSH is now on Windows 10</a:t>
            </a:r>
          </a:p>
          <a:p>
            <a:r>
              <a:rPr lang="en-US" dirty="0"/>
              <a:t>WSL2</a:t>
            </a:r>
          </a:p>
          <a:p>
            <a:r>
              <a:rPr lang="en-US" dirty="0"/>
              <a:t>Windows Terminal</a:t>
            </a:r>
          </a:p>
          <a:p>
            <a:r>
              <a:rPr lang="en-US" dirty="0"/>
              <a:t>.NET 5 SDK for your remote OS</a:t>
            </a:r>
          </a:p>
          <a:p>
            <a:pPr lvl="1"/>
            <a:r>
              <a:rPr lang="en-US" dirty="0"/>
              <a:t>Windows 10 </a:t>
            </a:r>
          </a:p>
          <a:p>
            <a:endParaRPr lang="en-US" dirty="0"/>
          </a:p>
        </p:txBody>
      </p:sp>
      <p:sp>
        <p:nvSpPr>
          <p:cNvPr id="29" name="Title 28">
            <a:extLst>
              <a:ext uri="{FF2B5EF4-FFF2-40B4-BE49-F238E27FC236}">
                <a16:creationId xmlns:a16="http://schemas.microsoft.com/office/drawing/2014/main" id="{8FC696E4-A916-42CB-91E3-BADBEA1CB8E2}"/>
              </a:ext>
            </a:extLst>
          </p:cNvPr>
          <p:cNvSpPr>
            <a:spLocks noGrp="1"/>
          </p:cNvSpPr>
          <p:nvPr>
            <p:ph type="title"/>
          </p:nvPr>
        </p:nvSpPr>
        <p:spPr/>
        <p:txBody>
          <a:bodyPr/>
          <a:lstStyle/>
          <a:p>
            <a:r>
              <a:rPr lang="en-US" dirty="0"/>
              <a:t>Requirements….</a:t>
            </a:r>
          </a:p>
        </p:txBody>
      </p:sp>
      <p:sp>
        <p:nvSpPr>
          <p:cNvPr id="34" name="Subtitle 33">
            <a:extLst>
              <a:ext uri="{FF2B5EF4-FFF2-40B4-BE49-F238E27FC236}">
                <a16:creationId xmlns:a16="http://schemas.microsoft.com/office/drawing/2014/main" id="{336DB9DB-864E-4CFA-91E6-CC25660C61AD}"/>
              </a:ext>
            </a:extLst>
          </p:cNvPr>
          <p:cNvSpPr>
            <a:spLocks noGrp="1"/>
          </p:cNvSpPr>
          <p:nvPr>
            <p:ph type="subTitle" idx="15"/>
          </p:nvPr>
        </p:nvSpPr>
        <p:spPr/>
        <p:txBody>
          <a:bodyPr/>
          <a:lstStyle/>
          <a:p>
            <a:endParaRPr lang="en-US"/>
          </a:p>
        </p:txBody>
      </p:sp>
    </p:spTree>
    <p:extLst>
      <p:ext uri="{BB962C8B-B14F-4D97-AF65-F5344CB8AC3E}">
        <p14:creationId xmlns:p14="http://schemas.microsoft.com/office/powerpoint/2010/main" val="107249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9F547-26CC-4A68-AE86-C59D7ACB3466}"/>
              </a:ext>
            </a:extLst>
          </p:cNvPr>
          <p:cNvSpPr txBox="1"/>
          <p:nvPr/>
        </p:nvSpPr>
        <p:spPr>
          <a:xfrm>
            <a:off x="518181" y="-143281"/>
            <a:ext cx="11155638" cy="1210011"/>
          </a:xfrm>
          <a:prstGeom prst="rect">
            <a:avLst/>
          </a:prstGeom>
          <a:noFill/>
        </p:spPr>
        <p:txBody>
          <a:bodyPr wrap="square" rtlCol="0">
            <a:spAutoFit/>
          </a:bodyPr>
          <a:lstStyle/>
          <a:p>
            <a:pPr>
              <a:lnSpc>
                <a:spcPct val="150000"/>
              </a:lnSpc>
            </a:pPr>
            <a:r>
              <a:rPr lang="en-US" sz="5400" dirty="0"/>
              <a:t>Setup</a:t>
            </a:r>
          </a:p>
        </p:txBody>
      </p:sp>
      <p:pic>
        <p:nvPicPr>
          <p:cNvPr id="7" name="Picture 6">
            <a:extLst>
              <a:ext uri="{FF2B5EF4-FFF2-40B4-BE49-F238E27FC236}">
                <a16:creationId xmlns:a16="http://schemas.microsoft.com/office/drawing/2014/main" id="{A0F14B07-6A27-4F55-A8DB-80112F2A7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
        <p:nvSpPr>
          <p:cNvPr id="10" name="TextBox 9">
            <a:extLst>
              <a:ext uri="{FF2B5EF4-FFF2-40B4-BE49-F238E27FC236}">
                <a16:creationId xmlns:a16="http://schemas.microsoft.com/office/drawing/2014/main" id="{03A11BAF-FFC8-4681-8480-5C3B72BF8978}"/>
              </a:ext>
            </a:extLst>
          </p:cNvPr>
          <p:cNvSpPr txBox="1"/>
          <p:nvPr/>
        </p:nvSpPr>
        <p:spPr>
          <a:xfrm>
            <a:off x="504825" y="1447800"/>
            <a:ext cx="11163300" cy="1552575"/>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678269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FBE02C-50EE-4C4F-ABF0-47A2066E7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
        <p:nvSpPr>
          <p:cNvPr id="46" name="TextBox 45">
            <a:extLst>
              <a:ext uri="{FF2B5EF4-FFF2-40B4-BE49-F238E27FC236}">
                <a16:creationId xmlns:a16="http://schemas.microsoft.com/office/drawing/2014/main" id="{692CDF8D-D7F8-414E-9FE5-83555277E154}"/>
              </a:ext>
            </a:extLst>
          </p:cNvPr>
          <p:cNvSpPr txBox="1"/>
          <p:nvPr/>
        </p:nvSpPr>
        <p:spPr>
          <a:xfrm>
            <a:off x="544749" y="437744"/>
            <a:ext cx="11155638" cy="1210011"/>
          </a:xfrm>
          <a:prstGeom prst="rect">
            <a:avLst/>
          </a:prstGeom>
          <a:noFill/>
        </p:spPr>
        <p:txBody>
          <a:bodyPr wrap="square" rtlCol="0">
            <a:spAutoFit/>
          </a:bodyPr>
          <a:lstStyle/>
          <a:p>
            <a:pPr>
              <a:lnSpc>
                <a:spcPct val="150000"/>
              </a:lnSpc>
            </a:pPr>
            <a:r>
              <a:rPr lang="en-US" sz="5400" dirty="0"/>
              <a:t>Dev Env Setup</a:t>
            </a:r>
          </a:p>
        </p:txBody>
      </p:sp>
    </p:spTree>
    <p:extLst>
      <p:ext uri="{BB962C8B-B14F-4D97-AF65-F5344CB8AC3E}">
        <p14:creationId xmlns:p14="http://schemas.microsoft.com/office/powerpoint/2010/main" val="186505795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6D7F6-CA10-4CB5-B21A-244D66854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
        <p:nvSpPr>
          <p:cNvPr id="4" name="TextBox 3">
            <a:extLst>
              <a:ext uri="{FF2B5EF4-FFF2-40B4-BE49-F238E27FC236}">
                <a16:creationId xmlns:a16="http://schemas.microsoft.com/office/drawing/2014/main" id="{AF74AD28-AECE-49D7-AC15-FC2C6C533A47}"/>
              </a:ext>
            </a:extLst>
          </p:cNvPr>
          <p:cNvSpPr txBox="1"/>
          <p:nvPr/>
        </p:nvSpPr>
        <p:spPr>
          <a:xfrm>
            <a:off x="544749" y="437744"/>
            <a:ext cx="11155638" cy="1210011"/>
          </a:xfrm>
          <a:prstGeom prst="rect">
            <a:avLst/>
          </a:prstGeom>
          <a:noFill/>
        </p:spPr>
        <p:txBody>
          <a:bodyPr wrap="square" rtlCol="0">
            <a:spAutoFit/>
          </a:bodyPr>
          <a:lstStyle/>
          <a:p>
            <a:pPr>
              <a:lnSpc>
                <a:spcPct val="150000"/>
              </a:lnSpc>
            </a:pPr>
            <a:r>
              <a:rPr lang="en-US" sz="5400" dirty="0"/>
              <a:t>A little bit of hello world!</a:t>
            </a:r>
          </a:p>
        </p:txBody>
      </p:sp>
    </p:spTree>
    <p:extLst>
      <p:ext uri="{BB962C8B-B14F-4D97-AF65-F5344CB8AC3E}">
        <p14:creationId xmlns:p14="http://schemas.microsoft.com/office/powerpoint/2010/main" val="559395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29558-B0BC-480B-8BDB-9A8A53B05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
        <p:nvSpPr>
          <p:cNvPr id="9" name="Picture Placeholder 8">
            <a:extLst>
              <a:ext uri="{FF2B5EF4-FFF2-40B4-BE49-F238E27FC236}">
                <a16:creationId xmlns:a16="http://schemas.microsoft.com/office/drawing/2014/main" id="{A5D2BDEC-1BBA-4AE3-BACE-3DE1DA41212D}"/>
              </a:ext>
            </a:extLst>
          </p:cNvPr>
          <p:cNvSpPr>
            <a:spLocks noGrp="1"/>
          </p:cNvSpPr>
          <p:nvPr>
            <p:ph type="pic" idx="1"/>
          </p:nvPr>
        </p:nvSpPr>
        <p:spPr/>
      </p:sp>
      <p:sp>
        <p:nvSpPr>
          <p:cNvPr id="8" name="Title 7">
            <a:extLst>
              <a:ext uri="{FF2B5EF4-FFF2-40B4-BE49-F238E27FC236}">
                <a16:creationId xmlns:a16="http://schemas.microsoft.com/office/drawing/2014/main" id="{8904CA24-C7AE-4CDE-B649-D429D561F8ED}"/>
              </a:ext>
            </a:extLst>
          </p:cNvPr>
          <p:cNvSpPr>
            <a:spLocks noGrp="1"/>
          </p:cNvSpPr>
          <p:nvPr>
            <p:ph type="title"/>
          </p:nvPr>
        </p:nvSpPr>
        <p:spPr/>
        <p:txBody>
          <a:bodyPr/>
          <a:lstStyle/>
          <a:p>
            <a:endParaRPr lang="en-US" dirty="0"/>
          </a:p>
        </p:txBody>
      </p:sp>
      <p:sp>
        <p:nvSpPr>
          <p:cNvPr id="12" name="Text Placeholder 11">
            <a:extLst>
              <a:ext uri="{FF2B5EF4-FFF2-40B4-BE49-F238E27FC236}">
                <a16:creationId xmlns:a16="http://schemas.microsoft.com/office/drawing/2014/main" id="{C7380D00-7861-4B94-8BCE-68AA052BB741}"/>
              </a:ext>
            </a:extLst>
          </p:cNvPr>
          <p:cNvSpPr>
            <a:spLocks noGrp="1"/>
          </p:cNvSpPr>
          <p:nvPr>
            <p:ph type="body" sz="half" idx="2"/>
          </p:nvPr>
        </p:nvSpPr>
        <p:spPr>
          <a:xfrm>
            <a:off x="6312842" y="2796171"/>
            <a:ext cx="4400764" cy="2737845"/>
          </a:xfrm>
        </p:spPr>
        <p:txBody>
          <a:bodyPr/>
          <a:lstStyle/>
          <a:p>
            <a:endParaRPr lang="en-US" dirty="0"/>
          </a:p>
        </p:txBody>
      </p:sp>
      <p:sp>
        <p:nvSpPr>
          <p:cNvPr id="21" name="TextBox 20">
            <a:extLst>
              <a:ext uri="{FF2B5EF4-FFF2-40B4-BE49-F238E27FC236}">
                <a16:creationId xmlns:a16="http://schemas.microsoft.com/office/drawing/2014/main" id="{29E1B661-DF71-499F-ABAA-F71C8EED7E40}"/>
              </a:ext>
            </a:extLst>
          </p:cNvPr>
          <p:cNvSpPr txBox="1"/>
          <p:nvPr/>
        </p:nvSpPr>
        <p:spPr>
          <a:xfrm>
            <a:off x="6312565" y="488343"/>
            <a:ext cx="4400764" cy="584775"/>
          </a:xfrm>
          <a:prstGeom prst="rect">
            <a:avLst/>
          </a:prstGeom>
          <a:noFill/>
        </p:spPr>
        <p:txBody>
          <a:bodyPr wrap="square" rtlCol="0">
            <a:spAutoFit/>
          </a:bodyPr>
          <a:lstStyle/>
          <a:p>
            <a:r>
              <a:rPr lang="en-US" sz="3200" dirty="0" err="1">
                <a:solidFill>
                  <a:schemeClr val="bg1"/>
                </a:solidFill>
              </a:rPr>
              <a:t>Talkng</a:t>
            </a:r>
            <a:r>
              <a:rPr lang="en-US" sz="3200" dirty="0">
                <a:solidFill>
                  <a:schemeClr val="bg1"/>
                </a:solidFill>
              </a:rPr>
              <a:t> Head…</a:t>
            </a:r>
          </a:p>
        </p:txBody>
      </p:sp>
      <p:sp>
        <p:nvSpPr>
          <p:cNvPr id="110" name="TextBox 109">
            <a:extLst>
              <a:ext uri="{FF2B5EF4-FFF2-40B4-BE49-F238E27FC236}">
                <a16:creationId xmlns:a16="http://schemas.microsoft.com/office/drawing/2014/main" id="{78884E23-76A5-4BA2-BBB1-C76C7A43A6B3}"/>
              </a:ext>
            </a:extLst>
          </p:cNvPr>
          <p:cNvSpPr txBox="1"/>
          <p:nvPr/>
        </p:nvSpPr>
        <p:spPr>
          <a:xfrm>
            <a:off x="6312565" y="5698366"/>
            <a:ext cx="4741153" cy="369332"/>
          </a:xfrm>
          <a:prstGeom prst="rect">
            <a:avLst/>
          </a:prstGeom>
          <a:noFill/>
        </p:spPr>
        <p:txBody>
          <a:bodyPr wrap="square">
            <a:spAutoFit/>
          </a:bodyPr>
          <a:lstStyle/>
          <a:p>
            <a:r>
              <a:rPr lang="en-US" dirty="0">
                <a:solidFill>
                  <a:schemeClr val="bg1"/>
                </a:solidFill>
              </a:rPr>
              <a:t>https://github.com/pulcher/TalkingHead</a:t>
            </a:r>
          </a:p>
        </p:txBody>
      </p:sp>
    </p:spTree>
    <p:extLst>
      <p:ext uri="{BB962C8B-B14F-4D97-AF65-F5344CB8AC3E}">
        <p14:creationId xmlns:p14="http://schemas.microsoft.com/office/powerpoint/2010/main" val="8124736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B402E-EB2A-4ABC-84DC-4D91388EF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
        <p:nvSpPr>
          <p:cNvPr id="5" name="TextBox 4">
            <a:extLst>
              <a:ext uri="{FF2B5EF4-FFF2-40B4-BE49-F238E27FC236}">
                <a16:creationId xmlns:a16="http://schemas.microsoft.com/office/drawing/2014/main" id="{F738B5E2-1A13-400B-A300-CB721FE0928F}"/>
              </a:ext>
            </a:extLst>
          </p:cNvPr>
          <p:cNvSpPr txBox="1"/>
          <p:nvPr/>
        </p:nvSpPr>
        <p:spPr>
          <a:xfrm>
            <a:off x="544749" y="437744"/>
            <a:ext cx="11155638" cy="1210011"/>
          </a:xfrm>
          <a:prstGeom prst="rect">
            <a:avLst/>
          </a:prstGeom>
          <a:noFill/>
        </p:spPr>
        <p:txBody>
          <a:bodyPr wrap="square" rtlCol="0">
            <a:spAutoFit/>
          </a:bodyPr>
          <a:lstStyle/>
          <a:p>
            <a:pPr>
              <a:lnSpc>
                <a:spcPct val="150000"/>
              </a:lnSpc>
            </a:pPr>
            <a:r>
              <a:rPr lang="en-US" sz="5400" dirty="0"/>
              <a:t>My asks and questions:</a:t>
            </a:r>
          </a:p>
        </p:txBody>
      </p:sp>
    </p:spTree>
    <p:extLst>
      <p:ext uri="{BB962C8B-B14F-4D97-AF65-F5344CB8AC3E}">
        <p14:creationId xmlns:p14="http://schemas.microsoft.com/office/powerpoint/2010/main" val="308869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9F547-26CC-4A68-AE86-C59D7ACB3466}"/>
              </a:ext>
            </a:extLst>
          </p:cNvPr>
          <p:cNvSpPr txBox="1"/>
          <p:nvPr/>
        </p:nvSpPr>
        <p:spPr>
          <a:xfrm>
            <a:off x="544750" y="437744"/>
            <a:ext cx="3365770" cy="1107996"/>
          </a:xfrm>
          <a:prstGeom prst="rect">
            <a:avLst/>
          </a:prstGeom>
          <a:noFill/>
        </p:spPr>
        <p:txBody>
          <a:bodyPr wrap="square" rtlCol="0">
            <a:spAutoFit/>
          </a:bodyPr>
          <a:lstStyle/>
          <a:p>
            <a:r>
              <a:rPr lang="en-US" sz="6600" dirty="0"/>
              <a:t>My Asks:</a:t>
            </a:r>
          </a:p>
        </p:txBody>
      </p:sp>
      <p:sp>
        <p:nvSpPr>
          <p:cNvPr id="4" name="TextBox 3">
            <a:extLst>
              <a:ext uri="{FF2B5EF4-FFF2-40B4-BE49-F238E27FC236}">
                <a16:creationId xmlns:a16="http://schemas.microsoft.com/office/drawing/2014/main" id="{2A626EC8-4C55-46E0-AF69-08DD8419DF1C}"/>
              </a:ext>
            </a:extLst>
          </p:cNvPr>
          <p:cNvSpPr txBox="1"/>
          <p:nvPr/>
        </p:nvSpPr>
        <p:spPr>
          <a:xfrm>
            <a:off x="243191" y="1857983"/>
            <a:ext cx="11595371" cy="4524315"/>
          </a:xfrm>
          <a:prstGeom prst="rect">
            <a:avLst/>
          </a:prstGeom>
          <a:noFill/>
        </p:spPr>
        <p:txBody>
          <a:bodyPr wrap="square" lIns="91440" tIns="45720" rIns="91440" bIns="45720" rtlCol="0" anchor="t">
            <a:spAutoFit/>
          </a:bodyPr>
          <a:lstStyle/>
          <a:p>
            <a:pPr marL="571500" indent="-571500">
              <a:lnSpc>
                <a:spcPct val="150000"/>
              </a:lnSpc>
              <a:buFont typeface="Arial" panose="020B0604020202020204" pitchFamily="34" charset="0"/>
              <a:buChar char="•"/>
            </a:pPr>
            <a:r>
              <a:rPr lang="en-US" sz="3600" dirty="0"/>
              <a:t>Head over to http://blazor.net and give it a go</a:t>
            </a:r>
          </a:p>
          <a:p>
            <a:pPr marL="571500" indent="-571500">
              <a:lnSpc>
                <a:spcPct val="150000"/>
              </a:lnSpc>
              <a:buFont typeface="Arial" panose="020B0604020202020204" pitchFamily="34" charset="0"/>
              <a:buChar char="•"/>
            </a:pPr>
            <a:r>
              <a:rPr lang="en-US" sz="3600" dirty="0"/>
              <a:t>Checkout https://aka.ms/blazor-carchecker</a:t>
            </a:r>
          </a:p>
          <a:p>
            <a:pPr marL="571500" indent="-571500">
              <a:lnSpc>
                <a:spcPct val="150000"/>
              </a:lnSpc>
              <a:buFont typeface="Arial" panose="020B0604020202020204" pitchFamily="34" charset="0"/>
              <a:buChar char="•"/>
            </a:pPr>
            <a:r>
              <a:rPr lang="en-US" sz="3600" dirty="0"/>
              <a:t>Do the workshop!</a:t>
            </a:r>
          </a:p>
          <a:p>
            <a:pPr marL="571500" indent="-571500">
              <a:lnSpc>
                <a:spcPct val="150000"/>
              </a:lnSpc>
              <a:buFont typeface="Arial" panose="020B0604020202020204" pitchFamily="34" charset="0"/>
              <a:buChar char="•"/>
            </a:pPr>
            <a:r>
              <a:rPr lang="en-US" sz="3600" dirty="0"/>
              <a:t>Send me some feedback: harold.pulcher@improving.com</a:t>
            </a:r>
          </a:p>
          <a:p>
            <a:pPr marL="571500" indent="-571500">
              <a:lnSpc>
                <a:spcPct val="150000"/>
              </a:lnSpc>
              <a:buFont typeface="Arial" panose="020B0604020202020204" pitchFamily="34" charset="0"/>
              <a:buChar char="•"/>
            </a:pPr>
            <a:r>
              <a:rPr lang="en-US" sz="3600" dirty="0"/>
              <a:t>Follow me on Twitch and Twitter: @haroldpulcher</a:t>
            </a:r>
          </a:p>
          <a:p>
            <a:endParaRPr lang="en-US" dirty="0"/>
          </a:p>
        </p:txBody>
      </p:sp>
      <p:pic>
        <p:nvPicPr>
          <p:cNvPr id="3" name="Picture 2">
            <a:extLst>
              <a:ext uri="{FF2B5EF4-FFF2-40B4-BE49-F238E27FC236}">
                <a16:creationId xmlns:a16="http://schemas.microsoft.com/office/drawing/2014/main" id="{8EA3C78E-02DB-4F2B-99BE-91A364BB2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Tree>
    <p:extLst>
      <p:ext uri="{BB962C8B-B14F-4D97-AF65-F5344CB8AC3E}">
        <p14:creationId xmlns:p14="http://schemas.microsoft.com/office/powerpoint/2010/main" val="1716928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13661F-2C17-495A-B7D8-3D0377415E9C}"/>
              </a:ext>
            </a:extLst>
          </p:cNvPr>
          <p:cNvSpPr txBox="1"/>
          <p:nvPr/>
        </p:nvSpPr>
        <p:spPr>
          <a:xfrm>
            <a:off x="3649493" y="0"/>
            <a:ext cx="4893013" cy="830997"/>
          </a:xfrm>
          <a:prstGeom prst="rect">
            <a:avLst/>
          </a:prstGeom>
          <a:noFill/>
        </p:spPr>
        <p:txBody>
          <a:bodyPr wrap="square" rtlCol="0">
            <a:spAutoFit/>
          </a:bodyPr>
          <a:lstStyle/>
          <a:p>
            <a:pPr algn="ctr"/>
            <a:r>
              <a:rPr lang="en-US" sz="4800" dirty="0"/>
              <a:t>Links and stuff</a:t>
            </a:r>
          </a:p>
        </p:txBody>
      </p:sp>
      <p:sp>
        <p:nvSpPr>
          <p:cNvPr id="5" name="TextBox 4">
            <a:extLst>
              <a:ext uri="{FF2B5EF4-FFF2-40B4-BE49-F238E27FC236}">
                <a16:creationId xmlns:a16="http://schemas.microsoft.com/office/drawing/2014/main" id="{85AF3415-3B80-426D-BD07-65AE34645B56}"/>
              </a:ext>
            </a:extLst>
          </p:cNvPr>
          <p:cNvSpPr txBox="1"/>
          <p:nvPr/>
        </p:nvSpPr>
        <p:spPr>
          <a:xfrm>
            <a:off x="453957" y="830997"/>
            <a:ext cx="11284085" cy="461985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dirty="0"/>
              <a:t>Steve Sanderson Video (used the start of this) presentation: https://www.youtube.com/watch?v=Khn7sDUSEJM</a:t>
            </a:r>
            <a:endParaRPr lang="en-US" dirty="0">
              <a:cs typeface="Calibri"/>
            </a:endParaRPr>
          </a:p>
          <a:p>
            <a:pPr marL="285750" indent="-285750">
              <a:lnSpc>
                <a:spcPct val="150000"/>
              </a:lnSpc>
              <a:buFont typeface="Arial" panose="020B0604020202020204" pitchFamily="34" charset="0"/>
              <a:buChar char="•"/>
            </a:pPr>
            <a:r>
              <a:rPr lang="en-US" dirty="0" err="1"/>
              <a:t>Webassembly</a:t>
            </a:r>
            <a:r>
              <a:rPr lang="en-US" dirty="0"/>
              <a:t> base information: https://webassembly.org/</a:t>
            </a:r>
            <a:endParaRPr lang="en-US" dirty="0">
              <a:cs typeface="Calibri"/>
            </a:endParaRPr>
          </a:p>
          <a:p>
            <a:pPr marL="285750" indent="-285750">
              <a:lnSpc>
                <a:spcPct val="150000"/>
              </a:lnSpc>
              <a:buFont typeface="Arial" panose="020B0604020202020204" pitchFamily="34" charset="0"/>
              <a:buChar char="•"/>
            </a:pPr>
            <a:r>
              <a:rPr lang="en-US" dirty="0"/>
              <a:t>Blazor Getting Started: https://docs.microsoft.com/en-us/aspnet/core/blazor/get-started?view=aspnetcore-3.1&amp;tabs=visual-studio</a:t>
            </a:r>
          </a:p>
          <a:p>
            <a:pPr marL="285750" indent="-285750">
              <a:lnSpc>
                <a:spcPct val="150000"/>
              </a:lnSpc>
              <a:buFont typeface="Arial" panose="020B0604020202020204" pitchFamily="34" charset="0"/>
              <a:buChar char="•"/>
            </a:pPr>
            <a:r>
              <a:rPr lang="en-US" dirty="0"/>
              <a:t>Blazor Templates: https://www.nuget.org/packages/Microsoft.AspNetCore.Blazor.Templates/</a:t>
            </a:r>
          </a:p>
          <a:p>
            <a:pPr marL="285750" indent="-285750">
              <a:lnSpc>
                <a:spcPct val="150000"/>
              </a:lnSpc>
              <a:buFont typeface="Arial" panose="020B0604020202020204" pitchFamily="34" charset="0"/>
              <a:buChar char="•"/>
            </a:pPr>
            <a:r>
              <a:rPr lang="en-US" dirty="0"/>
              <a:t>Blazor Routing: https://docs.microsoft.com/en-us/aspnet/core/blazor/routing?view=aspnetcore-3.1</a:t>
            </a:r>
          </a:p>
          <a:p>
            <a:pPr marL="285750" indent="-285750">
              <a:lnSpc>
                <a:spcPct val="150000"/>
              </a:lnSpc>
              <a:buFont typeface="Arial" panose="020B0604020202020204" pitchFamily="34" charset="0"/>
              <a:buChar char="•"/>
            </a:pPr>
            <a:r>
              <a:rPr lang="en-US" dirty="0"/>
              <a:t>Blazor Workshop: https://github.com/dotnet-presentations/blazor-workshop</a:t>
            </a:r>
          </a:p>
          <a:p>
            <a:pPr marL="285750" indent="-285750">
              <a:lnSpc>
                <a:spcPct val="150000"/>
              </a:lnSpc>
              <a:buFont typeface="Arial" panose="020B0604020202020204" pitchFamily="34" charset="0"/>
              <a:buChar char="•"/>
            </a:pPr>
            <a:r>
              <a:rPr lang="en-US" dirty="0" err="1"/>
              <a:t>WebWindow</a:t>
            </a:r>
            <a:r>
              <a:rPr lang="en-US" dirty="0"/>
              <a:t>: https://github.com/SteveSandersonMS/WebWindow</a:t>
            </a:r>
          </a:p>
          <a:p>
            <a:pPr marL="285750" indent="-285750">
              <a:lnSpc>
                <a:spcPct val="150000"/>
              </a:lnSpc>
              <a:buFont typeface="Arial" panose="020B0604020202020204" pitchFamily="34" charset="0"/>
              <a:buChar char="•"/>
            </a:pPr>
            <a:r>
              <a:rPr lang="en-US" dirty="0" err="1"/>
              <a:t>.Net</a:t>
            </a:r>
            <a:r>
              <a:rPr lang="en-US" dirty="0"/>
              <a:t> Conf: Focus on Blazor: https://channel9.msdn.com/Events/dotnetConf/Focus-on-Blazor</a:t>
            </a:r>
          </a:p>
          <a:p>
            <a:pPr marL="285750" indent="-285750">
              <a:lnSpc>
                <a:spcPct val="150000"/>
              </a:lnSpc>
              <a:buFont typeface="Arial" panose="020B0604020202020204" pitchFamily="34" charset="0"/>
              <a:buChar char="•"/>
            </a:pPr>
            <a:r>
              <a:rPr lang="en-US" dirty="0" err="1"/>
              <a:t>Basteroids</a:t>
            </a:r>
            <a:r>
              <a:rPr lang="en-US" dirty="0"/>
              <a:t>: https://aesalazar.github.io/AsteroidsWasm/</a:t>
            </a:r>
          </a:p>
          <a:p>
            <a:pPr marL="285750" indent="-285750">
              <a:lnSpc>
                <a:spcPct val="150000"/>
              </a:lnSpc>
              <a:buFont typeface="Arial" panose="020B0604020202020204" pitchFamily="34" charset="0"/>
              <a:buChar char="•"/>
            </a:pPr>
            <a:r>
              <a:rPr lang="en-US" dirty="0"/>
              <a:t>Blazor Pacman: https://pacmanblazor.azurewebsites.net/</a:t>
            </a:r>
          </a:p>
        </p:txBody>
      </p:sp>
      <p:sp>
        <p:nvSpPr>
          <p:cNvPr id="2" name="TextBox 1">
            <a:extLst>
              <a:ext uri="{FF2B5EF4-FFF2-40B4-BE49-F238E27FC236}">
                <a16:creationId xmlns:a16="http://schemas.microsoft.com/office/drawing/2014/main" id="{49FCAF02-E931-42ED-BCA7-31B9D6084859}"/>
              </a:ext>
            </a:extLst>
          </p:cNvPr>
          <p:cNvSpPr txBox="1"/>
          <p:nvPr/>
        </p:nvSpPr>
        <p:spPr>
          <a:xfrm>
            <a:off x="2256817" y="6281848"/>
            <a:ext cx="7315200" cy="369332"/>
          </a:xfrm>
          <a:prstGeom prst="rect">
            <a:avLst/>
          </a:prstGeom>
          <a:noFill/>
        </p:spPr>
        <p:txBody>
          <a:bodyPr wrap="square" rtlCol="0">
            <a:spAutoFit/>
          </a:bodyPr>
          <a:lstStyle/>
          <a:p>
            <a:r>
              <a:rPr lang="en-US" dirty="0"/>
              <a:t>* All images are personal or obtained from the “free” section of pixabay.com</a:t>
            </a:r>
          </a:p>
        </p:txBody>
      </p:sp>
      <p:pic>
        <p:nvPicPr>
          <p:cNvPr id="3" name="Picture 2">
            <a:extLst>
              <a:ext uri="{FF2B5EF4-FFF2-40B4-BE49-F238E27FC236}">
                <a16:creationId xmlns:a16="http://schemas.microsoft.com/office/drawing/2014/main" id="{F8075D17-1ABA-4757-ACC3-6292D1A22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Tree>
    <p:extLst>
      <p:ext uri="{BB962C8B-B14F-4D97-AF65-F5344CB8AC3E}">
        <p14:creationId xmlns:p14="http://schemas.microsoft.com/office/powerpoint/2010/main" val="2763394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A0FFCD-DDBA-4257-82D1-0729A7D38EB2}"/>
              </a:ext>
            </a:extLst>
          </p:cNvPr>
          <p:cNvSpPr txBox="1"/>
          <p:nvPr/>
        </p:nvSpPr>
        <p:spPr>
          <a:xfrm>
            <a:off x="708591" y="1176411"/>
            <a:ext cx="10774818" cy="48397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defRPr/>
            </a:pPr>
            <a:r>
              <a:rPr lang="en-US" sz="2000" b="1" i="0" dirty="0">
                <a:solidFill>
                  <a:srgbClr val="FFFFFF"/>
                </a:solidFill>
                <a:effectLst/>
                <a:latin typeface="Calibri" panose="020F0502020204030204" pitchFamily="34" charset="0"/>
                <a:cs typeface="Calibri" panose="020F0502020204030204" pitchFamily="34" charset="0"/>
              </a:rPr>
              <a:t>Professional Scrum with Kanban (PSK) Certification Course</a:t>
            </a:r>
            <a:r>
              <a:rPr lang="en-US" sz="2000" b="0" i="0" dirty="0">
                <a:solidFill>
                  <a:srgbClr val="FFFFFF"/>
                </a:solidFill>
                <a:effectLst/>
                <a:latin typeface="Merriweather"/>
              </a:rPr>
              <a:t> </a:t>
            </a:r>
            <a:r>
              <a:rPr lang="en-US" sz="2000" i="1" dirty="0">
                <a:solidFill>
                  <a:srgbClr val="FEFFFF"/>
                </a:solidFill>
                <a:latin typeface="Calibri" panose="020F0502020204030204" pitchFamily="34" charset="0"/>
                <a:ea typeface="Open Sans" panose="020B0606030504020204" pitchFamily="34" charset="0"/>
                <a:cs typeface="Calibri" panose="020F0502020204030204" pitchFamily="34" charset="0"/>
              </a:rPr>
              <a:t>January 26-27</a:t>
            </a:r>
            <a:endParaRPr kumimoji="0" lang="en-US" sz="2000" b="0" i="1" u="none" strike="noStrike" kern="1200" cap="none" spc="0" normalizeH="0" baseline="0" noProof="0" dirty="0">
              <a:ln>
                <a:noFill/>
              </a:ln>
              <a:solidFill>
                <a:srgbClr val="FEFFFF"/>
              </a:solidFill>
              <a:effectLst/>
              <a:uLnTx/>
              <a:uFillTx/>
              <a:latin typeface="Calibri" panose="020F0502020204030204" pitchFamily="34" charset="0"/>
              <a:ea typeface="Open Sans" panose="020B0606030504020204" pitchFamily="34" charset="0"/>
              <a:cs typeface="Calibri" panose="020F0502020204030204" pitchFamily="34" charset="0"/>
            </a:endParaRPr>
          </a:p>
          <a:p>
            <a:pPr lvl="0">
              <a:spcAft>
                <a:spcPts val="1500"/>
              </a:spcAft>
              <a:defRPr/>
            </a:pPr>
            <a:r>
              <a:rPr lang="en-US" b="0" i="0" dirty="0">
                <a:solidFill>
                  <a:schemeClr val="accent6">
                    <a:lumMod val="50000"/>
                  </a:schemeClr>
                </a:solidFill>
                <a:effectLst/>
                <a:latin typeface="Open Sans" panose="020B0606030504020204" pitchFamily="34" charset="0"/>
                <a:ea typeface="Open Sans" panose="020B0606030504020204" pitchFamily="34" charset="0"/>
                <a:cs typeface="Open Sans" panose="020B0606030504020204" pitchFamily="34" charset="0"/>
              </a:rPr>
              <a:t>where participants learn how to leverage Scrum to maximize the value of products </a:t>
            </a:r>
            <a:r>
              <a:rPr lang="en-US" dirty="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rPr>
              <a:t>and services The Professional Scrum Product Owner (PSPO) is a 2-day certification training (offered online and in person) .</a:t>
            </a:r>
            <a:endParaRPr kumimoji="0" lang="en-US" b="0" i="0" u="none" strike="noStrike" kern="1200" cap="none" spc="0" normalizeH="0" baseline="0" noProof="0" dirty="0">
              <a:ln>
                <a:noFill/>
              </a:ln>
              <a:solidFill>
                <a:schemeClr val="accent6">
                  <a:lumMod val="50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a:defRPr/>
            </a:pPr>
            <a:r>
              <a:rPr lang="en-US" sz="2000" b="1" i="0" dirty="0">
                <a:solidFill>
                  <a:srgbClr val="FFFFFF"/>
                </a:solidFill>
                <a:effectLst/>
                <a:latin typeface="Calibri" panose="020F0502020204030204" pitchFamily="34" charset="0"/>
                <a:cs typeface="Calibri" panose="020F0502020204030204" pitchFamily="34" charset="0"/>
              </a:rPr>
              <a:t>Professional Scrum Master (PSM) Certification Course</a:t>
            </a:r>
            <a:r>
              <a:rPr kumimoji="0" lang="en-US" sz="2000" b="1" i="0" u="none" strike="noStrike" kern="1200" cap="none" spc="0" normalizeH="0" baseline="0" noProof="0" dirty="0">
                <a:ln>
                  <a:noFill/>
                </a:ln>
                <a:solidFill>
                  <a:srgbClr val="FEFFFF"/>
                </a:solidFill>
                <a:effectLst/>
                <a:uLnTx/>
                <a:uFillTx/>
                <a:latin typeface="Calibri" panose="020F0502020204030204" pitchFamily="34" charset="0"/>
                <a:ea typeface="Calibri" panose="020F0502020204030204" pitchFamily="34" charset="0"/>
                <a:cs typeface="+mn-cs"/>
              </a:rPr>
              <a:t> </a:t>
            </a:r>
            <a:r>
              <a:rPr lang="en-US" sz="2000" i="1" dirty="0">
                <a:solidFill>
                  <a:srgbClr val="FEFFFF"/>
                </a:solidFill>
                <a:latin typeface="Calibri" panose="020F0502020204030204" pitchFamily="34" charset="0"/>
                <a:ea typeface="Calibri" panose="020F0502020204030204" pitchFamily="34" charset="0"/>
              </a:rPr>
              <a:t>February 09-10</a:t>
            </a:r>
            <a:endParaRPr kumimoji="0" lang="en-US" sz="2000" b="0" i="1" u="none" strike="noStrike" kern="1200" cap="none" spc="0" normalizeH="0" baseline="0" noProof="0" dirty="0">
              <a:ln>
                <a:noFill/>
              </a:ln>
              <a:solidFill>
                <a:srgbClr val="FEFFFF"/>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bg1">
                    <a:lumMod val="10000"/>
                  </a:schemeClr>
                </a:solidFill>
                <a:effectLst/>
                <a:latin typeface="Open Sans" panose="020B0606030504020204" pitchFamily="34" charset="0"/>
                <a:ea typeface="Open Sans" panose="020B0606030504020204" pitchFamily="34" charset="0"/>
                <a:cs typeface="Open Sans" panose="020B0606030504020204" pitchFamily="34" charset="0"/>
              </a:rPr>
              <a:t>Professional Scrum Master (PSM) is a 2-day certification course (offered online and in person) that explains the principles and empirical process theory behind the Scrum framework, and the important role that the Scrum Master has in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chemeClr val="bg1">
                  <a:lumMod val="10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a:defRPr/>
            </a:pPr>
            <a:r>
              <a:rPr lang="en-US" sz="2000" b="1" i="0" dirty="0">
                <a:solidFill>
                  <a:schemeClr val="bg1"/>
                </a:solidFill>
                <a:effectLst/>
                <a:latin typeface="Calibri" panose="020F0502020204030204" pitchFamily="34" charset="0"/>
                <a:cs typeface="Calibri" panose="020F0502020204030204" pitchFamily="34" charset="0"/>
              </a:rPr>
              <a:t>Professional Agile Leadership - Essentials (PAL-E) Certification Course</a:t>
            </a:r>
            <a:r>
              <a:rPr kumimoji="0" lang="en-US" sz="2000" b="1" i="0" u="none" strike="noStrike" kern="1200" cap="none" spc="0" normalizeH="0" baseline="0" noProof="0" dirty="0">
                <a:ln>
                  <a:noFill/>
                </a:ln>
                <a:solidFill>
                  <a:srgbClr val="FEFFFF"/>
                </a:solidFill>
                <a:effectLst/>
                <a:uLnTx/>
                <a:uFillTx/>
                <a:latin typeface="Calibri" panose="020F0502020204030204" pitchFamily="34" charset="0"/>
                <a:ea typeface="Calibri" panose="020F0502020204030204" pitchFamily="34" charset="0"/>
                <a:cs typeface="+mn-cs"/>
              </a:rPr>
              <a:t> </a:t>
            </a:r>
            <a:r>
              <a:rPr lang="en-US" sz="2000" i="1" dirty="0">
                <a:solidFill>
                  <a:srgbClr val="FEFFFF"/>
                </a:solidFill>
                <a:latin typeface="Calibri" panose="020F0502020204030204" pitchFamily="34" charset="0"/>
                <a:ea typeface="Calibri" panose="020F0502020204030204" pitchFamily="34" charset="0"/>
              </a:rPr>
              <a:t>February 16-17</a:t>
            </a:r>
            <a:endParaRPr kumimoji="0" lang="en-US" sz="2000" b="0" i="1" u="none" strike="noStrike" kern="1200" cap="none" spc="0" normalizeH="0" baseline="0" noProof="0" dirty="0">
              <a:ln>
                <a:noFill/>
              </a:ln>
              <a:solidFill>
                <a:srgbClr val="FEFFFF"/>
              </a:solidFill>
              <a:effectLst/>
              <a:uLnTx/>
              <a:uFillTx/>
              <a:latin typeface="Calibri" panose="020F0502020204030204" pitchFamily="34" charset="0"/>
              <a:ea typeface="Calibri" panose="020F0502020204030204" pitchFamily="34" charset="0"/>
              <a:cs typeface="+mn-cs"/>
            </a:endParaRPr>
          </a:p>
          <a:p>
            <a:pPr marL="0" marR="0" lvl="0" indent="0" algn="l" defTabSz="914400" rtl="0" eaLnBrk="1" fontAlgn="auto" latinLnBrk="0" hangingPunct="1">
              <a:lnSpc>
                <a:spcPct val="100000"/>
              </a:lnSpc>
              <a:spcBef>
                <a:spcPts val="0"/>
              </a:spcBef>
              <a:spcAft>
                <a:spcPts val="1500"/>
              </a:spcAft>
              <a:buClrTx/>
              <a:buSzTx/>
              <a:buFontTx/>
              <a:buNone/>
              <a:tabLst/>
              <a:defRPr/>
            </a:pPr>
            <a:r>
              <a:rPr lang="en-US" b="0" i="0" dirty="0">
                <a:solidFill>
                  <a:schemeClr val="bg1">
                    <a:lumMod val="10000"/>
                  </a:schemeClr>
                </a:solidFill>
                <a:effectLst/>
                <a:latin typeface="Open Sans" panose="020B0606030504020204" pitchFamily="34" charset="0"/>
              </a:rPr>
              <a:t>The </a:t>
            </a:r>
            <a:r>
              <a:rPr lang="en-US" b="1" i="0" dirty="0">
                <a:solidFill>
                  <a:schemeClr val="bg1">
                    <a:lumMod val="10000"/>
                  </a:schemeClr>
                </a:solidFill>
                <a:effectLst/>
                <a:latin typeface="Open Sans" panose="020B0606030504020204" pitchFamily="34" charset="0"/>
              </a:rPr>
              <a:t>Professional Agile Leadership Essentials</a:t>
            </a:r>
            <a:r>
              <a:rPr lang="en-US" b="0" i="0" dirty="0">
                <a:solidFill>
                  <a:schemeClr val="bg1">
                    <a:lumMod val="10000"/>
                  </a:schemeClr>
                </a:solidFill>
                <a:effectLst/>
                <a:latin typeface="Open Sans" panose="020B0606030504020204" pitchFamily="34" charset="0"/>
              </a:rPr>
              <a:t> (PAL-E) course provides a foundation for the role that leaders play in creating the conditions for a successful Agile transformation. This course was developed by Scrum.org in collaboration with the Professional Scrum Trainer community. After the class, students are eligible for the PAL I assessment certification. If you pass the assessment, you will gain the industry recognized PAL I certification. This certification will NEVER expire, and it makes you part of an elite community of PAL I badge holders.</a:t>
            </a:r>
            <a:endParaRPr kumimoji="0" lang="en-US" sz="1800" b="0" i="0" u="none" strike="noStrike" kern="1200" cap="none" spc="0" normalizeH="0" baseline="0" noProof="0" dirty="0">
              <a:ln>
                <a:noFill/>
              </a:ln>
              <a:solidFill>
                <a:schemeClr val="bg1">
                  <a:lumMod val="10000"/>
                </a:schemeClr>
              </a:solidFill>
              <a:effectLst/>
              <a:uLnTx/>
              <a:uFillTx/>
              <a:latin typeface="Century Gothic"/>
              <a:ea typeface="+mn-ea"/>
              <a:cs typeface="+mn-cs"/>
            </a:endParaRPr>
          </a:p>
        </p:txBody>
      </p:sp>
      <p:sp>
        <p:nvSpPr>
          <p:cNvPr id="7" name="TextBox 6">
            <a:extLst>
              <a:ext uri="{FF2B5EF4-FFF2-40B4-BE49-F238E27FC236}">
                <a16:creationId xmlns:a16="http://schemas.microsoft.com/office/drawing/2014/main" id="{6E84E8F7-2C0F-4159-87A0-9335587EFAFB}"/>
              </a:ext>
            </a:extLst>
          </p:cNvPr>
          <p:cNvSpPr txBox="1"/>
          <p:nvPr/>
        </p:nvSpPr>
        <p:spPr>
          <a:xfrm>
            <a:off x="1168052" y="369518"/>
            <a:ext cx="9855896"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EFFFF"/>
                </a:solidFill>
                <a:effectLst/>
                <a:uLnTx/>
                <a:uFillTx/>
                <a:latin typeface="Century Gothic"/>
                <a:ea typeface="+mn-ea"/>
                <a:cs typeface="+mn-cs"/>
              </a:rPr>
              <a:t>Upcoming Virtual Training Courses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EFFFF"/>
              </a:solidFill>
              <a:effectLst/>
              <a:uLnTx/>
              <a:uFillTx/>
              <a:latin typeface="Century Gothic"/>
              <a:ea typeface="+mn-ea"/>
              <a:cs typeface="+mn-cs"/>
            </a:endParaRPr>
          </a:p>
        </p:txBody>
      </p:sp>
      <p:sp>
        <p:nvSpPr>
          <p:cNvPr id="8" name="TextBox 7">
            <a:extLst>
              <a:ext uri="{FF2B5EF4-FFF2-40B4-BE49-F238E27FC236}">
                <a16:creationId xmlns:a16="http://schemas.microsoft.com/office/drawing/2014/main" id="{A2C1C614-1513-44C7-BFCF-41B078572768}"/>
              </a:ext>
            </a:extLst>
          </p:cNvPr>
          <p:cNvSpPr txBox="1"/>
          <p:nvPr/>
        </p:nvSpPr>
        <p:spPr>
          <a:xfrm>
            <a:off x="2878239" y="6016197"/>
            <a:ext cx="5924811"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EFFFF"/>
                </a:solidFill>
                <a:effectLst/>
                <a:uLnTx/>
                <a:uFillTx/>
                <a:latin typeface="Century Gothic"/>
                <a:ea typeface="+mn-ea"/>
                <a:cs typeface="+mn-cs"/>
              </a:rPr>
              <a:t>For more information or to sign-up, visit: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EFFFF"/>
                </a:solidFill>
                <a:effectLst/>
                <a:uLnTx/>
                <a:uFillTx/>
                <a:latin typeface="Century Gothic"/>
                <a:ea typeface="+mn-ea"/>
                <a:cs typeface="+mn-cs"/>
              </a:rPr>
              <a:t>www.improving.com/training</a:t>
            </a:r>
          </a:p>
        </p:txBody>
      </p:sp>
    </p:spTree>
    <p:extLst>
      <p:ext uri="{BB962C8B-B14F-4D97-AF65-F5344CB8AC3E}">
        <p14:creationId xmlns:p14="http://schemas.microsoft.com/office/powerpoint/2010/main" val="3754372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FFDE84-BE34-40E0-B66D-5917FD51C75B}"/>
              </a:ext>
            </a:extLst>
          </p:cNvPr>
          <p:cNvSpPr>
            <a:spLocks noGrp="1"/>
          </p:cNvSpPr>
          <p:nvPr>
            <p:ph type="title"/>
          </p:nvPr>
        </p:nvSpPr>
        <p:spPr/>
        <p:txBody>
          <a:bodyPr/>
          <a:lstStyle/>
          <a:p>
            <a:endParaRPr lang="en-US" dirty="0"/>
          </a:p>
        </p:txBody>
      </p:sp>
      <p:pic>
        <p:nvPicPr>
          <p:cNvPr id="9" name="Picture 9" descr="Graphical user interface, application&#10;&#10;Description automatically generated">
            <a:extLst>
              <a:ext uri="{FF2B5EF4-FFF2-40B4-BE49-F238E27FC236}">
                <a16:creationId xmlns:a16="http://schemas.microsoft.com/office/drawing/2014/main" id="{CBDFAEA1-728A-4529-84A8-0EB8108ACCB3}"/>
              </a:ext>
            </a:extLst>
          </p:cNvPr>
          <p:cNvPicPr>
            <a:picLocks noChangeAspect="1"/>
          </p:cNvPicPr>
          <p:nvPr/>
        </p:nvPicPr>
        <p:blipFill>
          <a:blip r:embed="rId3"/>
          <a:stretch>
            <a:fillRect/>
          </a:stretch>
        </p:blipFill>
        <p:spPr>
          <a:xfrm>
            <a:off x="1882" y="4587"/>
            <a:ext cx="12188236" cy="6848826"/>
          </a:xfrm>
          <a:prstGeom prst="rect">
            <a:avLst/>
          </a:prstGeom>
        </p:spPr>
      </p:pic>
    </p:spTree>
    <p:extLst>
      <p:ext uri="{BB962C8B-B14F-4D97-AF65-F5344CB8AC3E}">
        <p14:creationId xmlns:p14="http://schemas.microsoft.com/office/powerpoint/2010/main" val="385444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4CC7D1-A24F-4BFB-A393-7AE9E3FD1A73}"/>
              </a:ext>
            </a:extLst>
          </p:cNvPr>
          <p:cNvSpPr txBox="1"/>
          <p:nvPr/>
        </p:nvSpPr>
        <p:spPr>
          <a:xfrm>
            <a:off x="2294467" y="3200400"/>
            <a:ext cx="9558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EFFFF"/>
                </a:solidFill>
                <a:effectLst/>
                <a:uLnTx/>
                <a:uFillTx/>
                <a:latin typeface="Century Gothic"/>
                <a:ea typeface="+mn-ea"/>
                <a:cs typeface="+mn-cs"/>
              </a:rPr>
              <a:t>Share details about an upcoming event, conference, user group, booth </a:t>
            </a:r>
            <a:r>
              <a:rPr kumimoji="0" lang="en-US" sz="1800" b="1" i="0" u="none" strike="noStrike" kern="1200" cap="none" spc="0" normalizeH="0" baseline="0" noProof="0" dirty="0" err="1">
                <a:ln>
                  <a:noFill/>
                </a:ln>
                <a:solidFill>
                  <a:srgbClr val="FEFFFF"/>
                </a:solidFill>
                <a:effectLst/>
                <a:uLnTx/>
                <a:uFillTx/>
                <a:latin typeface="Century Gothic"/>
                <a:ea typeface="+mn-ea"/>
                <a:cs typeface="+mn-cs"/>
              </a:rPr>
              <a:t>raffel</a:t>
            </a:r>
            <a:r>
              <a:rPr kumimoji="0" lang="en-US" sz="1800" b="1" i="0" u="none" strike="noStrike" kern="1200" cap="none" spc="0" normalizeH="0" baseline="0" noProof="0" dirty="0">
                <a:ln>
                  <a:noFill/>
                </a:ln>
                <a:solidFill>
                  <a:srgbClr val="FEFFFF"/>
                </a:solidFill>
                <a:effectLst/>
                <a:uLnTx/>
                <a:uFillTx/>
                <a:latin typeface="Century Gothic"/>
                <a:ea typeface="+mn-ea"/>
                <a:cs typeface="+mn-cs"/>
              </a:rPr>
              <a:t> </a:t>
            </a:r>
            <a:r>
              <a:rPr kumimoji="0" lang="en-US" sz="1800" b="1" i="0" u="none" strike="noStrike" kern="1200" cap="none" spc="0" normalizeH="0" baseline="0" noProof="0" dirty="0" err="1">
                <a:ln>
                  <a:noFill/>
                </a:ln>
                <a:solidFill>
                  <a:srgbClr val="FEFFFF"/>
                </a:solidFill>
                <a:effectLst/>
                <a:uLnTx/>
                <a:uFillTx/>
                <a:latin typeface="Century Gothic"/>
                <a:ea typeface="+mn-ea"/>
                <a:cs typeface="+mn-cs"/>
              </a:rPr>
              <a:t>ect</a:t>
            </a:r>
            <a:r>
              <a:rPr kumimoji="0" lang="en-US" sz="1800" b="1" i="0" u="none" strike="noStrike" kern="1200" cap="none" spc="0" normalizeH="0" baseline="0" noProof="0" dirty="0">
                <a:ln>
                  <a:noFill/>
                </a:ln>
                <a:solidFill>
                  <a:srgbClr val="FEFFFF"/>
                </a:solidFill>
                <a:effectLst/>
                <a:uLnTx/>
                <a:uFillTx/>
                <a:latin typeface="Century Gothic"/>
                <a:ea typeface="+mn-ea"/>
                <a:cs typeface="+mn-cs"/>
              </a:rPr>
              <a:t> here.</a:t>
            </a:r>
            <a:endParaRPr kumimoji="0" lang="en-US" sz="1800" b="0" i="0" u="none" strike="noStrike" kern="1200" cap="none" spc="0" normalizeH="0" baseline="0" noProof="0" dirty="0">
              <a:ln>
                <a:noFill/>
              </a:ln>
              <a:solidFill>
                <a:srgbClr val="005596"/>
              </a:solidFill>
              <a:effectLst/>
              <a:uLnTx/>
              <a:uFillTx/>
              <a:latin typeface="Century Gothic"/>
              <a:ea typeface="+mn-ea"/>
              <a:cs typeface="+mn-cs"/>
            </a:endParaRPr>
          </a:p>
        </p:txBody>
      </p:sp>
      <p:pic>
        <p:nvPicPr>
          <p:cNvPr id="3" name="Picture 2" descr="A close up of a map&#10;&#10;Description automatically generated">
            <a:extLst>
              <a:ext uri="{FF2B5EF4-FFF2-40B4-BE49-F238E27FC236}">
                <a16:creationId xmlns:a16="http://schemas.microsoft.com/office/drawing/2014/main" id="{01D789B7-FAF9-4A29-9393-F815D165E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21"/>
            <a:ext cx="12204150" cy="6851179"/>
          </a:xfrm>
          <a:prstGeom prst="rect">
            <a:avLst/>
          </a:prstGeom>
        </p:spPr>
      </p:pic>
    </p:spTree>
    <p:extLst>
      <p:ext uri="{BB962C8B-B14F-4D97-AF65-F5344CB8AC3E}">
        <p14:creationId xmlns:p14="http://schemas.microsoft.com/office/powerpoint/2010/main" val="357362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893527-4DCD-4DC6-A97A-2463D538D9EB}"/>
              </a:ext>
            </a:extLst>
          </p:cNvPr>
          <p:cNvSpPr txBox="1"/>
          <p:nvPr/>
        </p:nvSpPr>
        <p:spPr>
          <a:xfrm>
            <a:off x="2108201" y="2167467"/>
            <a:ext cx="8204199"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EFFFF"/>
                </a:solidFill>
                <a:effectLst/>
                <a:uLnTx/>
                <a:uFillTx/>
                <a:latin typeface="Century Gothic"/>
                <a:ea typeface="+mn-ea"/>
                <a:cs typeface="+mn-cs"/>
              </a:rPr>
              <a:t>Training class advertisement here</a:t>
            </a:r>
            <a:r>
              <a:rPr kumimoji="0" lang="en-US" sz="1800" b="0" i="0" u="none" strike="noStrike" kern="1200" cap="none" spc="0" normalizeH="0" baseline="0" noProof="0" dirty="0">
                <a:ln>
                  <a:noFill/>
                </a:ln>
                <a:solidFill>
                  <a:srgbClr val="005596"/>
                </a:solidFill>
                <a:effectLst/>
                <a:uLnTx/>
                <a:uFillTx/>
                <a:latin typeface="Century Gothic"/>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5596"/>
              </a:solidFill>
              <a:effectLst/>
              <a:uLnTx/>
              <a:uFillTx/>
              <a:latin typeface="Century Gothic"/>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596"/>
                </a:solidFill>
                <a:effectLst/>
                <a:uLnTx/>
                <a:uFillTx/>
                <a:latin typeface="Century Gothic"/>
                <a:ea typeface="+mn-ea"/>
                <a:cs typeface="+mn-cs"/>
              </a:rPr>
              <a:t>For details around upcoming training courses available, please check with your local business development managers/office leadership</a:t>
            </a:r>
          </a:p>
        </p:txBody>
      </p:sp>
      <p:pic>
        <p:nvPicPr>
          <p:cNvPr id="7" name="Picture 6" descr="A close up of text on a white background&#10;&#10;Description automatically generated">
            <a:extLst>
              <a:ext uri="{FF2B5EF4-FFF2-40B4-BE49-F238E27FC236}">
                <a16:creationId xmlns:a16="http://schemas.microsoft.com/office/drawing/2014/main" id="{FEE3901E-703A-439D-80ED-E06EF1F3E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568" y="0"/>
            <a:ext cx="8180863" cy="6858000"/>
          </a:xfrm>
          <a:prstGeom prst="rect">
            <a:avLst/>
          </a:prstGeom>
        </p:spPr>
      </p:pic>
      <p:sp>
        <p:nvSpPr>
          <p:cNvPr id="9" name="Rectangle 8">
            <a:extLst>
              <a:ext uri="{FF2B5EF4-FFF2-40B4-BE49-F238E27FC236}">
                <a16:creationId xmlns:a16="http://schemas.microsoft.com/office/drawing/2014/main" id="{76229BAF-B216-4793-A179-743E7314AC2B}"/>
              </a:ext>
            </a:extLst>
          </p:cNvPr>
          <p:cNvSpPr/>
          <p:nvPr/>
        </p:nvSpPr>
        <p:spPr>
          <a:xfrm>
            <a:off x="2998544" y="4335830"/>
            <a:ext cx="6194909" cy="756954"/>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EFFFF"/>
              </a:solidFill>
              <a:effectLst/>
              <a:uLnTx/>
              <a:uFillTx/>
              <a:latin typeface="Century Gothic"/>
              <a:ea typeface="+mn-ea"/>
              <a:cs typeface="+mn-cs"/>
            </a:endParaRPr>
          </a:p>
        </p:txBody>
      </p:sp>
      <p:sp>
        <p:nvSpPr>
          <p:cNvPr id="11" name="TextBox 10">
            <a:extLst>
              <a:ext uri="{FF2B5EF4-FFF2-40B4-BE49-F238E27FC236}">
                <a16:creationId xmlns:a16="http://schemas.microsoft.com/office/drawing/2014/main" id="{CBB3684D-903D-4252-81B0-E04208736AC9}"/>
              </a:ext>
            </a:extLst>
          </p:cNvPr>
          <p:cNvSpPr txBox="1"/>
          <p:nvPr/>
        </p:nvSpPr>
        <p:spPr>
          <a:xfrm>
            <a:off x="3421179" y="4349512"/>
            <a:ext cx="557824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5596"/>
                </a:solidFill>
                <a:effectLst/>
                <a:uLnTx/>
                <a:uFillTx/>
                <a:latin typeface="Open Sans" panose="020B0606030504020204" pitchFamily="34" charset="0"/>
                <a:ea typeface="Open Sans" panose="020B0606030504020204" pitchFamily="34" charset="0"/>
                <a:cs typeface="Open Sans" panose="020B0606030504020204" pitchFamily="34" charset="0"/>
              </a:rPr>
              <a:t>Fridays at 12pm CST</a:t>
            </a:r>
          </a:p>
        </p:txBody>
      </p:sp>
      <p:sp>
        <p:nvSpPr>
          <p:cNvPr id="12" name="TextBox 11">
            <a:extLst>
              <a:ext uri="{FF2B5EF4-FFF2-40B4-BE49-F238E27FC236}">
                <a16:creationId xmlns:a16="http://schemas.microsoft.com/office/drawing/2014/main" id="{CF025505-E8D1-416A-8916-2596E22321CE}"/>
              </a:ext>
            </a:extLst>
          </p:cNvPr>
          <p:cNvSpPr txBox="1"/>
          <p:nvPr/>
        </p:nvSpPr>
        <p:spPr>
          <a:xfrm>
            <a:off x="2005568" y="6212910"/>
            <a:ext cx="414611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5596"/>
                </a:solidFill>
                <a:effectLst/>
                <a:uLnTx/>
                <a:uFillTx/>
                <a:latin typeface="Century Gothic"/>
                <a:ea typeface="+mn-ea"/>
                <a:cs typeface="+mn-cs"/>
              </a:rPr>
              <a:t>See past talks on our YouTube Page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sng" strike="noStrike" kern="1200" cap="none" spc="0" normalizeH="0" baseline="0" noProof="0" dirty="0">
                <a:ln>
                  <a:noFill/>
                </a:ln>
                <a:solidFill>
                  <a:srgbClr val="005596"/>
                </a:solidFill>
                <a:effectLst/>
                <a:uLnTx/>
                <a:uFillTx/>
                <a:latin typeface="Century Gothic"/>
                <a:ea typeface="+mn-ea"/>
                <a:cs typeface="+mn-cs"/>
              </a:rPr>
              <a:t>https://bit.ly/2Rd0WC5</a:t>
            </a:r>
          </a:p>
        </p:txBody>
      </p:sp>
    </p:spTree>
    <p:extLst>
      <p:ext uri="{BB962C8B-B14F-4D97-AF65-F5344CB8AC3E}">
        <p14:creationId xmlns:p14="http://schemas.microsoft.com/office/powerpoint/2010/main" val="2078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3BF780B-A872-41F9-8C5D-79B885962524}"/>
              </a:ext>
            </a:extLst>
          </p:cNvPr>
          <p:cNvSpPr/>
          <p:nvPr/>
        </p:nvSpPr>
        <p:spPr>
          <a:xfrm>
            <a:off x="0" y="4890148"/>
            <a:ext cx="12192000" cy="196785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324000" bIns="45720" rtlCol="0" anchor="ctr"/>
          <a:lstStyle/>
          <a:p>
            <a:pPr algn="ctr">
              <a:lnSpc>
                <a:spcPct val="150000"/>
              </a:lnSpc>
            </a:pPr>
            <a:r>
              <a:rPr lang="en-GB" sz="2800" dirty="0">
                <a:cs typeface="Segoe UI" panose="020B0502040204020203" pitchFamily="34" charset="0"/>
              </a:rPr>
              <a:t>Harold Pulcher (MVP)     </a:t>
            </a:r>
            <a:r>
              <a:rPr lang="en-GB" sz="2800" dirty="0">
                <a:solidFill>
                  <a:schemeClr val="tx1"/>
                </a:solidFill>
                <a:latin typeface="Calibri" panose="020F0502020204030204" pitchFamily="34" charset="0"/>
                <a:cs typeface="Calibri" panose="020F0502020204030204" pitchFamily="34" charset="0"/>
              </a:rPr>
              <a:t>@haroldpulcher</a:t>
            </a:r>
            <a:r>
              <a:rPr lang="en-GB" sz="2800" dirty="0">
                <a:latin typeface="Calibri" panose="020F0502020204030204" pitchFamily="34" charset="0"/>
                <a:cs typeface="Calibri" panose="020F0502020204030204" pitchFamily="34" charset="0"/>
              </a:rPr>
              <a:t>     </a:t>
            </a:r>
            <a:r>
              <a:rPr lang="nb-NO" sz="2800" dirty="0">
                <a:solidFill>
                  <a:schemeClr val="tx1"/>
                </a:solidFill>
              </a:rPr>
              <a:t>harold.pulcher@improving.com</a:t>
            </a:r>
          </a:p>
          <a:p>
            <a:pPr algn="ctr"/>
            <a:r>
              <a:rPr lang="nb-NO" sz="2800" dirty="0">
                <a:solidFill>
                  <a:schemeClr val="tx1"/>
                </a:solidFill>
              </a:rPr>
              <a:t>https://youtube.com/user/hpulcher                  https://twitch.tv/haroldpulcher</a:t>
            </a:r>
          </a:p>
          <a:p>
            <a:pPr algn="ctr"/>
            <a:endParaRPr lang="nb-NO" sz="2800" dirty="0">
              <a:solidFill>
                <a:schemeClr val="tx1"/>
              </a:solidFill>
            </a:endParaRPr>
          </a:p>
          <a:p>
            <a:pPr algn="ctr"/>
            <a:r>
              <a:rPr lang="en-US" sz="2800" dirty="0">
                <a:solidFill>
                  <a:schemeClr val="tx1"/>
                </a:solidFill>
              </a:rPr>
              <a:t>http://bit.ly/improvingBlazorIntro</a:t>
            </a:r>
            <a:endParaRPr lang="en-GB" sz="2800" dirty="0">
              <a:solidFill>
                <a:schemeClr val="tx1"/>
              </a:solidFill>
              <a:latin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A6DD3832-110A-4F44-96BA-1E5BE8F62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3600" y="-640112"/>
            <a:ext cx="3385132" cy="2615784"/>
          </a:xfrm>
          <a:prstGeom prst="rect">
            <a:avLst/>
          </a:prstGeom>
        </p:spPr>
      </p:pic>
      <p:sp>
        <p:nvSpPr>
          <p:cNvPr id="7" name="TextBox 6">
            <a:extLst>
              <a:ext uri="{FF2B5EF4-FFF2-40B4-BE49-F238E27FC236}">
                <a16:creationId xmlns:a16="http://schemas.microsoft.com/office/drawing/2014/main" id="{6437F83A-8DE3-4EEC-8AE8-E086BA3FB032}"/>
              </a:ext>
            </a:extLst>
          </p:cNvPr>
          <p:cNvSpPr txBox="1"/>
          <p:nvPr/>
        </p:nvSpPr>
        <p:spPr>
          <a:xfrm>
            <a:off x="401053" y="689811"/>
            <a:ext cx="6689558" cy="2123658"/>
          </a:xfrm>
          <a:prstGeom prst="rect">
            <a:avLst/>
          </a:prstGeom>
          <a:noFill/>
        </p:spPr>
        <p:txBody>
          <a:bodyPr wrap="square" rtlCol="0">
            <a:spAutoFit/>
          </a:bodyPr>
          <a:lstStyle/>
          <a:p>
            <a:r>
              <a:rPr lang="en-US" sz="6600" dirty="0"/>
              <a:t>.NET 5 with a slice of Pi</a:t>
            </a:r>
          </a:p>
        </p:txBody>
      </p:sp>
      <p:pic>
        <p:nvPicPr>
          <p:cNvPr id="9" name="Picture 8" descr="raspberry pi">
            <a:extLst>
              <a:ext uri="{FF2B5EF4-FFF2-40B4-BE49-F238E27FC236}">
                <a16:creationId xmlns:a16="http://schemas.microsoft.com/office/drawing/2014/main" id="{B12BDCCE-BFE7-4B5E-A63B-8CBA9D7283AC}"/>
              </a:ext>
              <a:ext uri="{C183D7F6-B498-43B3-948B-1728B52AA6E4}">
                <adec:decorative xmlns:adec="http://schemas.microsoft.com/office/drawing/2017/decorative" val="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584" b="89848" l="4688" r="94688">
                        <a14:foregroundMark x1="15937" y1="66497" x2="4688" y2="58883"/>
                        <a14:foregroundMark x1="4688" y1="58883" x2="9063" y2="45939"/>
                        <a14:foregroundMark x1="13594" y1="57868" x2="15156" y2="63198"/>
                        <a14:foregroundMark x1="31094" y1="56091" x2="40156" y2="58122"/>
                        <a14:foregroundMark x1="29375" y1="53299" x2="25000" y2="61421"/>
                        <a14:foregroundMark x1="38281" y1="60660" x2="37031" y2="69036"/>
                        <a14:foregroundMark x1="30156" y1="71574" x2="26094" y2="69543"/>
                        <a14:foregroundMark x1="30625" y1="72081" x2="30625" y2="72081"/>
                        <a14:foregroundMark x1="31250" y1="72081" x2="30156" y2="71574"/>
                        <a14:foregroundMark x1="58125" y1="73858" x2="56250" y2="75127"/>
                        <a14:foregroundMark x1="56250" y1="75127" x2="56250" y2="75127"/>
                        <a14:foregroundMark x1="57188" y1="74365" x2="56094" y2="57868"/>
                        <a14:foregroundMark x1="52031" y1="67766" x2="55781" y2="74873"/>
                        <a14:foregroundMark x1="70469" y1="46954" x2="81875" y2="73858"/>
                        <a14:foregroundMark x1="83438" y1="49239" x2="84688" y2="76396"/>
                        <a14:foregroundMark x1="91875" y1="53807" x2="88281" y2="81980"/>
                        <a14:foregroundMark x1="76250" y1="33503" x2="82656" y2="43147"/>
                        <a14:foregroundMark x1="78906" y1="28934" x2="92656" y2="46193"/>
                        <a14:foregroundMark x1="87344" y1="32234" x2="93125" y2="41117"/>
                        <a14:foregroundMark x1="94063" y1="33249" x2="93594" y2="47462"/>
                        <a14:foregroundMark x1="93906" y1="27157" x2="94375" y2="17513"/>
                        <a14:foregroundMark x1="80938" y1="17259" x2="94375" y2="21574"/>
                        <a14:foregroundMark x1="84063" y1="24365" x2="76563" y2="21320"/>
                        <a14:foregroundMark x1="81094" y1="19543" x2="81094" y2="14721"/>
                        <a14:foregroundMark x1="82969" y1="16497" x2="93281" y2="19543"/>
                        <a14:foregroundMark x1="92813" y1="18274" x2="81563" y2="14975"/>
                        <a14:foregroundMark x1="94063" y1="19036" x2="81250" y2="13452"/>
                        <a14:foregroundMark x1="94688" y1="19289" x2="94063" y2="16497"/>
                        <a14:foregroundMark x1="94063" y1="17005" x2="90313" y2="15482"/>
                        <a14:foregroundMark x1="89063" y1="15482" x2="82969" y2="13452"/>
                        <a14:foregroundMark x1="29844" y1="10152" x2="25938" y2="10152"/>
                        <a14:foregroundMark x1="66406" y1="23096" x2="30625" y2="9645"/>
                        <a14:foregroundMark x1="29844" y1="7868" x2="67188" y2="20558"/>
                        <a14:foregroundMark x1="30000" y1="6599" x2="67500" y2="19036"/>
                        <a14:foregroundMark x1="29688" y1="5584" x2="67188" y2="18528"/>
                      </a14:backgroundRemoval>
                    </a14:imgEffect>
                  </a14:imgLayer>
                </a14:imgProps>
              </a:ext>
              <a:ext uri="{28A0092B-C50C-407E-A947-70E740481C1C}">
                <a14:useLocalDpi xmlns:a14="http://schemas.microsoft.com/office/drawing/2010/main" val="0"/>
              </a:ext>
            </a:extLst>
          </a:blip>
          <a:stretch>
            <a:fillRect/>
          </a:stretch>
        </p:blipFill>
        <p:spPr>
          <a:xfrm>
            <a:off x="3745832" y="1975672"/>
            <a:ext cx="4047847" cy="2491956"/>
          </a:xfrm>
          <a:prstGeom prst="rect">
            <a:avLst/>
          </a:prstGeom>
        </p:spPr>
      </p:pic>
    </p:spTree>
    <p:extLst>
      <p:ext uri="{BB962C8B-B14F-4D97-AF65-F5344CB8AC3E}">
        <p14:creationId xmlns:p14="http://schemas.microsoft.com/office/powerpoint/2010/main" val="402079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89F547-26CC-4A68-AE86-C59D7ACB3466}"/>
              </a:ext>
            </a:extLst>
          </p:cNvPr>
          <p:cNvSpPr txBox="1"/>
          <p:nvPr/>
        </p:nvSpPr>
        <p:spPr>
          <a:xfrm>
            <a:off x="544750" y="437744"/>
            <a:ext cx="3365770" cy="1107996"/>
          </a:xfrm>
          <a:prstGeom prst="rect">
            <a:avLst/>
          </a:prstGeom>
          <a:noFill/>
        </p:spPr>
        <p:txBody>
          <a:bodyPr wrap="square" rtlCol="0">
            <a:spAutoFit/>
          </a:bodyPr>
          <a:lstStyle/>
          <a:p>
            <a:r>
              <a:rPr lang="en-US" sz="6600" dirty="0"/>
              <a:t>Agenda:</a:t>
            </a:r>
          </a:p>
        </p:txBody>
      </p:sp>
      <p:sp>
        <p:nvSpPr>
          <p:cNvPr id="4" name="TextBox 3">
            <a:extLst>
              <a:ext uri="{FF2B5EF4-FFF2-40B4-BE49-F238E27FC236}">
                <a16:creationId xmlns:a16="http://schemas.microsoft.com/office/drawing/2014/main" id="{2A626EC8-4C55-46E0-AF69-08DD8419DF1C}"/>
              </a:ext>
            </a:extLst>
          </p:cNvPr>
          <p:cNvSpPr txBox="1"/>
          <p:nvPr/>
        </p:nvSpPr>
        <p:spPr>
          <a:xfrm>
            <a:off x="1899224" y="1708664"/>
            <a:ext cx="6692326" cy="4896853"/>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2400" dirty="0"/>
              <a:t>Overview</a:t>
            </a:r>
          </a:p>
          <a:p>
            <a:pPr marL="571500" indent="-571500">
              <a:lnSpc>
                <a:spcPct val="150000"/>
              </a:lnSpc>
              <a:buFont typeface="Arial" panose="020B0604020202020204" pitchFamily="34" charset="0"/>
              <a:buChar char="•"/>
            </a:pPr>
            <a:r>
              <a:rPr lang="en-US" sz="2400" dirty="0"/>
              <a:t>Requirements</a:t>
            </a:r>
          </a:p>
          <a:p>
            <a:pPr marL="571500" indent="-571500">
              <a:lnSpc>
                <a:spcPct val="150000"/>
              </a:lnSpc>
              <a:buFont typeface="Arial" panose="020B0604020202020204" pitchFamily="34" charset="0"/>
              <a:buChar char="•"/>
            </a:pPr>
            <a:r>
              <a:rPr lang="en-US" sz="2400" dirty="0"/>
              <a:t>Set It Up</a:t>
            </a:r>
          </a:p>
          <a:p>
            <a:pPr marL="571500" indent="-571500">
              <a:lnSpc>
                <a:spcPct val="150000"/>
              </a:lnSpc>
              <a:buFont typeface="Arial" panose="020B0604020202020204" pitchFamily="34" charset="0"/>
              <a:buChar char="•"/>
            </a:pPr>
            <a:r>
              <a:rPr lang="en-US" sz="2400" dirty="0"/>
              <a:t>Hello World!</a:t>
            </a:r>
          </a:p>
          <a:p>
            <a:pPr marL="571500" indent="-571500">
              <a:lnSpc>
                <a:spcPct val="150000"/>
              </a:lnSpc>
              <a:buFont typeface="Arial" panose="020B0604020202020204" pitchFamily="34" charset="0"/>
              <a:buChar char="•"/>
            </a:pPr>
            <a:r>
              <a:rPr lang="en-US" sz="2400" dirty="0"/>
              <a:t>Let’s make it better</a:t>
            </a:r>
          </a:p>
          <a:p>
            <a:pPr marL="571500" indent="-571500">
              <a:lnSpc>
                <a:spcPct val="150000"/>
              </a:lnSpc>
              <a:buFont typeface="Arial" panose="020B0604020202020204" pitchFamily="34" charset="0"/>
              <a:buChar char="•"/>
            </a:pPr>
            <a:r>
              <a:rPr lang="en-US" sz="2400" dirty="0" err="1"/>
              <a:t>Debuggin</a:t>
            </a:r>
            <a:r>
              <a:rPr lang="en-US" sz="2400" dirty="0"/>
              <a:t>’ the World!</a:t>
            </a:r>
          </a:p>
          <a:p>
            <a:pPr marL="571500" indent="-571500">
              <a:lnSpc>
                <a:spcPct val="150000"/>
              </a:lnSpc>
              <a:buFont typeface="Arial" panose="020B0604020202020204" pitchFamily="34" charset="0"/>
              <a:buChar char="•"/>
            </a:pPr>
            <a:r>
              <a:rPr lang="en-US" sz="2400" dirty="0"/>
              <a:t>Creepy Head</a:t>
            </a:r>
          </a:p>
          <a:p>
            <a:pPr marL="571500" indent="-571500">
              <a:lnSpc>
                <a:spcPct val="150000"/>
              </a:lnSpc>
              <a:buFont typeface="Arial" panose="020B0604020202020204" pitchFamily="34" charset="0"/>
              <a:buChar char="•"/>
            </a:pPr>
            <a:r>
              <a:rPr lang="en-US" sz="2400" dirty="0"/>
              <a:t>My ask and questions</a:t>
            </a:r>
          </a:p>
          <a:p>
            <a:pPr marL="571500" indent="-571500">
              <a:lnSpc>
                <a:spcPct val="150000"/>
              </a:lnSpc>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E2CA48C5-57F9-4E41-B4AB-5E037DA0B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Tree>
    <p:extLst>
      <p:ext uri="{BB962C8B-B14F-4D97-AF65-F5344CB8AC3E}">
        <p14:creationId xmlns:p14="http://schemas.microsoft.com/office/powerpoint/2010/main" val="52258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7ADE6-653E-4A37-8EFE-B1484D3645EA}"/>
              </a:ext>
            </a:extLst>
          </p:cNvPr>
          <p:cNvSpPr txBox="1"/>
          <p:nvPr/>
        </p:nvSpPr>
        <p:spPr>
          <a:xfrm>
            <a:off x="360559" y="189537"/>
            <a:ext cx="3144641" cy="584775"/>
          </a:xfrm>
          <a:prstGeom prst="rect">
            <a:avLst/>
          </a:prstGeom>
          <a:noFill/>
        </p:spPr>
        <p:txBody>
          <a:bodyPr wrap="square" rtlCol="0">
            <a:spAutoFit/>
          </a:bodyPr>
          <a:lstStyle/>
          <a:p>
            <a:r>
              <a:rPr lang="en-US" sz="3200" dirty="0"/>
              <a:t>Overview</a:t>
            </a:r>
          </a:p>
        </p:txBody>
      </p:sp>
      <p:pic>
        <p:nvPicPr>
          <p:cNvPr id="36" name="Picture 35">
            <a:extLst>
              <a:ext uri="{FF2B5EF4-FFF2-40B4-BE49-F238E27FC236}">
                <a16:creationId xmlns:a16="http://schemas.microsoft.com/office/drawing/2014/main" id="{BB2EDA6D-6235-4D3C-BE44-572078B5D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pic>
        <p:nvPicPr>
          <p:cNvPr id="7" name="Picture 6" descr="One platform for all">
            <a:extLst>
              <a:ext uri="{FF2B5EF4-FFF2-40B4-BE49-F238E27FC236}">
                <a16:creationId xmlns:a16="http://schemas.microsoft.com/office/drawing/2014/main" id="{89DFFBB6-1484-4665-B336-8012DA008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1146" y="189537"/>
            <a:ext cx="6078543" cy="3239463"/>
          </a:xfrm>
          <a:prstGeom prst="rect">
            <a:avLst/>
          </a:prstGeom>
        </p:spPr>
      </p:pic>
      <p:pic>
        <p:nvPicPr>
          <p:cNvPr id="9" name="Picture 8" descr="Timeline">
            <a:extLst>
              <a:ext uri="{FF2B5EF4-FFF2-40B4-BE49-F238E27FC236}">
                <a16:creationId xmlns:a16="http://schemas.microsoft.com/office/drawing/2014/main" id="{23DA07D0-EA88-4216-BE51-599C0091909A}"/>
              </a:ext>
            </a:extLst>
          </p:cNvPr>
          <p:cNvPicPr>
            <a:picLocks noChangeAspect="1"/>
          </p:cNvPicPr>
          <p:nvPr/>
        </p:nvPicPr>
        <p:blipFill rotWithShape="1">
          <a:blip r:embed="rId5">
            <a:extLst>
              <a:ext uri="{28A0092B-C50C-407E-A947-70E740481C1C}">
                <a14:useLocalDpi xmlns:a14="http://schemas.microsoft.com/office/drawing/2010/main" val="0"/>
              </a:ext>
            </a:extLst>
          </a:blip>
          <a:srcRect b="42971"/>
          <a:stretch/>
        </p:blipFill>
        <p:spPr>
          <a:xfrm>
            <a:off x="771525" y="3560017"/>
            <a:ext cx="9925050" cy="2907458"/>
          </a:xfrm>
          <a:prstGeom prst="rect">
            <a:avLst/>
          </a:prstGeom>
        </p:spPr>
      </p:pic>
    </p:spTree>
    <p:extLst>
      <p:ext uri="{BB962C8B-B14F-4D97-AF65-F5344CB8AC3E}">
        <p14:creationId xmlns:p14="http://schemas.microsoft.com/office/powerpoint/2010/main" val="10839889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DF3BF5-3DF1-49F7-AF32-D442989440A0}"/>
              </a:ext>
            </a:extLst>
          </p:cNvPr>
          <p:cNvPicPr>
            <a:picLocks noChangeAspect="1"/>
          </p:cNvPicPr>
          <p:nvPr/>
        </p:nvPicPr>
        <p:blipFill>
          <a:blip r:embed="rId3"/>
          <a:stretch>
            <a:fillRect/>
          </a:stretch>
        </p:blipFill>
        <p:spPr>
          <a:xfrm>
            <a:off x="1785585" y="912102"/>
            <a:ext cx="8620829" cy="5235963"/>
          </a:xfrm>
          <a:prstGeom prst="rect">
            <a:avLst/>
          </a:prstGeom>
        </p:spPr>
      </p:pic>
      <p:sp>
        <p:nvSpPr>
          <p:cNvPr id="2" name="TextBox 1">
            <a:extLst>
              <a:ext uri="{FF2B5EF4-FFF2-40B4-BE49-F238E27FC236}">
                <a16:creationId xmlns:a16="http://schemas.microsoft.com/office/drawing/2014/main" id="{5B67ADE6-653E-4A37-8EFE-B1484D3645EA}"/>
              </a:ext>
            </a:extLst>
          </p:cNvPr>
          <p:cNvSpPr txBox="1"/>
          <p:nvPr/>
        </p:nvSpPr>
        <p:spPr>
          <a:xfrm>
            <a:off x="360559" y="189537"/>
            <a:ext cx="5163941" cy="584775"/>
          </a:xfrm>
          <a:prstGeom prst="rect">
            <a:avLst/>
          </a:prstGeom>
          <a:noFill/>
        </p:spPr>
        <p:txBody>
          <a:bodyPr wrap="square" rtlCol="0">
            <a:spAutoFit/>
          </a:bodyPr>
          <a:lstStyle/>
          <a:p>
            <a:r>
              <a:rPr lang="en-US" sz="3200" dirty="0"/>
              <a:t>So what distro can I use?</a:t>
            </a:r>
          </a:p>
        </p:txBody>
      </p:sp>
      <p:pic>
        <p:nvPicPr>
          <p:cNvPr id="36" name="Picture 35">
            <a:extLst>
              <a:ext uri="{FF2B5EF4-FFF2-40B4-BE49-F238E27FC236}">
                <a16:creationId xmlns:a16="http://schemas.microsoft.com/office/drawing/2014/main" id="{BB2EDA6D-6235-4D3C-BE44-572078B5D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2412" y="5782722"/>
            <a:ext cx="2129588" cy="1645591"/>
          </a:xfrm>
          <a:prstGeom prst="rect">
            <a:avLst/>
          </a:prstGeom>
        </p:spPr>
      </p:pic>
      <p:sp>
        <p:nvSpPr>
          <p:cNvPr id="10" name="TextBox 9">
            <a:extLst>
              <a:ext uri="{FF2B5EF4-FFF2-40B4-BE49-F238E27FC236}">
                <a16:creationId xmlns:a16="http://schemas.microsoft.com/office/drawing/2014/main" id="{2AFE18C1-DC37-4750-A7F0-8036B00F8A05}"/>
              </a:ext>
            </a:extLst>
          </p:cNvPr>
          <p:cNvSpPr txBox="1"/>
          <p:nvPr/>
        </p:nvSpPr>
        <p:spPr>
          <a:xfrm>
            <a:off x="3228975" y="6266864"/>
            <a:ext cx="6096000" cy="369332"/>
          </a:xfrm>
          <a:prstGeom prst="rect">
            <a:avLst/>
          </a:prstGeom>
          <a:noFill/>
        </p:spPr>
        <p:txBody>
          <a:bodyPr wrap="square">
            <a:spAutoFit/>
          </a:bodyPr>
          <a:lstStyle/>
          <a:p>
            <a:r>
              <a:rPr lang="en-US" dirty="0"/>
              <a:t>https://docs.microsoft.com/en-us/dotnet/core/install/linux</a:t>
            </a:r>
          </a:p>
        </p:txBody>
      </p:sp>
    </p:spTree>
    <p:extLst>
      <p:ext uri="{BB962C8B-B14F-4D97-AF65-F5344CB8AC3E}">
        <p14:creationId xmlns:p14="http://schemas.microsoft.com/office/powerpoint/2010/main" val="3156481056"/>
      </p:ext>
    </p:extLst>
  </p:cSld>
  <p:clrMapOvr>
    <a:masterClrMapping/>
  </p:clrMapOvr>
  <p:transition>
    <p:fade/>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Presentation6" id="{683C9562-9606-154A-8242-CBE1AC176671}" vid="{D895254F-436B-2844-A68E-DD8154C1A66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12496</TotalTime>
  <Words>1200</Words>
  <Application>Microsoft Office PowerPoint</Application>
  <PresentationFormat>Widescreen</PresentationFormat>
  <Paragraphs>183</Paragraphs>
  <Slides>17</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Calibri Light</vt:lpstr>
      <vt:lpstr>Century Gothic</vt:lpstr>
      <vt:lpstr>Courier New</vt:lpstr>
      <vt:lpstr>Merriweather</vt:lpstr>
      <vt:lpstr>Open Sans</vt:lpstr>
      <vt:lpstr>Wingdings</vt:lpstr>
      <vt:lpstr>Wingdings 2</vt:lpstr>
      <vt:lpstr>Office Theme</vt:lpstr>
      <vt:lpstr>Austin</vt:lpstr>
      <vt:lpstr>Harold Pulcher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dc:title>
  <dc:creator>Steve Sanderson</dc:creator>
  <cp:lastModifiedBy>Harold Pulcher</cp:lastModifiedBy>
  <cp:revision>364</cp:revision>
  <dcterms:created xsi:type="dcterms:W3CDTF">2019-06-14T10:31:36Z</dcterms:created>
  <dcterms:modified xsi:type="dcterms:W3CDTF">2021-01-22T03:32:32Z</dcterms:modified>
</cp:coreProperties>
</file>