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3" r:id="rId4"/>
    <p:sldId id="274" r:id="rId5"/>
    <p:sldId id="260" r:id="rId6"/>
    <p:sldId id="279" r:id="rId7"/>
    <p:sldId id="278" r:id="rId8"/>
    <p:sldId id="277" r:id="rId9"/>
    <p:sldId id="276" r:id="rId10"/>
    <p:sldId id="275" r:id="rId11"/>
    <p:sldId id="261" r:id="rId12"/>
    <p:sldId id="270" r:id="rId13"/>
    <p:sldId id="262" r:id="rId14"/>
    <p:sldId id="265" r:id="rId15"/>
    <p:sldId id="257" r:id="rId16"/>
    <p:sldId id="271" r:id="rId17"/>
    <p:sldId id="264" r:id="rId18"/>
    <p:sldId id="263" r:id="rId19"/>
    <p:sldId id="266" r:id="rId20"/>
    <p:sldId id="267" r:id="rId21"/>
    <p:sldId id="268" r:id="rId22"/>
    <p:sldId id="272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68242" autoAdjust="0"/>
  </p:normalViewPr>
  <p:slideViewPr>
    <p:cSldViewPr snapToGrid="0">
      <p:cViewPr varScale="1">
        <p:scale>
          <a:sx n="62" d="100"/>
          <a:sy n="62" d="100"/>
        </p:scale>
        <p:origin x="18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21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82CB-11E4-4131-A4B2-7ADE40A9F8D7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151A-A1CD-4445-8EC2-5767EAB3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dcenturyradios.com/schematic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ritzing.org/home/" TargetMode="External"/><Relationship Id="rId3" Type="http://schemas.openxmlformats.org/officeDocument/2006/relationships/hyperlink" Target="http://www.forrestmims.org/" TargetMode="External"/><Relationship Id="rId7" Type="http://schemas.openxmlformats.org/officeDocument/2006/relationships/hyperlink" Target="https://www.tinkercad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6Maq5IyHSuc" TargetMode="External"/><Relationship Id="rId5" Type="http://schemas.openxmlformats.org/officeDocument/2006/relationships/hyperlink" Target="https://docs.google.com/file/d/0B5jcnBPSPWQyaTU1OW5NbVJQNW8/edit" TargetMode="External"/><Relationship Id="rId4" Type="http://schemas.openxmlformats.org/officeDocument/2006/relationships/hyperlink" Target="https://www.w5yi.org/catalog_details.php?pid=34&amp;sort=21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how-to-read-a-schematic/al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how-to-read-a-schematic/al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TENMA-72-7780-TRMS-HANDHELD-COUNT/dp/B011P0A7RO/ref=sr_1_1?crid=3L2ZI74SQZOSJ&amp;keywords=tenma+72-7780&amp;qid=1562536802&amp;s=gateway&amp;sprefix=tenma+72-7%2Caps%2C148&amp;sr=8-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harborfreight.com/7-function-digital-multimeter-63759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witching-Regulated-temperature-protection-Alligator/dp/B07JQXQ8S5/ref=sr_1_3?keywords=benchtop+power+supplies&amp;qid=1562542434&amp;s=gateway&amp;sr=8-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dafruit.com/product/2011" TargetMode="External"/><Relationship Id="rId5" Type="http://schemas.openxmlformats.org/officeDocument/2006/relationships/hyperlink" Target="https://www.amazon.com/dp/B00P936188/ref=psdc_2407761011_t1_B00VH8ZW02" TargetMode="External"/><Relationship Id="rId4" Type="http://schemas.openxmlformats.org/officeDocument/2006/relationships/hyperlink" Target="https://www.amazon.com/BMOUO-Universal-Regulated-Switching-Computer/dp/B01EWG6YT8/ref=sr_1_3?keywords=led+power+supplies&amp;qid=1562542641&amp;s=gateway&amp;sr=8-3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breadboards-for-beginners?view=al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yourself</a:t>
            </a:r>
          </a:p>
          <a:p>
            <a:endParaRPr lang="en-US" baseline="0" dirty="0"/>
          </a:p>
          <a:p>
            <a:r>
              <a:rPr lang="en-US" baseline="0" dirty="0"/>
              <a:t>Microsoft MVP</a:t>
            </a:r>
          </a:p>
          <a:p>
            <a:endParaRPr lang="en-US" baseline="0" dirty="0"/>
          </a:p>
          <a:p>
            <a:r>
              <a:rPr lang="en-US" baseline="0" dirty="0" err="1"/>
              <a:t>Hackster</a:t>
            </a:r>
            <a:r>
              <a:rPr lang="en-US" baseline="0" dirty="0"/>
              <a:t>-DFW part of hackster.io and ambassador</a:t>
            </a:r>
          </a:p>
          <a:p>
            <a:endParaRPr lang="en-US" baseline="0" dirty="0"/>
          </a:p>
          <a:p>
            <a:r>
              <a:rPr lang="en-US" baseline="0" dirty="0"/>
              <a:t>Mention </a:t>
            </a:r>
            <a:r>
              <a:rPr lang="en-US" baseline="0" dirty="0" err="1"/>
              <a:t>youtube</a:t>
            </a:r>
            <a:r>
              <a:rPr lang="en-US" baseline="0" dirty="0"/>
              <a:t> series</a:t>
            </a:r>
          </a:p>
          <a:p>
            <a:endParaRPr lang="en-US" baseline="0" dirty="0"/>
          </a:p>
          <a:p>
            <a:r>
              <a:rPr lang="en-US" baseline="0" dirty="0"/>
              <a:t>When I get done with this, come find me.  I will have this handy to show and play with.</a:t>
            </a:r>
          </a:p>
          <a:p>
            <a:endParaRPr lang="en-US" baseline="0" dirty="0"/>
          </a:p>
          <a:p>
            <a:r>
              <a:rPr lang="en-US" baseline="0" dirty="0"/>
              <a:t>Q: How many programmers does it take to change a light bulb?</a:t>
            </a:r>
          </a:p>
          <a:p>
            <a:r>
              <a:rPr lang="en-US" baseline="0" dirty="0"/>
              <a:t>A: 0 as it is a hardware problem.</a:t>
            </a:r>
          </a:p>
          <a:p>
            <a:endParaRPr lang="en-US" baseline="0" dirty="0"/>
          </a:p>
          <a:p>
            <a:r>
              <a:rPr lang="en-US" baseline="0" dirty="0"/>
              <a:t>Since our light is out we are </a:t>
            </a:r>
            <a:r>
              <a:rPr lang="en-US" baseline="0" dirty="0" err="1"/>
              <a:t>sorta</a:t>
            </a:r>
            <a:r>
              <a:rPr lang="en-US" baseline="0" dirty="0"/>
              <a:t> now left in the dark.  Who like being the dark?</a:t>
            </a:r>
          </a:p>
          <a:p>
            <a:endParaRPr lang="en-US" baseline="0" dirty="0"/>
          </a:p>
          <a:p>
            <a:r>
              <a:rPr lang="en-US" baseline="0" dirty="0"/>
              <a:t>Not me, so lets change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DMM</a:t>
            </a:r>
          </a:p>
          <a:p>
            <a:endParaRPr lang="en-US" dirty="0"/>
          </a:p>
          <a:p>
            <a:r>
              <a:rPr lang="en-US" dirty="0"/>
              <a:t>Bread</a:t>
            </a:r>
            <a:r>
              <a:rPr lang="en-US" baseline="0" dirty="0"/>
              <a:t>board\</a:t>
            </a:r>
          </a:p>
          <a:p>
            <a:r>
              <a:rPr lang="en-US" baseline="0" dirty="0"/>
              <a:t>- Possible demo of the things</a:t>
            </a:r>
          </a:p>
          <a:p>
            <a:endParaRPr lang="en-US" baseline="0" dirty="0"/>
          </a:p>
          <a:p>
            <a:r>
              <a:rPr lang="en-US" baseline="0" dirty="0"/>
              <a:t>Connecting wires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pre-made solid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Make your own</a:t>
            </a:r>
          </a:p>
          <a:p>
            <a:endParaRPr lang="en-US" baseline="0" dirty="0"/>
          </a:p>
          <a:p>
            <a:r>
              <a:rPr lang="en-US" baseline="0" dirty="0"/>
              <a:t>Power supply</a:t>
            </a:r>
          </a:p>
          <a:p>
            <a:endParaRPr lang="en-US" baseline="0" dirty="0"/>
          </a:p>
          <a:p>
            <a:r>
              <a:rPr lang="en-US" baseline="0" dirty="0"/>
              <a:t>Side cutters</a:t>
            </a:r>
          </a:p>
          <a:p>
            <a:endParaRPr lang="en-US" baseline="0" dirty="0"/>
          </a:p>
          <a:p>
            <a:r>
              <a:rPr lang="en-US" baseline="0" dirty="0"/>
              <a:t>Wire strippers</a:t>
            </a:r>
          </a:p>
          <a:p>
            <a:endParaRPr lang="en-US" baseline="0" dirty="0"/>
          </a:p>
          <a:p>
            <a:r>
              <a:rPr lang="en-US" baseline="0" dirty="0"/>
              <a:t>Touch on soldering</a:t>
            </a:r>
          </a:p>
          <a:p>
            <a:endParaRPr lang="en-US" dirty="0"/>
          </a:p>
          <a:p>
            <a:r>
              <a:rPr lang="en-US" dirty="0"/>
              <a:t>My power</a:t>
            </a:r>
            <a:r>
              <a:rPr lang="en-US" baseline="0" dirty="0"/>
              <a:t> supply vs. what you need.</a:t>
            </a:r>
          </a:p>
          <a:p>
            <a:endParaRPr lang="en-US" baseline="0" dirty="0"/>
          </a:p>
          <a:p>
            <a:r>
              <a:rPr lang="en-US" baseline="0" dirty="0" err="1"/>
              <a:t>Tinkercad</a:t>
            </a:r>
            <a:r>
              <a:rPr lang="en-US" baseline="0" dirty="0"/>
              <a:t> and circuit simulation</a:t>
            </a:r>
          </a:p>
          <a:p>
            <a:endParaRPr lang="en-US" baseline="0" dirty="0"/>
          </a:p>
          <a:p>
            <a:r>
              <a:rPr lang="en-US" baseline="0" dirty="0"/>
              <a:t>Fritzing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OOOOOMMM! Graphic</a:t>
            </a:r>
          </a:p>
          <a:p>
            <a:endParaRPr lang="en-US" dirty="0"/>
          </a:p>
          <a:p>
            <a:r>
              <a:rPr lang="en-US" dirty="0"/>
              <a:t>Link to the resistor</a:t>
            </a:r>
            <a:r>
              <a:rPr lang="en-US" baseline="0" dirty="0"/>
              <a:t> page I found</a:t>
            </a:r>
          </a:p>
          <a:p>
            <a:endParaRPr lang="en-US" baseline="0" dirty="0"/>
          </a:p>
          <a:p>
            <a:r>
              <a:rPr lang="en-US" baseline="0" dirty="0"/>
              <a:t>Series vs. Parallel</a:t>
            </a:r>
          </a:p>
          <a:p>
            <a:endParaRPr lang="en-US" baseline="0" dirty="0"/>
          </a:p>
          <a:p>
            <a:r>
              <a:rPr lang="en-US" baseline="0" dirty="0"/>
              <a:t>How to read color code.</a:t>
            </a:r>
          </a:p>
          <a:p>
            <a:r>
              <a:rPr lang="en-US" baseline="0" dirty="0"/>
              <a:t>There are a number of “phrases”.  Most of the easy to remember ones are rude.  </a:t>
            </a:r>
            <a:r>
              <a:rPr lang="en-US" baseline="0" dirty="0" err="1"/>
              <a:t>Bing’em</a:t>
            </a:r>
            <a:r>
              <a:rPr lang="en-US" baseline="0" dirty="0"/>
              <a:t>…..</a:t>
            </a:r>
          </a:p>
          <a:p>
            <a:endParaRPr lang="en-US" baseline="0" dirty="0"/>
          </a:p>
          <a:p>
            <a:r>
              <a:rPr lang="en-US" baseline="0" dirty="0"/>
              <a:t>Standard Values</a:t>
            </a:r>
          </a:p>
          <a:p>
            <a:endParaRPr lang="en-US" baseline="0" dirty="0"/>
          </a:p>
          <a:p>
            <a:r>
              <a:rPr lang="en-US" baseline="0" dirty="0"/>
              <a:t>Watt rating…..</a:t>
            </a:r>
          </a:p>
          <a:p>
            <a:endParaRPr lang="en-US" baseline="0" dirty="0"/>
          </a:p>
          <a:p>
            <a:r>
              <a:rPr lang="en-US" baseline="0" dirty="0"/>
              <a:t>Water analogy:</a:t>
            </a:r>
          </a:p>
          <a:p>
            <a:r>
              <a:rPr lang="en-US" baseline="0" dirty="0"/>
              <a:t>Pressure == Voltage</a:t>
            </a:r>
          </a:p>
          <a:p>
            <a:r>
              <a:rPr lang="en-US" baseline="0" dirty="0"/>
              <a:t>Flow == Current</a:t>
            </a:r>
          </a:p>
          <a:p>
            <a:endParaRPr lang="en-US" baseline="0" dirty="0"/>
          </a:p>
          <a:p>
            <a:r>
              <a:rPr lang="en-US" baseline="0" dirty="0"/>
              <a:t>Types:</a:t>
            </a:r>
          </a:p>
          <a:p>
            <a:r>
              <a:rPr lang="en-US" baseline="0" dirty="0"/>
              <a:t>Carbon Film: mention thickness controls the resistance.</a:t>
            </a:r>
          </a:p>
          <a:p>
            <a:r>
              <a:rPr lang="en-US" baseline="0" dirty="0"/>
              <a:t>Wire wound</a:t>
            </a:r>
          </a:p>
          <a:p>
            <a:r>
              <a:rPr lang="en-US" baseline="0" dirty="0"/>
              <a:t>Metal Film</a:t>
            </a:r>
          </a:p>
          <a:p>
            <a:r>
              <a:rPr lang="en-US" baseline="0" dirty="0"/>
              <a:t>Others…</a:t>
            </a:r>
          </a:p>
          <a:p>
            <a:endParaRPr lang="en-US" baseline="0" dirty="0"/>
          </a:p>
          <a:p>
            <a:r>
              <a:rPr lang="en-US" baseline="0" dirty="0"/>
              <a:t>Add Image of the </a:t>
            </a:r>
            <a:r>
              <a:rPr lang="en-US" baseline="0" dirty="0" err="1"/>
              <a:t>sparkfun</a:t>
            </a:r>
            <a:r>
              <a:rPr lang="en-US" baseline="0" dirty="0"/>
              <a:t> resistor page</a:t>
            </a:r>
          </a:p>
          <a:p>
            <a:endParaRPr lang="en-US" baseline="0" dirty="0"/>
          </a:p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your own with a pencil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series and parallel connections.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</a:t>
            </a:r>
            <a:r>
              <a:rPr lang="en-US" baseline="0" dirty="0"/>
              <a:t> Current with math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- Show 12v 3 LED in series need only 10mA calc resistance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Smoke a resistor.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Make your own resistor</a:t>
            </a:r>
          </a:p>
          <a:p>
            <a:r>
              <a:rPr lang="en-US" dirty="0"/>
              <a:t>Series </a:t>
            </a:r>
          </a:p>
          <a:p>
            <a:r>
              <a:rPr lang="en-US" dirty="0"/>
              <a:t>Parallel</a:t>
            </a:r>
          </a:p>
          <a:p>
            <a:endParaRPr lang="en-US" dirty="0"/>
          </a:p>
          <a:p>
            <a:r>
              <a:rPr lang="en-US" dirty="0"/>
              <a:t>Use Multimeter to show Resistance.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2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the function of a capacitor/inductor and how they are different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Area of metal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Thickness of card controls the capacitance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Show Voltage wave form by hand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Frequence</a:t>
            </a:r>
            <a:r>
              <a:rPr lang="en-US" baseline="0" dirty="0"/>
              <a:t> Matters with this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Old days 1kHz… not 10kHz, 1MHz, </a:t>
            </a:r>
            <a:r>
              <a:rPr lang="en-US" baseline="0" dirty="0" err="1"/>
              <a:t>etc</a:t>
            </a:r>
            <a:r>
              <a:rPr lang="en-US" baseline="0" dirty="0"/>
              <a:t>….</a:t>
            </a:r>
          </a:p>
          <a:p>
            <a:pPr marL="0" indent="0">
              <a:buFontTx/>
              <a:buNone/>
            </a:pPr>
            <a:r>
              <a:rPr lang="en-US" baseline="0" dirty="0"/>
              <a:t>- Polarized vs Non-polarized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Electrolytic caps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they are built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Liquid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is blown?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Why they have a cross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X is a safety valve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Old Video games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Dry out the electrolytic</a:t>
            </a:r>
          </a:p>
          <a:p>
            <a:pPr marL="0" indent="0">
              <a:buFontTx/>
              <a:buNone/>
            </a:pPr>
            <a:r>
              <a:rPr lang="en-US" baseline="0" dirty="0"/>
              <a:t>Ceramic Cap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Built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Water analog: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Chamber with  a diaphragm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- water flows in and pushes the stuff out the other things.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Series and Parallel. 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No real demo as that is hard.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Power and LED?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Metal tape and a card stock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a capacitance meter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Cut in ½ to show the capacitance</a:t>
            </a:r>
            <a:r>
              <a:rPr lang="en-US" baseline="0" dirty="0"/>
              <a:t> reducing.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Blow one up?  Maybe not….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r>
              <a:rPr lang="en-US" dirty="0"/>
              <a:t>Allow</a:t>
            </a:r>
            <a:r>
              <a:rPr lang="en-US" baseline="0" dirty="0"/>
              <a:t> electricity to only flow in one direction.</a:t>
            </a:r>
          </a:p>
          <a:p>
            <a:endParaRPr lang="en-US" dirty="0"/>
          </a:p>
          <a:p>
            <a:r>
              <a:rPr lang="en-US" dirty="0"/>
              <a:t>Rating</a:t>
            </a:r>
            <a:r>
              <a:rPr lang="en-US" baseline="0" dirty="0"/>
              <a:t> by Current and Reverse Voltage</a:t>
            </a:r>
          </a:p>
          <a:p>
            <a:endParaRPr lang="en-US" baseline="0" dirty="0"/>
          </a:p>
          <a:p>
            <a:r>
              <a:rPr lang="en-US" baseline="0" dirty="0"/>
              <a:t>Types:</a:t>
            </a:r>
          </a:p>
          <a:p>
            <a:r>
              <a:rPr lang="en-US" baseline="0" dirty="0"/>
              <a:t>Silicon typical voltage drop 0.6v</a:t>
            </a:r>
          </a:p>
          <a:p>
            <a:r>
              <a:rPr lang="en-US" baseline="0" dirty="0" err="1"/>
              <a:t>Schotky</a:t>
            </a:r>
            <a:r>
              <a:rPr lang="en-US" baseline="0" dirty="0"/>
              <a:t> diodes have much lower voltage drop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Forward voltage</a:t>
            </a:r>
          </a:p>
          <a:p>
            <a:endParaRPr lang="en-US" dirty="0"/>
          </a:p>
          <a:p>
            <a:r>
              <a:rPr lang="en-US" dirty="0"/>
              <a:t>LED emits</a:t>
            </a:r>
            <a:r>
              <a:rPr lang="en-US" baseline="0" dirty="0"/>
              <a:t> light, but has  very little or no resistance</a:t>
            </a:r>
          </a:p>
          <a:p>
            <a:r>
              <a:rPr lang="en-US" baseline="0" dirty="0"/>
              <a:t>Don’t have much on the reverse voltage.  May conduct and not light up.</a:t>
            </a:r>
          </a:p>
          <a:p>
            <a:endParaRPr lang="en-US" baseline="0" dirty="0"/>
          </a:p>
          <a:p>
            <a:r>
              <a:rPr lang="en-US" baseline="0" dirty="0"/>
              <a:t>Zener Diode</a:t>
            </a:r>
          </a:p>
          <a:p>
            <a:r>
              <a:rPr lang="en-US" baseline="0" dirty="0"/>
              <a:t>Voltage regulation</a:t>
            </a:r>
          </a:p>
          <a:p>
            <a:r>
              <a:rPr lang="en-US" baseline="0" dirty="0"/>
              <a:t>Like normal in normal rate.</a:t>
            </a:r>
          </a:p>
          <a:p>
            <a:r>
              <a:rPr lang="en-US" baseline="0" dirty="0"/>
              <a:t>The reverse will conduct at the rated voltage and site there.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Demo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No resistor and check current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Decent resistor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Large resistor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See if you can burn one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what that “magic smoke is</a:t>
            </a:r>
            <a:r>
              <a:rPr lang="en-US" baseline="0" dirty="0"/>
              <a:t> made out of”</a:t>
            </a:r>
          </a:p>
          <a:p>
            <a:endParaRPr lang="en-US" dirty="0"/>
          </a:p>
          <a:p>
            <a:r>
              <a:rPr lang="en-US" dirty="0"/>
              <a:t>Voltage</a:t>
            </a:r>
          </a:p>
          <a:p>
            <a:r>
              <a:rPr lang="en-US" dirty="0"/>
              <a:t>Current</a:t>
            </a:r>
          </a:p>
          <a:p>
            <a:r>
              <a:rPr lang="en-US" dirty="0"/>
              <a:t>Conductors</a:t>
            </a:r>
          </a:p>
          <a:p>
            <a:endParaRPr lang="en-US" dirty="0"/>
          </a:p>
          <a:p>
            <a:r>
              <a:rPr lang="en-US" dirty="0"/>
              <a:t>How they relate</a:t>
            </a:r>
          </a:p>
          <a:p>
            <a:endParaRPr lang="en-US" dirty="0"/>
          </a:p>
          <a:p>
            <a:r>
              <a:rPr lang="en-US" dirty="0"/>
              <a:t>AC vs. DC</a:t>
            </a:r>
          </a:p>
          <a:p>
            <a:endParaRPr lang="en-US" dirty="0"/>
          </a:p>
          <a:p>
            <a:r>
              <a:rPr lang="en-US" dirty="0"/>
              <a:t>V = IR</a:t>
            </a:r>
            <a:r>
              <a:rPr lang="en-US" baseline="0" dirty="0"/>
              <a:t> in triangle</a:t>
            </a:r>
          </a:p>
          <a:p>
            <a:endParaRPr lang="en-US" baseline="0" dirty="0"/>
          </a:p>
          <a:p>
            <a:r>
              <a:rPr lang="en-US" baseline="0" dirty="0"/>
              <a:t>P = IV in triangle for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82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Voltage drop over Series and Parallel</a:t>
            </a:r>
          </a:p>
          <a:p>
            <a:r>
              <a:rPr lang="en-US" baseline="0" dirty="0"/>
              <a:t>Calculate Power and show watts</a:t>
            </a:r>
          </a:p>
          <a:p>
            <a:r>
              <a:rPr lang="en-US" baseline="0" dirty="0"/>
              <a:t>Show a ¼ watt resistor getting burnt.</a:t>
            </a:r>
          </a:p>
          <a:p>
            <a:r>
              <a:rPr lang="en-US" baseline="0" dirty="0"/>
              <a:t>Show Current</a:t>
            </a:r>
          </a:p>
          <a:p>
            <a:endParaRPr lang="en-US" baseline="0" dirty="0"/>
          </a:p>
          <a:p>
            <a:r>
              <a:rPr lang="en-US" baseline="0" dirty="0"/>
              <a:t>- Show POT and reference in Series resistors</a:t>
            </a:r>
          </a:p>
          <a:p>
            <a:r>
              <a:rPr lang="en-US" baseline="0" dirty="0"/>
              <a:t>- Show how the </a:t>
            </a:r>
            <a:r>
              <a:rPr lang="en-US" baseline="0" dirty="0" err="1"/>
              <a:t>rc</a:t>
            </a:r>
            <a:r>
              <a:rPr lang="en-US" baseline="0" dirty="0"/>
              <a:t> circuit works on an Arduino.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NPN(most common,</a:t>
            </a:r>
            <a:r>
              <a:rPr lang="en-US" baseline="0" dirty="0"/>
              <a:t> bi-polar)</a:t>
            </a:r>
            <a:r>
              <a:rPr lang="en-US" dirty="0"/>
              <a:t>, PMP,</a:t>
            </a:r>
            <a:r>
              <a:rPr lang="en-US" baseline="0" dirty="0"/>
              <a:t> Photo, FET, MOSFET(high current switching, not as robust as NPN)</a:t>
            </a:r>
          </a:p>
          <a:p>
            <a:endParaRPr lang="en-US" baseline="0" dirty="0"/>
          </a:p>
          <a:p>
            <a:r>
              <a:rPr lang="en-US" baseline="0" dirty="0"/>
              <a:t>You can </a:t>
            </a:r>
            <a:r>
              <a:rPr lang="en-US" baseline="0" dirty="0" err="1"/>
              <a:t>bing</a:t>
            </a:r>
            <a:r>
              <a:rPr lang="en-US" baseline="0" dirty="0"/>
              <a:t> images to find the schematic symbol</a:t>
            </a:r>
          </a:p>
          <a:p>
            <a:endParaRPr lang="en-US" baseline="0" dirty="0"/>
          </a:p>
          <a:p>
            <a:r>
              <a:rPr lang="en-US" baseline="0" dirty="0"/>
              <a:t>Exceed 0.6 above ground triggers most.  </a:t>
            </a:r>
            <a:r>
              <a:rPr lang="en-US" baseline="0" dirty="0" err="1"/>
              <a:t>Ie</a:t>
            </a:r>
            <a:r>
              <a:rPr lang="en-US" baseline="0" dirty="0"/>
              <a:t> Gate Voltage</a:t>
            </a:r>
          </a:p>
          <a:p>
            <a:endParaRPr lang="en-US" baseline="0" dirty="0"/>
          </a:p>
          <a:p>
            <a:r>
              <a:rPr lang="en-US" baseline="0" dirty="0"/>
              <a:t>They have current, gain rating, which is a multiplier of the </a:t>
            </a:r>
            <a:r>
              <a:rPr lang="en-US" baseline="0" dirty="0" err="1"/>
              <a:t>imput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Hell Yeah!!! </a:t>
            </a:r>
          </a:p>
          <a:p>
            <a:endParaRPr lang="en-US" baseline="0" dirty="0"/>
          </a:p>
          <a:p>
            <a:r>
              <a:rPr lang="en-US" baseline="0" dirty="0"/>
              <a:t>How they are the “switches” that make everything work.</a:t>
            </a:r>
          </a:p>
          <a:p>
            <a:endParaRPr lang="en-US" baseline="0" dirty="0"/>
          </a:p>
          <a:p>
            <a:r>
              <a:rPr lang="en-US" baseline="0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Single transistor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Show </a:t>
            </a:r>
            <a:r>
              <a:rPr lang="en-US" baseline="0" dirty="0" err="1"/>
              <a:t>astable</a:t>
            </a:r>
            <a:r>
              <a:rPr lang="en-US" baseline="0" dirty="0"/>
              <a:t> in </a:t>
            </a:r>
            <a:r>
              <a:rPr lang="en-US" baseline="0" dirty="0" err="1"/>
              <a:t>tinkercad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Show it for real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 switch really is and how a relay</a:t>
            </a:r>
            <a:r>
              <a:rPr lang="en-US" baseline="0" dirty="0"/>
              <a:t> is just a fancy switch with and inductor</a:t>
            </a:r>
          </a:p>
          <a:p>
            <a:endParaRPr lang="en-US" baseline="0" dirty="0"/>
          </a:p>
          <a:p>
            <a:r>
              <a:rPr lang="en-US" baseline="0" dirty="0"/>
              <a:t>Talk about</a:t>
            </a:r>
          </a:p>
          <a:p>
            <a:endParaRPr lang="en-US" baseline="0" dirty="0"/>
          </a:p>
          <a:p>
            <a:r>
              <a:rPr lang="en-US" baseline="0" dirty="0"/>
              <a:t>Normally Open, Normally Closed</a:t>
            </a:r>
          </a:p>
          <a:p>
            <a:endParaRPr lang="en-US" baseline="0" dirty="0"/>
          </a:p>
          <a:p>
            <a:r>
              <a:rPr lang="en-US" baseline="0" dirty="0"/>
              <a:t>Single vs double</a:t>
            </a:r>
          </a:p>
          <a:p>
            <a:endParaRPr lang="en-US" baseline="0" dirty="0"/>
          </a:p>
          <a:p>
            <a:r>
              <a:rPr lang="en-US" baseline="0" dirty="0"/>
              <a:t>Mechanical vs Solid State vs. and Opto-Isolator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Digital vs.</a:t>
            </a:r>
            <a:r>
              <a:rPr lang="en-US" baseline="0" dirty="0"/>
              <a:t> Analog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Active high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No 0’s and 1’s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Not a true square wave because well…. Physics!!!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Various</a:t>
            </a:r>
            <a:r>
              <a:rPr lang="en-US" baseline="0" dirty="0"/>
              <a:t> form of DIP and the such.</a:t>
            </a:r>
          </a:p>
          <a:p>
            <a:endParaRPr lang="en-US" baseline="0" dirty="0"/>
          </a:p>
          <a:p>
            <a:r>
              <a:rPr lang="en-US" baseline="0" dirty="0"/>
              <a:t>Introduce the Arduino talk more about analog vs digital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Pull up vs. pull down resistor.  Reference Active High/Low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Demo: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 sample schematic</a:t>
            </a:r>
          </a:p>
          <a:p>
            <a:r>
              <a:rPr lang="en-US" dirty="0"/>
              <a:t>Maybe 555</a:t>
            </a:r>
            <a:r>
              <a:rPr lang="en-US" baseline="0" dirty="0"/>
              <a:t> timer circuit?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Needs to have cross over lines</a:t>
            </a:r>
          </a:p>
          <a:p>
            <a:endParaRPr lang="en-US" dirty="0"/>
          </a:p>
          <a:p>
            <a:r>
              <a:rPr lang="en-US" dirty="0"/>
              <a:t>Need to have</a:t>
            </a:r>
          </a:p>
          <a:p>
            <a:r>
              <a:rPr lang="en-US" dirty="0"/>
              <a:t>Resistor</a:t>
            </a:r>
          </a:p>
          <a:p>
            <a:r>
              <a:rPr lang="en-US" dirty="0"/>
              <a:t>Capacitor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Voltage source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IC</a:t>
            </a:r>
          </a:p>
          <a:p>
            <a:endParaRPr lang="en-US" dirty="0"/>
          </a:p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https://www.midcenturyradios.com/schematic.html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I2c, SPI</a:t>
            </a:r>
          </a:p>
          <a:p>
            <a:endParaRPr lang="en-US" dirty="0"/>
          </a:p>
          <a:p>
            <a:r>
              <a:rPr lang="en-US" dirty="0"/>
              <a:t>Talk</a:t>
            </a:r>
            <a:r>
              <a:rPr lang="en-US" baseline="0" dirty="0"/>
              <a:t> about level shifting.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they are currently used</a:t>
            </a:r>
          </a:p>
          <a:p>
            <a:endParaRPr lang="en-US" dirty="0"/>
          </a:p>
          <a:p>
            <a:r>
              <a:rPr lang="en-US" dirty="0"/>
              <a:t>Show a diagram</a:t>
            </a:r>
          </a:p>
          <a:p>
            <a:endParaRPr lang="en-US" dirty="0"/>
          </a:p>
          <a:p>
            <a:r>
              <a:rPr lang="en-US" dirty="0"/>
              <a:t>Show</a:t>
            </a:r>
            <a:r>
              <a:rPr lang="en-US" baseline="0" dirty="0"/>
              <a:t> the hookup, timing, and show some online examples.</a:t>
            </a:r>
          </a:p>
          <a:p>
            <a:endParaRPr lang="en-US" baseline="0" dirty="0"/>
          </a:p>
          <a:p>
            <a:r>
              <a:rPr lang="en-US" baseline="0" dirty="0"/>
              <a:t>Mention the big colorful signs.</a:t>
            </a:r>
          </a:p>
          <a:p>
            <a:endParaRPr lang="en-US" baseline="0" dirty="0"/>
          </a:p>
          <a:p>
            <a:r>
              <a:rPr lang="en-US" baseline="0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mkr1000 and the sign showing the hello bits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Show the </a:t>
            </a:r>
            <a:r>
              <a:rPr lang="en-US" baseline="0" dirty="0" err="1"/>
              <a:t>neopixel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OLED screen and I2C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7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5, 3v3, 1v8</a:t>
            </a:r>
          </a:p>
          <a:p>
            <a:endParaRPr lang="en-US" dirty="0"/>
          </a:p>
          <a:p>
            <a:r>
              <a:rPr lang="en-US" dirty="0"/>
              <a:t>How do you hook all of this together</a:t>
            </a:r>
            <a:r>
              <a:rPr lang="en-US" baseline="0" dirty="0"/>
              <a:t> and make it talk?</a:t>
            </a:r>
          </a:p>
          <a:p>
            <a:endParaRPr lang="en-US" baseline="0" dirty="0"/>
          </a:p>
          <a:p>
            <a:r>
              <a:rPr lang="en-US" baseline="0" dirty="0" err="1"/>
              <a:t>Firmata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9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Make better project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Transistor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Arduino(Photon)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DHT11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I2C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4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Forest </a:t>
            </a:r>
            <a:r>
              <a:rPr lang="en-US" dirty="0" err="1"/>
              <a:t>Miims</a:t>
            </a:r>
            <a:r>
              <a:rPr lang="en-US" dirty="0"/>
              <a:t> III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http://www.forrestmims.org/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4"/>
              </a:rPr>
              <a:t>https://www.w5yi.org/catalog_details.php?pid=34&amp;sort=21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5"/>
              </a:rPr>
              <a:t>https://docs.google.com/file/d/0B5jcnBPSPWQyaTU1OW5NbVJQNW8/edit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Electronics</a:t>
            </a:r>
            <a:r>
              <a:rPr lang="en-US" baseline="0" dirty="0"/>
              <a:t> for beginners: 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Bigclivedotcom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6"/>
              </a:rPr>
              <a:t>https://www.youtube.com/watch?v=6Maq5IyHSuc</a:t>
            </a:r>
            <a:endParaRPr lang="en-US" dirty="0"/>
          </a:p>
          <a:p>
            <a:pPr marL="0" indent="0">
              <a:buFontTx/>
              <a:buNone/>
            </a:pPr>
            <a:r>
              <a:rPr lang="en-US" baseline="0" dirty="0"/>
              <a:t> </a:t>
            </a:r>
            <a:endParaRPr lang="en-US" dirty="0"/>
          </a:p>
          <a:p>
            <a:r>
              <a:rPr lang="en-US" dirty="0" err="1"/>
              <a:t>Tinkercad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7"/>
              </a:rPr>
              <a:t>https://www.tinkercad.com/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US" dirty="0" err="1"/>
              <a:t>Frizing</a:t>
            </a:r>
            <a:endParaRPr lang="en-US" dirty="0"/>
          </a:p>
          <a:p>
            <a:r>
              <a:rPr lang="en-US" dirty="0"/>
              <a:t>= </a:t>
            </a:r>
            <a:r>
              <a:rPr lang="en-US" dirty="0">
                <a:hlinkClick r:id="rId8"/>
              </a:rPr>
              <a:t>http://fritzing.org/home/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Sparkfun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baseline="0" dirty="0"/>
              <a:t>Resistor page here https://learn.sparkfun.com/tutorials/resistors/all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r>
              <a:rPr lang="en-US" dirty="0"/>
              <a:t>Capacitor</a:t>
            </a:r>
          </a:p>
          <a:p>
            <a:r>
              <a:rPr lang="en-US" dirty="0"/>
              <a:t>Demo</a:t>
            </a:r>
            <a:r>
              <a:rPr lang="en-US" baseline="0" dirty="0"/>
              <a:t> page links</a:t>
            </a:r>
          </a:p>
          <a:p>
            <a:r>
              <a:rPr lang="en-US" baseline="0" dirty="0"/>
              <a:t>https://github.com/pulcher/electronics-for-programmers</a:t>
            </a:r>
          </a:p>
          <a:p>
            <a:endParaRPr lang="en-US" baseline="0" dirty="0"/>
          </a:p>
          <a:p>
            <a:r>
              <a:rPr lang="en-US" baseline="0" dirty="0"/>
              <a:t>Remind everyone to buy some kits stuff, blow it up, fix it, them expand on what you know.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 sample schematic</a:t>
            </a:r>
          </a:p>
          <a:p>
            <a:r>
              <a:rPr lang="en-US" dirty="0"/>
              <a:t>Maybe 555</a:t>
            </a:r>
            <a:r>
              <a:rPr lang="en-US" baseline="0" dirty="0"/>
              <a:t> timer circuit?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Needs to have cross over lines</a:t>
            </a:r>
          </a:p>
          <a:p>
            <a:endParaRPr lang="en-US" dirty="0"/>
          </a:p>
          <a:p>
            <a:r>
              <a:rPr lang="en-US" dirty="0"/>
              <a:t>Need to have</a:t>
            </a:r>
          </a:p>
          <a:p>
            <a:r>
              <a:rPr lang="en-US" dirty="0"/>
              <a:t>Resistor</a:t>
            </a:r>
          </a:p>
          <a:p>
            <a:r>
              <a:rPr lang="en-US" dirty="0"/>
              <a:t>Capacitor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Voltage source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IC</a:t>
            </a:r>
          </a:p>
          <a:p>
            <a:endParaRPr lang="en-US" dirty="0"/>
          </a:p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https://learn.sparkfun.com/tutorials/how-to-read-a-schematic/all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</a:t>
            </a:r>
          </a:p>
          <a:p>
            <a:r>
              <a:rPr lang="en-US" dirty="0"/>
              <a:t>VCC = Voltage Common Collector.  From the earliest semiconductor days.  Could read V+, V-, </a:t>
            </a:r>
            <a:r>
              <a:rPr lang="en-US" dirty="0" err="1"/>
              <a:t>Vdd</a:t>
            </a:r>
            <a:r>
              <a:rPr lang="en-US" dirty="0"/>
              <a:t>(drain drain)</a:t>
            </a:r>
          </a:p>
          <a:p>
            <a:r>
              <a:rPr lang="en-US" dirty="0"/>
              <a:t>TX/RX = transmit/receive</a:t>
            </a:r>
          </a:p>
          <a:p>
            <a:r>
              <a:rPr lang="en-US" dirty="0"/>
              <a:t>D = Digital</a:t>
            </a:r>
          </a:p>
          <a:p>
            <a:r>
              <a:rPr lang="en-US" dirty="0"/>
              <a:t>A = Analog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through a sample schematic</a:t>
            </a:r>
          </a:p>
          <a:p>
            <a:r>
              <a:rPr lang="en-US" dirty="0"/>
              <a:t>Maybe 555</a:t>
            </a:r>
            <a:r>
              <a:rPr lang="en-US" baseline="0" dirty="0"/>
              <a:t> timer circuit?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Needs to have cross over lines</a:t>
            </a:r>
          </a:p>
          <a:p>
            <a:endParaRPr lang="en-US" dirty="0"/>
          </a:p>
          <a:p>
            <a:r>
              <a:rPr lang="en-US" dirty="0"/>
              <a:t>Need to have</a:t>
            </a:r>
          </a:p>
          <a:p>
            <a:r>
              <a:rPr lang="en-US" dirty="0"/>
              <a:t>Resistor</a:t>
            </a:r>
          </a:p>
          <a:p>
            <a:r>
              <a:rPr lang="en-US" dirty="0"/>
              <a:t>Capacitor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Voltage source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IC</a:t>
            </a:r>
          </a:p>
          <a:p>
            <a:endParaRPr lang="en-US" dirty="0"/>
          </a:p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https://learn.sparkfun.com/tutorials/how-to-read-a-schematic/all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DMM</a:t>
            </a:r>
          </a:p>
          <a:p>
            <a:endParaRPr lang="en-US" dirty="0"/>
          </a:p>
          <a:p>
            <a:r>
              <a:rPr lang="en-US" dirty="0"/>
              <a:t>Bread</a:t>
            </a:r>
            <a:r>
              <a:rPr lang="en-US" baseline="0" dirty="0"/>
              <a:t>board\</a:t>
            </a:r>
          </a:p>
          <a:p>
            <a:r>
              <a:rPr lang="en-US" baseline="0" dirty="0"/>
              <a:t>- Possible demo of the things</a:t>
            </a:r>
          </a:p>
          <a:p>
            <a:endParaRPr lang="en-US" baseline="0" dirty="0"/>
          </a:p>
          <a:p>
            <a:r>
              <a:rPr lang="en-US" baseline="0" dirty="0"/>
              <a:t>Connecting wires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pre-made solid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Make your own</a:t>
            </a:r>
          </a:p>
          <a:p>
            <a:endParaRPr lang="en-US" baseline="0" dirty="0"/>
          </a:p>
          <a:p>
            <a:r>
              <a:rPr lang="en-US" baseline="0" dirty="0"/>
              <a:t>Power supply</a:t>
            </a:r>
          </a:p>
          <a:p>
            <a:endParaRPr lang="en-US" baseline="0" dirty="0"/>
          </a:p>
          <a:p>
            <a:r>
              <a:rPr lang="en-US" baseline="0" dirty="0"/>
              <a:t>Side cutters</a:t>
            </a:r>
          </a:p>
          <a:p>
            <a:endParaRPr lang="en-US" baseline="0" dirty="0"/>
          </a:p>
          <a:p>
            <a:r>
              <a:rPr lang="en-US" baseline="0" dirty="0"/>
              <a:t>Wire strippers</a:t>
            </a:r>
          </a:p>
          <a:p>
            <a:endParaRPr lang="en-US" baseline="0" dirty="0"/>
          </a:p>
          <a:p>
            <a:r>
              <a:rPr lang="en-US" baseline="0" dirty="0"/>
              <a:t>Touch on soldering</a:t>
            </a:r>
          </a:p>
          <a:p>
            <a:endParaRPr lang="en-US" dirty="0"/>
          </a:p>
          <a:p>
            <a:r>
              <a:rPr lang="en-US" dirty="0"/>
              <a:t>My power</a:t>
            </a:r>
            <a:r>
              <a:rPr lang="en-US" baseline="0" dirty="0"/>
              <a:t> supply vs. what you need.</a:t>
            </a:r>
          </a:p>
          <a:p>
            <a:endParaRPr lang="en-US" baseline="0" dirty="0"/>
          </a:p>
          <a:p>
            <a:r>
              <a:rPr lang="en-US" baseline="0" dirty="0" err="1"/>
              <a:t>Tinkercad</a:t>
            </a:r>
            <a:r>
              <a:rPr lang="en-US" baseline="0" dirty="0"/>
              <a:t> and circuit simulation</a:t>
            </a:r>
          </a:p>
          <a:p>
            <a:endParaRPr lang="en-US" baseline="0" dirty="0"/>
          </a:p>
          <a:p>
            <a:r>
              <a:rPr lang="en-US" baseline="0" dirty="0"/>
              <a:t>Fritzing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DMM</a:t>
            </a:r>
          </a:p>
          <a:p>
            <a:r>
              <a:rPr lang="en-US" dirty="0"/>
              <a:t>Amazon: </a:t>
            </a:r>
            <a:r>
              <a:rPr lang="en-US" dirty="0">
                <a:hlinkClick r:id="rId3"/>
              </a:rPr>
              <a:t>https://www.amazon.com/TENMA-72-7780-TRMS-HANDHELD-COUNT/dp/B011P0A7RO/ref=sr_1_1?crid=3L2ZI74SQZOSJ&amp;keywords=tenma+72-7780&amp;qid=1562536802&amp;s=gateway&amp;sprefix=tenma+72-7%2Caps%2C148&amp;sr=8-1</a:t>
            </a:r>
            <a:endParaRPr lang="en-US" dirty="0"/>
          </a:p>
          <a:p>
            <a:endParaRPr lang="en-US" dirty="0"/>
          </a:p>
          <a:p>
            <a:r>
              <a:rPr lang="en-US" dirty="0"/>
              <a:t>Harbor freight: </a:t>
            </a:r>
            <a:r>
              <a:rPr lang="en-US" dirty="0">
                <a:hlinkClick r:id="rId4"/>
              </a:rPr>
              <a:t>https://www.harborfreight.com/7-function-digital-multimeter-63759.html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  <a:p>
            <a:endParaRPr lang="en-US" dirty="0"/>
          </a:p>
          <a:p>
            <a:r>
              <a:rPr lang="en-US" dirty="0"/>
              <a:t>Benchtop: amazon </a:t>
            </a:r>
            <a:r>
              <a:rPr lang="en-US" dirty="0">
                <a:hlinkClick r:id="rId3"/>
              </a:rPr>
              <a:t>https://www.amazon.com/Switching-Regulated-temperature-protection-Alligator/dp/B07JQXQ8S5/ref=sr_1_3?keywords=benchtop+power+supplies&amp;qid=1562542434&amp;s=gateway&amp;sr=8-3</a:t>
            </a:r>
            <a:endParaRPr lang="en-US" dirty="0"/>
          </a:p>
          <a:p>
            <a:r>
              <a:rPr lang="en-US" dirty="0"/>
              <a:t>67.97</a:t>
            </a:r>
          </a:p>
          <a:p>
            <a:endParaRPr lang="en-US" dirty="0"/>
          </a:p>
          <a:p>
            <a:r>
              <a:rPr lang="en-US" dirty="0"/>
              <a:t>LED: amazon: </a:t>
            </a:r>
            <a:r>
              <a:rPr lang="en-US" dirty="0">
                <a:hlinkClick r:id="rId4"/>
              </a:rPr>
              <a:t>https://www.amazon.com/BMOUO-Universal-Regulated-Switching-Computer/dp/B01EWG6YT8/ref=sr_1_3?keywords=led+power+supplies&amp;qid=1562542641&amp;s=gateway&amp;sr=8-3</a:t>
            </a:r>
            <a:endParaRPr lang="en-US" dirty="0"/>
          </a:p>
          <a:p>
            <a:r>
              <a:rPr lang="en-US" dirty="0"/>
              <a:t>17.98</a:t>
            </a:r>
          </a:p>
          <a:p>
            <a:endParaRPr lang="en-US" dirty="0"/>
          </a:p>
          <a:p>
            <a:r>
              <a:rPr lang="en-US" dirty="0"/>
              <a:t>USB Power: </a:t>
            </a:r>
            <a:r>
              <a:rPr lang="en-US" dirty="0">
                <a:hlinkClick r:id="rId5"/>
              </a:rPr>
              <a:t>https://www.amazon.com/dp/B00P936188/ref=psdc_2407761011_t1_B00VH8ZW02</a:t>
            </a:r>
            <a:endParaRPr lang="en-US" dirty="0"/>
          </a:p>
          <a:p>
            <a:r>
              <a:rPr lang="en-US" dirty="0"/>
              <a:t>25.99</a:t>
            </a:r>
          </a:p>
          <a:p>
            <a:endParaRPr lang="en-US" dirty="0"/>
          </a:p>
          <a:p>
            <a:r>
              <a:rPr lang="en-US" dirty="0"/>
              <a:t>Adafruit </a:t>
            </a:r>
            <a:r>
              <a:rPr lang="en-US" dirty="0" err="1"/>
              <a:t>lipo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https://www.adafruit.com/product/2011</a:t>
            </a:r>
            <a:endParaRPr lang="en-US" dirty="0"/>
          </a:p>
          <a:p>
            <a:r>
              <a:rPr lang="en-US" dirty="0"/>
              <a:t>12.50   3.7v 2000mAh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</a:t>
            </a:r>
            <a:r>
              <a:rPr lang="en-US" baseline="0" dirty="0"/>
              <a:t>board\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Possible demo of the things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Images and reference: </a:t>
            </a:r>
            <a:r>
              <a:rPr lang="en-US" dirty="0">
                <a:hlinkClick r:id="rId3"/>
              </a:rPr>
              <a:t>https://learn.adafruit.com/breadboards-for-beginners?view=all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0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DMM</a:t>
            </a:r>
          </a:p>
          <a:p>
            <a:endParaRPr lang="en-US" dirty="0"/>
          </a:p>
          <a:p>
            <a:r>
              <a:rPr lang="en-US" dirty="0"/>
              <a:t>Bread</a:t>
            </a:r>
            <a:r>
              <a:rPr lang="en-US" baseline="0" dirty="0"/>
              <a:t>board\</a:t>
            </a:r>
          </a:p>
          <a:p>
            <a:r>
              <a:rPr lang="en-US" baseline="0" dirty="0"/>
              <a:t>- Possible demo of the things</a:t>
            </a:r>
          </a:p>
          <a:p>
            <a:endParaRPr lang="en-US" baseline="0" dirty="0"/>
          </a:p>
          <a:p>
            <a:r>
              <a:rPr lang="en-US" baseline="0" dirty="0"/>
              <a:t>Connecting wires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pre-made solid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Make your own</a:t>
            </a:r>
          </a:p>
          <a:p>
            <a:endParaRPr lang="en-US" baseline="0" dirty="0"/>
          </a:p>
          <a:p>
            <a:r>
              <a:rPr lang="en-US" baseline="0" dirty="0"/>
              <a:t>Power supply</a:t>
            </a:r>
          </a:p>
          <a:p>
            <a:endParaRPr lang="en-US" baseline="0" dirty="0"/>
          </a:p>
          <a:p>
            <a:r>
              <a:rPr lang="en-US" baseline="0" dirty="0"/>
              <a:t>Side cutters</a:t>
            </a:r>
          </a:p>
          <a:p>
            <a:endParaRPr lang="en-US" baseline="0" dirty="0"/>
          </a:p>
          <a:p>
            <a:r>
              <a:rPr lang="en-US" baseline="0" dirty="0"/>
              <a:t>Wire strippers</a:t>
            </a:r>
          </a:p>
          <a:p>
            <a:endParaRPr lang="en-US" baseline="0" dirty="0"/>
          </a:p>
          <a:p>
            <a:r>
              <a:rPr lang="en-US" baseline="0" dirty="0"/>
              <a:t>Touch on soldering</a:t>
            </a:r>
          </a:p>
          <a:p>
            <a:endParaRPr lang="en-US" dirty="0"/>
          </a:p>
          <a:p>
            <a:r>
              <a:rPr lang="en-US" dirty="0"/>
              <a:t>My power</a:t>
            </a:r>
            <a:r>
              <a:rPr lang="en-US" baseline="0" dirty="0"/>
              <a:t> supply vs. what you need.</a:t>
            </a:r>
          </a:p>
          <a:p>
            <a:endParaRPr lang="en-US" baseline="0" dirty="0"/>
          </a:p>
          <a:p>
            <a:r>
              <a:rPr lang="en-US" baseline="0" dirty="0" err="1"/>
              <a:t>Tinkercad</a:t>
            </a:r>
            <a:r>
              <a:rPr lang="en-US" baseline="0" dirty="0"/>
              <a:t> and circuit simulation</a:t>
            </a:r>
          </a:p>
          <a:p>
            <a:endParaRPr lang="en-US" baseline="0" dirty="0"/>
          </a:p>
          <a:p>
            <a:r>
              <a:rPr lang="en-US" baseline="0" dirty="0"/>
              <a:t>Fritzing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151A-A1CD-4445-8EC2-5767EAB36D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621E-D4FA-4A86-8B71-CCA6E345A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63753" cy="1139574"/>
          </a:xfrm>
        </p:spPr>
        <p:txBody>
          <a:bodyPr/>
          <a:lstStyle/>
          <a:p>
            <a:r>
              <a:rPr lang="en-US" dirty="0"/>
              <a:t>Electronics for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5A8E9-DB8C-4C50-9162-1869CB498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382" y="2261937"/>
            <a:ext cx="8791575" cy="1655762"/>
          </a:xfrm>
        </p:spPr>
        <p:txBody>
          <a:bodyPr/>
          <a:lstStyle/>
          <a:p>
            <a:r>
              <a:rPr lang="en-US" dirty="0"/>
              <a:t>This isn’t magic and it doesn’t take a rocket scientist to understand this stuff.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352CC-CDF7-4086-968C-C2A66B91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501" y="3132870"/>
            <a:ext cx="1902117" cy="19082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34073F-6B52-4604-B660-1B7731260EBF}"/>
              </a:ext>
            </a:extLst>
          </p:cNvPr>
          <p:cNvSpPr/>
          <p:nvPr/>
        </p:nvSpPr>
        <p:spPr>
          <a:xfrm>
            <a:off x="2378925" y="3917699"/>
            <a:ext cx="82730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800" dirty="0"/>
              <a:t>Harold Pulcher (MVP)</a:t>
            </a:r>
          </a:p>
          <a:p>
            <a:r>
              <a:rPr lang="nb-NO" sz="2800" dirty="0"/>
              <a:t>@haroldpulcher</a:t>
            </a:r>
          </a:p>
          <a:p>
            <a:r>
              <a:rPr lang="nb-NO" sz="2800" dirty="0"/>
              <a:t>pulcher@pulcher.biz</a:t>
            </a:r>
          </a:p>
          <a:p>
            <a:r>
              <a:rPr lang="nb-NO" sz="2800" dirty="0"/>
              <a:t>https://www.youtube.com/user/hpulcher</a:t>
            </a:r>
          </a:p>
          <a:p>
            <a:r>
              <a:rPr lang="nb-NO" sz="2800" dirty="0"/>
              <a:t>https://github.com/pulcher/electronics-for-programers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88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0C-1792-4941-887A-26C01B3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977"/>
            <a:ext cx="9906000" cy="611052"/>
          </a:xfrm>
        </p:spPr>
        <p:txBody>
          <a:bodyPr/>
          <a:lstStyle/>
          <a:p>
            <a:r>
              <a:rPr lang="en-US" dirty="0"/>
              <a:t>Basic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285BF-E146-4344-991F-689EAC9326DD}"/>
              </a:ext>
            </a:extLst>
          </p:cNvPr>
          <p:cNvSpPr txBox="1"/>
          <p:nvPr/>
        </p:nvSpPr>
        <p:spPr>
          <a:xfrm>
            <a:off x="1689316" y="1910232"/>
            <a:ext cx="3223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Multimeter</a:t>
            </a:r>
          </a:p>
          <a:p>
            <a:r>
              <a:rPr lang="en-US" dirty="0"/>
              <a:t>Power Source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Side Cutters</a:t>
            </a:r>
          </a:p>
          <a:p>
            <a:r>
              <a:rPr lang="en-US" dirty="0"/>
              <a:t>Connecting wire</a:t>
            </a:r>
          </a:p>
          <a:p>
            <a:r>
              <a:rPr lang="en-US" dirty="0"/>
              <a:t>Wire Strippers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541D9-9B4D-4444-A5F3-C54474DF73EB}"/>
              </a:ext>
            </a:extLst>
          </p:cNvPr>
          <p:cNvSpPr txBox="1"/>
          <p:nvPr/>
        </p:nvSpPr>
        <p:spPr>
          <a:xfrm>
            <a:off x="6261315" y="2092271"/>
            <a:ext cx="358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Tinkercad</a:t>
            </a:r>
            <a:endParaRPr lang="en-US" dirty="0"/>
          </a:p>
          <a:p>
            <a:r>
              <a:rPr lang="en-US" dirty="0"/>
              <a:t>Fritzing</a:t>
            </a:r>
          </a:p>
          <a:p>
            <a:endParaRPr lang="en-US" dirty="0"/>
          </a:p>
          <a:p>
            <a:r>
              <a:rPr lang="en-US" dirty="0"/>
              <a:t>Bing(google, </a:t>
            </a:r>
            <a:r>
              <a:rPr lang="en-US" dirty="0" err="1"/>
              <a:t>etc</a:t>
            </a:r>
            <a:r>
              <a:rPr lang="en-US" dirty="0"/>
              <a:t>….)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2277B-2E94-4D22-A65B-70D2B4A867B0}"/>
              </a:ext>
            </a:extLst>
          </p:cNvPr>
          <p:cNvSpPr txBox="1"/>
          <p:nvPr/>
        </p:nvSpPr>
        <p:spPr>
          <a:xfrm>
            <a:off x="1859798" y="1332854"/>
            <a:ext cx="20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2D8F8-F58A-4DC2-84F0-CE67E9D8B2E7}"/>
              </a:ext>
            </a:extLst>
          </p:cNvPr>
          <p:cNvSpPr txBox="1"/>
          <p:nvPr/>
        </p:nvSpPr>
        <p:spPr>
          <a:xfrm>
            <a:off x="5548393" y="1332854"/>
            <a:ext cx="34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4928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1DCA-EED6-4941-BDB5-28F2AFB0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</a:t>
            </a:r>
            <a:r>
              <a:rPr lang="en-US" baseline="0" dirty="0"/>
              <a:t>e is Futile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2EB0-E607-4A3D-A6D7-05E855E13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D5C8-C350-4211-9ACD-514F4B78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Resist!!!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E392-DC05-47A1-8096-7D3FCABAE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Examples</a:t>
            </a:r>
          </a:p>
        </p:txBody>
      </p:sp>
    </p:spTree>
    <p:extLst>
      <p:ext uri="{BB962C8B-B14F-4D97-AF65-F5344CB8AC3E}">
        <p14:creationId xmlns:p14="http://schemas.microsoft.com/office/powerpoint/2010/main" val="9470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AB2B-5BD1-4A58-A50F-6FEE78A4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all the capacity you can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BB1E7-82F4-4328-A7E3-45FDE67D6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2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3737-AA5B-4394-98C9-C87B8A3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Diodes</a:t>
            </a:r>
            <a:r>
              <a:rPr lang="en-US" baseline="0" dirty="0"/>
              <a:t> and one-way streets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41A3-7960-4676-96F2-04451F57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8E7E1-4533-4541-8837-242EC411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electricity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D2716-F2C1-4ACB-9C59-6ABCE9460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121AE34-473D-4A45-97D2-9181434346C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C34447-2E47-4A51-9CA9-02194E0227EB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742C6A-A577-41E4-BB66-95BFFC0EC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716691B-6B49-4D95-8C41-BBAE05AEA5F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5B6785-9905-4722-A32E-23F6318B485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712883-02C6-4CDB-84E0-6B45544D9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946DF8E-AC30-47CE-BD90-2FAC671F6C80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045CE-1406-45AC-8315-C6CB5F65F564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887-1B7B-4BCC-AA84-C378C567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Smoke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F726-2DB5-49A1-BCA9-FEFDB3654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if this voltage thing really works!</a:t>
            </a:r>
          </a:p>
        </p:txBody>
      </p:sp>
    </p:spTree>
    <p:extLst>
      <p:ext uri="{BB962C8B-B14F-4D97-AF65-F5344CB8AC3E}">
        <p14:creationId xmlns:p14="http://schemas.microsoft.com/office/powerpoint/2010/main" val="176305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E192-664C-43F8-92DF-7E02BD68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still</a:t>
            </a:r>
            <a:r>
              <a:rPr lang="en-US" baseline="0" dirty="0"/>
              <a:t> Need Transistors?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A0DF6-9652-4B57-896B-97653D007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65FC-7A22-450F-AD49-3C91F4E0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me on and Relay that to the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4091-ACF9-4A6A-B824-F4D1358B3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AAC7-5A98-492B-87BE-1EE858FE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get digital Baby!!!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BFF3-BAD8-4C67-8D08-2DBC783E1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E67389A-DB54-4763-BC7D-EE68D29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60" y="194616"/>
            <a:ext cx="8715511" cy="704042"/>
          </a:xfrm>
        </p:spPr>
        <p:txBody>
          <a:bodyPr/>
          <a:lstStyle/>
          <a:p>
            <a:r>
              <a:rPr lang="en-US" dirty="0"/>
              <a:t>What do all these</a:t>
            </a:r>
            <a:r>
              <a:rPr lang="en-US" baseline="0" dirty="0"/>
              <a:t> Hieroglyphics mean?</a:t>
            </a:r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815DC26F-EA23-4189-AAC3-BB003DD5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48" y="1054422"/>
            <a:ext cx="8604323" cy="52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4144-9773-470E-A0E2-62F93B60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the buss comes in, Everyone Rides!!!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406A6-B755-4FFF-9569-C2F598B9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9FB8-E4B4-424B-A549-1AC16C3A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</a:t>
            </a:r>
            <a:r>
              <a:rPr lang="en-US" baseline="0" dirty="0"/>
              <a:t> to the Voltage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5A3A-45F0-4211-94BA-071CEA9F1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8FD2-515A-44F4-9DE8-FE831EC6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we know all of this……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A033A-1026-4EA3-A3F0-0242B5750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use it all at once!!!</a:t>
            </a:r>
          </a:p>
        </p:txBody>
      </p:sp>
    </p:spTree>
    <p:extLst>
      <p:ext uri="{BB962C8B-B14F-4D97-AF65-F5344CB8AC3E}">
        <p14:creationId xmlns:p14="http://schemas.microsoft.com/office/powerpoint/2010/main" val="78645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14E5-E6C4-4B64-A3E9-2A1A85FD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of Doom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7F75-4572-463F-B1AF-CA44573A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E67389A-DB54-4763-BC7D-EE68D29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60" y="194616"/>
            <a:ext cx="8715511" cy="704042"/>
          </a:xfrm>
        </p:spPr>
        <p:txBody>
          <a:bodyPr/>
          <a:lstStyle/>
          <a:p>
            <a:r>
              <a:rPr lang="en-US" dirty="0"/>
              <a:t>A less complex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0346A-F642-4E91-A966-1FEBEADB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39" y="1270618"/>
            <a:ext cx="9375522" cy="49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E67389A-DB54-4763-BC7D-EE68D290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60" y="194616"/>
            <a:ext cx="8715511" cy="704042"/>
          </a:xfrm>
        </p:spPr>
        <p:txBody>
          <a:bodyPr>
            <a:normAutofit/>
          </a:bodyPr>
          <a:lstStyle/>
          <a:p>
            <a:r>
              <a:rPr lang="en-US" dirty="0"/>
              <a:t>We don’t need Lines….</a:t>
            </a:r>
          </a:p>
        </p:txBody>
      </p:sp>
      <p:pic>
        <p:nvPicPr>
          <p:cNvPr id="7" name="Picture 6" descr="node junction example">
            <a:extLst>
              <a:ext uri="{FF2B5EF4-FFF2-40B4-BE49-F238E27FC236}">
                <a16:creationId xmlns:a16="http://schemas.microsoft.com/office/drawing/2014/main" id="{13330460-A249-483E-B5F1-F29741CC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68" y="4015094"/>
            <a:ext cx="4449127" cy="264829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2C318D9-A2A8-4AA1-BA79-B1B01167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00" y="898658"/>
            <a:ext cx="6389907" cy="347403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53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0C-1792-4941-887A-26C01B3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977"/>
            <a:ext cx="9906000" cy="611052"/>
          </a:xfrm>
        </p:spPr>
        <p:txBody>
          <a:bodyPr/>
          <a:lstStyle/>
          <a:p>
            <a:r>
              <a:rPr lang="en-US" dirty="0"/>
              <a:t>Basic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285BF-E146-4344-991F-689EAC9326DD}"/>
              </a:ext>
            </a:extLst>
          </p:cNvPr>
          <p:cNvSpPr txBox="1"/>
          <p:nvPr/>
        </p:nvSpPr>
        <p:spPr>
          <a:xfrm>
            <a:off x="1689316" y="1910232"/>
            <a:ext cx="3223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Multimeter</a:t>
            </a:r>
          </a:p>
          <a:p>
            <a:r>
              <a:rPr lang="en-US" dirty="0"/>
              <a:t>Power Source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Side Cutters</a:t>
            </a:r>
          </a:p>
          <a:p>
            <a:r>
              <a:rPr lang="en-US" dirty="0"/>
              <a:t>Connecting wire</a:t>
            </a:r>
          </a:p>
          <a:p>
            <a:r>
              <a:rPr lang="en-US" dirty="0"/>
              <a:t>Wire Strippers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541D9-9B4D-4444-A5F3-C54474DF73EB}"/>
              </a:ext>
            </a:extLst>
          </p:cNvPr>
          <p:cNvSpPr txBox="1"/>
          <p:nvPr/>
        </p:nvSpPr>
        <p:spPr>
          <a:xfrm>
            <a:off x="6261315" y="2092271"/>
            <a:ext cx="358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Tinkercad</a:t>
            </a:r>
            <a:endParaRPr lang="en-US" dirty="0"/>
          </a:p>
          <a:p>
            <a:r>
              <a:rPr lang="en-US" dirty="0"/>
              <a:t>Fritzing</a:t>
            </a:r>
          </a:p>
          <a:p>
            <a:endParaRPr lang="en-US" dirty="0"/>
          </a:p>
          <a:p>
            <a:r>
              <a:rPr lang="en-US" dirty="0"/>
              <a:t>Bing(google, </a:t>
            </a:r>
            <a:r>
              <a:rPr lang="en-US" dirty="0" err="1"/>
              <a:t>etc</a:t>
            </a:r>
            <a:r>
              <a:rPr lang="en-US" dirty="0"/>
              <a:t>….)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2277B-2E94-4D22-A65B-70D2B4A867B0}"/>
              </a:ext>
            </a:extLst>
          </p:cNvPr>
          <p:cNvSpPr txBox="1"/>
          <p:nvPr/>
        </p:nvSpPr>
        <p:spPr>
          <a:xfrm>
            <a:off x="1859798" y="1332854"/>
            <a:ext cx="20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2D8F8-F58A-4DC2-84F0-CE67E9D8B2E7}"/>
              </a:ext>
            </a:extLst>
          </p:cNvPr>
          <p:cNvSpPr txBox="1"/>
          <p:nvPr/>
        </p:nvSpPr>
        <p:spPr>
          <a:xfrm>
            <a:off x="5548393" y="1332854"/>
            <a:ext cx="34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46833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0C-1792-4941-887A-26C01B3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977"/>
            <a:ext cx="9906000" cy="611052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MultiMeter</a:t>
            </a:r>
            <a:r>
              <a:rPr lang="en-US" dirty="0"/>
              <a:t> - DMM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138C4D-7A97-4F4A-88A6-EE73F89F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51" y="1086331"/>
            <a:ext cx="4105602" cy="4105602"/>
          </a:xfrm>
          <a:prstGeom prst="rect">
            <a:avLst/>
          </a:prstGeom>
        </p:spPr>
      </p:pic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93E4874A-8634-4A3A-AB2D-CF816A8F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447" y="1086331"/>
            <a:ext cx="4105602" cy="41056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499BF0-A03E-4BFE-9022-05F50AA1D9B9}"/>
              </a:ext>
            </a:extLst>
          </p:cNvPr>
          <p:cNvSpPr txBox="1"/>
          <p:nvPr/>
        </p:nvSpPr>
        <p:spPr>
          <a:xfrm>
            <a:off x="3053166" y="5749871"/>
            <a:ext cx="161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91.75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26824-A397-470A-98E8-920D4AA3D6D0}"/>
              </a:ext>
            </a:extLst>
          </p:cNvPr>
          <p:cNvSpPr txBox="1"/>
          <p:nvPr/>
        </p:nvSpPr>
        <p:spPr>
          <a:xfrm>
            <a:off x="7709840" y="5587003"/>
            <a:ext cx="161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6.39</a:t>
            </a:r>
          </a:p>
        </p:txBody>
      </p:sp>
    </p:spTree>
    <p:extLst>
      <p:ext uri="{BB962C8B-B14F-4D97-AF65-F5344CB8AC3E}">
        <p14:creationId xmlns:p14="http://schemas.microsoft.com/office/powerpoint/2010/main" val="280933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0C-1792-4941-887A-26C01B3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977"/>
            <a:ext cx="9906000" cy="611052"/>
          </a:xfrm>
        </p:spPr>
        <p:txBody>
          <a:bodyPr/>
          <a:lstStyle/>
          <a:p>
            <a:r>
              <a:rPr lang="en-US" dirty="0"/>
              <a:t>Power Source</a:t>
            </a:r>
          </a:p>
        </p:txBody>
      </p:sp>
      <p:pic>
        <p:nvPicPr>
          <p:cNvPr id="4" name="Picture 3" descr="A picture containing clock, sky&#10;&#10;Description automatically generated">
            <a:extLst>
              <a:ext uri="{FF2B5EF4-FFF2-40B4-BE49-F238E27FC236}">
                <a16:creationId xmlns:a16="http://schemas.microsoft.com/office/drawing/2014/main" id="{7A1A5A2A-E349-48F5-8923-A1EC890A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34" y="961029"/>
            <a:ext cx="4079929" cy="4079929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3E183F5-91F0-4C53-94E4-CB05F4FF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655" y="721545"/>
            <a:ext cx="2578853" cy="2578853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720F58C0-8011-46A2-B328-E1EA965F1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147" y="3797084"/>
            <a:ext cx="2293017" cy="2866271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800BBBC8-7F44-4DE5-9666-BA08A0DFA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081" y="2809067"/>
            <a:ext cx="4062582" cy="30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1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0C-1792-4941-887A-26C01B3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977"/>
            <a:ext cx="9906000" cy="611052"/>
          </a:xfrm>
        </p:spPr>
        <p:txBody>
          <a:bodyPr/>
          <a:lstStyle/>
          <a:p>
            <a:r>
              <a:rPr lang="en-US" dirty="0"/>
              <a:t>Breadboard</a:t>
            </a:r>
          </a:p>
        </p:txBody>
      </p:sp>
      <p:pic>
        <p:nvPicPr>
          <p:cNvPr id="4" name="Picture 3" descr="A wooden table&#10;&#10;Description automatically generated">
            <a:extLst>
              <a:ext uri="{FF2B5EF4-FFF2-40B4-BE49-F238E27FC236}">
                <a16:creationId xmlns:a16="http://schemas.microsoft.com/office/drawing/2014/main" id="{577B192C-73FC-4156-9B3A-F1DAF806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11" y="1160351"/>
            <a:ext cx="6069962" cy="4537297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B960A009-7426-4FC4-8746-59E5446C5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07" r="17307"/>
          <a:stretch/>
        </p:blipFill>
        <p:spPr>
          <a:xfrm>
            <a:off x="3110872" y="961029"/>
            <a:ext cx="4663440" cy="5317856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E762341-8FD0-4E77-967C-4A0ABBE2C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572081"/>
            <a:ext cx="9329223" cy="3731689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A93056AB-00CD-418B-AD75-E049F7903D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78" t="10285" r="9684" b="11064"/>
          <a:stretch/>
        </p:blipFill>
        <p:spPr>
          <a:xfrm>
            <a:off x="2135341" y="961029"/>
            <a:ext cx="7344540" cy="57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0C-1792-4941-887A-26C01B35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977"/>
            <a:ext cx="9906000" cy="611052"/>
          </a:xfrm>
        </p:spPr>
        <p:txBody>
          <a:bodyPr/>
          <a:lstStyle/>
          <a:p>
            <a:r>
              <a:rPr lang="en-US" dirty="0"/>
              <a:t>Wire and Things to Cut Wires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285BF-E146-4344-991F-689EAC9326DD}"/>
              </a:ext>
            </a:extLst>
          </p:cNvPr>
          <p:cNvSpPr txBox="1"/>
          <p:nvPr/>
        </p:nvSpPr>
        <p:spPr>
          <a:xfrm>
            <a:off x="1689316" y="1910232"/>
            <a:ext cx="3223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Multimeter</a:t>
            </a:r>
          </a:p>
          <a:p>
            <a:r>
              <a:rPr lang="en-US" dirty="0"/>
              <a:t>Power Source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Side Cutters</a:t>
            </a:r>
          </a:p>
          <a:p>
            <a:r>
              <a:rPr lang="en-US" dirty="0"/>
              <a:t>Connecting wire</a:t>
            </a:r>
          </a:p>
          <a:p>
            <a:r>
              <a:rPr lang="en-US" dirty="0"/>
              <a:t>Wire Strippers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541D9-9B4D-4444-A5F3-C54474DF73EB}"/>
              </a:ext>
            </a:extLst>
          </p:cNvPr>
          <p:cNvSpPr txBox="1"/>
          <p:nvPr/>
        </p:nvSpPr>
        <p:spPr>
          <a:xfrm>
            <a:off x="6261315" y="2092271"/>
            <a:ext cx="358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Tinkercad</a:t>
            </a:r>
            <a:endParaRPr lang="en-US" dirty="0"/>
          </a:p>
          <a:p>
            <a:r>
              <a:rPr lang="en-US" dirty="0"/>
              <a:t>Fritzing</a:t>
            </a:r>
          </a:p>
          <a:p>
            <a:endParaRPr lang="en-US" dirty="0"/>
          </a:p>
          <a:p>
            <a:r>
              <a:rPr lang="en-US" dirty="0"/>
              <a:t>Bing(google, </a:t>
            </a:r>
            <a:r>
              <a:rPr lang="en-US" dirty="0" err="1"/>
              <a:t>etc</a:t>
            </a:r>
            <a:r>
              <a:rPr lang="en-US" dirty="0"/>
              <a:t>….)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2277B-2E94-4D22-A65B-70D2B4A867B0}"/>
              </a:ext>
            </a:extLst>
          </p:cNvPr>
          <p:cNvSpPr txBox="1"/>
          <p:nvPr/>
        </p:nvSpPr>
        <p:spPr>
          <a:xfrm>
            <a:off x="1859798" y="1332854"/>
            <a:ext cx="20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2D8F8-F58A-4DC2-84F0-CE67E9D8B2E7}"/>
              </a:ext>
            </a:extLst>
          </p:cNvPr>
          <p:cNvSpPr txBox="1"/>
          <p:nvPr/>
        </p:nvSpPr>
        <p:spPr>
          <a:xfrm>
            <a:off x="5548393" y="1332854"/>
            <a:ext cx="34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709219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14341</TotalTime>
  <Words>1692</Words>
  <Application>Microsoft Office PowerPoint</Application>
  <PresentationFormat>Widescreen</PresentationFormat>
  <Paragraphs>460</Paragraphs>
  <Slides>23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Circuit</vt:lpstr>
      <vt:lpstr>Electronics for programmers</vt:lpstr>
      <vt:lpstr>What do all these Hieroglyphics mean?</vt:lpstr>
      <vt:lpstr>A less complex example</vt:lpstr>
      <vt:lpstr>We don’t need Lines….</vt:lpstr>
      <vt:lpstr>Basic tools</vt:lpstr>
      <vt:lpstr>Digital MultiMeter - DMM</vt:lpstr>
      <vt:lpstr>Power Source</vt:lpstr>
      <vt:lpstr>Breadboard</vt:lpstr>
      <vt:lpstr>Wire and Things to Cut Wires</vt:lpstr>
      <vt:lpstr>Basic tools</vt:lpstr>
      <vt:lpstr>Resistance is Futile</vt:lpstr>
      <vt:lpstr>Prepare to Resist!!!</vt:lpstr>
      <vt:lpstr>Use all the capacity you can</vt:lpstr>
      <vt:lpstr>Diodes and one-way streets</vt:lpstr>
      <vt:lpstr>What is electricity</vt:lpstr>
      <vt:lpstr>Magic Smoke Time</vt:lpstr>
      <vt:lpstr>Do we still Need Transistors?</vt:lpstr>
      <vt:lpstr>Switch me on and Relay that to the world</vt:lpstr>
      <vt:lpstr>Let get digital Baby!!!</vt:lpstr>
      <vt:lpstr>When the buss comes in, Everyone Rides!!!</vt:lpstr>
      <vt:lpstr>Back to the Voltage</vt:lpstr>
      <vt:lpstr>Now that we know all of this……</vt:lpstr>
      <vt:lpstr>Links of Doom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37</cp:revision>
  <dcterms:created xsi:type="dcterms:W3CDTF">2019-06-27T15:41:22Z</dcterms:created>
  <dcterms:modified xsi:type="dcterms:W3CDTF">2019-07-16T20:53:58Z</dcterms:modified>
</cp:coreProperties>
</file>