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8" r:id="rId3"/>
    <p:sldId id="257"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8" autoAdjust="0"/>
    <p:restoredTop sz="63194" autoAdjust="0"/>
  </p:normalViewPr>
  <p:slideViewPr>
    <p:cSldViewPr snapToGrid="0">
      <p:cViewPr varScale="1">
        <p:scale>
          <a:sx n="66" d="100"/>
          <a:sy n="66" d="100"/>
        </p:scale>
        <p:origin x="66" y="4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321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F82CB-11E4-4131-A4B2-7ADE40A9F8D7}" type="datetimeFigureOut">
              <a:rPr lang="en-US" smtClean="0"/>
              <a:t>7/1/19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A151A-A1CD-4445-8EC2-5767EAB36D58}" type="slidenum">
              <a:rPr lang="en-US" smtClean="0"/>
              <a:t>‹#›</a:t>
            </a:fld>
            <a:endParaRPr lang="en-US"/>
          </a:p>
        </p:txBody>
      </p:sp>
    </p:spTree>
    <p:extLst>
      <p:ext uri="{BB962C8B-B14F-4D97-AF65-F5344CB8AC3E}">
        <p14:creationId xmlns:p14="http://schemas.microsoft.com/office/powerpoint/2010/main" val="4210768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yourself</a:t>
            </a:r>
          </a:p>
          <a:p>
            <a:endParaRPr lang="en-US" baseline="0" dirty="0"/>
          </a:p>
          <a:p>
            <a:r>
              <a:rPr lang="en-US" baseline="0" dirty="0"/>
              <a:t>Microsoft MVP</a:t>
            </a:r>
          </a:p>
          <a:p>
            <a:endParaRPr lang="en-US" baseline="0" dirty="0"/>
          </a:p>
          <a:p>
            <a:r>
              <a:rPr lang="en-US" baseline="0" dirty="0" err="1"/>
              <a:t>Hackster</a:t>
            </a:r>
            <a:r>
              <a:rPr lang="en-US" baseline="0" dirty="0"/>
              <a:t>-DFW part of hackster.io and ambassador</a:t>
            </a:r>
          </a:p>
          <a:p>
            <a:endParaRPr lang="en-US" baseline="0" dirty="0"/>
          </a:p>
          <a:p>
            <a:r>
              <a:rPr lang="en-US" baseline="0" dirty="0"/>
              <a:t>Mention </a:t>
            </a:r>
            <a:r>
              <a:rPr lang="en-US" baseline="0" dirty="0" err="1"/>
              <a:t>youtube</a:t>
            </a:r>
            <a:r>
              <a:rPr lang="en-US" baseline="0" dirty="0"/>
              <a:t> series</a:t>
            </a:r>
          </a:p>
          <a:p>
            <a:endParaRPr lang="en-US" baseline="0" dirty="0"/>
          </a:p>
          <a:p>
            <a:r>
              <a:rPr lang="en-US" baseline="0" dirty="0"/>
              <a:t>When I get done with this, come find me.  I will have this handy to show and play with.</a:t>
            </a:r>
          </a:p>
          <a:p>
            <a:endParaRPr lang="en-US" baseline="0" dirty="0"/>
          </a:p>
          <a:p>
            <a:r>
              <a:rPr lang="en-US" baseline="0" dirty="0"/>
              <a:t>Q: How many programmers does it take to change a light bulb?</a:t>
            </a:r>
          </a:p>
          <a:p>
            <a:r>
              <a:rPr lang="en-US" baseline="0" dirty="0"/>
              <a:t>A: 0 as it is a hardware problem.</a:t>
            </a:r>
          </a:p>
          <a:p>
            <a:endParaRPr lang="en-US" baseline="0" dirty="0"/>
          </a:p>
          <a:p>
            <a:r>
              <a:rPr lang="en-US" baseline="0" dirty="0"/>
              <a:t>Since our light is out we are </a:t>
            </a:r>
            <a:r>
              <a:rPr lang="en-US" baseline="0" dirty="0" err="1"/>
              <a:t>sorta</a:t>
            </a:r>
            <a:r>
              <a:rPr lang="en-US" baseline="0" dirty="0"/>
              <a:t> now left in the dark.  Who like being the dark?</a:t>
            </a:r>
          </a:p>
          <a:p>
            <a:endParaRPr lang="en-US" baseline="0" dirty="0"/>
          </a:p>
          <a:p>
            <a:r>
              <a:rPr lang="en-US" baseline="0" dirty="0"/>
              <a:t>Not me, so lets change that.</a:t>
            </a:r>
            <a:endParaRPr lang="en-US" dirty="0"/>
          </a:p>
        </p:txBody>
      </p:sp>
      <p:sp>
        <p:nvSpPr>
          <p:cNvPr id="4" name="Slide Number Placeholder 3"/>
          <p:cNvSpPr>
            <a:spLocks noGrp="1"/>
          </p:cNvSpPr>
          <p:nvPr>
            <p:ph type="sldNum" sz="quarter" idx="5"/>
          </p:nvPr>
        </p:nvSpPr>
        <p:spPr/>
        <p:txBody>
          <a:bodyPr/>
          <a:lstStyle/>
          <a:p>
            <a:fld id="{DDDA151A-A1CD-4445-8EC2-5767EAB36D58}" type="slidenum">
              <a:rPr lang="en-US" smtClean="0"/>
              <a:t>1</a:t>
            </a:fld>
            <a:endParaRPr lang="en-US"/>
          </a:p>
        </p:txBody>
      </p:sp>
    </p:spTree>
    <p:extLst>
      <p:ext uri="{BB962C8B-B14F-4D97-AF65-F5344CB8AC3E}">
        <p14:creationId xmlns:p14="http://schemas.microsoft.com/office/powerpoint/2010/main" val="782590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NPN, PMP,</a:t>
            </a:r>
            <a:r>
              <a:rPr lang="en-US" baseline="0" dirty="0"/>
              <a:t> Photo, FET, </a:t>
            </a:r>
          </a:p>
          <a:p>
            <a:endParaRPr lang="en-US" baseline="0" dirty="0"/>
          </a:p>
          <a:p>
            <a:r>
              <a:rPr lang="en-US" baseline="0" dirty="0"/>
              <a:t>Hell Yeah!!! </a:t>
            </a:r>
          </a:p>
          <a:p>
            <a:endParaRPr lang="en-US" baseline="0" dirty="0"/>
          </a:p>
          <a:p>
            <a:r>
              <a:rPr lang="en-US" baseline="0" dirty="0"/>
              <a:t>How they are the “switches” that make everything work.</a:t>
            </a:r>
          </a:p>
          <a:p>
            <a:endParaRPr lang="en-US" baseline="0" dirty="0"/>
          </a:p>
          <a:p>
            <a:r>
              <a:rPr lang="en-US" baseline="0" dirty="0"/>
              <a:t>Demo:</a:t>
            </a:r>
          </a:p>
          <a:p>
            <a:pPr marL="171450" indent="-171450">
              <a:buFontTx/>
              <a:buChar char="-"/>
            </a:pPr>
            <a:r>
              <a:rPr lang="en-US" baseline="0" dirty="0"/>
              <a:t>Single transistor</a:t>
            </a:r>
          </a:p>
          <a:p>
            <a:pPr marL="171450" indent="-171450">
              <a:buFontTx/>
              <a:buChar char="-"/>
            </a:pPr>
            <a:r>
              <a:rPr lang="en-US" baseline="0" dirty="0"/>
              <a:t>Show </a:t>
            </a:r>
            <a:r>
              <a:rPr lang="en-US" baseline="0" dirty="0" err="1"/>
              <a:t>astable</a:t>
            </a:r>
            <a:r>
              <a:rPr lang="en-US" baseline="0" dirty="0"/>
              <a:t> in </a:t>
            </a:r>
            <a:r>
              <a:rPr lang="en-US" baseline="0" dirty="0" err="1"/>
              <a:t>tinkercad</a:t>
            </a:r>
            <a:endParaRPr lang="en-US" baseline="0" dirty="0"/>
          </a:p>
          <a:p>
            <a:pPr marL="171450" indent="-171450">
              <a:buFontTx/>
              <a:buChar char="-"/>
            </a:pPr>
            <a:r>
              <a:rPr lang="en-US" baseline="0" dirty="0"/>
              <a:t>Show it for real</a:t>
            </a:r>
          </a:p>
          <a:p>
            <a:pPr marL="171450" indent="-171450">
              <a:buFontTx/>
              <a:buChar char="-"/>
            </a:pPr>
            <a:endParaRPr lang="en-US" baseline="0" dirty="0"/>
          </a:p>
          <a:p>
            <a:pPr marL="0" indent="0">
              <a:buFontTx/>
              <a:buNone/>
            </a:pPr>
            <a:endParaRPr lang="en-US" dirty="0"/>
          </a:p>
        </p:txBody>
      </p:sp>
      <p:sp>
        <p:nvSpPr>
          <p:cNvPr id="4" name="Slide Number Placeholder 3"/>
          <p:cNvSpPr>
            <a:spLocks noGrp="1"/>
          </p:cNvSpPr>
          <p:nvPr>
            <p:ph type="sldNum" sz="quarter" idx="5"/>
          </p:nvPr>
        </p:nvSpPr>
        <p:spPr/>
        <p:txBody>
          <a:bodyPr/>
          <a:lstStyle/>
          <a:p>
            <a:fld id="{DDDA151A-A1CD-4445-8EC2-5767EAB36D58}" type="slidenum">
              <a:rPr lang="en-US" smtClean="0"/>
              <a:t>10</a:t>
            </a:fld>
            <a:endParaRPr lang="en-US"/>
          </a:p>
        </p:txBody>
      </p:sp>
    </p:spTree>
    <p:extLst>
      <p:ext uri="{BB962C8B-B14F-4D97-AF65-F5344CB8AC3E}">
        <p14:creationId xmlns:p14="http://schemas.microsoft.com/office/powerpoint/2010/main" val="1997888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Various</a:t>
            </a:r>
            <a:r>
              <a:rPr lang="en-US" baseline="0" dirty="0"/>
              <a:t> form of DIP and the such.</a:t>
            </a:r>
          </a:p>
          <a:p>
            <a:endParaRPr lang="en-US" baseline="0" dirty="0"/>
          </a:p>
          <a:p>
            <a:r>
              <a:rPr lang="en-US" baseline="0" dirty="0"/>
              <a:t>Introduce the some Arduino talk more about analog vs digital</a:t>
            </a:r>
          </a:p>
          <a:p>
            <a:endParaRPr lang="en-US" baseline="0" dirty="0"/>
          </a:p>
          <a:p>
            <a:r>
              <a:rPr lang="en-US" baseline="0" dirty="0"/>
              <a:t>Pull up vs. pull down resistor.  Reference Active High/Low</a:t>
            </a:r>
          </a:p>
          <a:p>
            <a:endParaRPr lang="en-US" baseline="0" dirty="0"/>
          </a:p>
          <a:p>
            <a:r>
              <a:rPr lang="en-US" baseline="0" dirty="0"/>
              <a:t>Demo:</a:t>
            </a:r>
          </a:p>
          <a:p>
            <a:r>
              <a:rPr lang="en-US" baseline="0" dirty="0"/>
              <a:t>- Show POT and reference in Series resistors</a:t>
            </a:r>
          </a:p>
          <a:p>
            <a:r>
              <a:rPr lang="en-US" baseline="0" dirty="0"/>
              <a:t>- Show how the </a:t>
            </a:r>
            <a:r>
              <a:rPr lang="en-US" baseline="0" dirty="0" err="1"/>
              <a:t>rc</a:t>
            </a:r>
            <a:r>
              <a:rPr lang="en-US" baseline="0" dirty="0"/>
              <a:t> circuit works on an Arduino.</a:t>
            </a:r>
            <a:endParaRPr lang="en-US" dirty="0"/>
          </a:p>
        </p:txBody>
      </p:sp>
      <p:sp>
        <p:nvSpPr>
          <p:cNvPr id="4" name="Slide Number Placeholder 3"/>
          <p:cNvSpPr>
            <a:spLocks noGrp="1"/>
          </p:cNvSpPr>
          <p:nvPr>
            <p:ph type="sldNum" sz="quarter" idx="5"/>
          </p:nvPr>
        </p:nvSpPr>
        <p:spPr/>
        <p:txBody>
          <a:bodyPr/>
          <a:lstStyle/>
          <a:p>
            <a:fld id="{DDDA151A-A1CD-4445-8EC2-5767EAB36D58}" type="slidenum">
              <a:rPr lang="en-US" smtClean="0"/>
              <a:t>11</a:t>
            </a:fld>
            <a:endParaRPr lang="en-US"/>
          </a:p>
        </p:txBody>
      </p:sp>
    </p:spTree>
    <p:extLst>
      <p:ext uri="{BB962C8B-B14F-4D97-AF65-F5344CB8AC3E}">
        <p14:creationId xmlns:p14="http://schemas.microsoft.com/office/powerpoint/2010/main" val="1369030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I2c, SPI</a:t>
            </a:r>
          </a:p>
          <a:p>
            <a:endParaRPr lang="en-US" dirty="0"/>
          </a:p>
          <a:p>
            <a:r>
              <a:rPr lang="en-US" dirty="0"/>
              <a:t>Talk</a:t>
            </a:r>
            <a:r>
              <a:rPr lang="en-US" baseline="0" dirty="0"/>
              <a:t> about level shifting.</a:t>
            </a:r>
            <a:endParaRPr lang="en-US" dirty="0"/>
          </a:p>
          <a:p>
            <a:endParaRPr lang="en-US" dirty="0"/>
          </a:p>
          <a:p>
            <a:r>
              <a:rPr lang="en-US" dirty="0"/>
              <a:t>Where they are currently used</a:t>
            </a:r>
          </a:p>
          <a:p>
            <a:endParaRPr lang="en-US" dirty="0"/>
          </a:p>
          <a:p>
            <a:r>
              <a:rPr lang="en-US" dirty="0"/>
              <a:t>Show a diagram</a:t>
            </a:r>
          </a:p>
          <a:p>
            <a:endParaRPr lang="en-US" dirty="0"/>
          </a:p>
          <a:p>
            <a:r>
              <a:rPr lang="en-US" dirty="0"/>
              <a:t>Show</a:t>
            </a:r>
            <a:r>
              <a:rPr lang="en-US" baseline="0" dirty="0"/>
              <a:t> the hookup, timing, and show some online examples.</a:t>
            </a:r>
          </a:p>
          <a:p>
            <a:endParaRPr lang="en-US" baseline="0" dirty="0"/>
          </a:p>
          <a:p>
            <a:r>
              <a:rPr lang="en-US" baseline="0" dirty="0"/>
              <a:t>Mention the big colorful signs.</a:t>
            </a:r>
          </a:p>
          <a:p>
            <a:endParaRPr lang="en-US" baseline="0" dirty="0"/>
          </a:p>
          <a:p>
            <a:r>
              <a:rPr lang="en-US" baseline="0" dirty="0"/>
              <a:t>Demo:</a:t>
            </a:r>
          </a:p>
          <a:p>
            <a:pPr marL="171450" indent="-171450">
              <a:buFontTx/>
              <a:buChar char="-"/>
            </a:pPr>
            <a:r>
              <a:rPr lang="en-US" baseline="0" dirty="0"/>
              <a:t>mkr1000 and the sign showing the hello bits</a:t>
            </a:r>
          </a:p>
          <a:p>
            <a:pPr marL="171450" indent="-171450">
              <a:buFontTx/>
              <a:buChar char="-"/>
            </a:pPr>
            <a:r>
              <a:rPr lang="en-US" baseline="0" dirty="0"/>
              <a:t>Show the </a:t>
            </a:r>
            <a:r>
              <a:rPr lang="en-US" baseline="0" dirty="0" err="1"/>
              <a:t>neopixel</a:t>
            </a:r>
            <a:endParaRPr lang="en-US" baseline="0" dirty="0"/>
          </a:p>
          <a:p>
            <a:pPr marL="171450" indent="-171450">
              <a:buFontTx/>
              <a:buChar char="-"/>
            </a:pPr>
            <a:r>
              <a:rPr lang="en-US" baseline="0" dirty="0"/>
              <a:t>OLED screen and I2C</a:t>
            </a:r>
          </a:p>
          <a:p>
            <a:pPr marL="171450" indent="-171450">
              <a:buFontTx/>
              <a:buChar char="-"/>
            </a:pPr>
            <a:endParaRPr lang="en-US" baseline="0" dirty="0"/>
          </a:p>
        </p:txBody>
      </p:sp>
      <p:sp>
        <p:nvSpPr>
          <p:cNvPr id="4" name="Slide Number Placeholder 3"/>
          <p:cNvSpPr>
            <a:spLocks noGrp="1"/>
          </p:cNvSpPr>
          <p:nvPr>
            <p:ph type="sldNum" sz="quarter" idx="5"/>
          </p:nvPr>
        </p:nvSpPr>
        <p:spPr/>
        <p:txBody>
          <a:bodyPr/>
          <a:lstStyle/>
          <a:p>
            <a:fld id="{DDDA151A-A1CD-4445-8EC2-5767EAB36D58}" type="slidenum">
              <a:rPr lang="en-US" smtClean="0"/>
              <a:t>12</a:t>
            </a:fld>
            <a:endParaRPr lang="en-US"/>
          </a:p>
        </p:txBody>
      </p:sp>
    </p:spTree>
    <p:extLst>
      <p:ext uri="{BB962C8B-B14F-4D97-AF65-F5344CB8AC3E}">
        <p14:creationId xmlns:p14="http://schemas.microsoft.com/office/powerpoint/2010/main" val="1181727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3v3, 1v8</a:t>
            </a:r>
          </a:p>
          <a:p>
            <a:endParaRPr lang="en-US" dirty="0"/>
          </a:p>
          <a:p>
            <a:r>
              <a:rPr lang="en-US" dirty="0"/>
              <a:t>How do you hook all of this together</a:t>
            </a:r>
            <a:r>
              <a:rPr lang="en-US" baseline="0" dirty="0"/>
              <a:t> and make it talk?</a:t>
            </a:r>
          </a:p>
          <a:p>
            <a:endParaRPr lang="en-US" baseline="0" dirty="0"/>
          </a:p>
          <a:p>
            <a:r>
              <a:rPr lang="en-US" baseline="0" dirty="0" err="1"/>
              <a:t>Firmata</a:t>
            </a:r>
            <a:endParaRPr lang="en-US" baseline="0" dirty="0"/>
          </a:p>
          <a:p>
            <a:endParaRPr lang="en-US" baseline="0" dirty="0"/>
          </a:p>
          <a:p>
            <a:endParaRPr lang="en-US" dirty="0"/>
          </a:p>
        </p:txBody>
      </p:sp>
      <p:sp>
        <p:nvSpPr>
          <p:cNvPr id="4" name="Slide Number Placeholder 3"/>
          <p:cNvSpPr>
            <a:spLocks noGrp="1"/>
          </p:cNvSpPr>
          <p:nvPr>
            <p:ph type="sldNum" sz="quarter" idx="5"/>
          </p:nvPr>
        </p:nvSpPr>
        <p:spPr/>
        <p:txBody>
          <a:bodyPr/>
          <a:lstStyle/>
          <a:p>
            <a:fld id="{DDDA151A-A1CD-4445-8EC2-5767EAB36D58}" type="slidenum">
              <a:rPr lang="en-US" smtClean="0"/>
              <a:t>13</a:t>
            </a:fld>
            <a:endParaRPr lang="en-US"/>
          </a:p>
        </p:txBody>
      </p:sp>
    </p:spTree>
    <p:extLst>
      <p:ext uri="{BB962C8B-B14F-4D97-AF65-F5344CB8AC3E}">
        <p14:creationId xmlns:p14="http://schemas.microsoft.com/office/powerpoint/2010/main" val="2187096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Forest </a:t>
            </a:r>
            <a:r>
              <a:rPr lang="en-US" dirty="0" err="1"/>
              <a:t>Miims</a:t>
            </a:r>
            <a:r>
              <a:rPr lang="en-US" dirty="0"/>
              <a:t> III</a:t>
            </a:r>
          </a:p>
          <a:p>
            <a:r>
              <a:rPr lang="en-US" dirty="0" err="1"/>
              <a:t>Tinkercad</a:t>
            </a:r>
            <a:endParaRPr lang="en-US" dirty="0"/>
          </a:p>
          <a:p>
            <a:r>
              <a:rPr lang="en-US" dirty="0" err="1"/>
              <a:t>Frizing</a:t>
            </a:r>
            <a:endParaRPr lang="en-US" dirty="0"/>
          </a:p>
          <a:p>
            <a:r>
              <a:rPr lang="en-US" dirty="0"/>
              <a:t>Resistor page</a:t>
            </a:r>
          </a:p>
          <a:p>
            <a:r>
              <a:rPr lang="en-US" dirty="0"/>
              <a:t>Capacitor</a:t>
            </a:r>
          </a:p>
          <a:p>
            <a:r>
              <a:rPr lang="en-US"/>
              <a:t>Demo</a:t>
            </a:r>
            <a:r>
              <a:rPr lang="en-US" baseline="0"/>
              <a:t> page links</a:t>
            </a:r>
          </a:p>
          <a:p>
            <a:endParaRPr lang="en-US" dirty="0"/>
          </a:p>
        </p:txBody>
      </p:sp>
      <p:sp>
        <p:nvSpPr>
          <p:cNvPr id="4" name="Slide Number Placeholder 3"/>
          <p:cNvSpPr>
            <a:spLocks noGrp="1"/>
          </p:cNvSpPr>
          <p:nvPr>
            <p:ph type="sldNum" sz="quarter" idx="5"/>
          </p:nvPr>
        </p:nvSpPr>
        <p:spPr/>
        <p:txBody>
          <a:bodyPr/>
          <a:lstStyle/>
          <a:p>
            <a:fld id="{DDDA151A-A1CD-4445-8EC2-5767EAB36D58}" type="slidenum">
              <a:rPr lang="en-US" smtClean="0"/>
              <a:t>14</a:t>
            </a:fld>
            <a:endParaRPr lang="en-US"/>
          </a:p>
        </p:txBody>
      </p:sp>
    </p:spTree>
    <p:extLst>
      <p:ext uri="{BB962C8B-B14F-4D97-AF65-F5344CB8AC3E}">
        <p14:creationId xmlns:p14="http://schemas.microsoft.com/office/powerpoint/2010/main" val="307714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notes:</a:t>
            </a:r>
          </a:p>
          <a:p>
            <a:r>
              <a:rPr lang="en-US" sz="1200" b="0" i="0" kern="1200" dirty="0">
                <a:solidFill>
                  <a:schemeClr val="tx1"/>
                </a:solidFill>
                <a:effectLst/>
                <a:latin typeface="+mn-lt"/>
                <a:ea typeface="+mn-ea"/>
                <a:cs typeface="+mn-cs"/>
              </a:rPr>
              <a:t>Developing programs for IoT devices, embedded computers, and other "smart" devices connecting the "real" world has become a commonplace activity. Some of the concepts, language, and tools may seem entirely foreign to even the most skilled programmers/developers.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will be explaining terms, defining components, and demonstrating principles and techniques, as well as answering burning questions like: </a:t>
            </a:r>
          </a:p>
          <a:p>
            <a:r>
              <a:rPr lang="en-US" sz="1200" b="0" i="0" kern="1200" dirty="0">
                <a:solidFill>
                  <a:schemeClr val="tx1"/>
                </a:solidFill>
                <a:effectLst/>
                <a:latin typeface="+mn-lt"/>
                <a:ea typeface="+mn-ea"/>
                <a:cs typeface="+mn-cs"/>
              </a:rPr>
              <a:t>Do I have enough Amps?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 I need a Pull-Up/Pull-Down Resistor?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in the world is an I2C bus and how do I use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do I read a schematic?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is this "Magic Smoke" that I have heard so much about? Why is it bad for it to escape?!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Why do I need a DMM? Why can't I just test live voltages with my tongue the way I do 9volt batteries?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Why do LEDs need a current limiting resistor?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 I still need transistors in this digital age?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these burning questions do not quite make sense to you, come to my talk! You will gain knowledge of all of these questions and more. Be sure to bring any electronics questions (burning or not), and I will get you an answer!</a:t>
            </a:r>
            <a:endParaRPr lang="en-US" dirty="0"/>
          </a:p>
        </p:txBody>
      </p:sp>
      <p:sp>
        <p:nvSpPr>
          <p:cNvPr id="4" name="Slide Number Placeholder 3"/>
          <p:cNvSpPr>
            <a:spLocks noGrp="1"/>
          </p:cNvSpPr>
          <p:nvPr>
            <p:ph type="sldNum" sz="quarter" idx="5"/>
          </p:nvPr>
        </p:nvSpPr>
        <p:spPr/>
        <p:txBody>
          <a:bodyPr/>
          <a:lstStyle/>
          <a:p>
            <a:fld id="{DDDA151A-A1CD-4445-8EC2-5767EAB36D58}" type="slidenum">
              <a:rPr lang="en-US" smtClean="0"/>
              <a:t>2</a:t>
            </a:fld>
            <a:endParaRPr lang="en-US"/>
          </a:p>
        </p:txBody>
      </p:sp>
    </p:spTree>
    <p:extLst>
      <p:ext uri="{BB962C8B-B14F-4D97-AF65-F5344CB8AC3E}">
        <p14:creationId xmlns:p14="http://schemas.microsoft.com/office/powerpoint/2010/main" val="2374637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Voltage</a:t>
            </a:r>
          </a:p>
          <a:p>
            <a:r>
              <a:rPr lang="en-US" dirty="0"/>
              <a:t>Current</a:t>
            </a:r>
          </a:p>
          <a:p>
            <a:r>
              <a:rPr lang="en-US" dirty="0"/>
              <a:t>Conductors</a:t>
            </a:r>
          </a:p>
          <a:p>
            <a:endParaRPr lang="en-US" dirty="0"/>
          </a:p>
          <a:p>
            <a:r>
              <a:rPr lang="en-US" dirty="0"/>
              <a:t>How they relate</a:t>
            </a:r>
          </a:p>
          <a:p>
            <a:endParaRPr lang="en-US" dirty="0"/>
          </a:p>
          <a:p>
            <a:r>
              <a:rPr lang="en-US" dirty="0"/>
              <a:t>AC vs. DC</a:t>
            </a:r>
          </a:p>
          <a:p>
            <a:endParaRPr lang="en-US" dirty="0"/>
          </a:p>
          <a:p>
            <a:r>
              <a:rPr lang="en-US" dirty="0"/>
              <a:t>Digital vs.</a:t>
            </a:r>
            <a:r>
              <a:rPr lang="en-US" baseline="0" dirty="0"/>
              <a:t> Analog</a:t>
            </a:r>
          </a:p>
          <a:p>
            <a:pPr marL="171450" indent="-171450">
              <a:buFontTx/>
              <a:buChar char="-"/>
            </a:pPr>
            <a:r>
              <a:rPr lang="en-US" baseline="0" dirty="0"/>
              <a:t>Active high</a:t>
            </a:r>
          </a:p>
          <a:p>
            <a:pPr marL="171450" indent="-171450">
              <a:buFontTx/>
              <a:buChar char="-"/>
            </a:pPr>
            <a:r>
              <a:rPr lang="en-US" baseline="0" dirty="0"/>
              <a:t>No 0’s and 1’s</a:t>
            </a:r>
          </a:p>
          <a:p>
            <a:pPr marL="171450" indent="-171450">
              <a:buFontTx/>
              <a:buChar char="-"/>
            </a:pPr>
            <a:r>
              <a:rPr lang="en-US" baseline="0" dirty="0"/>
              <a:t>Not a true square wave because well…. Physics!!!</a:t>
            </a:r>
          </a:p>
        </p:txBody>
      </p:sp>
      <p:sp>
        <p:nvSpPr>
          <p:cNvPr id="4" name="Slide Number Placeholder 3"/>
          <p:cNvSpPr>
            <a:spLocks noGrp="1"/>
          </p:cNvSpPr>
          <p:nvPr>
            <p:ph type="sldNum" sz="quarter" idx="5"/>
          </p:nvPr>
        </p:nvSpPr>
        <p:spPr/>
        <p:txBody>
          <a:bodyPr/>
          <a:lstStyle/>
          <a:p>
            <a:fld id="{DDDA151A-A1CD-4445-8EC2-5767EAB36D58}" type="slidenum">
              <a:rPr lang="en-US" smtClean="0"/>
              <a:t>3</a:t>
            </a:fld>
            <a:endParaRPr lang="en-US"/>
          </a:p>
        </p:txBody>
      </p:sp>
    </p:spTree>
    <p:extLst>
      <p:ext uri="{BB962C8B-B14F-4D97-AF65-F5344CB8AC3E}">
        <p14:creationId xmlns:p14="http://schemas.microsoft.com/office/powerpoint/2010/main" val="2020582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a sample schematic</a:t>
            </a:r>
          </a:p>
          <a:p>
            <a:r>
              <a:rPr lang="en-US" dirty="0"/>
              <a:t>Maybe 555</a:t>
            </a:r>
            <a:r>
              <a:rPr lang="en-US" baseline="0" dirty="0"/>
              <a:t> timer circuit?</a:t>
            </a:r>
            <a:endParaRPr lang="en-US" dirty="0"/>
          </a:p>
          <a:p>
            <a:endParaRPr lang="en-US" dirty="0"/>
          </a:p>
          <a:p>
            <a:r>
              <a:rPr lang="en-US" dirty="0"/>
              <a:t>Needs to have cross over lines</a:t>
            </a:r>
          </a:p>
          <a:p>
            <a:endParaRPr lang="en-US" dirty="0"/>
          </a:p>
          <a:p>
            <a:r>
              <a:rPr lang="en-US" dirty="0"/>
              <a:t>Need to have</a:t>
            </a:r>
          </a:p>
          <a:p>
            <a:r>
              <a:rPr lang="en-US" dirty="0"/>
              <a:t>Resistor</a:t>
            </a:r>
          </a:p>
          <a:p>
            <a:r>
              <a:rPr lang="en-US" dirty="0"/>
              <a:t>Capacitor</a:t>
            </a:r>
          </a:p>
          <a:p>
            <a:r>
              <a:rPr lang="en-US" dirty="0"/>
              <a:t>LED</a:t>
            </a:r>
          </a:p>
          <a:p>
            <a:r>
              <a:rPr lang="en-US" dirty="0"/>
              <a:t>Voltage source</a:t>
            </a:r>
          </a:p>
          <a:p>
            <a:r>
              <a:rPr lang="en-US" dirty="0"/>
              <a:t>Ground</a:t>
            </a:r>
          </a:p>
          <a:p>
            <a:r>
              <a:rPr lang="en-US" dirty="0"/>
              <a:t>IC</a:t>
            </a:r>
          </a:p>
          <a:p>
            <a:endParaRPr lang="en-US" dirty="0"/>
          </a:p>
        </p:txBody>
      </p:sp>
      <p:sp>
        <p:nvSpPr>
          <p:cNvPr id="4" name="Slide Number Placeholder 3"/>
          <p:cNvSpPr>
            <a:spLocks noGrp="1"/>
          </p:cNvSpPr>
          <p:nvPr>
            <p:ph type="sldNum" sz="quarter" idx="5"/>
          </p:nvPr>
        </p:nvSpPr>
        <p:spPr/>
        <p:txBody>
          <a:bodyPr/>
          <a:lstStyle/>
          <a:p>
            <a:fld id="{DDDA151A-A1CD-4445-8EC2-5767EAB36D58}" type="slidenum">
              <a:rPr lang="en-US" smtClean="0"/>
              <a:t>4</a:t>
            </a:fld>
            <a:endParaRPr lang="en-US"/>
          </a:p>
        </p:txBody>
      </p:sp>
    </p:spTree>
    <p:extLst>
      <p:ext uri="{BB962C8B-B14F-4D97-AF65-F5344CB8AC3E}">
        <p14:creationId xmlns:p14="http://schemas.microsoft.com/office/powerpoint/2010/main" val="197530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DMM</a:t>
            </a:r>
          </a:p>
          <a:p>
            <a:endParaRPr lang="en-US" dirty="0"/>
          </a:p>
          <a:p>
            <a:r>
              <a:rPr lang="en-US" dirty="0"/>
              <a:t>Bread</a:t>
            </a:r>
            <a:r>
              <a:rPr lang="en-US" baseline="0" dirty="0"/>
              <a:t>board\</a:t>
            </a:r>
          </a:p>
          <a:p>
            <a:r>
              <a:rPr lang="en-US" baseline="0" dirty="0"/>
              <a:t>- Possible demo of the things</a:t>
            </a:r>
          </a:p>
          <a:p>
            <a:endParaRPr lang="en-US" baseline="0" dirty="0"/>
          </a:p>
          <a:p>
            <a:r>
              <a:rPr lang="en-US" baseline="0" dirty="0"/>
              <a:t>Connecting wires</a:t>
            </a:r>
          </a:p>
          <a:p>
            <a:pPr marL="171450" indent="-171450">
              <a:buFontTx/>
              <a:buChar char="-"/>
            </a:pPr>
            <a:r>
              <a:rPr lang="en-US" baseline="0" dirty="0"/>
              <a:t>pre-made solid code</a:t>
            </a:r>
          </a:p>
          <a:p>
            <a:pPr marL="171450" indent="-171450">
              <a:buFontTx/>
              <a:buChar char="-"/>
            </a:pPr>
            <a:r>
              <a:rPr lang="en-US" baseline="0" dirty="0"/>
              <a:t>Make your own</a:t>
            </a:r>
          </a:p>
          <a:p>
            <a:endParaRPr lang="en-US" baseline="0" dirty="0"/>
          </a:p>
          <a:p>
            <a:r>
              <a:rPr lang="en-US" baseline="0" dirty="0"/>
              <a:t>Power supply</a:t>
            </a:r>
          </a:p>
          <a:p>
            <a:endParaRPr lang="en-US" baseline="0" dirty="0"/>
          </a:p>
          <a:p>
            <a:r>
              <a:rPr lang="en-US" baseline="0" dirty="0"/>
              <a:t>Side cutters</a:t>
            </a:r>
          </a:p>
          <a:p>
            <a:endParaRPr lang="en-US" baseline="0" dirty="0"/>
          </a:p>
          <a:p>
            <a:r>
              <a:rPr lang="en-US" baseline="0" dirty="0"/>
              <a:t>Wire strippers</a:t>
            </a:r>
          </a:p>
          <a:p>
            <a:endParaRPr lang="en-US" baseline="0" dirty="0"/>
          </a:p>
          <a:p>
            <a:r>
              <a:rPr lang="en-US" baseline="0" dirty="0"/>
              <a:t>Touch on soldering</a:t>
            </a:r>
          </a:p>
          <a:p>
            <a:endParaRPr lang="en-US" dirty="0"/>
          </a:p>
          <a:p>
            <a:r>
              <a:rPr lang="en-US" dirty="0"/>
              <a:t>My power</a:t>
            </a:r>
            <a:r>
              <a:rPr lang="en-US" baseline="0" dirty="0"/>
              <a:t> supply vs. what you need.</a:t>
            </a:r>
          </a:p>
          <a:p>
            <a:endParaRPr lang="en-US" baseline="0" dirty="0"/>
          </a:p>
          <a:p>
            <a:r>
              <a:rPr lang="en-US" baseline="0" dirty="0" err="1"/>
              <a:t>Tinkercad</a:t>
            </a:r>
            <a:r>
              <a:rPr lang="en-US" baseline="0" dirty="0"/>
              <a:t> and circuit simulation</a:t>
            </a:r>
          </a:p>
          <a:p>
            <a:endParaRPr lang="en-US" baseline="0" dirty="0"/>
          </a:p>
          <a:p>
            <a:r>
              <a:rPr lang="en-US" baseline="0" dirty="0"/>
              <a:t>Fritzing</a:t>
            </a:r>
            <a:endParaRPr lang="en-US" dirty="0"/>
          </a:p>
        </p:txBody>
      </p:sp>
      <p:sp>
        <p:nvSpPr>
          <p:cNvPr id="4" name="Slide Number Placeholder 3"/>
          <p:cNvSpPr>
            <a:spLocks noGrp="1"/>
          </p:cNvSpPr>
          <p:nvPr>
            <p:ph type="sldNum" sz="quarter" idx="5"/>
          </p:nvPr>
        </p:nvSpPr>
        <p:spPr/>
        <p:txBody>
          <a:bodyPr/>
          <a:lstStyle/>
          <a:p>
            <a:fld id="{DDDA151A-A1CD-4445-8EC2-5767EAB36D58}" type="slidenum">
              <a:rPr lang="en-US" smtClean="0"/>
              <a:t>5</a:t>
            </a:fld>
            <a:endParaRPr lang="en-US"/>
          </a:p>
        </p:txBody>
      </p:sp>
    </p:spTree>
    <p:extLst>
      <p:ext uri="{BB962C8B-B14F-4D97-AF65-F5344CB8AC3E}">
        <p14:creationId xmlns:p14="http://schemas.microsoft.com/office/powerpoint/2010/main" val="419683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OOOOOMMM! Graphic</a:t>
            </a:r>
          </a:p>
          <a:p>
            <a:endParaRPr lang="en-US" dirty="0"/>
          </a:p>
          <a:p>
            <a:r>
              <a:rPr lang="en-US" dirty="0"/>
              <a:t>Link to the resistor</a:t>
            </a:r>
            <a:r>
              <a:rPr lang="en-US" baseline="0" dirty="0"/>
              <a:t> page I found</a:t>
            </a:r>
          </a:p>
          <a:p>
            <a:endParaRPr lang="en-US" baseline="0" dirty="0"/>
          </a:p>
          <a:p>
            <a:r>
              <a:rPr lang="en-US" baseline="0" dirty="0"/>
              <a:t>Series vs. Parallel</a:t>
            </a:r>
          </a:p>
          <a:p>
            <a:endParaRPr lang="en-US" baseline="0" dirty="0"/>
          </a:p>
          <a:p>
            <a:r>
              <a:rPr lang="en-US" baseline="0" dirty="0"/>
              <a:t>How to read.</a:t>
            </a:r>
          </a:p>
          <a:p>
            <a:endParaRPr lang="en-US" baseline="0" dirty="0"/>
          </a:p>
          <a:p>
            <a:r>
              <a:rPr lang="en-US" dirty="0"/>
              <a:t>Demo:</a:t>
            </a:r>
          </a:p>
          <a:p>
            <a:pPr marL="171450" indent="-171450">
              <a:buFontTx/>
              <a:buChar char="-"/>
            </a:pPr>
            <a:r>
              <a:rPr lang="en-US" dirty="0"/>
              <a:t>Make your own with a pencil</a:t>
            </a:r>
          </a:p>
          <a:p>
            <a:pPr marL="171450" indent="-171450">
              <a:buFontTx/>
              <a:buChar char="-"/>
            </a:pPr>
            <a:r>
              <a:rPr lang="en-US" dirty="0"/>
              <a:t>Show series and parallel connections.</a:t>
            </a:r>
          </a:p>
          <a:p>
            <a:pPr marL="171450" indent="-171450">
              <a:buFontTx/>
              <a:buChar char="-"/>
            </a:pPr>
            <a:r>
              <a:rPr lang="en-US" dirty="0"/>
              <a:t>Show</a:t>
            </a:r>
            <a:r>
              <a:rPr lang="en-US" baseline="0" dirty="0"/>
              <a:t> Current with math</a:t>
            </a:r>
            <a:endParaRPr lang="en-US" dirty="0"/>
          </a:p>
        </p:txBody>
      </p:sp>
      <p:sp>
        <p:nvSpPr>
          <p:cNvPr id="4" name="Slide Number Placeholder 3"/>
          <p:cNvSpPr>
            <a:spLocks noGrp="1"/>
          </p:cNvSpPr>
          <p:nvPr>
            <p:ph type="sldNum" sz="quarter" idx="5"/>
          </p:nvPr>
        </p:nvSpPr>
        <p:spPr/>
        <p:txBody>
          <a:bodyPr/>
          <a:lstStyle/>
          <a:p>
            <a:fld id="{DDDA151A-A1CD-4445-8EC2-5767EAB36D58}" type="slidenum">
              <a:rPr lang="en-US" smtClean="0"/>
              <a:t>6</a:t>
            </a:fld>
            <a:endParaRPr lang="en-US"/>
          </a:p>
        </p:txBody>
      </p:sp>
    </p:spTree>
    <p:extLst>
      <p:ext uri="{BB962C8B-B14F-4D97-AF65-F5344CB8AC3E}">
        <p14:creationId xmlns:p14="http://schemas.microsoft.com/office/powerpoint/2010/main" val="338816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a:t>
            </a:r>
            <a:r>
              <a:rPr lang="en-US" baseline="0" dirty="0"/>
              <a:t> the function of a capacitor/inductor and how they are different</a:t>
            </a:r>
          </a:p>
          <a:p>
            <a:endParaRPr lang="en-US" baseline="0" dirty="0"/>
          </a:p>
          <a:p>
            <a:r>
              <a:rPr lang="en-US" baseline="0" dirty="0"/>
              <a:t>Series and Parallel.  </a:t>
            </a:r>
          </a:p>
          <a:p>
            <a:pPr marL="171450" indent="-171450">
              <a:buFontTx/>
              <a:buChar char="-"/>
            </a:pPr>
            <a:r>
              <a:rPr lang="en-US" baseline="0" dirty="0"/>
              <a:t>No real demo as that is hard.</a:t>
            </a:r>
          </a:p>
          <a:p>
            <a:pPr marL="171450" indent="-171450">
              <a:buFontTx/>
              <a:buChar char="-"/>
            </a:pPr>
            <a:endParaRPr lang="en-US" baseline="0" dirty="0"/>
          </a:p>
          <a:p>
            <a:pPr marL="0" indent="0">
              <a:buFontTx/>
              <a:buNone/>
            </a:pPr>
            <a:endParaRPr lang="en-US" dirty="0"/>
          </a:p>
        </p:txBody>
      </p:sp>
      <p:sp>
        <p:nvSpPr>
          <p:cNvPr id="4" name="Slide Number Placeholder 3"/>
          <p:cNvSpPr>
            <a:spLocks noGrp="1"/>
          </p:cNvSpPr>
          <p:nvPr>
            <p:ph type="sldNum" sz="quarter" idx="5"/>
          </p:nvPr>
        </p:nvSpPr>
        <p:spPr/>
        <p:txBody>
          <a:bodyPr/>
          <a:lstStyle/>
          <a:p>
            <a:fld id="{DDDA151A-A1CD-4445-8EC2-5767EAB36D58}" type="slidenum">
              <a:rPr lang="en-US" smtClean="0"/>
              <a:t>7</a:t>
            </a:fld>
            <a:endParaRPr lang="en-US"/>
          </a:p>
        </p:txBody>
      </p:sp>
    </p:spTree>
    <p:extLst>
      <p:ext uri="{BB962C8B-B14F-4D97-AF65-F5344CB8AC3E}">
        <p14:creationId xmlns:p14="http://schemas.microsoft.com/office/powerpoint/2010/main" val="210735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 switch really is and how a relay</a:t>
            </a:r>
            <a:r>
              <a:rPr lang="en-US" baseline="0" dirty="0"/>
              <a:t> is just a fancy switch with and inductor</a:t>
            </a:r>
          </a:p>
          <a:p>
            <a:endParaRPr lang="en-US" baseline="0" dirty="0"/>
          </a:p>
          <a:p>
            <a:r>
              <a:rPr lang="en-US" baseline="0" dirty="0"/>
              <a:t>Talk about</a:t>
            </a:r>
          </a:p>
          <a:p>
            <a:endParaRPr lang="en-US" baseline="0" dirty="0"/>
          </a:p>
          <a:p>
            <a:r>
              <a:rPr lang="en-US" baseline="0" dirty="0"/>
              <a:t>Normally Open, Normally Closed</a:t>
            </a:r>
          </a:p>
          <a:p>
            <a:endParaRPr lang="en-US" baseline="0" dirty="0"/>
          </a:p>
          <a:p>
            <a:r>
              <a:rPr lang="en-US" baseline="0" dirty="0"/>
              <a:t>Single vs double</a:t>
            </a:r>
          </a:p>
          <a:p>
            <a:endParaRPr lang="en-US" baseline="0" dirty="0"/>
          </a:p>
          <a:p>
            <a:r>
              <a:rPr lang="en-US" baseline="0" dirty="0"/>
              <a:t>Mechanical vs Solid State vs. and Opto-Isolator</a:t>
            </a:r>
            <a:endParaRPr lang="en-US" dirty="0"/>
          </a:p>
        </p:txBody>
      </p:sp>
      <p:sp>
        <p:nvSpPr>
          <p:cNvPr id="4" name="Slide Number Placeholder 3"/>
          <p:cNvSpPr>
            <a:spLocks noGrp="1"/>
          </p:cNvSpPr>
          <p:nvPr>
            <p:ph type="sldNum" sz="quarter" idx="5"/>
          </p:nvPr>
        </p:nvSpPr>
        <p:spPr/>
        <p:txBody>
          <a:bodyPr/>
          <a:lstStyle/>
          <a:p>
            <a:fld id="{DDDA151A-A1CD-4445-8EC2-5767EAB36D58}" type="slidenum">
              <a:rPr lang="en-US" smtClean="0"/>
              <a:t>8</a:t>
            </a:fld>
            <a:endParaRPr lang="en-US"/>
          </a:p>
        </p:txBody>
      </p:sp>
    </p:spTree>
    <p:extLst>
      <p:ext uri="{BB962C8B-B14F-4D97-AF65-F5344CB8AC3E}">
        <p14:creationId xmlns:p14="http://schemas.microsoft.com/office/powerpoint/2010/main" val="4209009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voltage</a:t>
            </a:r>
          </a:p>
          <a:p>
            <a:endParaRPr lang="en-US" dirty="0"/>
          </a:p>
          <a:p>
            <a:r>
              <a:rPr lang="en-US" dirty="0"/>
              <a:t>LED emits</a:t>
            </a:r>
            <a:r>
              <a:rPr lang="en-US" baseline="0" dirty="0"/>
              <a:t> light, but has  very little or no resistance</a:t>
            </a:r>
          </a:p>
          <a:p>
            <a:endParaRPr lang="en-US" baseline="0" dirty="0"/>
          </a:p>
          <a:p>
            <a:r>
              <a:rPr lang="en-US" baseline="0" dirty="0"/>
              <a:t>Demo</a:t>
            </a:r>
          </a:p>
          <a:p>
            <a:pPr marL="171450" indent="-171450">
              <a:buFontTx/>
              <a:buChar char="-"/>
            </a:pPr>
            <a:r>
              <a:rPr lang="en-US" baseline="0" dirty="0"/>
              <a:t>No resistor and check current</a:t>
            </a:r>
          </a:p>
          <a:p>
            <a:pPr marL="171450" indent="-171450">
              <a:buFontTx/>
              <a:buChar char="-"/>
            </a:pPr>
            <a:r>
              <a:rPr lang="en-US" baseline="0" dirty="0"/>
              <a:t>Decent resistor</a:t>
            </a:r>
          </a:p>
          <a:p>
            <a:pPr marL="171450" indent="-171450">
              <a:buFontTx/>
              <a:buChar char="-"/>
            </a:pPr>
            <a:r>
              <a:rPr lang="en-US" baseline="0" dirty="0"/>
              <a:t>Large resistor</a:t>
            </a:r>
          </a:p>
          <a:p>
            <a:pPr marL="171450" indent="-171450">
              <a:buFontTx/>
              <a:buChar char="-"/>
            </a:pPr>
            <a:r>
              <a:rPr lang="en-US" baseline="0" dirty="0"/>
              <a:t>See if you can burn one up.</a:t>
            </a:r>
            <a:endParaRPr lang="en-US" dirty="0"/>
          </a:p>
        </p:txBody>
      </p:sp>
      <p:sp>
        <p:nvSpPr>
          <p:cNvPr id="4" name="Slide Number Placeholder 3"/>
          <p:cNvSpPr>
            <a:spLocks noGrp="1"/>
          </p:cNvSpPr>
          <p:nvPr>
            <p:ph type="sldNum" sz="quarter" idx="5"/>
          </p:nvPr>
        </p:nvSpPr>
        <p:spPr/>
        <p:txBody>
          <a:bodyPr/>
          <a:lstStyle/>
          <a:p>
            <a:fld id="{DDDA151A-A1CD-4445-8EC2-5767EAB36D58}" type="slidenum">
              <a:rPr lang="en-US" smtClean="0"/>
              <a:t>9</a:t>
            </a:fld>
            <a:endParaRPr lang="en-US"/>
          </a:p>
        </p:txBody>
      </p:sp>
    </p:spTree>
    <p:extLst>
      <p:ext uri="{BB962C8B-B14F-4D97-AF65-F5344CB8AC3E}">
        <p14:creationId xmlns:p14="http://schemas.microsoft.com/office/powerpoint/2010/main" val="1280321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621E-D4FA-4A86-8B71-CCA6E345AA8B}"/>
              </a:ext>
            </a:extLst>
          </p:cNvPr>
          <p:cNvSpPr>
            <a:spLocks noGrp="1"/>
          </p:cNvSpPr>
          <p:nvPr>
            <p:ph type="ctrTitle"/>
          </p:nvPr>
        </p:nvSpPr>
        <p:spPr>
          <a:xfrm>
            <a:off x="1876424" y="1122363"/>
            <a:ext cx="9163753" cy="1139574"/>
          </a:xfrm>
        </p:spPr>
        <p:txBody>
          <a:bodyPr/>
          <a:lstStyle/>
          <a:p>
            <a:r>
              <a:rPr lang="en-US" dirty="0"/>
              <a:t>Electronics for programmers</a:t>
            </a:r>
          </a:p>
        </p:txBody>
      </p:sp>
      <p:sp>
        <p:nvSpPr>
          <p:cNvPr id="3" name="Subtitle 2">
            <a:extLst>
              <a:ext uri="{FF2B5EF4-FFF2-40B4-BE49-F238E27FC236}">
                <a16:creationId xmlns:a16="http://schemas.microsoft.com/office/drawing/2014/main" id="{F9B5A8E9-DB8C-4C50-9162-1869CB4984C9}"/>
              </a:ext>
            </a:extLst>
          </p:cNvPr>
          <p:cNvSpPr>
            <a:spLocks noGrp="1"/>
          </p:cNvSpPr>
          <p:nvPr>
            <p:ph type="subTitle" idx="1"/>
          </p:nvPr>
        </p:nvSpPr>
        <p:spPr>
          <a:xfrm>
            <a:off x="1860382" y="2261937"/>
            <a:ext cx="8791575" cy="1655762"/>
          </a:xfrm>
        </p:spPr>
        <p:txBody>
          <a:bodyPr/>
          <a:lstStyle/>
          <a:p>
            <a:r>
              <a:rPr lang="en-US" dirty="0"/>
              <a:t>This isn’t magic and it doesn’t take a rocket scientist to understand this stuff.</a:t>
            </a:r>
          </a:p>
        </p:txBody>
      </p:sp>
    </p:spTree>
    <p:extLst>
      <p:ext uri="{BB962C8B-B14F-4D97-AF65-F5344CB8AC3E}">
        <p14:creationId xmlns:p14="http://schemas.microsoft.com/office/powerpoint/2010/main" val="36088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E192-664C-43F8-92DF-7E02BD68DCF3}"/>
              </a:ext>
            </a:extLst>
          </p:cNvPr>
          <p:cNvSpPr>
            <a:spLocks noGrp="1"/>
          </p:cNvSpPr>
          <p:nvPr>
            <p:ph type="title"/>
          </p:nvPr>
        </p:nvSpPr>
        <p:spPr/>
        <p:txBody>
          <a:bodyPr/>
          <a:lstStyle/>
          <a:p>
            <a:r>
              <a:rPr lang="en-US" dirty="0"/>
              <a:t>Do we still</a:t>
            </a:r>
            <a:r>
              <a:rPr lang="en-US" baseline="0" dirty="0"/>
              <a:t> Need Transistors?</a:t>
            </a:r>
            <a:endParaRPr lang="en-US" dirty="0"/>
          </a:p>
        </p:txBody>
      </p:sp>
      <p:sp>
        <p:nvSpPr>
          <p:cNvPr id="3" name="Text Placeholder 2">
            <a:extLst>
              <a:ext uri="{FF2B5EF4-FFF2-40B4-BE49-F238E27FC236}">
                <a16:creationId xmlns:a16="http://schemas.microsoft.com/office/drawing/2014/main" id="{FECA0DF6-9652-4B57-896B-97653D0077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4045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AAC7-5A98-492B-87BE-1EE858FE4EF4}"/>
              </a:ext>
            </a:extLst>
          </p:cNvPr>
          <p:cNvSpPr>
            <a:spLocks noGrp="1"/>
          </p:cNvSpPr>
          <p:nvPr>
            <p:ph type="title"/>
          </p:nvPr>
        </p:nvSpPr>
        <p:spPr/>
        <p:txBody>
          <a:bodyPr/>
          <a:lstStyle/>
          <a:p>
            <a:r>
              <a:rPr lang="en-US" dirty="0"/>
              <a:t>Let get digital Baby!!!</a:t>
            </a:r>
          </a:p>
        </p:txBody>
      </p:sp>
      <p:sp>
        <p:nvSpPr>
          <p:cNvPr id="3" name="Text Placeholder 2">
            <a:extLst>
              <a:ext uri="{FF2B5EF4-FFF2-40B4-BE49-F238E27FC236}">
                <a16:creationId xmlns:a16="http://schemas.microsoft.com/office/drawing/2014/main" id="{9D55BFF3-BAD8-4C67-8D08-2DBC783E1DF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8119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4144-9773-470E-A0E2-62F93B60D5DD}"/>
              </a:ext>
            </a:extLst>
          </p:cNvPr>
          <p:cNvSpPr>
            <a:spLocks noGrp="1"/>
          </p:cNvSpPr>
          <p:nvPr>
            <p:ph type="title"/>
          </p:nvPr>
        </p:nvSpPr>
        <p:spPr/>
        <p:txBody>
          <a:bodyPr/>
          <a:lstStyle/>
          <a:p>
            <a:r>
              <a:rPr lang="en-US" dirty="0"/>
              <a:t>When</a:t>
            </a:r>
            <a:r>
              <a:rPr lang="en-US" baseline="0" dirty="0"/>
              <a:t> the buss comes in, Everyone Rides!!!</a:t>
            </a:r>
            <a:endParaRPr lang="en-US" dirty="0"/>
          </a:p>
        </p:txBody>
      </p:sp>
      <p:sp>
        <p:nvSpPr>
          <p:cNvPr id="3" name="Text Placeholder 2">
            <a:extLst>
              <a:ext uri="{FF2B5EF4-FFF2-40B4-BE49-F238E27FC236}">
                <a16:creationId xmlns:a16="http://schemas.microsoft.com/office/drawing/2014/main" id="{5E8406A6-B755-4FFF-9569-C2F598B959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2499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9FB8-E4B4-424B-A549-1AC16C3A7B11}"/>
              </a:ext>
            </a:extLst>
          </p:cNvPr>
          <p:cNvSpPr>
            <a:spLocks noGrp="1"/>
          </p:cNvSpPr>
          <p:nvPr>
            <p:ph type="title"/>
          </p:nvPr>
        </p:nvSpPr>
        <p:spPr/>
        <p:txBody>
          <a:bodyPr/>
          <a:lstStyle/>
          <a:p>
            <a:r>
              <a:rPr lang="en-US" dirty="0"/>
              <a:t>Back</a:t>
            </a:r>
            <a:r>
              <a:rPr lang="en-US" baseline="0" dirty="0"/>
              <a:t> to the Voltage</a:t>
            </a:r>
            <a:endParaRPr lang="en-US" dirty="0"/>
          </a:p>
        </p:txBody>
      </p:sp>
      <p:sp>
        <p:nvSpPr>
          <p:cNvPr id="3" name="Text Placeholder 2">
            <a:extLst>
              <a:ext uri="{FF2B5EF4-FFF2-40B4-BE49-F238E27FC236}">
                <a16:creationId xmlns:a16="http://schemas.microsoft.com/office/drawing/2014/main" id="{BE8B5A3A-45F0-4211-94BA-071CEA9F12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5447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14E5-E6C4-4B64-A3E9-2A1A85FDFF89}"/>
              </a:ext>
            </a:extLst>
          </p:cNvPr>
          <p:cNvSpPr>
            <a:spLocks noGrp="1"/>
          </p:cNvSpPr>
          <p:nvPr>
            <p:ph type="title"/>
          </p:nvPr>
        </p:nvSpPr>
        <p:spPr/>
        <p:txBody>
          <a:bodyPr/>
          <a:lstStyle/>
          <a:p>
            <a:r>
              <a:rPr lang="en-US" dirty="0"/>
              <a:t>Links of Doom page</a:t>
            </a:r>
          </a:p>
        </p:txBody>
      </p:sp>
      <p:sp>
        <p:nvSpPr>
          <p:cNvPr id="3" name="Text Placeholder 2">
            <a:extLst>
              <a:ext uri="{FF2B5EF4-FFF2-40B4-BE49-F238E27FC236}">
                <a16:creationId xmlns:a16="http://schemas.microsoft.com/office/drawing/2014/main" id="{DECD7F75-4572-463F-B1AF-CA44573A1C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706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B76C-7BC0-4A76-A9D3-CC619F3EB6B6}"/>
              </a:ext>
            </a:extLst>
          </p:cNvPr>
          <p:cNvSpPr>
            <a:spLocks noGrp="1"/>
          </p:cNvSpPr>
          <p:nvPr>
            <p:ph type="title"/>
          </p:nvPr>
        </p:nvSpPr>
        <p:spPr>
          <a:xfrm>
            <a:off x="1141413" y="618518"/>
            <a:ext cx="9905998" cy="448281"/>
          </a:xfrm>
        </p:spPr>
        <p:txBody>
          <a:bodyPr>
            <a:normAutofit fontScale="90000"/>
          </a:bodyPr>
          <a:lstStyle/>
          <a:p>
            <a:r>
              <a:rPr lang="en-US" dirty="0"/>
              <a:t>Outline of stuff</a:t>
            </a:r>
          </a:p>
        </p:txBody>
      </p:sp>
      <p:sp>
        <p:nvSpPr>
          <p:cNvPr id="3" name="Content Placeholder 2">
            <a:extLst>
              <a:ext uri="{FF2B5EF4-FFF2-40B4-BE49-F238E27FC236}">
                <a16:creationId xmlns:a16="http://schemas.microsoft.com/office/drawing/2014/main" id="{11FEC6EB-980D-4B38-8226-31BA70368C0D}"/>
              </a:ext>
            </a:extLst>
          </p:cNvPr>
          <p:cNvSpPr>
            <a:spLocks noGrp="1"/>
          </p:cNvSpPr>
          <p:nvPr>
            <p:ph idx="1"/>
          </p:nvPr>
        </p:nvSpPr>
        <p:spPr>
          <a:xfrm>
            <a:off x="1141413" y="1066798"/>
            <a:ext cx="4954588" cy="5565007"/>
          </a:xfrm>
        </p:spPr>
        <p:txBody>
          <a:bodyPr>
            <a:normAutofit fontScale="70000" lnSpcReduction="20000"/>
          </a:bodyPr>
          <a:lstStyle/>
          <a:p>
            <a:r>
              <a:rPr lang="en-US" dirty="0"/>
              <a:t>Intro, Joke: How many software programmers does it take to change a light bulb?</a:t>
            </a:r>
          </a:p>
          <a:p>
            <a:r>
              <a:rPr lang="en-US" dirty="0"/>
              <a:t>What do you need</a:t>
            </a:r>
          </a:p>
          <a:p>
            <a:r>
              <a:rPr lang="en-US" dirty="0"/>
              <a:t>How to read </a:t>
            </a:r>
            <a:r>
              <a:rPr lang="en-US" dirty="0" err="1"/>
              <a:t>schmatics</a:t>
            </a:r>
            <a:endParaRPr lang="en-US" dirty="0"/>
          </a:p>
          <a:p>
            <a:r>
              <a:rPr lang="en-US" dirty="0"/>
              <a:t>Include the schematic symbol with each part and explain</a:t>
            </a:r>
          </a:p>
          <a:p>
            <a:r>
              <a:rPr lang="en-US" dirty="0"/>
              <a:t>What is voltage and why do I care</a:t>
            </a:r>
          </a:p>
          <a:p>
            <a:r>
              <a:rPr lang="en-US" dirty="0"/>
              <a:t>Resistors</a:t>
            </a:r>
          </a:p>
          <a:p>
            <a:r>
              <a:rPr lang="en-US" dirty="0"/>
              <a:t>Capacitors/Inductors</a:t>
            </a:r>
          </a:p>
          <a:p>
            <a:r>
              <a:rPr lang="en-US" dirty="0"/>
              <a:t>Transistors</a:t>
            </a:r>
          </a:p>
          <a:p>
            <a:r>
              <a:rPr lang="en-US" dirty="0"/>
              <a:t>Series vs Parallel</a:t>
            </a:r>
          </a:p>
          <a:p>
            <a:r>
              <a:rPr lang="en-US" dirty="0"/>
              <a:t>Diodes/Zener?/LEDs current limiting, forward voltage</a:t>
            </a:r>
          </a:p>
          <a:p>
            <a:r>
              <a:rPr lang="en-US" dirty="0"/>
              <a:t>Demo: </a:t>
            </a:r>
            <a:r>
              <a:rPr lang="en-US" dirty="0" err="1"/>
              <a:t>astable</a:t>
            </a:r>
            <a:r>
              <a:rPr lang="en-US" dirty="0"/>
              <a:t> oscillator</a:t>
            </a:r>
          </a:p>
          <a:p>
            <a:r>
              <a:rPr lang="en-US" dirty="0"/>
              <a:t> </a:t>
            </a:r>
          </a:p>
        </p:txBody>
      </p:sp>
      <p:sp>
        <p:nvSpPr>
          <p:cNvPr id="4" name="Content Placeholder 2">
            <a:extLst>
              <a:ext uri="{FF2B5EF4-FFF2-40B4-BE49-F238E27FC236}">
                <a16:creationId xmlns:a16="http://schemas.microsoft.com/office/drawing/2014/main" id="{CB479541-A74B-4EF0-AD19-76FC4D3E6AAF}"/>
              </a:ext>
            </a:extLst>
          </p:cNvPr>
          <p:cNvSpPr txBox="1">
            <a:spLocks/>
          </p:cNvSpPr>
          <p:nvPr/>
        </p:nvSpPr>
        <p:spPr>
          <a:xfrm>
            <a:off x="6231573" y="1063588"/>
            <a:ext cx="4954588" cy="55650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8327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68E7E1-4533-4541-8837-242EC411FA04}"/>
              </a:ext>
            </a:extLst>
          </p:cNvPr>
          <p:cNvSpPr>
            <a:spLocks noGrp="1"/>
          </p:cNvSpPr>
          <p:nvPr>
            <p:ph type="title"/>
          </p:nvPr>
        </p:nvSpPr>
        <p:spPr/>
        <p:txBody>
          <a:bodyPr/>
          <a:lstStyle/>
          <a:p>
            <a:r>
              <a:rPr lang="en-US" dirty="0"/>
              <a:t>What is electricity</a:t>
            </a:r>
          </a:p>
        </p:txBody>
      </p:sp>
      <p:sp>
        <p:nvSpPr>
          <p:cNvPr id="5" name="Text Placeholder 4">
            <a:extLst>
              <a:ext uri="{FF2B5EF4-FFF2-40B4-BE49-F238E27FC236}">
                <a16:creationId xmlns:a16="http://schemas.microsoft.com/office/drawing/2014/main" id="{07ED2716-F2C1-4ACB-9C59-6ABCE9460D99}"/>
              </a:ext>
            </a:extLst>
          </p:cNvPr>
          <p:cNvSpPr>
            <a:spLocks noGrp="1"/>
          </p:cNvSpPr>
          <p:nvPr>
            <p:ph type="body" idx="1"/>
          </p:nvPr>
        </p:nvSpPr>
        <p:spPr/>
        <p:txBody>
          <a:bodyPr/>
          <a:lstStyle/>
          <a:p>
            <a:endParaRPr lang="en-US"/>
          </a:p>
        </p:txBody>
      </p:sp>
      <p:sp>
        <p:nvSpPr>
          <p:cNvPr id="8" name="Picture Placeholder 7">
            <a:extLst>
              <a:ext uri="{FF2B5EF4-FFF2-40B4-BE49-F238E27FC236}">
                <a16:creationId xmlns:a16="http://schemas.microsoft.com/office/drawing/2014/main" id="{D121AE34-473D-4A45-97D2-9181434346CD}"/>
              </a:ext>
            </a:extLst>
          </p:cNvPr>
          <p:cNvSpPr>
            <a:spLocks noGrp="1"/>
          </p:cNvSpPr>
          <p:nvPr>
            <p:ph type="pic" idx="15"/>
          </p:nvPr>
        </p:nvSpPr>
        <p:spPr/>
      </p:sp>
      <p:sp>
        <p:nvSpPr>
          <p:cNvPr id="9" name="Text Placeholder 8">
            <a:extLst>
              <a:ext uri="{FF2B5EF4-FFF2-40B4-BE49-F238E27FC236}">
                <a16:creationId xmlns:a16="http://schemas.microsoft.com/office/drawing/2014/main" id="{58C34447-2E47-4A51-9CA9-02194E0227EB}"/>
              </a:ext>
            </a:extLst>
          </p:cNvPr>
          <p:cNvSpPr>
            <a:spLocks noGrp="1"/>
          </p:cNvSpPr>
          <p:nvPr>
            <p:ph type="body" sz="half" idx="18"/>
          </p:nvPr>
        </p:nvSpPr>
        <p:spPr/>
        <p:txBody>
          <a:bodyPr/>
          <a:lstStyle/>
          <a:p>
            <a:endParaRPr lang="en-US"/>
          </a:p>
        </p:txBody>
      </p:sp>
      <p:sp>
        <p:nvSpPr>
          <p:cNvPr id="6" name="Text Placeholder 5">
            <a:extLst>
              <a:ext uri="{FF2B5EF4-FFF2-40B4-BE49-F238E27FC236}">
                <a16:creationId xmlns:a16="http://schemas.microsoft.com/office/drawing/2014/main" id="{59742C6A-A577-41E4-BB66-95BFFC0EC429}"/>
              </a:ext>
            </a:extLst>
          </p:cNvPr>
          <p:cNvSpPr>
            <a:spLocks noGrp="1"/>
          </p:cNvSpPr>
          <p:nvPr>
            <p:ph type="body" sz="quarter" idx="3"/>
          </p:nvPr>
        </p:nvSpPr>
        <p:spPr/>
        <p:txBody>
          <a:bodyPr/>
          <a:lstStyle/>
          <a:p>
            <a:endParaRPr lang="en-US"/>
          </a:p>
        </p:txBody>
      </p:sp>
      <p:sp>
        <p:nvSpPr>
          <p:cNvPr id="12" name="Picture Placeholder 11">
            <a:extLst>
              <a:ext uri="{FF2B5EF4-FFF2-40B4-BE49-F238E27FC236}">
                <a16:creationId xmlns:a16="http://schemas.microsoft.com/office/drawing/2014/main" id="{C716691B-6B49-4D95-8C41-BBAE05AEA5F9}"/>
              </a:ext>
            </a:extLst>
          </p:cNvPr>
          <p:cNvSpPr>
            <a:spLocks noGrp="1"/>
          </p:cNvSpPr>
          <p:nvPr>
            <p:ph type="pic" idx="21"/>
          </p:nvPr>
        </p:nvSpPr>
        <p:spPr/>
      </p:sp>
      <p:sp>
        <p:nvSpPr>
          <p:cNvPr id="10" name="Text Placeholder 9">
            <a:extLst>
              <a:ext uri="{FF2B5EF4-FFF2-40B4-BE49-F238E27FC236}">
                <a16:creationId xmlns:a16="http://schemas.microsoft.com/office/drawing/2014/main" id="{AD5B6785-9905-4722-A32E-23F6318B4851}"/>
              </a:ext>
            </a:extLst>
          </p:cNvPr>
          <p:cNvSpPr>
            <a:spLocks noGrp="1"/>
          </p:cNvSpPr>
          <p:nvPr>
            <p:ph type="body" sz="half" idx="19"/>
          </p:nvPr>
        </p:nvSpPr>
        <p:spPr/>
        <p:txBody>
          <a:bodyPr/>
          <a:lstStyle/>
          <a:p>
            <a:endParaRPr lang="en-US"/>
          </a:p>
        </p:txBody>
      </p:sp>
      <p:sp>
        <p:nvSpPr>
          <p:cNvPr id="7" name="Text Placeholder 6">
            <a:extLst>
              <a:ext uri="{FF2B5EF4-FFF2-40B4-BE49-F238E27FC236}">
                <a16:creationId xmlns:a16="http://schemas.microsoft.com/office/drawing/2014/main" id="{F5712883-02C6-4CDB-84E0-6B45544D9950}"/>
              </a:ext>
            </a:extLst>
          </p:cNvPr>
          <p:cNvSpPr>
            <a:spLocks noGrp="1"/>
          </p:cNvSpPr>
          <p:nvPr>
            <p:ph type="body" sz="quarter" idx="13"/>
          </p:nvPr>
        </p:nvSpPr>
        <p:spPr/>
        <p:txBody>
          <a:bodyPr/>
          <a:lstStyle/>
          <a:p>
            <a:endParaRPr lang="en-US"/>
          </a:p>
        </p:txBody>
      </p:sp>
      <p:sp>
        <p:nvSpPr>
          <p:cNvPr id="13" name="Picture Placeholder 12">
            <a:extLst>
              <a:ext uri="{FF2B5EF4-FFF2-40B4-BE49-F238E27FC236}">
                <a16:creationId xmlns:a16="http://schemas.microsoft.com/office/drawing/2014/main" id="{1946DF8E-AC30-47CE-BD90-2FAC671F6C80}"/>
              </a:ext>
            </a:extLst>
          </p:cNvPr>
          <p:cNvSpPr>
            <a:spLocks noGrp="1"/>
          </p:cNvSpPr>
          <p:nvPr>
            <p:ph type="pic" idx="22"/>
          </p:nvPr>
        </p:nvSpPr>
        <p:spPr/>
      </p:sp>
      <p:sp>
        <p:nvSpPr>
          <p:cNvPr id="11" name="Text Placeholder 10">
            <a:extLst>
              <a:ext uri="{FF2B5EF4-FFF2-40B4-BE49-F238E27FC236}">
                <a16:creationId xmlns:a16="http://schemas.microsoft.com/office/drawing/2014/main" id="{F16045CE-1406-45AC-8315-C6CB5F65F564}"/>
              </a:ext>
            </a:extLst>
          </p:cNvPr>
          <p:cNvSpPr>
            <a:spLocks noGrp="1"/>
          </p:cNvSpPr>
          <p:nvPr>
            <p:ph type="body" sz="half" idx="20"/>
          </p:nvPr>
        </p:nvSpPr>
        <p:spPr/>
        <p:txBody>
          <a:bodyPr/>
          <a:lstStyle/>
          <a:p>
            <a:endParaRPr lang="en-US"/>
          </a:p>
        </p:txBody>
      </p:sp>
    </p:spTree>
    <p:extLst>
      <p:ext uri="{BB962C8B-B14F-4D97-AF65-F5344CB8AC3E}">
        <p14:creationId xmlns:p14="http://schemas.microsoft.com/office/powerpoint/2010/main" val="61009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E67389A-DB54-4763-BC7D-EE68D290335C}"/>
              </a:ext>
            </a:extLst>
          </p:cNvPr>
          <p:cNvSpPr>
            <a:spLocks noGrp="1"/>
          </p:cNvSpPr>
          <p:nvPr>
            <p:ph type="title"/>
          </p:nvPr>
        </p:nvSpPr>
        <p:spPr/>
        <p:txBody>
          <a:bodyPr/>
          <a:lstStyle/>
          <a:p>
            <a:r>
              <a:rPr lang="en-US" dirty="0"/>
              <a:t>What do all these</a:t>
            </a:r>
            <a:r>
              <a:rPr lang="en-US" baseline="0" dirty="0"/>
              <a:t> Hieroglyphics mean?</a:t>
            </a:r>
            <a:endParaRPr lang="en-US" dirty="0"/>
          </a:p>
        </p:txBody>
      </p:sp>
      <p:sp>
        <p:nvSpPr>
          <p:cNvPr id="13" name="Text Placeholder 12">
            <a:extLst>
              <a:ext uri="{FF2B5EF4-FFF2-40B4-BE49-F238E27FC236}">
                <a16:creationId xmlns:a16="http://schemas.microsoft.com/office/drawing/2014/main" id="{352891C7-4885-4B65-95AC-02A3AFDEB8B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5875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9A0C-1792-4941-887A-26C01B35008B}"/>
              </a:ext>
            </a:extLst>
          </p:cNvPr>
          <p:cNvSpPr>
            <a:spLocks noGrp="1"/>
          </p:cNvSpPr>
          <p:nvPr>
            <p:ph type="title"/>
          </p:nvPr>
        </p:nvSpPr>
        <p:spPr/>
        <p:txBody>
          <a:bodyPr/>
          <a:lstStyle/>
          <a:p>
            <a:r>
              <a:rPr lang="en-US" dirty="0"/>
              <a:t>Basic tools</a:t>
            </a:r>
          </a:p>
        </p:txBody>
      </p:sp>
      <p:sp>
        <p:nvSpPr>
          <p:cNvPr id="3" name="Text Placeholder 2">
            <a:extLst>
              <a:ext uri="{FF2B5EF4-FFF2-40B4-BE49-F238E27FC236}">
                <a16:creationId xmlns:a16="http://schemas.microsoft.com/office/drawing/2014/main" id="{EFAA5762-B201-492C-8C11-EED570BF8A1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6833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1DCA-EED6-4941-BDB5-28F2AFB0A3B0}"/>
              </a:ext>
            </a:extLst>
          </p:cNvPr>
          <p:cNvSpPr>
            <a:spLocks noGrp="1"/>
          </p:cNvSpPr>
          <p:nvPr>
            <p:ph type="title"/>
          </p:nvPr>
        </p:nvSpPr>
        <p:spPr/>
        <p:txBody>
          <a:bodyPr/>
          <a:lstStyle/>
          <a:p>
            <a:r>
              <a:rPr lang="en-US" dirty="0"/>
              <a:t>Resistanc</a:t>
            </a:r>
            <a:r>
              <a:rPr lang="en-US" baseline="0" dirty="0"/>
              <a:t>e is Futile</a:t>
            </a:r>
            <a:endParaRPr lang="en-US" dirty="0"/>
          </a:p>
        </p:txBody>
      </p:sp>
      <p:sp>
        <p:nvSpPr>
          <p:cNvPr id="3" name="Text Placeholder 2">
            <a:extLst>
              <a:ext uri="{FF2B5EF4-FFF2-40B4-BE49-F238E27FC236}">
                <a16:creationId xmlns:a16="http://schemas.microsoft.com/office/drawing/2014/main" id="{3E732EB0-E607-4A3D-A6D7-05E855E133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141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AB2B-5BD1-4A58-A50F-6FEE78A4D991}"/>
              </a:ext>
            </a:extLst>
          </p:cNvPr>
          <p:cNvSpPr>
            <a:spLocks noGrp="1"/>
          </p:cNvSpPr>
          <p:nvPr>
            <p:ph type="title"/>
          </p:nvPr>
        </p:nvSpPr>
        <p:spPr/>
        <p:txBody>
          <a:bodyPr/>
          <a:lstStyle/>
          <a:p>
            <a:r>
              <a:rPr lang="en-US" dirty="0"/>
              <a:t>Use all the capacity you can</a:t>
            </a:r>
          </a:p>
        </p:txBody>
      </p:sp>
      <p:sp>
        <p:nvSpPr>
          <p:cNvPr id="3" name="Text Placeholder 2">
            <a:extLst>
              <a:ext uri="{FF2B5EF4-FFF2-40B4-BE49-F238E27FC236}">
                <a16:creationId xmlns:a16="http://schemas.microsoft.com/office/drawing/2014/main" id="{BE3BB1E7-82F4-4328-A7E3-45FDE67D691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4492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65FC-7A22-450F-AD49-3C91F4E082FF}"/>
              </a:ext>
            </a:extLst>
          </p:cNvPr>
          <p:cNvSpPr>
            <a:spLocks noGrp="1"/>
          </p:cNvSpPr>
          <p:nvPr>
            <p:ph type="title"/>
          </p:nvPr>
        </p:nvSpPr>
        <p:spPr/>
        <p:txBody>
          <a:bodyPr/>
          <a:lstStyle/>
          <a:p>
            <a:r>
              <a:rPr lang="en-US" dirty="0"/>
              <a:t>Switch me </a:t>
            </a:r>
            <a:r>
              <a:rPr lang="en-US" dirty="0" err="1"/>
              <a:t>oN</a:t>
            </a:r>
            <a:r>
              <a:rPr lang="en-US" dirty="0"/>
              <a:t> and Relay that to the world</a:t>
            </a:r>
          </a:p>
        </p:txBody>
      </p:sp>
      <p:sp>
        <p:nvSpPr>
          <p:cNvPr id="3" name="Text Placeholder 2">
            <a:extLst>
              <a:ext uri="{FF2B5EF4-FFF2-40B4-BE49-F238E27FC236}">
                <a16:creationId xmlns:a16="http://schemas.microsoft.com/office/drawing/2014/main" id="{09B94091-ACF9-4A6A-B824-F4D1358B312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4186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3737-AA5B-4394-98C9-C87B8A304292}"/>
              </a:ext>
            </a:extLst>
          </p:cNvPr>
          <p:cNvSpPr>
            <a:spLocks noGrp="1"/>
          </p:cNvSpPr>
          <p:nvPr>
            <p:ph type="title"/>
          </p:nvPr>
        </p:nvSpPr>
        <p:spPr/>
        <p:txBody>
          <a:bodyPr/>
          <a:lstStyle/>
          <a:p>
            <a:r>
              <a:rPr lang="en-US" dirty="0"/>
              <a:t>Diodes</a:t>
            </a:r>
            <a:r>
              <a:rPr lang="en-US" baseline="0" dirty="0"/>
              <a:t> and one-way streets</a:t>
            </a:r>
            <a:endParaRPr lang="en-US" dirty="0"/>
          </a:p>
        </p:txBody>
      </p:sp>
      <p:sp>
        <p:nvSpPr>
          <p:cNvPr id="3" name="Text Placeholder 2">
            <a:extLst>
              <a:ext uri="{FF2B5EF4-FFF2-40B4-BE49-F238E27FC236}">
                <a16:creationId xmlns:a16="http://schemas.microsoft.com/office/drawing/2014/main" id="{A2E141A3-7960-4676-96F2-04451F57BC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55400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240</TotalTime>
  <Words>872</Words>
  <Application>Microsoft Office PowerPoint</Application>
  <PresentationFormat>Widescreen</PresentationFormat>
  <Paragraphs>204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Circuit</vt:lpstr>
      <vt:lpstr>Electronics for programmers</vt:lpstr>
      <vt:lpstr>Outline of stuff</vt:lpstr>
      <vt:lpstr>What is electricity</vt:lpstr>
      <vt:lpstr>What do all these Hieroglyphics mean?</vt:lpstr>
      <vt:lpstr>Basic tools</vt:lpstr>
      <vt:lpstr>Resistance is Futile</vt:lpstr>
      <vt:lpstr>Use all the capacity you can</vt:lpstr>
      <vt:lpstr>Switch me oN and Relay that to the world</vt:lpstr>
      <vt:lpstr>Diodes and one-way streets</vt:lpstr>
      <vt:lpstr>Do we still Need Transistors?</vt:lpstr>
      <vt:lpstr>Let get digital Baby!!!</vt:lpstr>
      <vt:lpstr>When the buss comes in, Everyone Rides!!!</vt:lpstr>
      <vt:lpstr>Back to the Voltage</vt:lpstr>
      <vt:lpstr>Links of Doom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Harold Pulcher</dc:creator>
  <cp:lastModifiedBy>Harold Pulcher</cp:lastModifiedBy>
  <cp:revision>10</cp:revision>
  <dcterms:created xsi:type="dcterms:W3CDTF">2019-06-27T15:41:22Z</dcterms:created>
  <dcterms:modified xsi:type="dcterms:W3CDTF">2019-07-02T00:28:58Z</dcterms:modified>
</cp:coreProperties>
</file>