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4"/>
  </p:notesMasterIdLst>
  <p:sldIdLst>
    <p:sldId id="256" r:id="rId2"/>
    <p:sldId id="259" r:id="rId3"/>
    <p:sldId id="260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3" r:id="rId12"/>
    <p:sldId id="272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2040" autoAdjust="0"/>
  </p:normalViewPr>
  <p:slideViewPr>
    <p:cSldViewPr snapToGrid="0">
      <p:cViewPr varScale="1">
        <p:scale>
          <a:sx n="76" d="100"/>
          <a:sy n="76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A64E9-6891-4BAF-B7FB-4052EDAB90E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560256-5FE4-434E-8636-492F97FDD73E}">
      <dgm:prSet/>
      <dgm:spPr/>
      <dgm:t>
        <a:bodyPr/>
        <a:lstStyle/>
        <a:p>
          <a:r>
            <a:rPr lang="en-US"/>
            <a:t>Best GitHub integration!</a:t>
          </a:r>
        </a:p>
      </dgm:t>
    </dgm:pt>
    <dgm:pt modelId="{2B07EFE3-25C3-4499-8BE1-325328DA8B3B}" type="parTrans" cxnId="{7E3B94EB-890D-46BD-96F4-B7625359AD51}">
      <dgm:prSet/>
      <dgm:spPr/>
      <dgm:t>
        <a:bodyPr/>
        <a:lstStyle/>
        <a:p>
          <a:endParaRPr lang="en-US"/>
        </a:p>
      </dgm:t>
    </dgm:pt>
    <dgm:pt modelId="{B6EC2A06-EDDA-4EFD-9A61-55EA70339CDC}" type="sibTrans" cxnId="{7E3B94EB-890D-46BD-96F4-B7625359AD51}">
      <dgm:prSet/>
      <dgm:spPr/>
      <dgm:t>
        <a:bodyPr/>
        <a:lstStyle/>
        <a:p>
          <a:endParaRPr lang="en-US"/>
        </a:p>
      </dgm:t>
    </dgm:pt>
    <dgm:pt modelId="{0F40636C-B229-48EE-AA28-DE8E654B963C}">
      <dgm:prSet/>
      <dgm:spPr/>
      <dgm:t>
        <a:bodyPr/>
        <a:lstStyle/>
        <a:p>
          <a:r>
            <a:rPr lang="en-US"/>
            <a:t>It’s Free…. With limits…</a:t>
          </a:r>
        </a:p>
      </dgm:t>
    </dgm:pt>
    <dgm:pt modelId="{7DD12555-5B07-4A17-8727-2C9942A3304A}" type="parTrans" cxnId="{E23B43A0-DE76-48F6-8424-DA6A9CE50410}">
      <dgm:prSet/>
      <dgm:spPr/>
      <dgm:t>
        <a:bodyPr/>
        <a:lstStyle/>
        <a:p>
          <a:endParaRPr lang="en-US"/>
        </a:p>
      </dgm:t>
    </dgm:pt>
    <dgm:pt modelId="{D04D7689-7A0A-4517-8822-113DE91A0ED0}" type="sibTrans" cxnId="{E23B43A0-DE76-48F6-8424-DA6A9CE50410}">
      <dgm:prSet/>
      <dgm:spPr/>
      <dgm:t>
        <a:bodyPr/>
        <a:lstStyle/>
        <a:p>
          <a:endParaRPr lang="en-US"/>
        </a:p>
      </dgm:t>
    </dgm:pt>
    <dgm:pt modelId="{D8538BE0-1393-442D-ACB9-8736118F667D}">
      <dgm:prSet/>
      <dgm:spPr/>
      <dgm:t>
        <a:bodyPr/>
        <a:lstStyle/>
        <a:p>
          <a:r>
            <a:rPr lang="en-US"/>
            <a:t>All actions in a workflow are isolated.</a:t>
          </a:r>
        </a:p>
      </dgm:t>
    </dgm:pt>
    <dgm:pt modelId="{87737698-05DF-4E7E-A380-81BBED57C238}" type="parTrans" cxnId="{F91A444D-2CE0-4749-9178-262B5CF11C66}">
      <dgm:prSet/>
      <dgm:spPr/>
      <dgm:t>
        <a:bodyPr/>
        <a:lstStyle/>
        <a:p>
          <a:endParaRPr lang="en-US"/>
        </a:p>
      </dgm:t>
    </dgm:pt>
    <dgm:pt modelId="{CC639129-77CB-45AD-83CD-FF503B76EBD0}" type="sibTrans" cxnId="{F91A444D-2CE0-4749-9178-262B5CF11C66}">
      <dgm:prSet/>
      <dgm:spPr/>
      <dgm:t>
        <a:bodyPr/>
        <a:lstStyle/>
        <a:p>
          <a:endParaRPr lang="en-US"/>
        </a:p>
      </dgm:t>
    </dgm:pt>
    <dgm:pt modelId="{81640FC5-C5A8-4629-B207-D9F5A43D3932}">
      <dgm:prSet/>
      <dgm:spPr/>
      <dgm:t>
        <a:bodyPr/>
        <a:lstStyle/>
        <a:p>
          <a:r>
            <a:rPr lang="en-US"/>
            <a:t>Access to the GitHub API</a:t>
          </a:r>
        </a:p>
      </dgm:t>
    </dgm:pt>
    <dgm:pt modelId="{81058B33-767E-46B9-A602-29339C81868C}" type="parTrans" cxnId="{F09A5497-928A-4CAC-90FF-2D413B039872}">
      <dgm:prSet/>
      <dgm:spPr/>
      <dgm:t>
        <a:bodyPr/>
        <a:lstStyle/>
        <a:p>
          <a:endParaRPr lang="en-US"/>
        </a:p>
      </dgm:t>
    </dgm:pt>
    <dgm:pt modelId="{BF58A0B0-8924-403E-9F38-AB7D7BA15955}" type="sibTrans" cxnId="{F09A5497-928A-4CAC-90FF-2D413B039872}">
      <dgm:prSet/>
      <dgm:spPr/>
      <dgm:t>
        <a:bodyPr/>
        <a:lstStyle/>
        <a:p>
          <a:endParaRPr lang="en-US"/>
        </a:p>
      </dgm:t>
    </dgm:pt>
    <dgm:pt modelId="{41486C03-0946-4F3C-8006-560C96384ED2}">
      <dgm:prSet/>
      <dgm:spPr/>
      <dgm:t>
        <a:bodyPr/>
        <a:lstStyle/>
        <a:p>
          <a:r>
            <a:rPr lang="en-US"/>
            <a:t>Multiplatform: Linux, macOS, Windows,  and containers</a:t>
          </a:r>
        </a:p>
      </dgm:t>
    </dgm:pt>
    <dgm:pt modelId="{F6E25C4A-A9F1-4B81-B7D0-7D9EA86F0C80}" type="parTrans" cxnId="{FC9946AA-A342-4953-9FED-93656BAD9BA8}">
      <dgm:prSet/>
      <dgm:spPr/>
      <dgm:t>
        <a:bodyPr/>
        <a:lstStyle/>
        <a:p>
          <a:endParaRPr lang="en-US"/>
        </a:p>
      </dgm:t>
    </dgm:pt>
    <dgm:pt modelId="{332A9FD3-2DBA-464C-BB7F-8C1685D7C139}" type="sibTrans" cxnId="{FC9946AA-A342-4953-9FED-93656BAD9BA8}">
      <dgm:prSet/>
      <dgm:spPr/>
      <dgm:t>
        <a:bodyPr/>
        <a:lstStyle/>
        <a:p>
          <a:endParaRPr lang="en-US"/>
        </a:p>
      </dgm:t>
    </dgm:pt>
    <dgm:pt modelId="{1B5A5788-D465-414A-84C6-DE5B2D221064}">
      <dgm:prSet/>
      <dgm:spPr/>
      <dgm:t>
        <a:bodyPr/>
        <a:lstStyle/>
        <a:p>
          <a:r>
            <a:rPr lang="en-US"/>
            <a:t>Concurrent Jobs </a:t>
          </a:r>
        </a:p>
      </dgm:t>
    </dgm:pt>
    <dgm:pt modelId="{8BFD9D4E-906A-42E9-A01B-4A876D9C59C2}" type="parTrans" cxnId="{B69ADFDD-A6EC-42A7-B403-3AA6B5A7F471}">
      <dgm:prSet/>
      <dgm:spPr/>
      <dgm:t>
        <a:bodyPr/>
        <a:lstStyle/>
        <a:p>
          <a:endParaRPr lang="en-US"/>
        </a:p>
      </dgm:t>
    </dgm:pt>
    <dgm:pt modelId="{829E8B3D-DB44-49A2-8D70-4B98CEFB7F38}" type="sibTrans" cxnId="{B69ADFDD-A6EC-42A7-B403-3AA6B5A7F471}">
      <dgm:prSet/>
      <dgm:spPr/>
      <dgm:t>
        <a:bodyPr/>
        <a:lstStyle/>
        <a:p>
          <a:endParaRPr lang="en-US"/>
        </a:p>
      </dgm:t>
    </dgm:pt>
    <dgm:pt modelId="{9476511A-BB05-45CD-AEF5-74A35AD42A51}" type="pres">
      <dgm:prSet presAssocID="{9F0A64E9-6891-4BAF-B7FB-4052EDAB90EE}" presName="diagram" presStyleCnt="0">
        <dgm:presLayoutVars>
          <dgm:dir/>
          <dgm:resizeHandles val="exact"/>
        </dgm:presLayoutVars>
      </dgm:prSet>
      <dgm:spPr/>
    </dgm:pt>
    <dgm:pt modelId="{0D494A51-D4C1-4885-8E1D-883DAE107FA1}" type="pres">
      <dgm:prSet presAssocID="{C2560256-5FE4-434E-8636-492F97FDD73E}" presName="node" presStyleLbl="node1" presStyleIdx="0" presStyleCnt="6">
        <dgm:presLayoutVars>
          <dgm:bulletEnabled val="1"/>
        </dgm:presLayoutVars>
      </dgm:prSet>
      <dgm:spPr/>
    </dgm:pt>
    <dgm:pt modelId="{B01458A4-7174-4DAE-8D12-8FFC9A8AA263}" type="pres">
      <dgm:prSet presAssocID="{B6EC2A06-EDDA-4EFD-9A61-55EA70339CDC}" presName="sibTrans" presStyleCnt="0"/>
      <dgm:spPr/>
    </dgm:pt>
    <dgm:pt modelId="{BDD3849F-4847-40D2-8CE3-1B50F3AC4142}" type="pres">
      <dgm:prSet presAssocID="{0F40636C-B229-48EE-AA28-DE8E654B963C}" presName="node" presStyleLbl="node1" presStyleIdx="1" presStyleCnt="6">
        <dgm:presLayoutVars>
          <dgm:bulletEnabled val="1"/>
        </dgm:presLayoutVars>
      </dgm:prSet>
      <dgm:spPr/>
    </dgm:pt>
    <dgm:pt modelId="{49959E98-EDB5-4701-B9A2-292D25BC0ED0}" type="pres">
      <dgm:prSet presAssocID="{D04D7689-7A0A-4517-8822-113DE91A0ED0}" presName="sibTrans" presStyleCnt="0"/>
      <dgm:spPr/>
    </dgm:pt>
    <dgm:pt modelId="{6F86F972-3E24-4AC7-92D1-212A44D04631}" type="pres">
      <dgm:prSet presAssocID="{D8538BE0-1393-442D-ACB9-8736118F667D}" presName="node" presStyleLbl="node1" presStyleIdx="2" presStyleCnt="6">
        <dgm:presLayoutVars>
          <dgm:bulletEnabled val="1"/>
        </dgm:presLayoutVars>
      </dgm:prSet>
      <dgm:spPr/>
    </dgm:pt>
    <dgm:pt modelId="{1ED8394F-F301-4DDE-8AC2-6E06CC4E5FCA}" type="pres">
      <dgm:prSet presAssocID="{CC639129-77CB-45AD-83CD-FF503B76EBD0}" presName="sibTrans" presStyleCnt="0"/>
      <dgm:spPr/>
    </dgm:pt>
    <dgm:pt modelId="{90AEE741-391A-4711-9553-2FEC7E7ED10B}" type="pres">
      <dgm:prSet presAssocID="{81640FC5-C5A8-4629-B207-D9F5A43D3932}" presName="node" presStyleLbl="node1" presStyleIdx="3" presStyleCnt="6">
        <dgm:presLayoutVars>
          <dgm:bulletEnabled val="1"/>
        </dgm:presLayoutVars>
      </dgm:prSet>
      <dgm:spPr/>
    </dgm:pt>
    <dgm:pt modelId="{023674C2-3FA2-426D-B602-3336A33157EF}" type="pres">
      <dgm:prSet presAssocID="{BF58A0B0-8924-403E-9F38-AB7D7BA15955}" presName="sibTrans" presStyleCnt="0"/>
      <dgm:spPr/>
    </dgm:pt>
    <dgm:pt modelId="{221556B6-AA0F-4FA7-80DF-8F347C283661}" type="pres">
      <dgm:prSet presAssocID="{41486C03-0946-4F3C-8006-560C96384ED2}" presName="node" presStyleLbl="node1" presStyleIdx="4" presStyleCnt="6">
        <dgm:presLayoutVars>
          <dgm:bulletEnabled val="1"/>
        </dgm:presLayoutVars>
      </dgm:prSet>
      <dgm:spPr/>
    </dgm:pt>
    <dgm:pt modelId="{4F746AD3-0D31-4007-88F3-862AD9307B7A}" type="pres">
      <dgm:prSet presAssocID="{332A9FD3-2DBA-464C-BB7F-8C1685D7C139}" presName="sibTrans" presStyleCnt="0"/>
      <dgm:spPr/>
    </dgm:pt>
    <dgm:pt modelId="{15F0AC6B-C4A4-4C21-8CCA-537D539786F5}" type="pres">
      <dgm:prSet presAssocID="{1B5A5788-D465-414A-84C6-DE5B2D221064}" presName="node" presStyleLbl="node1" presStyleIdx="5" presStyleCnt="6">
        <dgm:presLayoutVars>
          <dgm:bulletEnabled val="1"/>
        </dgm:presLayoutVars>
      </dgm:prSet>
      <dgm:spPr/>
    </dgm:pt>
  </dgm:ptLst>
  <dgm:cxnLst>
    <dgm:cxn modelId="{38760422-2303-40D2-AE25-CA3DE219A70C}" type="presOf" srcId="{9F0A64E9-6891-4BAF-B7FB-4052EDAB90EE}" destId="{9476511A-BB05-45CD-AEF5-74A35AD42A51}" srcOrd="0" destOrd="0" presId="urn:microsoft.com/office/officeart/2005/8/layout/default"/>
    <dgm:cxn modelId="{13C9BA28-394E-4B63-B3CE-0FEE5332FBFD}" type="presOf" srcId="{81640FC5-C5A8-4629-B207-D9F5A43D3932}" destId="{90AEE741-391A-4711-9553-2FEC7E7ED10B}" srcOrd="0" destOrd="0" presId="urn:microsoft.com/office/officeart/2005/8/layout/default"/>
    <dgm:cxn modelId="{60FB033E-502E-4946-AC48-D56963A3F46D}" type="presOf" srcId="{41486C03-0946-4F3C-8006-560C96384ED2}" destId="{221556B6-AA0F-4FA7-80DF-8F347C283661}" srcOrd="0" destOrd="0" presId="urn:microsoft.com/office/officeart/2005/8/layout/default"/>
    <dgm:cxn modelId="{EDF38A65-ECFA-4C94-B0B8-55489FA0022F}" type="presOf" srcId="{C2560256-5FE4-434E-8636-492F97FDD73E}" destId="{0D494A51-D4C1-4885-8E1D-883DAE107FA1}" srcOrd="0" destOrd="0" presId="urn:microsoft.com/office/officeart/2005/8/layout/default"/>
    <dgm:cxn modelId="{F91A444D-2CE0-4749-9178-262B5CF11C66}" srcId="{9F0A64E9-6891-4BAF-B7FB-4052EDAB90EE}" destId="{D8538BE0-1393-442D-ACB9-8736118F667D}" srcOrd="2" destOrd="0" parTransId="{87737698-05DF-4E7E-A380-81BBED57C238}" sibTransId="{CC639129-77CB-45AD-83CD-FF503B76EBD0}"/>
    <dgm:cxn modelId="{67BA2D4F-A5D3-46B5-ACA9-9E24D24C5DF3}" type="presOf" srcId="{0F40636C-B229-48EE-AA28-DE8E654B963C}" destId="{BDD3849F-4847-40D2-8CE3-1B50F3AC4142}" srcOrd="0" destOrd="0" presId="urn:microsoft.com/office/officeart/2005/8/layout/default"/>
    <dgm:cxn modelId="{F09A5497-928A-4CAC-90FF-2D413B039872}" srcId="{9F0A64E9-6891-4BAF-B7FB-4052EDAB90EE}" destId="{81640FC5-C5A8-4629-B207-D9F5A43D3932}" srcOrd="3" destOrd="0" parTransId="{81058B33-767E-46B9-A602-29339C81868C}" sibTransId="{BF58A0B0-8924-403E-9F38-AB7D7BA15955}"/>
    <dgm:cxn modelId="{E23B43A0-DE76-48F6-8424-DA6A9CE50410}" srcId="{9F0A64E9-6891-4BAF-B7FB-4052EDAB90EE}" destId="{0F40636C-B229-48EE-AA28-DE8E654B963C}" srcOrd="1" destOrd="0" parTransId="{7DD12555-5B07-4A17-8727-2C9942A3304A}" sibTransId="{D04D7689-7A0A-4517-8822-113DE91A0ED0}"/>
    <dgm:cxn modelId="{FC9946AA-A342-4953-9FED-93656BAD9BA8}" srcId="{9F0A64E9-6891-4BAF-B7FB-4052EDAB90EE}" destId="{41486C03-0946-4F3C-8006-560C96384ED2}" srcOrd="4" destOrd="0" parTransId="{F6E25C4A-A9F1-4B81-B7D0-7D9EA86F0C80}" sibTransId="{332A9FD3-2DBA-464C-BB7F-8C1685D7C139}"/>
    <dgm:cxn modelId="{A1668BB3-9BC1-482B-9290-EF8232BDC109}" type="presOf" srcId="{1B5A5788-D465-414A-84C6-DE5B2D221064}" destId="{15F0AC6B-C4A4-4C21-8CCA-537D539786F5}" srcOrd="0" destOrd="0" presId="urn:microsoft.com/office/officeart/2005/8/layout/default"/>
    <dgm:cxn modelId="{B69ADFDD-A6EC-42A7-B403-3AA6B5A7F471}" srcId="{9F0A64E9-6891-4BAF-B7FB-4052EDAB90EE}" destId="{1B5A5788-D465-414A-84C6-DE5B2D221064}" srcOrd="5" destOrd="0" parTransId="{8BFD9D4E-906A-42E9-A01B-4A876D9C59C2}" sibTransId="{829E8B3D-DB44-49A2-8D70-4B98CEFB7F38}"/>
    <dgm:cxn modelId="{7E3B94EB-890D-46BD-96F4-B7625359AD51}" srcId="{9F0A64E9-6891-4BAF-B7FB-4052EDAB90EE}" destId="{C2560256-5FE4-434E-8636-492F97FDD73E}" srcOrd="0" destOrd="0" parTransId="{2B07EFE3-25C3-4499-8BE1-325328DA8B3B}" sibTransId="{B6EC2A06-EDDA-4EFD-9A61-55EA70339CDC}"/>
    <dgm:cxn modelId="{6D2CB6F1-B78A-403B-8FB3-000BE8B509AC}" type="presOf" srcId="{D8538BE0-1393-442D-ACB9-8736118F667D}" destId="{6F86F972-3E24-4AC7-92D1-212A44D04631}" srcOrd="0" destOrd="0" presId="urn:microsoft.com/office/officeart/2005/8/layout/default"/>
    <dgm:cxn modelId="{ABDB7222-3E4A-4C39-83AE-05B426FEDA32}" type="presParOf" srcId="{9476511A-BB05-45CD-AEF5-74A35AD42A51}" destId="{0D494A51-D4C1-4885-8E1D-883DAE107FA1}" srcOrd="0" destOrd="0" presId="urn:microsoft.com/office/officeart/2005/8/layout/default"/>
    <dgm:cxn modelId="{B654C1A1-630C-4BB7-925E-382F56D03A4D}" type="presParOf" srcId="{9476511A-BB05-45CD-AEF5-74A35AD42A51}" destId="{B01458A4-7174-4DAE-8D12-8FFC9A8AA263}" srcOrd="1" destOrd="0" presId="urn:microsoft.com/office/officeart/2005/8/layout/default"/>
    <dgm:cxn modelId="{02D5A7B4-FCF3-4F9E-8CF8-6370B3CAF31E}" type="presParOf" srcId="{9476511A-BB05-45CD-AEF5-74A35AD42A51}" destId="{BDD3849F-4847-40D2-8CE3-1B50F3AC4142}" srcOrd="2" destOrd="0" presId="urn:microsoft.com/office/officeart/2005/8/layout/default"/>
    <dgm:cxn modelId="{FEF9012B-775E-4699-AC20-D3D6B69D9F22}" type="presParOf" srcId="{9476511A-BB05-45CD-AEF5-74A35AD42A51}" destId="{49959E98-EDB5-4701-B9A2-292D25BC0ED0}" srcOrd="3" destOrd="0" presId="urn:microsoft.com/office/officeart/2005/8/layout/default"/>
    <dgm:cxn modelId="{5FC40C44-3C3E-47BA-B627-104884B72404}" type="presParOf" srcId="{9476511A-BB05-45CD-AEF5-74A35AD42A51}" destId="{6F86F972-3E24-4AC7-92D1-212A44D04631}" srcOrd="4" destOrd="0" presId="urn:microsoft.com/office/officeart/2005/8/layout/default"/>
    <dgm:cxn modelId="{260B89E6-81E2-4748-B777-4D9C34506952}" type="presParOf" srcId="{9476511A-BB05-45CD-AEF5-74A35AD42A51}" destId="{1ED8394F-F301-4DDE-8AC2-6E06CC4E5FCA}" srcOrd="5" destOrd="0" presId="urn:microsoft.com/office/officeart/2005/8/layout/default"/>
    <dgm:cxn modelId="{7678E0CB-E460-4DA0-9182-BB57EE92DBB6}" type="presParOf" srcId="{9476511A-BB05-45CD-AEF5-74A35AD42A51}" destId="{90AEE741-391A-4711-9553-2FEC7E7ED10B}" srcOrd="6" destOrd="0" presId="urn:microsoft.com/office/officeart/2005/8/layout/default"/>
    <dgm:cxn modelId="{58CBAF38-85B3-4141-A849-474D3B64DF28}" type="presParOf" srcId="{9476511A-BB05-45CD-AEF5-74A35AD42A51}" destId="{023674C2-3FA2-426D-B602-3336A33157EF}" srcOrd="7" destOrd="0" presId="urn:microsoft.com/office/officeart/2005/8/layout/default"/>
    <dgm:cxn modelId="{ACA33E7C-F521-4B0C-88BE-FA2CA18C701D}" type="presParOf" srcId="{9476511A-BB05-45CD-AEF5-74A35AD42A51}" destId="{221556B6-AA0F-4FA7-80DF-8F347C283661}" srcOrd="8" destOrd="0" presId="urn:microsoft.com/office/officeart/2005/8/layout/default"/>
    <dgm:cxn modelId="{B1A24935-B1EE-495A-B5A0-9031AA81AEBD}" type="presParOf" srcId="{9476511A-BB05-45CD-AEF5-74A35AD42A51}" destId="{4F746AD3-0D31-4007-88F3-862AD9307B7A}" srcOrd="9" destOrd="0" presId="urn:microsoft.com/office/officeart/2005/8/layout/default"/>
    <dgm:cxn modelId="{0D6C31BE-99DE-453F-8068-273EE43B7716}" type="presParOf" srcId="{9476511A-BB05-45CD-AEF5-74A35AD42A51}" destId="{15F0AC6B-C4A4-4C21-8CCA-537D539786F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94A51-D4C1-4885-8E1D-883DAE107FA1}">
      <dsp:nvSpPr>
        <dsp:cNvPr id="0" name=""/>
        <dsp:cNvSpPr/>
      </dsp:nvSpPr>
      <dsp:spPr>
        <a:xfrm>
          <a:off x="163953" y="181"/>
          <a:ext cx="2414490" cy="1448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Best GitHub integration!</a:t>
          </a:r>
        </a:p>
      </dsp:txBody>
      <dsp:txXfrm>
        <a:off x="163953" y="181"/>
        <a:ext cx="2414490" cy="1448694"/>
      </dsp:txXfrm>
    </dsp:sp>
    <dsp:sp modelId="{BDD3849F-4847-40D2-8CE3-1B50F3AC4142}">
      <dsp:nvSpPr>
        <dsp:cNvPr id="0" name=""/>
        <dsp:cNvSpPr/>
      </dsp:nvSpPr>
      <dsp:spPr>
        <a:xfrm>
          <a:off x="2819893" y="181"/>
          <a:ext cx="2414490" cy="1448694"/>
        </a:xfrm>
        <a:prstGeom prst="rect">
          <a:avLst/>
        </a:prstGeom>
        <a:solidFill>
          <a:schemeClr val="accent2">
            <a:hueOff val="306561"/>
            <a:satOff val="-908"/>
            <a:lumOff val="1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It’s Free…. With limits…</a:t>
          </a:r>
        </a:p>
      </dsp:txBody>
      <dsp:txXfrm>
        <a:off x="2819893" y="181"/>
        <a:ext cx="2414490" cy="1448694"/>
      </dsp:txXfrm>
    </dsp:sp>
    <dsp:sp modelId="{6F86F972-3E24-4AC7-92D1-212A44D04631}">
      <dsp:nvSpPr>
        <dsp:cNvPr id="0" name=""/>
        <dsp:cNvSpPr/>
      </dsp:nvSpPr>
      <dsp:spPr>
        <a:xfrm>
          <a:off x="163953" y="1690325"/>
          <a:ext cx="2414490" cy="1448694"/>
        </a:xfrm>
        <a:prstGeom prst="rect">
          <a:avLst/>
        </a:prstGeom>
        <a:solidFill>
          <a:schemeClr val="accent2">
            <a:hueOff val="613123"/>
            <a:satOff val="-1816"/>
            <a:lumOff val="2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 actions in a workflow are isolated.</a:t>
          </a:r>
        </a:p>
      </dsp:txBody>
      <dsp:txXfrm>
        <a:off x="163953" y="1690325"/>
        <a:ext cx="2414490" cy="1448694"/>
      </dsp:txXfrm>
    </dsp:sp>
    <dsp:sp modelId="{90AEE741-391A-4711-9553-2FEC7E7ED10B}">
      <dsp:nvSpPr>
        <dsp:cNvPr id="0" name=""/>
        <dsp:cNvSpPr/>
      </dsp:nvSpPr>
      <dsp:spPr>
        <a:xfrm>
          <a:off x="2819893" y="1690325"/>
          <a:ext cx="2414490" cy="1448694"/>
        </a:xfrm>
        <a:prstGeom prst="rect">
          <a:avLst/>
        </a:prstGeom>
        <a:solidFill>
          <a:schemeClr val="accent2">
            <a:hueOff val="919684"/>
            <a:satOff val="-2724"/>
            <a:lumOff val="3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Access to the GitHub API</a:t>
          </a:r>
        </a:p>
      </dsp:txBody>
      <dsp:txXfrm>
        <a:off x="2819893" y="1690325"/>
        <a:ext cx="2414490" cy="1448694"/>
      </dsp:txXfrm>
    </dsp:sp>
    <dsp:sp modelId="{221556B6-AA0F-4FA7-80DF-8F347C283661}">
      <dsp:nvSpPr>
        <dsp:cNvPr id="0" name=""/>
        <dsp:cNvSpPr/>
      </dsp:nvSpPr>
      <dsp:spPr>
        <a:xfrm>
          <a:off x="163953" y="3380468"/>
          <a:ext cx="2414490" cy="1448694"/>
        </a:xfrm>
        <a:prstGeom prst="rect">
          <a:avLst/>
        </a:prstGeom>
        <a:solidFill>
          <a:schemeClr val="accent2">
            <a:hueOff val="1226245"/>
            <a:satOff val="-3632"/>
            <a:lumOff val="4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Multiplatform: Linux, macOS, Windows,  and containers</a:t>
          </a:r>
        </a:p>
      </dsp:txBody>
      <dsp:txXfrm>
        <a:off x="163953" y="3380468"/>
        <a:ext cx="2414490" cy="1448694"/>
      </dsp:txXfrm>
    </dsp:sp>
    <dsp:sp modelId="{15F0AC6B-C4A4-4C21-8CCA-537D539786F5}">
      <dsp:nvSpPr>
        <dsp:cNvPr id="0" name=""/>
        <dsp:cNvSpPr/>
      </dsp:nvSpPr>
      <dsp:spPr>
        <a:xfrm>
          <a:off x="2819893" y="3380468"/>
          <a:ext cx="2414490" cy="1448694"/>
        </a:xfrm>
        <a:prstGeom prst="rect">
          <a:avLst/>
        </a:prstGeom>
        <a:solidFill>
          <a:schemeClr val="accent2">
            <a:hueOff val="1532807"/>
            <a:satOff val="-4540"/>
            <a:lumOff val="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Concurrent Jobs </a:t>
          </a:r>
        </a:p>
      </dsp:txBody>
      <dsp:txXfrm>
        <a:off x="2819893" y="3380468"/>
        <a:ext cx="2414490" cy="1448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F091-EDBF-4084-AB7D-074BB5D46B8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15318-9559-4C74-BDAD-E20CD307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Actions is a continuous integration and continuous delivery (CI/CD) platform that allows you to automate your build, test, and deployment pipeline. 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You can create workflows that build and test every pull request to your repository, or deploy merged pull requests to production.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Actions goes beyond just DevOps and lets you run workflows when other events happen in your repository. For example, you can run a workflow to automatically add the appropriate labels whenever someone creates a new issue in your repository.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provides Linux, Windows, and macOS virtual machines to run your workflows, or you can host your own self-hosted runners in your own data center or cloud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run a workflow on any </a:t>
            </a:r>
            <a:r>
              <a:rPr lang="en-US" dirty="0" err="1"/>
              <a:t>github</a:t>
            </a:r>
            <a:r>
              <a:rPr lang="en-US" dirty="0"/>
              <a:t> event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Issue creation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Push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Etc..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Any Language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7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already installed!</a:t>
            </a:r>
          </a:p>
          <a:p>
            <a:endParaRPr lang="en-US" dirty="0"/>
          </a:p>
          <a:p>
            <a:r>
              <a:rPr lang="en-US" dirty="0"/>
              <a:t>Click the Actions…</a:t>
            </a:r>
          </a:p>
          <a:p>
            <a:endParaRPr lang="en-US" dirty="0"/>
          </a:p>
          <a:p>
            <a:r>
              <a:rPr lang="en-US" dirty="0"/>
              <a:t>Show this on a repo….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1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1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8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ocs.github.com/en/ac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860CC-17F0-0903-F4A8-DC8061CEC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Getting Started with GitHub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78011-366F-5481-85AC-329EED43D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pic>
        <p:nvPicPr>
          <p:cNvPr id="29" name="Picture 3" descr="Background pattern, scatter chart&#10;&#10;Description automatically generated">
            <a:extLst>
              <a:ext uri="{FF2B5EF4-FFF2-40B4-BE49-F238E27FC236}">
                <a16:creationId xmlns:a16="http://schemas.microsoft.com/office/drawing/2014/main" id="{AB9AE5E8-DE11-FA16-4940-1D480BBB3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8" r="7291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56" name="Freeform: Shape 5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13A8-D00F-18B7-8130-5BBDE9CD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B. Triggering workflows automatically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B485-F917-4B4B-C8A8-E7C3D86F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3E9D-93C4-142C-5491-CA85C125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C. Running workflows locally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3F16-4D15-8482-9BAA-4F7F2CCA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4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086E-B515-7286-E9B9-C0D9363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D. Viewing workflow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658D-EE97-190B-14DC-A9FF7490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EF7E-2A2B-8376-54CB-AFB871DF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IV. Customizing GitHub Actions workflows A. Using actions from the GitHub Marketplace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722D-8EBA-80DE-1818-9743C581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B. Creating custom actions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8796-F367-10D9-DCFA-8A878789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C. Sharing workflows with other repositories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A280-4419-5963-65FF-B8C646781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9577-352F-4953-5101-04B0C941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V. Best practices for using GitHub Actions A. Organizing workflows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5E76-9E7F-FEE1-112F-BE307568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0793-FC22-F1D7-D985-90296CE0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B. Securing workflows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AEA1-442B-8E8D-C5CE-2AFFAE543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65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8F48-D522-B0B2-881E-A75931E3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C. Testing workflows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7224-FE70-8434-A8C9-0378A4AB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1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D24D-87EA-A7BB-82F3-B14B287B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D. Reviewing workflow changes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9BE4-1D4C-6C08-4563-FE3955F7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9AA70-14E5-22AD-8925-3EE3E57A797D}"/>
              </a:ext>
            </a:extLst>
          </p:cNvPr>
          <p:cNvSpPr txBox="1"/>
          <p:nvPr/>
        </p:nvSpPr>
        <p:spPr>
          <a:xfrm>
            <a:off x="3048856" y="324690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D. Reviewing workflow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9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What exactly is GitHub Actions</a:t>
            </a:r>
            <a:br>
              <a:rPr lang="en-US"/>
            </a:br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328" y="1271654"/>
            <a:ext cx="1810342" cy="181034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76C4-E115-1DBA-1972-6BE1013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3362266"/>
            <a:ext cx="5595452" cy="2352733"/>
          </a:xfrm>
        </p:spPr>
        <p:txBody>
          <a:bodyPr anchor="b">
            <a:normAutofit/>
          </a:bodyPr>
          <a:lstStyle/>
          <a:p>
            <a:r>
              <a:rPr lang="en-US" dirty="0"/>
              <a:t>Ci/CD Platform</a:t>
            </a:r>
          </a:p>
          <a:p>
            <a:r>
              <a:rPr lang="en-US" dirty="0"/>
              <a:t>Can be triggered on Events in your Repositories</a:t>
            </a:r>
          </a:p>
          <a:p>
            <a:r>
              <a:rPr lang="en-US" dirty="0"/>
              <a:t>Hosted and non-hosted Agents/Runners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0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677B-A874-0C8D-5E90-31795C7D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VI. Conclusion A. Recap of key takeaways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E794-45D7-6D92-3888-2904A7A8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74D53-1A07-67A9-24EA-A3C2CC361275}"/>
              </a:ext>
            </a:extLst>
          </p:cNvPr>
          <p:cNvSpPr txBox="1"/>
          <p:nvPr/>
        </p:nvSpPr>
        <p:spPr>
          <a:xfrm>
            <a:off x="3048856" y="3108403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B. Future improvements to GitHub Actions C. Additional resources and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06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E82B-4090-096A-B90C-69EE9814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B. Future improvements to GitHub 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B1F0-F837-214F-44CE-2839D438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8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A817F-EE0E-6D37-BB43-37F415C8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0" i="0" cap="all" spc="300">
                <a:effectLst/>
              </a:rPr>
              <a:t>Additional resources and references</a:t>
            </a:r>
            <a:endParaRPr lang="en-US" sz="3100" cap="all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2C7C-56DA-3D11-1F21-4980036D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29867" cy="38401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Documentation: </a:t>
            </a:r>
            <a:r>
              <a:rPr lang="en-US">
                <a:hlinkClick r:id="rId2"/>
              </a:rPr>
              <a:t>GitHub Actions Documentation - GitHub Docs</a:t>
            </a:r>
            <a:endParaRPr lang="en-US"/>
          </a:p>
        </p:txBody>
      </p:sp>
      <p:pic>
        <p:nvPicPr>
          <p:cNvPr id="25" name="Picture 4" descr="Different coloured organisers">
            <a:extLst>
              <a:ext uri="{FF2B5EF4-FFF2-40B4-BE49-F238E27FC236}">
                <a16:creationId xmlns:a16="http://schemas.microsoft.com/office/drawing/2014/main" id="{16CDFA12-E91A-A340-2120-5F263D3A9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4" r="19628" b="1"/>
          <a:stretch/>
        </p:blipFill>
        <p:spPr>
          <a:xfrm>
            <a:off x="8731045" y="3226832"/>
            <a:ext cx="2817487" cy="28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8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945E-D433-2726-0149-4802FF78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0"/>
            <a:ext cx="3894413" cy="2514828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Advantages of using GitHub Actions</a:t>
            </a:r>
            <a:endParaRPr lang="en-US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28164AE-CDB0-D742-F1ED-A7B2512DF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23080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770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A2731-9F5C-AB5A-5D91-9AA2F555E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889" b="1"/>
          <a:stretch/>
        </p:blipFill>
        <p:spPr>
          <a:xfrm>
            <a:off x="-2" y="-2"/>
            <a:ext cx="12192002" cy="685800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391DB8F-CD1E-4B48-81D6-9781BA3F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3268" y="-1"/>
            <a:ext cx="9098732" cy="6858000"/>
          </a:xfrm>
          <a:custGeom>
            <a:avLst/>
            <a:gdLst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6873692 w 9098732"/>
              <a:gd name="connsiteY2" fmla="*/ 1553955 h 6858000"/>
              <a:gd name="connsiteX3" fmla="*/ 8235629 w 9098732"/>
              <a:gd name="connsiteY3" fmla="*/ 4 h 6858000"/>
              <a:gd name="connsiteX4" fmla="*/ 8235630 w 9098732"/>
              <a:gd name="connsiteY4" fmla="*/ 2 h 6858000"/>
              <a:gd name="connsiteX5" fmla="*/ 8235632 w 9098732"/>
              <a:gd name="connsiteY5" fmla="*/ 0 h 6858000"/>
              <a:gd name="connsiteX6" fmla="*/ 9098732 w 9098732"/>
              <a:gd name="connsiteY6" fmla="*/ 0 h 6858000"/>
              <a:gd name="connsiteX7" fmla="*/ 9098732 w 9098732"/>
              <a:gd name="connsiteY7" fmla="*/ 6858000 h 6858000"/>
              <a:gd name="connsiteX8" fmla="*/ 6873692 w 9098732"/>
              <a:gd name="connsiteY8" fmla="*/ 6858000 h 6858000"/>
              <a:gd name="connsiteX9" fmla="*/ 2225040 w 9098732"/>
              <a:gd name="connsiteY9" fmla="*/ 6858000 h 6858000"/>
              <a:gd name="connsiteX10" fmla="*/ 0 w 9098732"/>
              <a:gd name="connsiteY10" fmla="*/ 6858000 h 6858000"/>
              <a:gd name="connsiteX11" fmla="*/ 6010589 w 9098732"/>
              <a:gd name="connsiteY11" fmla="*/ 4 h 6858000"/>
              <a:gd name="connsiteX12" fmla="*/ 6010590 w 9098732"/>
              <a:gd name="connsiteY12" fmla="*/ 2 h 6858000"/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8235629 w 9098732"/>
              <a:gd name="connsiteY2" fmla="*/ 4 h 6858000"/>
              <a:gd name="connsiteX3" fmla="*/ 8235630 w 9098732"/>
              <a:gd name="connsiteY3" fmla="*/ 2 h 6858000"/>
              <a:gd name="connsiteX4" fmla="*/ 8235632 w 9098732"/>
              <a:gd name="connsiteY4" fmla="*/ 0 h 6858000"/>
              <a:gd name="connsiteX5" fmla="*/ 9098732 w 9098732"/>
              <a:gd name="connsiteY5" fmla="*/ 0 h 6858000"/>
              <a:gd name="connsiteX6" fmla="*/ 9098732 w 9098732"/>
              <a:gd name="connsiteY6" fmla="*/ 6858000 h 6858000"/>
              <a:gd name="connsiteX7" fmla="*/ 6873692 w 9098732"/>
              <a:gd name="connsiteY7" fmla="*/ 6858000 h 6858000"/>
              <a:gd name="connsiteX8" fmla="*/ 2225040 w 9098732"/>
              <a:gd name="connsiteY8" fmla="*/ 6858000 h 6858000"/>
              <a:gd name="connsiteX9" fmla="*/ 0 w 9098732"/>
              <a:gd name="connsiteY9" fmla="*/ 6858000 h 6858000"/>
              <a:gd name="connsiteX10" fmla="*/ 6010589 w 9098732"/>
              <a:gd name="connsiteY10" fmla="*/ 4 h 6858000"/>
              <a:gd name="connsiteX11" fmla="*/ 6010590 w 9098732"/>
              <a:gd name="connsiteY11" fmla="*/ 2 h 6858000"/>
              <a:gd name="connsiteX12" fmla="*/ 6010592 w 9098732"/>
              <a:gd name="connsiteY12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8235632 w 9098732"/>
              <a:gd name="connsiteY3" fmla="*/ 0 h 6858000"/>
              <a:gd name="connsiteX4" fmla="*/ 9098732 w 9098732"/>
              <a:gd name="connsiteY4" fmla="*/ 0 h 6858000"/>
              <a:gd name="connsiteX5" fmla="*/ 9098732 w 9098732"/>
              <a:gd name="connsiteY5" fmla="*/ 6858000 h 6858000"/>
              <a:gd name="connsiteX6" fmla="*/ 6873692 w 9098732"/>
              <a:gd name="connsiteY6" fmla="*/ 6858000 h 6858000"/>
              <a:gd name="connsiteX7" fmla="*/ 2225040 w 9098732"/>
              <a:gd name="connsiteY7" fmla="*/ 6858000 h 6858000"/>
              <a:gd name="connsiteX8" fmla="*/ 0 w 9098732"/>
              <a:gd name="connsiteY8" fmla="*/ 6858000 h 6858000"/>
              <a:gd name="connsiteX9" fmla="*/ 6010589 w 9098732"/>
              <a:gd name="connsiteY9" fmla="*/ 4 h 6858000"/>
              <a:gd name="connsiteX10" fmla="*/ 6010590 w 9098732"/>
              <a:gd name="connsiteY10" fmla="*/ 2 h 6858000"/>
              <a:gd name="connsiteX11" fmla="*/ 6010592 w 9098732"/>
              <a:gd name="connsiteY11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6873692 w 9098732"/>
              <a:gd name="connsiteY5" fmla="*/ 6858000 h 6858000"/>
              <a:gd name="connsiteX6" fmla="*/ 2225040 w 9098732"/>
              <a:gd name="connsiteY6" fmla="*/ 6858000 h 6858000"/>
              <a:gd name="connsiteX7" fmla="*/ 0 w 9098732"/>
              <a:gd name="connsiteY7" fmla="*/ 6858000 h 6858000"/>
              <a:gd name="connsiteX8" fmla="*/ 6010589 w 9098732"/>
              <a:gd name="connsiteY8" fmla="*/ 4 h 6858000"/>
              <a:gd name="connsiteX9" fmla="*/ 6010590 w 9098732"/>
              <a:gd name="connsiteY9" fmla="*/ 2 h 6858000"/>
              <a:gd name="connsiteX10" fmla="*/ 6010592 w 9098732"/>
              <a:gd name="connsiteY10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2225040 w 9098732"/>
              <a:gd name="connsiteY5" fmla="*/ 6858000 h 6858000"/>
              <a:gd name="connsiteX6" fmla="*/ 0 w 9098732"/>
              <a:gd name="connsiteY6" fmla="*/ 6858000 h 6858000"/>
              <a:gd name="connsiteX7" fmla="*/ 6010589 w 9098732"/>
              <a:gd name="connsiteY7" fmla="*/ 4 h 6858000"/>
              <a:gd name="connsiteX8" fmla="*/ 6010590 w 9098732"/>
              <a:gd name="connsiteY8" fmla="*/ 2 h 6858000"/>
              <a:gd name="connsiteX9" fmla="*/ 6010592 w 9098732"/>
              <a:gd name="connsiteY9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0 w 9098732"/>
              <a:gd name="connsiteY5" fmla="*/ 6858000 h 6858000"/>
              <a:gd name="connsiteX6" fmla="*/ 6010589 w 9098732"/>
              <a:gd name="connsiteY6" fmla="*/ 4 h 6858000"/>
              <a:gd name="connsiteX7" fmla="*/ 6010590 w 9098732"/>
              <a:gd name="connsiteY7" fmla="*/ 2 h 6858000"/>
              <a:gd name="connsiteX8" fmla="*/ 6010592 w 909873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198E8-F711-CF3D-0D42-F11D76B7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44414"/>
            <a:ext cx="4953000" cy="2670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 b="0" i="0" cap="all" spc="300">
                <a:solidFill>
                  <a:srgbClr val="FFFFFF"/>
                </a:solidFill>
                <a:effectLst/>
              </a:rPr>
              <a:t>Setting up a GitHub Actions workflow</a:t>
            </a:r>
            <a:endParaRPr lang="en-US" sz="4400" cap="all" spc="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9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C33C-9A2A-DAA5-DC31-029FA4FC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D. Adding workflow events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DC12-DC2C-D76A-55F7-8B144974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0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A4BA-EFBA-542A-413E-CAB27812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E. Adding workflow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8730-40BE-BB6E-F662-35332519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9417-4563-CF61-CBBA-32002875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F. Adding workflow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4A91-7CFA-3EDC-0CB2-A037A73DF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C9FA-30AE-4B4E-826C-FC63EAD1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G. Workflow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F93D-85D9-A569-1EB8-E82F7401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0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14DD-F7C7-C073-75D1-F1B388CD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III. Running GitHub Actions workflows A. Triggering workflows manually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E492-0532-8A2B-E094-8A81DB0F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156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6982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5601</TotalTime>
  <Words>385</Words>
  <Application>Microsoft Office PowerPoint</Application>
  <PresentationFormat>Widescreen</PresentationFormat>
  <Paragraphs>55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Söhne</vt:lpstr>
      <vt:lpstr>Walbaum Display</vt:lpstr>
      <vt:lpstr>RegattaVTI</vt:lpstr>
      <vt:lpstr>Getting Started with GitHub Actions</vt:lpstr>
      <vt:lpstr>What exactly is GitHub Actions </vt:lpstr>
      <vt:lpstr>Advantages of using GitHub Actions</vt:lpstr>
      <vt:lpstr>Setting up a GitHub Actions workflow</vt:lpstr>
      <vt:lpstr>D. Adding workflow events </vt:lpstr>
      <vt:lpstr>E. Adding workflow jobs</vt:lpstr>
      <vt:lpstr>F. Adding workflow steps</vt:lpstr>
      <vt:lpstr>G. Workflow syntax</vt:lpstr>
      <vt:lpstr>III. Running GitHub Actions workflows A. Triggering workflows manually</vt:lpstr>
      <vt:lpstr>B. Triggering workflows automatically </vt:lpstr>
      <vt:lpstr>C. Running workflows locally</vt:lpstr>
      <vt:lpstr>D. Viewing workflow results</vt:lpstr>
      <vt:lpstr>IV. Customizing GitHub Actions workflows A. Using actions from the GitHub Marketplace</vt:lpstr>
      <vt:lpstr>B. Creating custom actions </vt:lpstr>
      <vt:lpstr>C. Sharing workflows with other repositories</vt:lpstr>
      <vt:lpstr>V. Best practices for using GitHub Actions A. Organizing workflows</vt:lpstr>
      <vt:lpstr>B. Securing workflows </vt:lpstr>
      <vt:lpstr>C. Testing workflows</vt:lpstr>
      <vt:lpstr>D. Reviewing workflow changes</vt:lpstr>
      <vt:lpstr>VI. Conclusion A. Recap of key takeaways </vt:lpstr>
      <vt:lpstr>B. Future improvements to GitHub Actions</vt:lpstr>
      <vt:lpstr>Additional resources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7</cp:revision>
  <dcterms:created xsi:type="dcterms:W3CDTF">2022-07-11T03:25:35Z</dcterms:created>
  <dcterms:modified xsi:type="dcterms:W3CDTF">2023-05-10T04:37:37Z</dcterms:modified>
</cp:coreProperties>
</file>