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media1.mp4" ContentType="video/unknown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8" name="Shape 11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ulcher@pulcher.biz?subject=" TargetMode="External"/><Relationship Id="rId3" Type="http://schemas.openxmlformats.org/officeDocument/2006/relationships/hyperlink" Target="https://github.com/pulcher/jmagic" TargetMode="External"/><Relationship Id="rId4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nodejs.org/" TargetMode="External"/><Relationship Id="rId3" Type="http://schemas.openxmlformats.org/officeDocument/2006/relationships/hyperlink" Target="http://yheoman.io" TargetMode="External"/><Relationship Id="rId4" Type="http://schemas.openxmlformats.org/officeDocument/2006/relationships/hyperlink" Target="http://gruntjs.com/getting-started" TargetMode="External"/><Relationship Id="rId5" Type="http://schemas.openxmlformats.org/officeDocument/2006/relationships/hyperlink" Target="http://gulpjs.com/" TargetMode="External"/><Relationship Id="rId6" Type="http://schemas.openxmlformats.org/officeDocument/2006/relationships/hyperlink" Target="http://mochajs.org/" TargetMode="External"/><Relationship Id="rId7" Type="http://schemas.openxmlformats.org/officeDocument/2006/relationships/hyperlink" Target="http://chaijs.com/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karma-runner.github.io/" TargetMode="External"/><Relationship Id="rId3" Type="http://schemas.openxmlformats.org/officeDocument/2006/relationships/hyperlink" Target="https://github.com/angular/protractor" TargetMode="External"/><Relationship Id="rId4" Type="http://schemas.openxmlformats.org/officeDocument/2006/relationships/hyperlink" Target="http://casperjs.org/" TargetMode="External"/><Relationship Id="rId5" Type="http://schemas.openxmlformats.org/officeDocument/2006/relationships/hyperlink" Target="http://phantomjs.org/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video" Target="../media/media1.mp4"/><Relationship Id="rId4" Type="http://schemas.microsoft.com/office/2007/relationships/media" Target="../media/media1.mp4"/><Relationship Id="rId5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hyperlink" Target="http://sirenofshame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ctrTitle"/>
          </p:nvPr>
        </p:nvSpPr>
        <p:spPr>
          <a:xfrm>
            <a:off x="1092200" y="400248"/>
            <a:ext cx="10464800" cy="2609652"/>
          </a:xfrm>
          <a:prstGeom prst="rect">
            <a:avLst/>
          </a:prstGeom>
        </p:spPr>
        <p:txBody>
          <a:bodyPr/>
          <a:lstStyle/>
          <a:p>
            <a:pPr/>
            <a:r>
              <a:t>Testing your Javascript isn’t magic!</a:t>
            </a:r>
          </a:p>
        </p:txBody>
      </p:sp>
      <p:sp>
        <p:nvSpPr>
          <p:cNvPr id="130" name="Shape 130"/>
          <p:cNvSpPr/>
          <p:nvPr>
            <p:ph type="subTitle" sz="half" idx="1"/>
          </p:nvPr>
        </p:nvSpPr>
        <p:spPr>
          <a:xfrm>
            <a:off x="1092200" y="3908375"/>
            <a:ext cx="10464800" cy="2942085"/>
          </a:xfrm>
          <a:prstGeom prst="rect">
            <a:avLst/>
          </a:prstGeom>
        </p:spPr>
        <p:txBody>
          <a:bodyPr/>
          <a:lstStyle/>
          <a:p>
            <a:pPr defTabSz="572516">
              <a:defRPr sz="4704"/>
            </a:pPr>
            <a:r>
              <a:t>Harold Pulcher</a:t>
            </a:r>
          </a:p>
          <a:p>
            <a:pPr defTabSz="572516">
              <a:defRPr sz="4704" u="sng"/>
            </a:pPr>
            <a:r>
              <a:rPr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pulcher@pulcher.biz</a:t>
            </a:r>
          </a:p>
          <a:p>
            <a:pPr defTabSz="572516">
              <a:defRPr sz="4704" u="sng"/>
            </a:pPr>
            <a:r>
              <a:t>http://pulcher.biz</a:t>
            </a:r>
          </a:p>
          <a:p>
            <a:pPr defTabSz="572516">
              <a:defRPr sz="4704" u="sng">
                <a:solidFill>
                  <a:srgbClr val="F3F5FF"/>
                </a:solidFill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https://github.com/pulcher/jmagic</a:t>
            </a:r>
          </a:p>
        </p:txBody>
      </p:sp>
      <p:pic>
        <p:nvPicPr>
          <p:cNvPr id="131" name="ie-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61290" y="7121475"/>
            <a:ext cx="6126620" cy="194887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bugs-on-the-wall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870396" y="4146739"/>
            <a:ext cx="12008547" cy="4597022"/>
          </a:xfrm>
          <a:prstGeom prst="rect">
            <a:avLst/>
          </a:prstGeom>
        </p:spPr>
      </p:pic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do we really test?</a:t>
            </a:r>
          </a:p>
        </p:txBody>
      </p:sp>
      <p:sp>
        <p:nvSpPr>
          <p:cNvPr id="165" name="Shape 165"/>
          <p:cNvSpPr/>
          <p:nvPr/>
        </p:nvSpPr>
        <p:spPr>
          <a:xfrm>
            <a:off x="3028594" y="2540000"/>
            <a:ext cx="694761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/>
            <a:r>
              <a:t>Speed is just a test away!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do we really test?</a:t>
            </a:r>
          </a:p>
        </p:txBody>
      </p:sp>
      <p:sp>
        <p:nvSpPr>
          <p:cNvPr id="168" name="Shape 168"/>
          <p:cNvSpPr/>
          <p:nvPr/>
        </p:nvSpPr>
        <p:spPr>
          <a:xfrm>
            <a:off x="2212919" y="3625849"/>
            <a:ext cx="8578961" cy="115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900"/>
            </a:lvl1pPr>
          </a:lstStyle>
          <a:p>
            <a:pPr/>
            <a:r>
              <a:t>Because you sleep!</a:t>
            </a:r>
          </a:p>
        </p:txBody>
      </p:sp>
      <p:sp>
        <p:nvSpPr>
          <p:cNvPr id="169" name="Shape 169"/>
          <p:cNvSpPr/>
          <p:nvPr/>
        </p:nvSpPr>
        <p:spPr>
          <a:xfrm>
            <a:off x="4987074" y="7251699"/>
            <a:ext cx="303065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&lt;demo time&gt;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When should you write a test?</a:t>
            </a:r>
          </a:p>
        </p:txBody>
      </p:sp>
      <p:sp>
        <p:nvSpPr>
          <p:cNvPr id="172" name="Shape 172"/>
          <p:cNvSpPr/>
          <p:nvPr>
            <p:ph type="body" sz="half" idx="1"/>
          </p:nvPr>
        </p:nvSpPr>
        <p:spPr>
          <a:xfrm>
            <a:off x="977900" y="2705100"/>
            <a:ext cx="5397500" cy="4889500"/>
          </a:xfrm>
          <a:prstGeom prst="rect">
            <a:avLst/>
          </a:prstGeom>
        </p:spPr>
        <p:txBody>
          <a:bodyPr/>
          <a:lstStyle/>
          <a:p>
            <a:pPr/>
            <a:r>
              <a:t>Every bug</a:t>
            </a:r>
          </a:p>
          <a:p>
            <a:pPr/>
            <a:r>
              <a:t>Edge cases</a:t>
            </a:r>
          </a:p>
          <a:p>
            <a:pPr/>
            <a:r>
              <a:t>Complicated features</a:t>
            </a:r>
          </a:p>
          <a:p>
            <a:pPr/>
            <a:r>
              <a:t>To learn</a:t>
            </a:r>
          </a:p>
        </p:txBody>
      </p:sp>
      <p:sp>
        <p:nvSpPr>
          <p:cNvPr id="173" name="Shape 173"/>
          <p:cNvSpPr/>
          <p:nvPr/>
        </p:nvSpPr>
        <p:spPr>
          <a:xfrm>
            <a:off x="5788190" y="8407399"/>
            <a:ext cx="142842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and…</a:t>
            </a:r>
          </a:p>
        </p:txBody>
      </p:sp>
      <p:pic>
        <p:nvPicPr>
          <p:cNvPr id="174" name="bug-fix-cost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65900" y="2623501"/>
            <a:ext cx="5397500" cy="5052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xfrm>
            <a:off x="1270000" y="9144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Because someone wants a metric!</a:t>
            </a:r>
          </a:p>
        </p:txBody>
      </p:sp>
      <p:sp>
        <p:nvSpPr>
          <p:cNvPr id="177" name="Shape 177"/>
          <p:cNvSpPr/>
          <p:nvPr/>
        </p:nvSpPr>
        <p:spPr>
          <a:xfrm>
            <a:off x="1270000" y="7759700"/>
            <a:ext cx="10464800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–Martin Fowler</a:t>
            </a:r>
          </a:p>
        </p:txBody>
      </p:sp>
      <p:pic>
        <p:nvPicPr>
          <p:cNvPr id="178" name="coverage-not-quality-wh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3400" y="5118100"/>
            <a:ext cx="6858000" cy="23495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673100" dist="175402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 sandbox</a:t>
            </a:r>
          </a:p>
        </p:txBody>
      </p:sp>
      <p:sp>
        <p:nvSpPr>
          <p:cNvPr id="181" name="Shape 181"/>
          <p:cNvSpPr/>
          <p:nvPr/>
        </p:nvSpPr>
        <p:spPr>
          <a:xfrm>
            <a:off x="2540000" y="2774950"/>
            <a:ext cx="3870539" cy="518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348915" indent="-348915" algn="l">
              <a:spcBef>
                <a:spcPts val="4200"/>
              </a:spcBef>
              <a:buSzPct val="75000"/>
              <a:buChar char="•"/>
              <a:defRPr sz="2900"/>
            </a:pPr>
            <a:r>
              <a:t>Node</a:t>
            </a:r>
          </a:p>
          <a:p>
            <a:pPr marL="348915" indent="-348915" algn="l">
              <a:spcBef>
                <a:spcPts val="4200"/>
              </a:spcBef>
              <a:buSzPct val="75000"/>
              <a:buChar char="•"/>
              <a:defRPr sz="2900"/>
            </a:pPr>
            <a:r>
              <a:t>Grunt/Gulp + cli</a:t>
            </a:r>
          </a:p>
          <a:p>
            <a:pPr marL="348915" indent="-348915" algn="l">
              <a:spcBef>
                <a:spcPts val="4200"/>
              </a:spcBef>
              <a:buSzPct val="75000"/>
              <a:buChar char="•"/>
              <a:defRPr sz="2900"/>
            </a:pPr>
            <a:r>
              <a:t>Bower</a:t>
            </a:r>
          </a:p>
        </p:txBody>
      </p:sp>
      <p:sp>
        <p:nvSpPr>
          <p:cNvPr id="182" name="Shape 182"/>
          <p:cNvSpPr/>
          <p:nvPr/>
        </p:nvSpPr>
        <p:spPr>
          <a:xfrm>
            <a:off x="4987074" y="8204199"/>
            <a:ext cx="303065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&lt;demo time&gt;</a:t>
            </a:r>
          </a:p>
        </p:txBody>
      </p:sp>
      <p:sp>
        <p:nvSpPr>
          <p:cNvPr id="183" name="Shape 183"/>
          <p:cNvSpPr/>
          <p:nvPr/>
        </p:nvSpPr>
        <p:spPr>
          <a:xfrm>
            <a:off x="7137400" y="2660650"/>
            <a:ext cx="3870539" cy="443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348915" indent="-348915" algn="l">
              <a:spcBef>
                <a:spcPts val="4200"/>
              </a:spcBef>
              <a:buSzPct val="75000"/>
              <a:buChar char="•"/>
              <a:defRPr sz="2900"/>
            </a:pPr>
            <a:r>
              <a:t>Ubuntu 14.04 LTS</a:t>
            </a:r>
          </a:p>
          <a:p>
            <a:pPr marL="348915" indent="-348915" algn="l">
              <a:spcBef>
                <a:spcPts val="4200"/>
              </a:spcBef>
              <a:buSzPct val="75000"/>
              <a:buChar char="•"/>
              <a:defRPr sz="2900"/>
            </a:pPr>
            <a:r>
              <a:t>Git</a:t>
            </a:r>
          </a:p>
          <a:p>
            <a:pPr marL="348915" indent="-348915" algn="l">
              <a:spcBef>
                <a:spcPts val="4200"/>
              </a:spcBef>
              <a:buSzPct val="75000"/>
              <a:buChar char="•"/>
              <a:defRPr sz="2900"/>
            </a:pPr>
            <a:r>
              <a:t>Yeomen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Server side</a:t>
            </a:r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xfrm>
            <a:off x="5217393" y="3583458"/>
            <a:ext cx="2570014" cy="2586684"/>
          </a:xfrm>
          <a:prstGeom prst="rect">
            <a:avLst/>
          </a:prstGeom>
        </p:spPr>
        <p:txBody>
          <a:bodyPr/>
          <a:lstStyle/>
          <a:p>
            <a:pPr/>
            <a:r>
              <a:t>Mocha</a:t>
            </a:r>
          </a:p>
          <a:p>
            <a:pPr/>
            <a:r>
              <a:t>Istanbul</a:t>
            </a:r>
          </a:p>
        </p:txBody>
      </p:sp>
      <p:sp>
        <p:nvSpPr>
          <p:cNvPr id="187" name="Shape 187"/>
          <p:cNvSpPr/>
          <p:nvPr/>
        </p:nvSpPr>
        <p:spPr>
          <a:xfrm>
            <a:off x="4987074" y="8115299"/>
            <a:ext cx="303065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&lt;demo time&gt;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Client Side</a:t>
            </a:r>
          </a:p>
        </p:txBody>
      </p:sp>
      <p:sp>
        <p:nvSpPr>
          <p:cNvPr id="190" name="Shape 190"/>
          <p:cNvSpPr/>
          <p:nvPr>
            <p:ph type="body" sz="quarter" idx="1"/>
          </p:nvPr>
        </p:nvSpPr>
        <p:spPr>
          <a:xfrm>
            <a:off x="4691508" y="2717800"/>
            <a:ext cx="3621784" cy="4572000"/>
          </a:xfrm>
          <a:prstGeom prst="rect">
            <a:avLst/>
          </a:prstGeom>
        </p:spPr>
        <p:txBody>
          <a:bodyPr/>
          <a:lstStyle/>
          <a:p>
            <a:pPr marL="397763" indent="-397763" defTabSz="508254">
              <a:spcBef>
                <a:spcPts val="3600"/>
              </a:spcBef>
              <a:defRPr sz="3306"/>
            </a:pPr>
            <a:r>
              <a:t>Karma</a:t>
            </a:r>
          </a:p>
          <a:p>
            <a:pPr marL="397763" indent="-397763" defTabSz="508254">
              <a:spcBef>
                <a:spcPts val="3600"/>
              </a:spcBef>
              <a:defRPr sz="3306"/>
            </a:pPr>
            <a:r>
              <a:t>Jasmine</a:t>
            </a:r>
          </a:p>
          <a:p>
            <a:pPr marL="397763" indent="-397763" defTabSz="508254">
              <a:spcBef>
                <a:spcPts val="3600"/>
              </a:spcBef>
              <a:defRPr sz="3306"/>
            </a:pPr>
            <a:r>
              <a:t>Protractor</a:t>
            </a:r>
          </a:p>
          <a:p>
            <a:pPr marL="397763" indent="-397763" defTabSz="508254">
              <a:spcBef>
                <a:spcPts val="3600"/>
              </a:spcBef>
              <a:defRPr sz="3306"/>
            </a:pPr>
            <a:r>
              <a:t>Casper</a:t>
            </a:r>
          </a:p>
          <a:p>
            <a:pPr marL="397763" indent="-397763" defTabSz="508254">
              <a:spcBef>
                <a:spcPts val="3600"/>
              </a:spcBef>
              <a:defRPr sz="3306"/>
            </a:pPr>
            <a:r>
              <a:t>Phantom</a:t>
            </a:r>
          </a:p>
        </p:txBody>
      </p:sp>
      <p:sp>
        <p:nvSpPr>
          <p:cNvPr id="191" name="Shape 191"/>
          <p:cNvSpPr/>
          <p:nvPr/>
        </p:nvSpPr>
        <p:spPr>
          <a:xfrm>
            <a:off x="4987074" y="8115299"/>
            <a:ext cx="303065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&lt;demo time&gt;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xfrm>
            <a:off x="3377451" y="406400"/>
            <a:ext cx="6249898" cy="1194203"/>
          </a:xfrm>
          <a:prstGeom prst="rect">
            <a:avLst/>
          </a:prstGeom>
        </p:spPr>
        <p:txBody>
          <a:bodyPr/>
          <a:lstStyle>
            <a:lvl1pPr defTabSz="549148">
              <a:defRPr sz="7144"/>
            </a:lvl1pPr>
          </a:lstStyle>
          <a:p>
            <a:pPr/>
            <a:r>
              <a:t>Links</a:t>
            </a:r>
          </a:p>
        </p:txBody>
      </p:sp>
      <p:sp>
        <p:nvSpPr>
          <p:cNvPr id="194" name="Shape 194"/>
          <p:cNvSpPr/>
          <p:nvPr>
            <p:ph type="body" sz="half" idx="1"/>
          </p:nvPr>
        </p:nvSpPr>
        <p:spPr>
          <a:xfrm>
            <a:off x="3838922" y="1857449"/>
            <a:ext cx="5326956" cy="6572102"/>
          </a:xfrm>
          <a:prstGeom prst="rect">
            <a:avLst/>
          </a:prstGeom>
        </p:spPr>
        <p:txBody>
          <a:bodyPr/>
          <a:lstStyle/>
          <a:p>
            <a:pPr marL="409073" indent="-409073">
              <a:defRPr sz="3400"/>
            </a:pPr>
            <a:r>
              <a:rPr u="sng">
                <a:hlinkClick r:id="rId2" invalidUrl="" action="" tgtFrame="" tooltip="" history="1" highlightClick="0" endSnd="0"/>
              </a:rPr>
              <a:t>http://nodejs.org/</a:t>
            </a:r>
          </a:p>
          <a:p>
            <a:pPr marL="409073" indent="-409073">
              <a:defRPr sz="3400"/>
            </a:pPr>
            <a:r>
              <a:rPr u="sng">
                <a:hlinkClick r:id="rId3" invalidUrl="" action="" tgtFrame="" tooltip="" history="1" highlightClick="0" endSnd="0"/>
              </a:rPr>
              <a:t>http://yeoman.io</a:t>
            </a:r>
          </a:p>
          <a:p>
            <a:pPr marL="409073" indent="-409073">
              <a:defRPr sz="3400"/>
            </a:pPr>
            <a:r>
              <a:rPr u="sng">
                <a:hlinkClick r:id="rId4" invalidUrl="" action="" tgtFrame="" tooltip="" history="1" highlightClick="0" endSnd="0"/>
              </a:rPr>
              <a:t>http://gruntjs.com/getting-started</a:t>
            </a:r>
          </a:p>
          <a:p>
            <a:pPr marL="409073" indent="-409073">
              <a:defRPr sz="3400"/>
            </a:pPr>
            <a:r>
              <a:rPr u="sng">
                <a:hlinkClick r:id="rId5" invalidUrl="" action="" tgtFrame="" tooltip="" history="1" highlightClick="0" endSnd="0"/>
              </a:rPr>
              <a:t>http://gulpjs.com/</a:t>
            </a:r>
          </a:p>
          <a:p>
            <a:pPr marL="409073" indent="-409073">
              <a:defRPr sz="3400"/>
            </a:pPr>
            <a:r>
              <a:rPr u="sng">
                <a:hlinkClick r:id="rId6" invalidUrl="" action="" tgtFrame="" tooltip="" history="1" highlightClick="0" endSnd="0"/>
              </a:rPr>
              <a:t>http://mochajs.org/</a:t>
            </a:r>
          </a:p>
          <a:p>
            <a:pPr marL="409073" indent="-409073">
              <a:defRPr sz="3400"/>
            </a:pPr>
            <a:r>
              <a:rPr u="sng">
                <a:hlinkClick r:id="rId7" invalidUrl="" action="" tgtFrame="" tooltip="" history="1" highlightClick="0" endSnd="0"/>
              </a:rPr>
              <a:t>http://chaijs.com/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xfrm>
            <a:off x="3377451" y="406400"/>
            <a:ext cx="6249898" cy="1194203"/>
          </a:xfrm>
          <a:prstGeom prst="rect">
            <a:avLst/>
          </a:prstGeom>
        </p:spPr>
        <p:txBody>
          <a:bodyPr/>
          <a:lstStyle>
            <a:lvl1pPr defTabSz="549148">
              <a:defRPr sz="7144"/>
            </a:lvl1pPr>
          </a:lstStyle>
          <a:p>
            <a:pPr/>
            <a:r>
              <a:t>Links</a:t>
            </a:r>
          </a:p>
        </p:txBody>
      </p:sp>
      <p:sp>
        <p:nvSpPr>
          <p:cNvPr id="197" name="Shape 197"/>
          <p:cNvSpPr/>
          <p:nvPr/>
        </p:nvSpPr>
        <p:spPr>
          <a:xfrm>
            <a:off x="3367930" y="1485900"/>
            <a:ext cx="8514607" cy="7528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09073" indent="-409073" algn="l">
              <a:spcBef>
                <a:spcPts val="4200"/>
              </a:spcBef>
              <a:buSzPct val="75000"/>
              <a:buChar char="•"/>
              <a:defRPr sz="3400"/>
            </a:pPr>
            <a:r>
              <a:t>https://babeljs.io/</a:t>
            </a:r>
          </a:p>
          <a:p>
            <a:pPr marL="409073" indent="-409073" algn="l">
              <a:spcBef>
                <a:spcPts val="4200"/>
              </a:spcBef>
              <a:buSzPct val="75000"/>
              <a:buChar char="•"/>
              <a:defRPr sz="3400"/>
            </a:pPr>
            <a:r>
              <a:t>https://github.com/gotwarlost/istanbul</a:t>
            </a:r>
          </a:p>
          <a:p>
            <a:pPr marL="409073" indent="-409073" algn="l">
              <a:spcBef>
                <a:spcPts val="4200"/>
              </a:spcBef>
              <a:buSzPct val="75000"/>
              <a:buChar char="•"/>
              <a:defRPr sz="3400"/>
            </a:pPr>
            <a:r>
              <a:rPr u="sng">
                <a:hlinkClick r:id="rId2" invalidUrl="" action="" tgtFrame="" tooltip="" history="1" highlightClick="0" endSnd="0"/>
              </a:rPr>
              <a:t>http://karma-runner.github.io/</a:t>
            </a:r>
          </a:p>
          <a:p>
            <a:pPr marL="409073" indent="-409073" algn="l">
              <a:spcBef>
                <a:spcPts val="4200"/>
              </a:spcBef>
              <a:buSzPct val="75000"/>
              <a:buChar char="•"/>
              <a:defRPr sz="3400"/>
            </a:pPr>
            <a:r>
              <a:rPr u="sng">
                <a:hlinkClick r:id="rId3" invalidUrl="" action="" tgtFrame="" tooltip="" history="1" highlightClick="0" endSnd="0"/>
              </a:rPr>
              <a:t>https://github.com/angular/protractor</a:t>
            </a:r>
          </a:p>
          <a:p>
            <a:pPr marL="409073" indent="-409073" algn="l">
              <a:spcBef>
                <a:spcPts val="4200"/>
              </a:spcBef>
              <a:buSzPct val="75000"/>
              <a:buChar char="•"/>
              <a:defRPr sz="3400"/>
            </a:pPr>
            <a:r>
              <a:rPr u="sng">
                <a:hlinkClick r:id="rId4" invalidUrl="" action="" tgtFrame="" tooltip="" history="1" highlightClick="0" endSnd="0"/>
              </a:rPr>
              <a:t>http://casperjs.org/</a:t>
            </a:r>
          </a:p>
          <a:p>
            <a:pPr marL="409073" indent="-409073" algn="l">
              <a:spcBef>
                <a:spcPts val="4200"/>
              </a:spcBef>
              <a:buSzPct val="75000"/>
              <a:buChar char="•"/>
              <a:defRPr sz="3400"/>
            </a:pPr>
            <a:r>
              <a:rPr u="sng">
                <a:hlinkClick r:id="rId5" invalidUrl="" action="" tgtFrame="" tooltip="" history="1" highlightClick="0" endSnd="0"/>
              </a:rPr>
              <a:t>http://phantomjs.org/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1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04925" y="1587416"/>
            <a:ext cx="6290666" cy="4984408"/>
          </a:xfrm>
          <a:prstGeom prst="rect">
            <a:avLst/>
          </a:prstGeom>
        </p:spPr>
      </p:pic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00"/>
            </a:lvl1pPr>
          </a:lstStyle>
          <a:p>
            <a:pPr/>
            <a:r>
              <a:t>Become a Windows Insider!</a:t>
            </a:r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https://insider.windows.com/</a:t>
            </a:r>
          </a:p>
        </p:txBody>
      </p:sp>
      <p:pic>
        <p:nvPicPr>
          <p:cNvPr id="136" name="media1.mp4"/>
          <p:cNvPicPr>
            <a:picLocks noChangeAspect="0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>
            <a:extLst/>
          </a:blip>
          <a:stretch>
            <a:fillRect/>
          </a:stretch>
        </p:blipFill>
        <p:spPr>
          <a:xfrm>
            <a:off x="6394739" y="1562100"/>
            <a:ext cx="5108734" cy="5108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after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0000" fill="hold"/>
                                        <p:tgtEl>
                                          <p:spTgt spid="1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36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35413" y="95877"/>
            <a:ext cx="17195467" cy="101404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this talk?</a:t>
            </a:r>
          </a:p>
        </p:txBody>
      </p:sp>
      <p:sp>
        <p:nvSpPr>
          <p:cNvPr id="141" name="Shape 141"/>
          <p:cNvSpPr/>
          <p:nvPr>
            <p:ph type="body" sz="half" idx="1"/>
          </p:nvPr>
        </p:nvSpPr>
        <p:spPr>
          <a:xfrm>
            <a:off x="2748334" y="2597150"/>
            <a:ext cx="7508132" cy="6286500"/>
          </a:xfrm>
          <a:prstGeom prst="rect">
            <a:avLst/>
          </a:prstGeom>
        </p:spPr>
        <p:txBody>
          <a:bodyPr/>
          <a:lstStyle/>
          <a:p>
            <a:pPr/>
            <a:r>
              <a:t>Javascript is a first class citizen</a:t>
            </a:r>
          </a:p>
          <a:p>
            <a:pPr/>
            <a:r>
              <a:t>Tons of Misconceptions </a:t>
            </a:r>
          </a:p>
          <a:p>
            <a:pPr/>
            <a:r>
              <a:t>Show how hard this isn’t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Today’s Menu</a:t>
            </a:r>
          </a:p>
        </p:txBody>
      </p:sp>
      <p:sp>
        <p:nvSpPr>
          <p:cNvPr id="144" name="Shape 144"/>
          <p:cNvSpPr/>
          <p:nvPr>
            <p:ph type="body" sz="half" idx="1"/>
          </p:nvPr>
        </p:nvSpPr>
        <p:spPr>
          <a:xfrm>
            <a:off x="4318892" y="2597150"/>
            <a:ext cx="4367016" cy="6286500"/>
          </a:xfrm>
          <a:prstGeom prst="rect">
            <a:avLst/>
          </a:prstGeom>
        </p:spPr>
        <p:txBody>
          <a:bodyPr/>
          <a:lstStyle/>
          <a:p>
            <a:pPr/>
            <a:r>
              <a:t>Why do we test?</a:t>
            </a:r>
          </a:p>
          <a:p>
            <a:pPr/>
            <a:r>
              <a:t>My Sandbox</a:t>
            </a:r>
          </a:p>
          <a:p>
            <a:pPr/>
            <a:r>
              <a:t>Server side</a:t>
            </a:r>
          </a:p>
          <a:p>
            <a:pPr/>
            <a:r>
              <a:t>Client side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doll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7206457" y="596503"/>
            <a:ext cx="4865686" cy="8205082"/>
          </a:xfrm>
          <a:prstGeom prst="rect">
            <a:avLst/>
          </a:prstGeom>
        </p:spPr>
      </p:pic>
      <p:sp>
        <p:nvSpPr>
          <p:cNvPr id="147" name="Shape 147"/>
          <p:cNvSpPr/>
          <p:nvPr>
            <p:ph type="body" idx="1"/>
          </p:nvPr>
        </p:nvSpPr>
        <p:spPr>
          <a:xfrm>
            <a:off x="342900" y="603696"/>
            <a:ext cx="6629400" cy="8381058"/>
          </a:xfrm>
          <a:prstGeom prst="rect">
            <a:avLst/>
          </a:prstGeom>
        </p:spPr>
        <p:txBody>
          <a:bodyPr/>
          <a:lstStyle>
            <a:lvl1pPr>
              <a:defRPr sz="8900"/>
            </a:lvl1pPr>
          </a:lstStyle>
          <a:p>
            <a:pPr/>
            <a:r>
              <a:t>Show me where on the Doll Javascript has touched you.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body" idx="13"/>
          </p:nvPr>
        </p:nvSpPr>
        <p:spPr>
          <a:xfrm>
            <a:off x="1270000" y="8483600"/>
            <a:ext cx="10464800" cy="533400"/>
          </a:xfrm>
          <a:prstGeom prst="rect">
            <a:avLst/>
          </a:prstGeom>
        </p:spPr>
        <p:txBody>
          <a:bodyPr/>
          <a:lstStyle/>
          <a:p>
            <a:pPr/>
            <a:r>
              <a:t>–Martin Fowler</a:t>
            </a:r>
          </a:p>
        </p:txBody>
      </p:sp>
      <p:sp>
        <p:nvSpPr>
          <p:cNvPr id="150" name="Shape 150"/>
          <p:cNvSpPr/>
          <p:nvPr>
            <p:ph type="body" idx="14"/>
          </p:nvPr>
        </p:nvSpPr>
        <p:spPr>
          <a:xfrm>
            <a:off x="1270000" y="3009899"/>
            <a:ext cx="10464800" cy="4673601"/>
          </a:xfrm>
          <a:prstGeom prst="rect">
            <a:avLst/>
          </a:prstGeom>
        </p:spPr>
        <p:txBody>
          <a:bodyPr/>
          <a:lstStyle/>
          <a:p>
            <a:pPr/>
            <a:r>
              <a:t>“The act of writing a unit test is more an act of design than of verification.</a:t>
            </a:r>
          </a:p>
          <a:p>
            <a:pPr/>
            <a:r>
              <a:t>It is also more an act of documentation than of verification. The act of writing a unit test closes a remarkable number of feedback loops, the least of which is the one pertaining to verification of function”</a:t>
            </a:r>
          </a:p>
        </p:txBody>
      </p:sp>
      <p:sp>
        <p:nvSpPr>
          <p:cNvPr id="151" name="Shape 151"/>
          <p:cNvSpPr/>
          <p:nvPr>
            <p:ph type="title" idx="4294967295"/>
          </p:nvPr>
        </p:nvSpPr>
        <p:spPr>
          <a:xfrm>
            <a:off x="1270000" y="303063"/>
            <a:ext cx="10464800" cy="1906738"/>
          </a:xfrm>
          <a:prstGeom prst="rect">
            <a:avLst/>
          </a:prstGeom>
        </p:spPr>
        <p:txBody>
          <a:bodyPr/>
          <a:lstStyle/>
          <a:p>
            <a:pPr/>
            <a:r>
              <a:t>Why do we test?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–Richard Campbell</a:t>
            </a:r>
          </a:p>
        </p:txBody>
      </p:sp>
      <p:sp>
        <p:nvSpPr>
          <p:cNvPr id="154" name="Shape 154"/>
          <p:cNvSpPr/>
          <p:nvPr>
            <p:ph type="body" idx="14"/>
          </p:nvPr>
        </p:nvSpPr>
        <p:spPr>
          <a:xfrm>
            <a:off x="1270000" y="3949700"/>
            <a:ext cx="10464800" cy="1320801"/>
          </a:xfrm>
          <a:prstGeom prst="rect">
            <a:avLst/>
          </a:prstGeom>
        </p:spPr>
        <p:txBody>
          <a:bodyPr/>
          <a:lstStyle/>
          <a:p>
            <a:pPr/>
            <a:r>
              <a:t>“All software is tested. It is just a matter of where.”</a:t>
            </a:r>
          </a:p>
        </p:txBody>
      </p:sp>
      <p:sp>
        <p:nvSpPr>
          <p:cNvPr id="155" name="Shape 155"/>
          <p:cNvSpPr/>
          <p:nvPr/>
        </p:nvSpPr>
        <p:spPr>
          <a:xfrm>
            <a:off x="2428227" y="6762749"/>
            <a:ext cx="814834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(at least that is where I heard it)</a:t>
            </a:r>
          </a:p>
        </p:txBody>
      </p:sp>
      <p:sp>
        <p:nvSpPr>
          <p:cNvPr id="156" name="Shape 156"/>
          <p:cNvSpPr/>
          <p:nvPr>
            <p:ph type="title" idx="4294967295"/>
          </p:nvPr>
        </p:nvSpPr>
        <p:spPr>
          <a:xfrm>
            <a:off x="952500" y="520700"/>
            <a:ext cx="11099800" cy="2120900"/>
          </a:xfrm>
          <a:prstGeom prst="rect">
            <a:avLst/>
          </a:prstGeom>
        </p:spPr>
        <p:txBody>
          <a:bodyPr/>
          <a:lstStyle/>
          <a:p>
            <a:pPr/>
            <a:r>
              <a:t>Why do we really test?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BigSiren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7389998" y="2220804"/>
            <a:ext cx="3990604" cy="5683913"/>
          </a:xfrm>
          <a:prstGeom prst="rect">
            <a:avLst/>
          </a:prstGeom>
        </p:spPr>
      </p:pic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do we really test?</a:t>
            </a:r>
          </a:p>
        </p:txBody>
      </p:sp>
      <p:sp>
        <p:nvSpPr>
          <p:cNvPr id="160" name="Shape 160"/>
          <p:cNvSpPr/>
          <p:nvPr>
            <p:ph type="body" sz="half" idx="1"/>
          </p:nvPr>
        </p:nvSpPr>
        <p:spPr>
          <a:xfrm>
            <a:off x="952500" y="2590800"/>
            <a:ext cx="6082060" cy="6286500"/>
          </a:xfrm>
          <a:prstGeom prst="rect">
            <a:avLst/>
          </a:prstGeom>
        </p:spPr>
        <p:txBody>
          <a:bodyPr/>
          <a:lstStyle/>
          <a:p>
            <a:pPr marL="380999" indent="-380999">
              <a:defRPr sz="3800"/>
            </a:pPr>
            <a:r>
              <a:t>Prevents the “Works on my machine” error</a:t>
            </a:r>
          </a:p>
          <a:p>
            <a:pPr marL="457200" indent="-457200">
              <a:spcBef>
                <a:spcPts val="4200"/>
              </a:spcBef>
              <a:defRPr sz="3800"/>
            </a:pPr>
            <a:r>
              <a:t>Provides developer confidence</a:t>
            </a:r>
          </a:p>
          <a:p>
            <a:pPr marL="457200" indent="-457200">
              <a:spcBef>
                <a:spcPts val="4200"/>
              </a:spcBef>
              <a:defRPr sz="3800"/>
            </a:pPr>
            <a:r>
              <a:t>Just how fragile(crappy) is your code?</a:t>
            </a:r>
          </a:p>
          <a:p>
            <a:pPr marL="457200" indent="-457200">
              <a:spcBef>
                <a:spcPts val="4200"/>
              </a:spcBef>
              <a:defRPr sz="3800"/>
            </a:pPr>
            <a:r>
              <a:t>Better written code</a:t>
            </a:r>
          </a:p>
        </p:txBody>
      </p:sp>
      <p:sp>
        <p:nvSpPr>
          <p:cNvPr id="161" name="Shape 161"/>
          <p:cNvSpPr/>
          <p:nvPr/>
        </p:nvSpPr>
        <p:spPr>
          <a:xfrm>
            <a:off x="7712589" y="8178800"/>
            <a:ext cx="3345397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sirenofshame.com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