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9" r:id="rId3"/>
    <p:sldId id="260" r:id="rId4"/>
    <p:sldId id="261" r:id="rId5"/>
    <p:sldId id="262" r:id="rId6"/>
    <p:sldId id="263" r:id="rId7"/>
    <p:sldId id="274" r:id="rId8"/>
    <p:sldId id="275" r:id="rId9"/>
    <p:sldId id="264" r:id="rId10"/>
    <p:sldId id="273" r:id="rId11"/>
    <p:sldId id="272" r:id="rId12"/>
    <p:sldId id="271" r:id="rId13"/>
    <p:sldId id="265" r:id="rId14"/>
    <p:sldId id="267" r:id="rId15"/>
    <p:sldId id="268" r:id="rId16"/>
    <p:sldId id="269" r:id="rId17"/>
    <p:sldId id="270"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B66482-F365-4056-9B84-33CF9CB66B5B}">
          <p14:sldIdLst>
            <p14:sldId id="256"/>
            <p14:sldId id="259"/>
            <p14:sldId id="260"/>
            <p14:sldId id="261"/>
          </p14:sldIdLst>
        </p14:section>
        <p14:section name="Untitled Section" id="{DCD6B50F-B8D6-4AF8-B497-8D5FEC51C687}">
          <p14:sldIdLst>
            <p14:sldId id="262"/>
            <p14:sldId id="263"/>
            <p14:sldId id="274"/>
            <p14:sldId id="275"/>
            <p14:sldId id="264"/>
            <p14:sldId id="273"/>
            <p14:sldId id="272"/>
            <p14:sldId id="271"/>
            <p14:sldId id="265"/>
            <p14:sldId id="267"/>
            <p14:sldId id="268"/>
            <p14:sldId id="269"/>
            <p14:sldId id="270"/>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2" autoAdjust="0"/>
    <p:restoredTop sz="94660" autoAdjust="0"/>
  </p:normalViewPr>
  <p:slideViewPr>
    <p:cSldViewPr snapToGrid="0">
      <p:cViewPr varScale="1">
        <p:scale>
          <a:sx n="206" d="100"/>
          <a:sy n="206" d="100"/>
        </p:scale>
        <p:origin x="210" y="6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82" d="100"/>
          <a:sy n="182" d="100"/>
        </p:scale>
        <p:origin x="5850"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5F56D-4D60-4F1E-BFB8-173C8600DC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75EFBA-CFD4-4379-BB6B-425612971E1F}">
      <dgm:prSet/>
      <dgm:spPr/>
      <dgm:t>
        <a:bodyPr/>
        <a:lstStyle/>
        <a:p>
          <a:r>
            <a:rPr lang="en-US" b="0" i="0"/>
            <a:t>Environment variables.</a:t>
          </a:r>
          <a:endParaRPr lang="en-US"/>
        </a:p>
      </dgm:t>
    </dgm:pt>
    <dgm:pt modelId="{282C66BA-9E2A-4112-B570-6ED875E33653}" type="parTrans" cxnId="{FCE9F839-8323-4E4D-8695-E81146CD02AE}">
      <dgm:prSet/>
      <dgm:spPr/>
      <dgm:t>
        <a:bodyPr/>
        <a:lstStyle/>
        <a:p>
          <a:endParaRPr lang="en-US"/>
        </a:p>
      </dgm:t>
    </dgm:pt>
    <dgm:pt modelId="{4C1EAA4F-EC23-49EC-ACC7-232698351763}" type="sibTrans" cxnId="{FCE9F839-8323-4E4D-8695-E81146CD02AE}">
      <dgm:prSet/>
      <dgm:spPr/>
      <dgm:t>
        <a:bodyPr/>
        <a:lstStyle/>
        <a:p>
          <a:endParaRPr lang="en-US"/>
        </a:p>
      </dgm:t>
    </dgm:pt>
    <dgm:pt modelId="{D7C9591C-B326-4C1A-93FD-7CA5A3FB542A}">
      <dgm:prSet/>
      <dgm:spPr/>
      <dgm:t>
        <a:bodyPr/>
        <a:lstStyle/>
        <a:p>
          <a:r>
            <a:rPr lang="en-US" b="0" i="0"/>
            <a:t>Configuration files.</a:t>
          </a:r>
          <a:endParaRPr lang="en-US"/>
        </a:p>
      </dgm:t>
    </dgm:pt>
    <dgm:pt modelId="{A269BBFF-480C-4CA8-92AE-3F21AD6E9347}" type="parTrans" cxnId="{EA90A537-EDE4-4549-AE20-2325DF893205}">
      <dgm:prSet/>
      <dgm:spPr/>
      <dgm:t>
        <a:bodyPr/>
        <a:lstStyle/>
        <a:p>
          <a:endParaRPr lang="en-US"/>
        </a:p>
      </dgm:t>
    </dgm:pt>
    <dgm:pt modelId="{91D02398-A071-47AA-B434-FCFB470F77C9}" type="sibTrans" cxnId="{EA90A537-EDE4-4549-AE20-2325DF893205}">
      <dgm:prSet/>
      <dgm:spPr/>
      <dgm:t>
        <a:bodyPr/>
        <a:lstStyle/>
        <a:p>
          <a:endParaRPr lang="en-US"/>
        </a:p>
      </dgm:t>
    </dgm:pt>
    <dgm:pt modelId="{B81FABB2-CEA3-4A4D-95EB-7398739885AA}">
      <dgm:prSet/>
      <dgm:spPr/>
      <dgm:t>
        <a:bodyPr/>
        <a:lstStyle/>
        <a:p>
          <a:r>
            <a:rPr lang="en-US" b="0" i="0"/>
            <a:t>Secret management tools.</a:t>
          </a:r>
          <a:endParaRPr lang="en-US"/>
        </a:p>
      </dgm:t>
    </dgm:pt>
    <dgm:pt modelId="{D81A514C-CDDF-4342-AC42-966BD170B48B}" type="parTrans" cxnId="{A4399521-6657-4D61-B5DD-FDAAD2E4ACC7}">
      <dgm:prSet/>
      <dgm:spPr/>
      <dgm:t>
        <a:bodyPr/>
        <a:lstStyle/>
        <a:p>
          <a:endParaRPr lang="en-US"/>
        </a:p>
      </dgm:t>
    </dgm:pt>
    <dgm:pt modelId="{FA8CEB87-13DA-4409-9791-C8FF683B5C72}" type="sibTrans" cxnId="{A4399521-6657-4D61-B5DD-FDAAD2E4ACC7}">
      <dgm:prSet/>
      <dgm:spPr/>
      <dgm:t>
        <a:bodyPr/>
        <a:lstStyle/>
        <a:p>
          <a:endParaRPr lang="en-US"/>
        </a:p>
      </dgm:t>
    </dgm:pt>
    <dgm:pt modelId="{363D9683-225B-48BF-B7B0-B4E7C83C76F1}" type="pres">
      <dgm:prSet presAssocID="{E365F56D-4D60-4F1E-BFB8-173C8600DCB6}" presName="root" presStyleCnt="0">
        <dgm:presLayoutVars>
          <dgm:dir/>
          <dgm:resizeHandles val="exact"/>
        </dgm:presLayoutVars>
      </dgm:prSet>
      <dgm:spPr/>
    </dgm:pt>
    <dgm:pt modelId="{F0C0F07E-2355-4A5C-A12F-4454BC3B0D76}" type="pres">
      <dgm:prSet presAssocID="{0075EFBA-CFD4-4379-BB6B-425612971E1F}" presName="compNode" presStyleCnt="0"/>
      <dgm:spPr/>
    </dgm:pt>
    <dgm:pt modelId="{AB3E446B-95E1-418F-9F32-70152E3800C0}" type="pres">
      <dgm:prSet presAssocID="{0075EFBA-CFD4-4379-BB6B-425612971E1F}" presName="bgRect" presStyleLbl="bgShp" presStyleIdx="0" presStyleCnt="3"/>
      <dgm:spPr/>
    </dgm:pt>
    <dgm:pt modelId="{A91953CD-2E66-4669-9F49-30ED6A75711E}" type="pres">
      <dgm:prSet presAssocID="{0075EFBA-CFD4-4379-BB6B-425612971E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73F87BE3-52EA-490D-A355-E993073DEEEF}" type="pres">
      <dgm:prSet presAssocID="{0075EFBA-CFD4-4379-BB6B-425612971E1F}" presName="spaceRect" presStyleCnt="0"/>
      <dgm:spPr/>
    </dgm:pt>
    <dgm:pt modelId="{EECEF458-2B4F-438A-9AEB-82A7750BD36C}" type="pres">
      <dgm:prSet presAssocID="{0075EFBA-CFD4-4379-BB6B-425612971E1F}" presName="parTx" presStyleLbl="revTx" presStyleIdx="0" presStyleCnt="3">
        <dgm:presLayoutVars>
          <dgm:chMax val="0"/>
          <dgm:chPref val="0"/>
        </dgm:presLayoutVars>
      </dgm:prSet>
      <dgm:spPr/>
    </dgm:pt>
    <dgm:pt modelId="{543219A7-E250-4E1A-87B0-EF95FC6EB204}" type="pres">
      <dgm:prSet presAssocID="{4C1EAA4F-EC23-49EC-ACC7-232698351763}" presName="sibTrans" presStyleCnt="0"/>
      <dgm:spPr/>
    </dgm:pt>
    <dgm:pt modelId="{7A1BB467-C249-4334-A1AA-463E8B43D623}" type="pres">
      <dgm:prSet presAssocID="{D7C9591C-B326-4C1A-93FD-7CA5A3FB542A}" presName="compNode" presStyleCnt="0"/>
      <dgm:spPr/>
    </dgm:pt>
    <dgm:pt modelId="{31C9D1DD-1A49-4007-BC5E-8435B5011D1E}" type="pres">
      <dgm:prSet presAssocID="{D7C9591C-B326-4C1A-93FD-7CA5A3FB542A}" presName="bgRect" presStyleLbl="bgShp" presStyleIdx="1" presStyleCnt="3"/>
      <dgm:spPr/>
    </dgm:pt>
    <dgm:pt modelId="{DB982747-9C4A-4F0E-AA45-70D9676A6BDB}" type="pres">
      <dgm:prSet presAssocID="{D7C9591C-B326-4C1A-93FD-7CA5A3FB54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5856E3C-1CDE-4077-ABD4-94B05802E05B}" type="pres">
      <dgm:prSet presAssocID="{D7C9591C-B326-4C1A-93FD-7CA5A3FB542A}" presName="spaceRect" presStyleCnt="0"/>
      <dgm:spPr/>
    </dgm:pt>
    <dgm:pt modelId="{D0BDF3B5-62F6-4E9F-B273-CE1E8798428C}" type="pres">
      <dgm:prSet presAssocID="{D7C9591C-B326-4C1A-93FD-7CA5A3FB542A}" presName="parTx" presStyleLbl="revTx" presStyleIdx="1" presStyleCnt="3">
        <dgm:presLayoutVars>
          <dgm:chMax val="0"/>
          <dgm:chPref val="0"/>
        </dgm:presLayoutVars>
      </dgm:prSet>
      <dgm:spPr/>
    </dgm:pt>
    <dgm:pt modelId="{EF82FE38-4EBC-4471-B807-BC36FF4365F5}" type="pres">
      <dgm:prSet presAssocID="{91D02398-A071-47AA-B434-FCFB470F77C9}" presName="sibTrans" presStyleCnt="0"/>
      <dgm:spPr/>
    </dgm:pt>
    <dgm:pt modelId="{1E77FA33-60BE-493F-B5C6-C04DA2ABF3CE}" type="pres">
      <dgm:prSet presAssocID="{B81FABB2-CEA3-4A4D-95EB-7398739885AA}" presName="compNode" presStyleCnt="0"/>
      <dgm:spPr/>
    </dgm:pt>
    <dgm:pt modelId="{91EB5411-1B6F-477C-B047-7661FD0D58B4}" type="pres">
      <dgm:prSet presAssocID="{B81FABB2-CEA3-4A4D-95EB-7398739885AA}" presName="bgRect" presStyleLbl="bgShp" presStyleIdx="2" presStyleCnt="3"/>
      <dgm:spPr/>
    </dgm:pt>
    <dgm:pt modelId="{4726994F-B233-4FEF-8C28-54D8E9322D3B}" type="pres">
      <dgm:prSet presAssocID="{B81FABB2-CEA3-4A4D-95EB-7398739885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DCE9EF59-C39C-41F1-9EB0-0C0F811D04B8}" type="pres">
      <dgm:prSet presAssocID="{B81FABB2-CEA3-4A4D-95EB-7398739885AA}" presName="spaceRect" presStyleCnt="0"/>
      <dgm:spPr/>
    </dgm:pt>
    <dgm:pt modelId="{58A4D213-A518-4B03-BD28-7EA1B323611C}" type="pres">
      <dgm:prSet presAssocID="{B81FABB2-CEA3-4A4D-95EB-7398739885AA}" presName="parTx" presStyleLbl="revTx" presStyleIdx="2" presStyleCnt="3">
        <dgm:presLayoutVars>
          <dgm:chMax val="0"/>
          <dgm:chPref val="0"/>
        </dgm:presLayoutVars>
      </dgm:prSet>
      <dgm:spPr/>
    </dgm:pt>
  </dgm:ptLst>
  <dgm:cxnLst>
    <dgm:cxn modelId="{A4399521-6657-4D61-B5DD-FDAAD2E4ACC7}" srcId="{E365F56D-4D60-4F1E-BFB8-173C8600DCB6}" destId="{B81FABB2-CEA3-4A4D-95EB-7398739885AA}" srcOrd="2" destOrd="0" parTransId="{D81A514C-CDDF-4342-AC42-966BD170B48B}" sibTransId="{FA8CEB87-13DA-4409-9791-C8FF683B5C72}"/>
    <dgm:cxn modelId="{EA90A537-EDE4-4549-AE20-2325DF893205}" srcId="{E365F56D-4D60-4F1E-BFB8-173C8600DCB6}" destId="{D7C9591C-B326-4C1A-93FD-7CA5A3FB542A}" srcOrd="1" destOrd="0" parTransId="{A269BBFF-480C-4CA8-92AE-3F21AD6E9347}" sibTransId="{91D02398-A071-47AA-B434-FCFB470F77C9}"/>
    <dgm:cxn modelId="{FCE9F839-8323-4E4D-8695-E81146CD02AE}" srcId="{E365F56D-4D60-4F1E-BFB8-173C8600DCB6}" destId="{0075EFBA-CFD4-4379-BB6B-425612971E1F}" srcOrd="0" destOrd="0" parTransId="{282C66BA-9E2A-4112-B570-6ED875E33653}" sibTransId="{4C1EAA4F-EC23-49EC-ACC7-232698351763}"/>
    <dgm:cxn modelId="{F6238F4B-7675-44C1-80EE-D9BAB67C16AA}" type="presOf" srcId="{0075EFBA-CFD4-4379-BB6B-425612971E1F}" destId="{EECEF458-2B4F-438A-9AEB-82A7750BD36C}" srcOrd="0" destOrd="0" presId="urn:microsoft.com/office/officeart/2018/2/layout/IconVerticalSolidList"/>
    <dgm:cxn modelId="{FEAF4B85-CE36-452D-B800-BFF4C100EF01}" type="presOf" srcId="{B81FABB2-CEA3-4A4D-95EB-7398739885AA}" destId="{58A4D213-A518-4B03-BD28-7EA1B323611C}" srcOrd="0" destOrd="0" presId="urn:microsoft.com/office/officeart/2018/2/layout/IconVerticalSolidList"/>
    <dgm:cxn modelId="{A6B79093-22E6-4E39-9879-865B84B86456}" type="presOf" srcId="{E365F56D-4D60-4F1E-BFB8-173C8600DCB6}" destId="{363D9683-225B-48BF-B7B0-B4E7C83C76F1}" srcOrd="0" destOrd="0" presId="urn:microsoft.com/office/officeart/2018/2/layout/IconVerticalSolidList"/>
    <dgm:cxn modelId="{878EC8B1-7DB0-4C72-9ADE-C4DD01AAB8A7}" type="presOf" srcId="{D7C9591C-B326-4C1A-93FD-7CA5A3FB542A}" destId="{D0BDF3B5-62F6-4E9F-B273-CE1E8798428C}" srcOrd="0" destOrd="0" presId="urn:microsoft.com/office/officeart/2018/2/layout/IconVerticalSolidList"/>
    <dgm:cxn modelId="{6721F799-E6AE-47A0-935F-C6EA2BCA2F54}" type="presParOf" srcId="{363D9683-225B-48BF-B7B0-B4E7C83C76F1}" destId="{F0C0F07E-2355-4A5C-A12F-4454BC3B0D76}" srcOrd="0" destOrd="0" presId="urn:microsoft.com/office/officeart/2018/2/layout/IconVerticalSolidList"/>
    <dgm:cxn modelId="{BC157669-FFF4-414F-B3E3-FDC0ED3F4A1A}" type="presParOf" srcId="{F0C0F07E-2355-4A5C-A12F-4454BC3B0D76}" destId="{AB3E446B-95E1-418F-9F32-70152E3800C0}" srcOrd="0" destOrd="0" presId="urn:microsoft.com/office/officeart/2018/2/layout/IconVerticalSolidList"/>
    <dgm:cxn modelId="{99602A0D-1E6B-43A1-9CFA-C3A48A546193}" type="presParOf" srcId="{F0C0F07E-2355-4A5C-A12F-4454BC3B0D76}" destId="{A91953CD-2E66-4669-9F49-30ED6A75711E}" srcOrd="1" destOrd="0" presId="urn:microsoft.com/office/officeart/2018/2/layout/IconVerticalSolidList"/>
    <dgm:cxn modelId="{D04D1F88-88C3-4E04-B6F5-C243C907BBF6}" type="presParOf" srcId="{F0C0F07E-2355-4A5C-A12F-4454BC3B0D76}" destId="{73F87BE3-52EA-490D-A355-E993073DEEEF}" srcOrd="2" destOrd="0" presId="urn:microsoft.com/office/officeart/2018/2/layout/IconVerticalSolidList"/>
    <dgm:cxn modelId="{23DE8B58-E4C2-4BC4-84D7-E85880777490}" type="presParOf" srcId="{F0C0F07E-2355-4A5C-A12F-4454BC3B0D76}" destId="{EECEF458-2B4F-438A-9AEB-82A7750BD36C}" srcOrd="3" destOrd="0" presId="urn:microsoft.com/office/officeart/2018/2/layout/IconVerticalSolidList"/>
    <dgm:cxn modelId="{9833E87C-8CC8-4AC9-B0D7-106F36D568F8}" type="presParOf" srcId="{363D9683-225B-48BF-B7B0-B4E7C83C76F1}" destId="{543219A7-E250-4E1A-87B0-EF95FC6EB204}" srcOrd="1" destOrd="0" presId="urn:microsoft.com/office/officeart/2018/2/layout/IconVerticalSolidList"/>
    <dgm:cxn modelId="{B9393C63-25C4-4781-B74F-DB8ADB25F830}" type="presParOf" srcId="{363D9683-225B-48BF-B7B0-B4E7C83C76F1}" destId="{7A1BB467-C249-4334-A1AA-463E8B43D623}" srcOrd="2" destOrd="0" presId="urn:microsoft.com/office/officeart/2018/2/layout/IconVerticalSolidList"/>
    <dgm:cxn modelId="{CD2EDC15-09B4-41A1-81F7-688DDEDB5981}" type="presParOf" srcId="{7A1BB467-C249-4334-A1AA-463E8B43D623}" destId="{31C9D1DD-1A49-4007-BC5E-8435B5011D1E}" srcOrd="0" destOrd="0" presId="urn:microsoft.com/office/officeart/2018/2/layout/IconVerticalSolidList"/>
    <dgm:cxn modelId="{AB033851-55C1-426B-8BBB-2D9F9309A16D}" type="presParOf" srcId="{7A1BB467-C249-4334-A1AA-463E8B43D623}" destId="{DB982747-9C4A-4F0E-AA45-70D9676A6BDB}" srcOrd="1" destOrd="0" presId="urn:microsoft.com/office/officeart/2018/2/layout/IconVerticalSolidList"/>
    <dgm:cxn modelId="{AA6D5D5E-C1F7-4F61-9BC6-6BBC78995FC2}" type="presParOf" srcId="{7A1BB467-C249-4334-A1AA-463E8B43D623}" destId="{35856E3C-1CDE-4077-ABD4-94B05802E05B}" srcOrd="2" destOrd="0" presId="urn:microsoft.com/office/officeart/2018/2/layout/IconVerticalSolidList"/>
    <dgm:cxn modelId="{A17786BF-871B-438A-A03C-11FF75F91155}" type="presParOf" srcId="{7A1BB467-C249-4334-A1AA-463E8B43D623}" destId="{D0BDF3B5-62F6-4E9F-B273-CE1E8798428C}" srcOrd="3" destOrd="0" presId="urn:microsoft.com/office/officeart/2018/2/layout/IconVerticalSolidList"/>
    <dgm:cxn modelId="{BBC665E6-0D28-4531-B57E-B8959BD70957}" type="presParOf" srcId="{363D9683-225B-48BF-B7B0-B4E7C83C76F1}" destId="{EF82FE38-4EBC-4471-B807-BC36FF4365F5}" srcOrd="3" destOrd="0" presId="urn:microsoft.com/office/officeart/2018/2/layout/IconVerticalSolidList"/>
    <dgm:cxn modelId="{0FFBA9F2-EAC6-4A65-A388-92F42530D5AC}" type="presParOf" srcId="{363D9683-225B-48BF-B7B0-B4E7C83C76F1}" destId="{1E77FA33-60BE-493F-B5C6-C04DA2ABF3CE}" srcOrd="4" destOrd="0" presId="urn:microsoft.com/office/officeart/2018/2/layout/IconVerticalSolidList"/>
    <dgm:cxn modelId="{97129A36-EEC6-4991-9105-39E92BE96DB6}" type="presParOf" srcId="{1E77FA33-60BE-493F-B5C6-C04DA2ABF3CE}" destId="{91EB5411-1B6F-477C-B047-7661FD0D58B4}" srcOrd="0" destOrd="0" presId="urn:microsoft.com/office/officeart/2018/2/layout/IconVerticalSolidList"/>
    <dgm:cxn modelId="{70898F4C-29AD-42E7-ACE7-C7341FA050E3}" type="presParOf" srcId="{1E77FA33-60BE-493F-B5C6-C04DA2ABF3CE}" destId="{4726994F-B233-4FEF-8C28-54D8E9322D3B}" srcOrd="1" destOrd="0" presId="urn:microsoft.com/office/officeart/2018/2/layout/IconVerticalSolidList"/>
    <dgm:cxn modelId="{A5315437-89E5-45F3-AFD2-77DD82B3C4CC}" type="presParOf" srcId="{1E77FA33-60BE-493F-B5C6-C04DA2ABF3CE}" destId="{DCE9EF59-C39C-41F1-9EB0-0C0F811D04B8}" srcOrd="2" destOrd="0" presId="urn:microsoft.com/office/officeart/2018/2/layout/IconVerticalSolidList"/>
    <dgm:cxn modelId="{5E0A0198-2866-421B-B8F4-4BC4CA7185DE}" type="presParOf" srcId="{1E77FA33-60BE-493F-B5C6-C04DA2ABF3CE}" destId="{58A4D213-A518-4B03-BD28-7EA1B32361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AFCD58-B067-480A-B1A0-6CAE06D9E77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3934B6-1696-4D62-B38A-0CD958557A53}">
      <dgm:prSet/>
      <dgm:spPr/>
      <dgm:t>
        <a:bodyPr/>
        <a:lstStyle/>
        <a:p>
          <a:r>
            <a:rPr lang="en-US" b="0" i="0"/>
            <a:t>Too hard?</a:t>
          </a:r>
          <a:endParaRPr lang="en-US"/>
        </a:p>
      </dgm:t>
    </dgm:pt>
    <dgm:pt modelId="{92406BA1-B833-4166-8843-247F5887EB61}" type="parTrans" cxnId="{A8CB335B-F5D0-4A1E-AD3A-B5D40766192D}">
      <dgm:prSet/>
      <dgm:spPr/>
      <dgm:t>
        <a:bodyPr/>
        <a:lstStyle/>
        <a:p>
          <a:endParaRPr lang="en-US"/>
        </a:p>
      </dgm:t>
    </dgm:pt>
    <dgm:pt modelId="{6F6F8A85-079F-4610-B9C4-36E843F471F9}" type="sibTrans" cxnId="{A8CB335B-F5D0-4A1E-AD3A-B5D40766192D}">
      <dgm:prSet/>
      <dgm:spPr/>
      <dgm:t>
        <a:bodyPr/>
        <a:lstStyle/>
        <a:p>
          <a:endParaRPr lang="en-US"/>
        </a:p>
      </dgm:t>
    </dgm:pt>
    <dgm:pt modelId="{45CA36B2-A3A9-4732-A927-F647EE7F64B8}">
      <dgm:prSet/>
      <dgm:spPr/>
      <dgm:t>
        <a:bodyPr/>
        <a:lstStyle/>
        <a:p>
          <a:r>
            <a:rPr lang="en-US" b="0" i="0"/>
            <a:t>Too complicated?</a:t>
          </a:r>
          <a:endParaRPr lang="en-US"/>
        </a:p>
      </dgm:t>
    </dgm:pt>
    <dgm:pt modelId="{F3535C73-E281-41C8-A0ED-87F915E5E3B4}" type="parTrans" cxnId="{48C1E854-D5D8-4CBA-8AEC-AAA19AC26125}">
      <dgm:prSet/>
      <dgm:spPr/>
      <dgm:t>
        <a:bodyPr/>
        <a:lstStyle/>
        <a:p>
          <a:endParaRPr lang="en-US"/>
        </a:p>
      </dgm:t>
    </dgm:pt>
    <dgm:pt modelId="{80351F43-5C3B-4E62-8405-A6DA4AEF7CE9}" type="sibTrans" cxnId="{48C1E854-D5D8-4CBA-8AEC-AAA19AC26125}">
      <dgm:prSet/>
      <dgm:spPr/>
      <dgm:t>
        <a:bodyPr/>
        <a:lstStyle/>
        <a:p>
          <a:endParaRPr lang="en-US"/>
        </a:p>
      </dgm:t>
    </dgm:pt>
    <dgm:pt modelId="{FBFB9C5A-18D5-4395-941B-68B0F122717F}">
      <dgm:prSet/>
      <dgm:spPr/>
      <dgm:t>
        <a:bodyPr/>
        <a:lstStyle/>
        <a:p>
          <a:r>
            <a:rPr lang="en-US" b="0" i="0"/>
            <a:t>It just a passing fad from Microsoft!</a:t>
          </a:r>
          <a:endParaRPr lang="en-US"/>
        </a:p>
      </dgm:t>
    </dgm:pt>
    <dgm:pt modelId="{E7F779BF-5D71-44C3-A72E-B7599EBCE641}" type="parTrans" cxnId="{F15BE82C-534A-4087-A387-A3DFBF5F345B}">
      <dgm:prSet/>
      <dgm:spPr/>
      <dgm:t>
        <a:bodyPr/>
        <a:lstStyle/>
        <a:p>
          <a:endParaRPr lang="en-US"/>
        </a:p>
      </dgm:t>
    </dgm:pt>
    <dgm:pt modelId="{1142ECB2-1FF4-4E29-961D-533CB6989F5E}" type="sibTrans" cxnId="{F15BE82C-534A-4087-A387-A3DFBF5F345B}">
      <dgm:prSet/>
      <dgm:spPr/>
      <dgm:t>
        <a:bodyPr/>
        <a:lstStyle/>
        <a:p>
          <a:endParaRPr lang="en-US"/>
        </a:p>
      </dgm:t>
    </dgm:pt>
    <dgm:pt modelId="{7DD5239F-96BE-4E41-A824-731DAE41677A}">
      <dgm:prSet/>
      <dgm:spPr/>
      <dgm:t>
        <a:bodyPr/>
        <a:lstStyle/>
        <a:p>
          <a:r>
            <a:rPr lang="en-US" dirty="0"/>
            <a:t>The current way works just fine.</a:t>
          </a:r>
        </a:p>
      </dgm:t>
    </dgm:pt>
    <dgm:pt modelId="{43AF492C-66C2-4574-AEA4-88D74464A061}" type="parTrans" cxnId="{CA83405E-FA67-4A84-9126-57356E90D33D}">
      <dgm:prSet/>
      <dgm:spPr/>
      <dgm:t>
        <a:bodyPr/>
        <a:lstStyle/>
        <a:p>
          <a:endParaRPr lang="en-US"/>
        </a:p>
      </dgm:t>
    </dgm:pt>
    <dgm:pt modelId="{E97D5973-BA0C-4937-892F-0ED25C4E35AE}" type="sibTrans" cxnId="{CA83405E-FA67-4A84-9126-57356E90D33D}">
      <dgm:prSet/>
      <dgm:spPr/>
      <dgm:t>
        <a:bodyPr/>
        <a:lstStyle/>
        <a:p>
          <a:endParaRPr lang="en-US"/>
        </a:p>
      </dgm:t>
    </dgm:pt>
    <dgm:pt modelId="{8483B946-AA94-4732-AD47-360E9C2843A8}" type="pres">
      <dgm:prSet presAssocID="{3BAFCD58-B067-480A-B1A0-6CAE06D9E774}" presName="linear" presStyleCnt="0">
        <dgm:presLayoutVars>
          <dgm:animLvl val="lvl"/>
          <dgm:resizeHandles val="exact"/>
        </dgm:presLayoutVars>
      </dgm:prSet>
      <dgm:spPr/>
    </dgm:pt>
    <dgm:pt modelId="{FCC4E2A0-E47B-45C8-ABA4-7198BA07992D}" type="pres">
      <dgm:prSet presAssocID="{713934B6-1696-4D62-B38A-0CD958557A53}" presName="parentText" presStyleLbl="node1" presStyleIdx="0" presStyleCnt="4">
        <dgm:presLayoutVars>
          <dgm:chMax val="0"/>
          <dgm:bulletEnabled val="1"/>
        </dgm:presLayoutVars>
      </dgm:prSet>
      <dgm:spPr/>
    </dgm:pt>
    <dgm:pt modelId="{4937995C-87CD-4CF4-9C3A-33D658E70020}" type="pres">
      <dgm:prSet presAssocID="{6F6F8A85-079F-4610-B9C4-36E843F471F9}" presName="spacer" presStyleCnt="0"/>
      <dgm:spPr/>
    </dgm:pt>
    <dgm:pt modelId="{E0242C34-76B9-4B06-9186-F2579D887C14}" type="pres">
      <dgm:prSet presAssocID="{45CA36B2-A3A9-4732-A927-F647EE7F64B8}" presName="parentText" presStyleLbl="node1" presStyleIdx="1" presStyleCnt="4">
        <dgm:presLayoutVars>
          <dgm:chMax val="0"/>
          <dgm:bulletEnabled val="1"/>
        </dgm:presLayoutVars>
      </dgm:prSet>
      <dgm:spPr/>
    </dgm:pt>
    <dgm:pt modelId="{7F470306-CC88-41F8-97F9-AC845708E75B}" type="pres">
      <dgm:prSet presAssocID="{80351F43-5C3B-4E62-8405-A6DA4AEF7CE9}" presName="spacer" presStyleCnt="0"/>
      <dgm:spPr/>
    </dgm:pt>
    <dgm:pt modelId="{71D66B2E-887F-4B90-A78A-525188907F9D}" type="pres">
      <dgm:prSet presAssocID="{FBFB9C5A-18D5-4395-941B-68B0F122717F}" presName="parentText" presStyleLbl="node1" presStyleIdx="2" presStyleCnt="4">
        <dgm:presLayoutVars>
          <dgm:chMax val="0"/>
          <dgm:bulletEnabled val="1"/>
        </dgm:presLayoutVars>
      </dgm:prSet>
      <dgm:spPr/>
    </dgm:pt>
    <dgm:pt modelId="{CD76D492-5171-4A69-B59A-B1D64132B3CE}" type="pres">
      <dgm:prSet presAssocID="{1142ECB2-1FF4-4E29-961D-533CB6989F5E}" presName="spacer" presStyleCnt="0"/>
      <dgm:spPr/>
    </dgm:pt>
    <dgm:pt modelId="{3883FCFE-F55A-4013-ADE6-C749A295BE1A}" type="pres">
      <dgm:prSet presAssocID="{7DD5239F-96BE-4E41-A824-731DAE41677A}" presName="parentText" presStyleLbl="node1" presStyleIdx="3" presStyleCnt="4">
        <dgm:presLayoutVars>
          <dgm:chMax val="0"/>
          <dgm:bulletEnabled val="1"/>
        </dgm:presLayoutVars>
      </dgm:prSet>
      <dgm:spPr/>
    </dgm:pt>
  </dgm:ptLst>
  <dgm:cxnLst>
    <dgm:cxn modelId="{728B8F12-A243-48C0-B80B-1BCE32C2CFB1}" type="presOf" srcId="{FBFB9C5A-18D5-4395-941B-68B0F122717F}" destId="{71D66B2E-887F-4B90-A78A-525188907F9D}" srcOrd="0" destOrd="0" presId="urn:microsoft.com/office/officeart/2005/8/layout/vList2"/>
    <dgm:cxn modelId="{F15BE82C-534A-4087-A387-A3DFBF5F345B}" srcId="{3BAFCD58-B067-480A-B1A0-6CAE06D9E774}" destId="{FBFB9C5A-18D5-4395-941B-68B0F122717F}" srcOrd="2" destOrd="0" parTransId="{E7F779BF-5D71-44C3-A72E-B7599EBCE641}" sibTransId="{1142ECB2-1FF4-4E29-961D-533CB6989F5E}"/>
    <dgm:cxn modelId="{A8CB335B-F5D0-4A1E-AD3A-B5D40766192D}" srcId="{3BAFCD58-B067-480A-B1A0-6CAE06D9E774}" destId="{713934B6-1696-4D62-B38A-0CD958557A53}" srcOrd="0" destOrd="0" parTransId="{92406BA1-B833-4166-8843-247F5887EB61}" sibTransId="{6F6F8A85-079F-4610-B9C4-36E843F471F9}"/>
    <dgm:cxn modelId="{CA83405E-FA67-4A84-9126-57356E90D33D}" srcId="{3BAFCD58-B067-480A-B1A0-6CAE06D9E774}" destId="{7DD5239F-96BE-4E41-A824-731DAE41677A}" srcOrd="3" destOrd="0" parTransId="{43AF492C-66C2-4574-AEA4-88D74464A061}" sibTransId="{E97D5973-BA0C-4937-892F-0ED25C4E35AE}"/>
    <dgm:cxn modelId="{7A672A4A-97EE-4F14-ADAC-6DFCEE529F63}" type="presOf" srcId="{45CA36B2-A3A9-4732-A927-F647EE7F64B8}" destId="{E0242C34-76B9-4B06-9186-F2579D887C14}" srcOrd="0" destOrd="0" presId="urn:microsoft.com/office/officeart/2005/8/layout/vList2"/>
    <dgm:cxn modelId="{2F09AE71-4EF9-4482-AF7B-E0D1A504272E}" type="presOf" srcId="{3BAFCD58-B067-480A-B1A0-6CAE06D9E774}" destId="{8483B946-AA94-4732-AD47-360E9C2843A8}" srcOrd="0" destOrd="0" presId="urn:microsoft.com/office/officeart/2005/8/layout/vList2"/>
    <dgm:cxn modelId="{48C1E854-D5D8-4CBA-8AEC-AAA19AC26125}" srcId="{3BAFCD58-B067-480A-B1A0-6CAE06D9E774}" destId="{45CA36B2-A3A9-4732-A927-F647EE7F64B8}" srcOrd="1" destOrd="0" parTransId="{F3535C73-E281-41C8-A0ED-87F915E5E3B4}" sibTransId="{80351F43-5C3B-4E62-8405-A6DA4AEF7CE9}"/>
    <dgm:cxn modelId="{A3359058-6522-475E-AF57-009E779AD1F5}" type="presOf" srcId="{7DD5239F-96BE-4E41-A824-731DAE41677A}" destId="{3883FCFE-F55A-4013-ADE6-C749A295BE1A}" srcOrd="0" destOrd="0" presId="urn:microsoft.com/office/officeart/2005/8/layout/vList2"/>
    <dgm:cxn modelId="{B28402B2-6731-4D7B-B795-95928A10E574}" type="presOf" srcId="{713934B6-1696-4D62-B38A-0CD958557A53}" destId="{FCC4E2A0-E47B-45C8-ABA4-7198BA07992D}" srcOrd="0" destOrd="0" presId="urn:microsoft.com/office/officeart/2005/8/layout/vList2"/>
    <dgm:cxn modelId="{36D2FA93-2F35-4803-B6E2-8CE881BF878A}" type="presParOf" srcId="{8483B946-AA94-4732-AD47-360E9C2843A8}" destId="{FCC4E2A0-E47B-45C8-ABA4-7198BA07992D}" srcOrd="0" destOrd="0" presId="urn:microsoft.com/office/officeart/2005/8/layout/vList2"/>
    <dgm:cxn modelId="{D3F6409B-54CE-49FA-9D66-6115001E84C1}" type="presParOf" srcId="{8483B946-AA94-4732-AD47-360E9C2843A8}" destId="{4937995C-87CD-4CF4-9C3A-33D658E70020}" srcOrd="1" destOrd="0" presId="urn:microsoft.com/office/officeart/2005/8/layout/vList2"/>
    <dgm:cxn modelId="{144CCA7D-47EC-4024-9DC3-57A0DEF4EB67}" type="presParOf" srcId="{8483B946-AA94-4732-AD47-360E9C2843A8}" destId="{E0242C34-76B9-4B06-9186-F2579D887C14}" srcOrd="2" destOrd="0" presId="urn:microsoft.com/office/officeart/2005/8/layout/vList2"/>
    <dgm:cxn modelId="{9F57AC2D-7367-4B42-A502-4A0F0776730F}" type="presParOf" srcId="{8483B946-AA94-4732-AD47-360E9C2843A8}" destId="{7F470306-CC88-41F8-97F9-AC845708E75B}" srcOrd="3" destOrd="0" presId="urn:microsoft.com/office/officeart/2005/8/layout/vList2"/>
    <dgm:cxn modelId="{5816D1A9-83A7-43EC-8BFC-ADABF59EEC22}" type="presParOf" srcId="{8483B946-AA94-4732-AD47-360E9C2843A8}" destId="{71D66B2E-887F-4B90-A78A-525188907F9D}" srcOrd="4" destOrd="0" presId="urn:microsoft.com/office/officeart/2005/8/layout/vList2"/>
    <dgm:cxn modelId="{54A9FBD5-E9A7-4583-9AE8-6A7ECB32A605}" type="presParOf" srcId="{8483B946-AA94-4732-AD47-360E9C2843A8}" destId="{CD76D492-5171-4A69-B59A-B1D64132B3CE}" srcOrd="5" destOrd="0" presId="urn:microsoft.com/office/officeart/2005/8/layout/vList2"/>
    <dgm:cxn modelId="{B693122F-CCCB-45A9-8AEC-E3CF089526B6}" type="presParOf" srcId="{8483B946-AA94-4732-AD47-360E9C2843A8}" destId="{3883FCFE-F55A-4013-ADE6-C749A295BE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491397-F6CB-48A2-BC07-577F90C9F7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F40BC7-7974-441B-B246-E2ABD160B811}">
      <dgm:prSet/>
      <dgm:spPr/>
      <dgm:t>
        <a:bodyPr/>
        <a:lstStyle/>
        <a:p>
          <a:pPr>
            <a:lnSpc>
              <a:spcPct val="100000"/>
            </a:lnSpc>
          </a:pPr>
          <a:r>
            <a:rPr lang="en-US" b="0" i="0"/>
            <a:t>Windows:</a:t>
          </a:r>
          <a:endParaRPr lang="en-US"/>
        </a:p>
      </dgm:t>
    </dgm:pt>
    <dgm:pt modelId="{1B0838BF-D2D2-4B5D-9A9E-3295E16AFAD0}" type="parTrans" cxnId="{F0153865-5B50-413E-B90C-466F2D7B3761}">
      <dgm:prSet/>
      <dgm:spPr/>
      <dgm:t>
        <a:bodyPr/>
        <a:lstStyle/>
        <a:p>
          <a:endParaRPr lang="en-US"/>
        </a:p>
      </dgm:t>
    </dgm:pt>
    <dgm:pt modelId="{BF02EE15-C3BD-4EB8-90AC-B4BC8D896449}" type="sibTrans" cxnId="{F0153865-5B50-413E-B90C-466F2D7B3761}">
      <dgm:prSet/>
      <dgm:spPr/>
      <dgm:t>
        <a:bodyPr/>
        <a:lstStyle/>
        <a:p>
          <a:endParaRPr lang="en-US"/>
        </a:p>
      </dgm:t>
    </dgm:pt>
    <dgm:pt modelId="{B0BD7DCC-AFEC-4578-8F1E-376C2FA08A49}">
      <dgm:prSet/>
      <dgm:spPr/>
      <dgm:t>
        <a:bodyPr/>
        <a:lstStyle/>
        <a:p>
          <a:pPr>
            <a:lnSpc>
              <a:spcPct val="100000"/>
            </a:lnSpc>
          </a:pPr>
          <a:r>
            <a:rPr lang="en-US" b="0" i="0" dirty="0"/>
            <a:t>%APPDATA%\Microsoft\</a:t>
          </a:r>
          <a:r>
            <a:rPr lang="en-US" b="0" i="0" dirty="0" err="1"/>
            <a:t>UserSecrets</a:t>
          </a:r>
          <a:r>
            <a:rPr lang="en-US" b="0" i="0" dirty="0"/>
            <a:t>\&lt;</a:t>
          </a:r>
          <a:r>
            <a:rPr lang="en-US" b="0" i="0" dirty="0" err="1"/>
            <a:t>user_secrets_id</a:t>
          </a:r>
          <a:r>
            <a:rPr lang="en-US" b="0" i="0" dirty="0"/>
            <a:t>&gt;\</a:t>
          </a:r>
          <a:r>
            <a:rPr lang="en-US" b="0" i="0" dirty="0" err="1"/>
            <a:t>secrets.json</a:t>
          </a:r>
          <a:endParaRPr lang="en-US" dirty="0"/>
        </a:p>
      </dgm:t>
    </dgm:pt>
    <dgm:pt modelId="{C11230CB-95D4-4E46-861E-6E8A0072FB1D}" type="parTrans" cxnId="{2622BB1A-1BC5-4DE0-A4C4-ECE97CADF4F7}">
      <dgm:prSet/>
      <dgm:spPr/>
      <dgm:t>
        <a:bodyPr/>
        <a:lstStyle/>
        <a:p>
          <a:endParaRPr lang="en-US"/>
        </a:p>
      </dgm:t>
    </dgm:pt>
    <dgm:pt modelId="{E5420C71-7725-4CC8-AD43-54BE9C2CEFD1}" type="sibTrans" cxnId="{2622BB1A-1BC5-4DE0-A4C4-ECE97CADF4F7}">
      <dgm:prSet/>
      <dgm:spPr/>
      <dgm:t>
        <a:bodyPr/>
        <a:lstStyle/>
        <a:p>
          <a:endParaRPr lang="en-US"/>
        </a:p>
      </dgm:t>
    </dgm:pt>
    <dgm:pt modelId="{E32373F5-E707-4062-894F-0FBEECE6C36D}">
      <dgm:prSet/>
      <dgm:spPr/>
      <dgm:t>
        <a:bodyPr/>
        <a:lstStyle/>
        <a:p>
          <a:pPr>
            <a:lnSpc>
              <a:spcPct val="100000"/>
            </a:lnSpc>
          </a:pPr>
          <a:r>
            <a:rPr lang="en-US" b="0" i="0"/>
            <a:t>Linux/macOS</a:t>
          </a:r>
          <a:endParaRPr lang="en-US"/>
        </a:p>
      </dgm:t>
    </dgm:pt>
    <dgm:pt modelId="{8F9F20C7-8E19-4B08-95C6-33C84B20AF85}" type="parTrans" cxnId="{CDD302F7-A889-440C-83E6-2A576ECEB191}">
      <dgm:prSet/>
      <dgm:spPr/>
      <dgm:t>
        <a:bodyPr/>
        <a:lstStyle/>
        <a:p>
          <a:endParaRPr lang="en-US"/>
        </a:p>
      </dgm:t>
    </dgm:pt>
    <dgm:pt modelId="{78673CD2-4022-4478-9A04-4BB3A1CD59A0}" type="sibTrans" cxnId="{CDD302F7-A889-440C-83E6-2A576ECEB191}">
      <dgm:prSet/>
      <dgm:spPr/>
      <dgm:t>
        <a:bodyPr/>
        <a:lstStyle/>
        <a:p>
          <a:endParaRPr lang="en-US"/>
        </a:p>
      </dgm:t>
    </dgm:pt>
    <dgm:pt modelId="{56F52BCD-197F-4910-B373-2EB8885D9C02}">
      <dgm:prSet/>
      <dgm:spPr/>
      <dgm:t>
        <a:bodyPr/>
        <a:lstStyle/>
        <a:p>
          <a:pPr>
            <a:lnSpc>
              <a:spcPct val="100000"/>
            </a:lnSpc>
          </a:pPr>
          <a:r>
            <a:rPr lang="en-US" b="0" i="0" dirty="0"/>
            <a:t>~/.</a:t>
          </a:r>
          <a:r>
            <a:rPr lang="en-US" b="0" i="0" dirty="0" err="1"/>
            <a:t>microsoft</a:t>
          </a:r>
          <a:r>
            <a:rPr lang="en-US" b="0" i="0" dirty="0"/>
            <a:t>/</a:t>
          </a:r>
          <a:r>
            <a:rPr lang="en-US" b="0" i="0" dirty="0" err="1"/>
            <a:t>usersecrets</a:t>
          </a:r>
          <a:r>
            <a:rPr lang="en-US" b="0" i="0" dirty="0"/>
            <a:t>/&lt;</a:t>
          </a:r>
          <a:r>
            <a:rPr lang="en-US" b="0" i="0" dirty="0" err="1"/>
            <a:t>user_secrets_id</a:t>
          </a:r>
          <a:r>
            <a:rPr lang="en-US" b="0" i="0" dirty="0"/>
            <a:t>&gt;/</a:t>
          </a:r>
          <a:r>
            <a:rPr lang="en-US" b="0" i="0" dirty="0" err="1"/>
            <a:t>secrets.json</a:t>
          </a:r>
          <a:r>
            <a:rPr lang="en-US" b="0" i="0" dirty="0"/>
            <a:t> </a:t>
          </a:r>
          <a:endParaRPr lang="en-US" dirty="0"/>
        </a:p>
      </dgm:t>
    </dgm:pt>
    <dgm:pt modelId="{4A01B23D-74E6-47E7-90B2-39F2C9558C83}" type="parTrans" cxnId="{17EA67DB-0D0C-4524-9AC6-1F40957DC63D}">
      <dgm:prSet/>
      <dgm:spPr/>
      <dgm:t>
        <a:bodyPr/>
        <a:lstStyle/>
        <a:p>
          <a:endParaRPr lang="en-US"/>
        </a:p>
      </dgm:t>
    </dgm:pt>
    <dgm:pt modelId="{D3B685F8-F5F7-478E-AF8C-D4F716CFF74A}" type="sibTrans" cxnId="{17EA67DB-0D0C-4524-9AC6-1F40957DC63D}">
      <dgm:prSet/>
      <dgm:spPr/>
      <dgm:t>
        <a:bodyPr/>
        <a:lstStyle/>
        <a:p>
          <a:endParaRPr lang="en-US"/>
        </a:p>
      </dgm:t>
    </dgm:pt>
    <dgm:pt modelId="{9E5DDEB9-1C49-473E-A3B0-C45DF97D4D38}" type="pres">
      <dgm:prSet presAssocID="{36491397-F6CB-48A2-BC07-577F90C9F7F4}" presName="root" presStyleCnt="0">
        <dgm:presLayoutVars>
          <dgm:dir/>
          <dgm:resizeHandles val="exact"/>
        </dgm:presLayoutVars>
      </dgm:prSet>
      <dgm:spPr/>
    </dgm:pt>
    <dgm:pt modelId="{D17858D5-1B44-42D4-A3CF-1E2172FD34AC}" type="pres">
      <dgm:prSet presAssocID="{38F40BC7-7974-441B-B246-E2ABD160B811}" presName="compNode" presStyleCnt="0"/>
      <dgm:spPr/>
    </dgm:pt>
    <dgm:pt modelId="{AA3909F6-17CE-46DC-953B-05E1C0D11D5F}" type="pres">
      <dgm:prSet presAssocID="{38F40BC7-7974-441B-B246-E2ABD160B811}" presName="bgRect" presStyleLbl="bgShp" presStyleIdx="0" presStyleCnt="2"/>
      <dgm:spPr/>
    </dgm:pt>
    <dgm:pt modelId="{B07DCEE6-C72C-4F48-B40F-50F6A72E3A73}" type="pres">
      <dgm:prSet presAssocID="{38F40BC7-7974-441B-B246-E2ABD160B8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188A422-24DD-4075-BB0F-B334866AA5D7}" type="pres">
      <dgm:prSet presAssocID="{38F40BC7-7974-441B-B246-E2ABD160B811}" presName="spaceRect" presStyleCnt="0"/>
      <dgm:spPr/>
    </dgm:pt>
    <dgm:pt modelId="{549B4F27-189F-4C3A-A317-31D5F066E831}" type="pres">
      <dgm:prSet presAssocID="{38F40BC7-7974-441B-B246-E2ABD160B811}" presName="parTx" presStyleLbl="revTx" presStyleIdx="0" presStyleCnt="4">
        <dgm:presLayoutVars>
          <dgm:chMax val="0"/>
          <dgm:chPref val="0"/>
        </dgm:presLayoutVars>
      </dgm:prSet>
      <dgm:spPr/>
    </dgm:pt>
    <dgm:pt modelId="{9797C095-90BF-4E03-B2E2-5CD589C545D2}" type="pres">
      <dgm:prSet presAssocID="{38F40BC7-7974-441B-B246-E2ABD160B811}" presName="desTx" presStyleLbl="revTx" presStyleIdx="1" presStyleCnt="4" custScaleX="125822" custLinFactNeighborX="-20183" custLinFactNeighborY="1724">
        <dgm:presLayoutVars/>
      </dgm:prSet>
      <dgm:spPr/>
    </dgm:pt>
    <dgm:pt modelId="{25CC0633-F60F-442A-9E3B-4DBDE9DDC56C}" type="pres">
      <dgm:prSet presAssocID="{BF02EE15-C3BD-4EB8-90AC-B4BC8D896449}" presName="sibTrans" presStyleCnt="0"/>
      <dgm:spPr/>
    </dgm:pt>
    <dgm:pt modelId="{2AE29F67-4883-4113-86EB-D385A24D26F0}" type="pres">
      <dgm:prSet presAssocID="{E32373F5-E707-4062-894F-0FBEECE6C36D}" presName="compNode" presStyleCnt="0"/>
      <dgm:spPr/>
    </dgm:pt>
    <dgm:pt modelId="{762A3A6F-A82F-43C5-88F3-F071A810C4DD}" type="pres">
      <dgm:prSet presAssocID="{E32373F5-E707-4062-894F-0FBEECE6C36D}" presName="bgRect" presStyleLbl="bgShp" presStyleIdx="1" presStyleCnt="2"/>
      <dgm:spPr/>
    </dgm:pt>
    <dgm:pt modelId="{A56C3259-1AA1-4C7A-9840-13938ABA6335}" type="pres">
      <dgm:prSet presAssocID="{E32373F5-E707-4062-894F-0FBEECE6C3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5C182A9A-4F24-4719-9C89-49560578E191}" type="pres">
      <dgm:prSet presAssocID="{E32373F5-E707-4062-894F-0FBEECE6C36D}" presName="spaceRect" presStyleCnt="0"/>
      <dgm:spPr/>
    </dgm:pt>
    <dgm:pt modelId="{899A7C8B-03D8-41EA-A7D6-405FEC43430D}" type="pres">
      <dgm:prSet presAssocID="{E32373F5-E707-4062-894F-0FBEECE6C36D}" presName="parTx" presStyleLbl="revTx" presStyleIdx="2" presStyleCnt="4">
        <dgm:presLayoutVars>
          <dgm:chMax val="0"/>
          <dgm:chPref val="0"/>
        </dgm:presLayoutVars>
      </dgm:prSet>
      <dgm:spPr/>
    </dgm:pt>
    <dgm:pt modelId="{60D53AE4-05D4-4CDF-8EDF-A086F40E7ADD}" type="pres">
      <dgm:prSet presAssocID="{E32373F5-E707-4062-894F-0FBEECE6C36D}" presName="desTx" presStyleLbl="revTx" presStyleIdx="3" presStyleCnt="4" custScaleX="104137" custLinFactNeighborX="-7066" custLinFactNeighborY="-1294">
        <dgm:presLayoutVars/>
      </dgm:prSet>
      <dgm:spPr/>
    </dgm:pt>
  </dgm:ptLst>
  <dgm:cxnLst>
    <dgm:cxn modelId="{DEF70014-8BBF-47AE-BF63-A8792A9AEAE7}" type="presOf" srcId="{B0BD7DCC-AFEC-4578-8F1E-376C2FA08A49}" destId="{9797C095-90BF-4E03-B2E2-5CD589C545D2}" srcOrd="0" destOrd="0" presId="urn:microsoft.com/office/officeart/2018/2/layout/IconVerticalSolidList"/>
    <dgm:cxn modelId="{2622BB1A-1BC5-4DE0-A4C4-ECE97CADF4F7}" srcId="{38F40BC7-7974-441B-B246-E2ABD160B811}" destId="{B0BD7DCC-AFEC-4578-8F1E-376C2FA08A49}" srcOrd="0" destOrd="0" parTransId="{C11230CB-95D4-4E46-861E-6E8A0072FB1D}" sibTransId="{E5420C71-7725-4CC8-AD43-54BE9C2CEFD1}"/>
    <dgm:cxn modelId="{F0153865-5B50-413E-B90C-466F2D7B3761}" srcId="{36491397-F6CB-48A2-BC07-577F90C9F7F4}" destId="{38F40BC7-7974-441B-B246-E2ABD160B811}" srcOrd="0" destOrd="0" parTransId="{1B0838BF-D2D2-4B5D-9A9E-3295E16AFAD0}" sibTransId="{BF02EE15-C3BD-4EB8-90AC-B4BC8D896449}"/>
    <dgm:cxn modelId="{C6BB5F4D-6933-4156-B7CD-809885DCE40E}" type="presOf" srcId="{56F52BCD-197F-4910-B373-2EB8885D9C02}" destId="{60D53AE4-05D4-4CDF-8EDF-A086F40E7ADD}" srcOrd="0" destOrd="0" presId="urn:microsoft.com/office/officeart/2018/2/layout/IconVerticalSolidList"/>
    <dgm:cxn modelId="{429B2559-162E-41C0-BD1D-AB33D38A4E14}" type="presOf" srcId="{36491397-F6CB-48A2-BC07-577F90C9F7F4}" destId="{9E5DDEB9-1C49-473E-A3B0-C45DF97D4D38}" srcOrd="0" destOrd="0" presId="urn:microsoft.com/office/officeart/2018/2/layout/IconVerticalSolidList"/>
    <dgm:cxn modelId="{2DA0E1CB-4460-44DF-BE7D-FE8EC18F85B8}" type="presOf" srcId="{E32373F5-E707-4062-894F-0FBEECE6C36D}" destId="{899A7C8B-03D8-41EA-A7D6-405FEC43430D}" srcOrd="0" destOrd="0" presId="urn:microsoft.com/office/officeart/2018/2/layout/IconVerticalSolidList"/>
    <dgm:cxn modelId="{17EA67DB-0D0C-4524-9AC6-1F40957DC63D}" srcId="{E32373F5-E707-4062-894F-0FBEECE6C36D}" destId="{56F52BCD-197F-4910-B373-2EB8885D9C02}" srcOrd="0" destOrd="0" parTransId="{4A01B23D-74E6-47E7-90B2-39F2C9558C83}" sibTransId="{D3B685F8-F5F7-478E-AF8C-D4F716CFF74A}"/>
    <dgm:cxn modelId="{AB4039EA-0F9A-414C-8E4E-50B0BD783E8D}" type="presOf" srcId="{38F40BC7-7974-441B-B246-E2ABD160B811}" destId="{549B4F27-189F-4C3A-A317-31D5F066E831}" srcOrd="0" destOrd="0" presId="urn:microsoft.com/office/officeart/2018/2/layout/IconVerticalSolidList"/>
    <dgm:cxn modelId="{CDD302F7-A889-440C-83E6-2A576ECEB191}" srcId="{36491397-F6CB-48A2-BC07-577F90C9F7F4}" destId="{E32373F5-E707-4062-894F-0FBEECE6C36D}" srcOrd="1" destOrd="0" parTransId="{8F9F20C7-8E19-4B08-95C6-33C84B20AF85}" sibTransId="{78673CD2-4022-4478-9A04-4BB3A1CD59A0}"/>
    <dgm:cxn modelId="{1C834F70-BED8-41AD-A33B-259DBD12018C}" type="presParOf" srcId="{9E5DDEB9-1C49-473E-A3B0-C45DF97D4D38}" destId="{D17858D5-1B44-42D4-A3CF-1E2172FD34AC}" srcOrd="0" destOrd="0" presId="urn:microsoft.com/office/officeart/2018/2/layout/IconVerticalSolidList"/>
    <dgm:cxn modelId="{0AE6564C-0914-449A-94DD-A8FD9CD05A99}" type="presParOf" srcId="{D17858D5-1B44-42D4-A3CF-1E2172FD34AC}" destId="{AA3909F6-17CE-46DC-953B-05E1C0D11D5F}" srcOrd="0" destOrd="0" presId="urn:microsoft.com/office/officeart/2018/2/layout/IconVerticalSolidList"/>
    <dgm:cxn modelId="{0CB5B0FC-AFB2-4885-9905-FA109BA3CF8A}" type="presParOf" srcId="{D17858D5-1B44-42D4-A3CF-1E2172FD34AC}" destId="{B07DCEE6-C72C-4F48-B40F-50F6A72E3A73}" srcOrd="1" destOrd="0" presId="urn:microsoft.com/office/officeart/2018/2/layout/IconVerticalSolidList"/>
    <dgm:cxn modelId="{D827F5DE-6CF8-48B3-9DD3-B7C9493C9CEF}" type="presParOf" srcId="{D17858D5-1B44-42D4-A3CF-1E2172FD34AC}" destId="{E188A422-24DD-4075-BB0F-B334866AA5D7}" srcOrd="2" destOrd="0" presId="urn:microsoft.com/office/officeart/2018/2/layout/IconVerticalSolidList"/>
    <dgm:cxn modelId="{9B322F14-4BC8-4F8C-B678-BA678808DC17}" type="presParOf" srcId="{D17858D5-1B44-42D4-A3CF-1E2172FD34AC}" destId="{549B4F27-189F-4C3A-A317-31D5F066E831}" srcOrd="3" destOrd="0" presId="urn:microsoft.com/office/officeart/2018/2/layout/IconVerticalSolidList"/>
    <dgm:cxn modelId="{8D939D96-345A-402F-AFC6-AA4B43CC9ECC}" type="presParOf" srcId="{D17858D5-1B44-42D4-A3CF-1E2172FD34AC}" destId="{9797C095-90BF-4E03-B2E2-5CD589C545D2}" srcOrd="4" destOrd="0" presId="urn:microsoft.com/office/officeart/2018/2/layout/IconVerticalSolidList"/>
    <dgm:cxn modelId="{B89AC8AE-E972-4A09-B6F5-78822DF9766E}" type="presParOf" srcId="{9E5DDEB9-1C49-473E-A3B0-C45DF97D4D38}" destId="{25CC0633-F60F-442A-9E3B-4DBDE9DDC56C}" srcOrd="1" destOrd="0" presId="urn:microsoft.com/office/officeart/2018/2/layout/IconVerticalSolidList"/>
    <dgm:cxn modelId="{5EDDA654-95F7-4443-8DDF-C4CE9E62C89E}" type="presParOf" srcId="{9E5DDEB9-1C49-473E-A3B0-C45DF97D4D38}" destId="{2AE29F67-4883-4113-86EB-D385A24D26F0}" srcOrd="2" destOrd="0" presId="urn:microsoft.com/office/officeart/2018/2/layout/IconVerticalSolidList"/>
    <dgm:cxn modelId="{BF3856F5-0A9D-4448-89B9-CDA8A6577A08}" type="presParOf" srcId="{2AE29F67-4883-4113-86EB-D385A24D26F0}" destId="{762A3A6F-A82F-43C5-88F3-F071A810C4DD}" srcOrd="0" destOrd="0" presId="urn:microsoft.com/office/officeart/2018/2/layout/IconVerticalSolidList"/>
    <dgm:cxn modelId="{007A6CFF-CCC7-429D-AFC9-262E467A4EC7}" type="presParOf" srcId="{2AE29F67-4883-4113-86EB-D385A24D26F0}" destId="{A56C3259-1AA1-4C7A-9840-13938ABA6335}" srcOrd="1" destOrd="0" presId="urn:microsoft.com/office/officeart/2018/2/layout/IconVerticalSolidList"/>
    <dgm:cxn modelId="{5BCC7297-7B72-45E2-9E40-76F16A296E31}" type="presParOf" srcId="{2AE29F67-4883-4113-86EB-D385A24D26F0}" destId="{5C182A9A-4F24-4719-9C89-49560578E191}" srcOrd="2" destOrd="0" presId="urn:microsoft.com/office/officeart/2018/2/layout/IconVerticalSolidList"/>
    <dgm:cxn modelId="{2BD7DE4C-EFE4-4E9C-98F4-44B1AACFC383}" type="presParOf" srcId="{2AE29F67-4883-4113-86EB-D385A24D26F0}" destId="{899A7C8B-03D8-41EA-A7D6-405FEC43430D}" srcOrd="3" destOrd="0" presId="urn:microsoft.com/office/officeart/2018/2/layout/IconVerticalSolidList"/>
    <dgm:cxn modelId="{46417AC3-94E4-4FD0-B6EA-6106F37F1E29}" type="presParOf" srcId="{2AE29F67-4883-4113-86EB-D385A24D26F0}" destId="{60D53AE4-05D4-4CDF-8EDF-A086F40E7AD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917FCD-B172-4A50-BA38-0F4131514CB8}"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167AAA45-62CF-4100-A0B3-7213625CABA4}">
      <dgm:prSet/>
      <dgm:spPr/>
      <dgm:t>
        <a:bodyPr/>
        <a:lstStyle/>
        <a:p>
          <a:r>
            <a:rPr lang="en-US" b="0" i="0"/>
            <a:t>Sharing secrets across multiple projects.</a:t>
          </a:r>
          <a:endParaRPr lang="en-US"/>
        </a:p>
      </dgm:t>
    </dgm:pt>
    <dgm:pt modelId="{A0F50E09-47C7-428D-BB6E-67A009896DB8}" type="parTrans" cxnId="{5AD63B59-D156-4D84-87CF-7EC263B4361C}">
      <dgm:prSet/>
      <dgm:spPr/>
      <dgm:t>
        <a:bodyPr/>
        <a:lstStyle/>
        <a:p>
          <a:endParaRPr lang="en-US"/>
        </a:p>
      </dgm:t>
    </dgm:pt>
    <dgm:pt modelId="{00FEADFD-1761-418A-AB61-EC0E0EA3C6F1}" type="sibTrans" cxnId="{5AD63B59-D156-4D84-87CF-7EC263B4361C}">
      <dgm:prSet/>
      <dgm:spPr/>
      <dgm:t>
        <a:bodyPr/>
        <a:lstStyle/>
        <a:p>
          <a:endParaRPr lang="en-US"/>
        </a:p>
      </dgm:t>
    </dgm:pt>
    <dgm:pt modelId="{8BB61294-6161-4BDD-B13E-20A2D4E18F63}">
      <dgm:prSet/>
      <dgm:spPr/>
      <dgm:t>
        <a:bodyPr/>
        <a:lstStyle/>
        <a:p>
          <a:endParaRPr lang="en-US" dirty="0"/>
        </a:p>
      </dgm:t>
    </dgm:pt>
    <dgm:pt modelId="{1C116C8A-86DD-41CB-B919-7BE78E3CDC20}" type="parTrans" cxnId="{E8AEAB76-3AC3-42A3-B4FD-5A3A59F237CF}">
      <dgm:prSet/>
      <dgm:spPr/>
      <dgm:t>
        <a:bodyPr/>
        <a:lstStyle/>
        <a:p>
          <a:endParaRPr lang="en-US"/>
        </a:p>
      </dgm:t>
    </dgm:pt>
    <dgm:pt modelId="{076044E7-9675-43F8-9EEC-ADDDEB409880}" type="sibTrans" cxnId="{E8AEAB76-3AC3-42A3-B4FD-5A3A59F237CF}">
      <dgm:prSet/>
      <dgm:spPr/>
      <dgm:t>
        <a:bodyPr/>
        <a:lstStyle/>
        <a:p>
          <a:endParaRPr lang="en-US"/>
        </a:p>
      </dgm:t>
    </dgm:pt>
    <dgm:pt modelId="{C9FEF86E-6C15-43FF-A6D3-90E1CEF32211}">
      <dgm:prSet/>
      <dgm:spPr/>
      <dgm:t>
        <a:bodyPr/>
        <a:lstStyle/>
        <a:p>
          <a:r>
            <a:rPr lang="en-US" b="0" i="0"/>
            <a:t>Integrating User-Secrets with CI/CD pipelines.</a:t>
          </a:r>
          <a:endParaRPr lang="en-US"/>
        </a:p>
      </dgm:t>
    </dgm:pt>
    <dgm:pt modelId="{8EA16B94-E38F-4A14-A009-1DE89DF9A225}" type="parTrans" cxnId="{FBF277AB-290B-404E-8611-BD2B521F3882}">
      <dgm:prSet/>
      <dgm:spPr/>
      <dgm:t>
        <a:bodyPr/>
        <a:lstStyle/>
        <a:p>
          <a:endParaRPr lang="en-US"/>
        </a:p>
      </dgm:t>
    </dgm:pt>
    <dgm:pt modelId="{C373B839-7152-4E8E-904F-6C7713958236}" type="sibTrans" cxnId="{FBF277AB-290B-404E-8611-BD2B521F3882}">
      <dgm:prSet/>
      <dgm:spPr/>
      <dgm:t>
        <a:bodyPr/>
        <a:lstStyle/>
        <a:p>
          <a:endParaRPr lang="en-US"/>
        </a:p>
      </dgm:t>
    </dgm:pt>
    <dgm:pt modelId="{558149AA-D681-4780-8A5E-88C3B1D74111}">
      <dgm:prSet/>
      <dgm:spPr/>
      <dgm:t>
        <a:bodyPr/>
        <a:lstStyle/>
        <a:p>
          <a:br>
            <a:rPr lang="en-US" b="0" i="0" dirty="0"/>
          </a:br>
          <a:endParaRPr lang="en-US" dirty="0"/>
        </a:p>
      </dgm:t>
    </dgm:pt>
    <dgm:pt modelId="{5391DA0F-8A96-487E-86E5-4F5E6EC10275}" type="parTrans" cxnId="{2B1DEE53-AFE8-4CF9-B2F0-46245A1D5993}">
      <dgm:prSet/>
      <dgm:spPr/>
      <dgm:t>
        <a:bodyPr/>
        <a:lstStyle/>
        <a:p>
          <a:endParaRPr lang="en-US"/>
        </a:p>
      </dgm:t>
    </dgm:pt>
    <dgm:pt modelId="{B33653F3-476A-4846-A7D7-84245E76E5DA}" type="sibTrans" cxnId="{2B1DEE53-AFE8-4CF9-B2F0-46245A1D5993}">
      <dgm:prSet/>
      <dgm:spPr/>
      <dgm:t>
        <a:bodyPr/>
        <a:lstStyle/>
        <a:p>
          <a:endParaRPr lang="en-US"/>
        </a:p>
      </dgm:t>
    </dgm:pt>
    <dgm:pt modelId="{C8E581D3-8BC9-467E-BC97-F6B0CF24B9EF}" type="pres">
      <dgm:prSet presAssocID="{A2917FCD-B172-4A50-BA38-0F4131514CB8}" presName="root" presStyleCnt="0">
        <dgm:presLayoutVars>
          <dgm:dir/>
          <dgm:resizeHandles val="exact"/>
        </dgm:presLayoutVars>
      </dgm:prSet>
      <dgm:spPr/>
    </dgm:pt>
    <dgm:pt modelId="{32652A87-14ED-4A4E-B166-B926C99AA9BE}" type="pres">
      <dgm:prSet presAssocID="{167AAA45-62CF-4100-A0B3-7213625CABA4}" presName="compNode" presStyleCnt="0"/>
      <dgm:spPr/>
    </dgm:pt>
    <dgm:pt modelId="{7BEEE4BD-F82E-441F-B875-50E953E0E3EE}" type="pres">
      <dgm:prSet presAssocID="{167AAA45-62CF-4100-A0B3-7213625CABA4}" presName="bgRect" presStyleLbl="bgShp" presStyleIdx="0" presStyleCnt="2"/>
      <dgm:spPr/>
    </dgm:pt>
    <dgm:pt modelId="{EA2E200C-7D46-42E7-84F1-BC7F3C2C25AA}" type="pres">
      <dgm:prSet presAssocID="{167AAA45-62CF-4100-A0B3-7213625CAB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vil Face Outline"/>
        </a:ext>
      </dgm:extLst>
    </dgm:pt>
    <dgm:pt modelId="{2B2263BE-DF81-4B96-B093-F9BD1A8F2147}" type="pres">
      <dgm:prSet presAssocID="{167AAA45-62CF-4100-A0B3-7213625CABA4}" presName="spaceRect" presStyleCnt="0"/>
      <dgm:spPr/>
    </dgm:pt>
    <dgm:pt modelId="{7E9A8009-F400-47ED-98B2-3296B0B78961}" type="pres">
      <dgm:prSet presAssocID="{167AAA45-62CF-4100-A0B3-7213625CABA4}" presName="parTx" presStyleLbl="revTx" presStyleIdx="0" presStyleCnt="4">
        <dgm:presLayoutVars>
          <dgm:chMax val="0"/>
          <dgm:chPref val="0"/>
        </dgm:presLayoutVars>
      </dgm:prSet>
      <dgm:spPr/>
    </dgm:pt>
    <dgm:pt modelId="{0E594F6A-69F8-4B57-A0DA-F4BDC06697D5}" type="pres">
      <dgm:prSet presAssocID="{167AAA45-62CF-4100-A0B3-7213625CABA4}" presName="desTx" presStyleLbl="revTx" presStyleIdx="1" presStyleCnt="4">
        <dgm:presLayoutVars/>
      </dgm:prSet>
      <dgm:spPr/>
    </dgm:pt>
    <dgm:pt modelId="{D3F9A361-874D-4B50-ABDD-A79F3495018F}" type="pres">
      <dgm:prSet presAssocID="{00FEADFD-1761-418A-AB61-EC0E0EA3C6F1}" presName="sibTrans" presStyleCnt="0"/>
      <dgm:spPr/>
    </dgm:pt>
    <dgm:pt modelId="{536E0F4F-15E2-41D9-B9A0-17E7A6CAFAA1}" type="pres">
      <dgm:prSet presAssocID="{C9FEF86E-6C15-43FF-A6D3-90E1CEF32211}" presName="compNode" presStyleCnt="0"/>
      <dgm:spPr/>
    </dgm:pt>
    <dgm:pt modelId="{1670C5FA-207A-421E-B246-B3F8F3DCA886}" type="pres">
      <dgm:prSet presAssocID="{C9FEF86E-6C15-43FF-A6D3-90E1CEF32211}" presName="bgRect" presStyleLbl="bgShp" presStyleIdx="1" presStyleCnt="2"/>
      <dgm:spPr/>
    </dgm:pt>
    <dgm:pt modelId="{A20D869B-B732-4F72-8F1B-363BB71BA350}" type="pres">
      <dgm:prSet presAssocID="{C9FEF86E-6C15-43FF-A6D3-90E1CEF322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552A9039-F262-4EDA-BB64-E5B943380EC1}" type="pres">
      <dgm:prSet presAssocID="{C9FEF86E-6C15-43FF-A6D3-90E1CEF32211}" presName="spaceRect" presStyleCnt="0"/>
      <dgm:spPr/>
    </dgm:pt>
    <dgm:pt modelId="{9DD99EA0-3DC1-49CC-AD39-1E6B92A862CD}" type="pres">
      <dgm:prSet presAssocID="{C9FEF86E-6C15-43FF-A6D3-90E1CEF32211}" presName="parTx" presStyleLbl="revTx" presStyleIdx="2" presStyleCnt="4">
        <dgm:presLayoutVars>
          <dgm:chMax val="0"/>
          <dgm:chPref val="0"/>
        </dgm:presLayoutVars>
      </dgm:prSet>
      <dgm:spPr/>
    </dgm:pt>
    <dgm:pt modelId="{36EECC08-A89F-42C5-8BBC-67658E7AA89C}" type="pres">
      <dgm:prSet presAssocID="{C9FEF86E-6C15-43FF-A6D3-90E1CEF32211}" presName="desTx" presStyleLbl="revTx" presStyleIdx="3" presStyleCnt="4">
        <dgm:presLayoutVars/>
      </dgm:prSet>
      <dgm:spPr/>
    </dgm:pt>
  </dgm:ptLst>
  <dgm:cxnLst>
    <dgm:cxn modelId="{3728F701-4C90-4A70-B4E1-8713C46745E7}" type="presOf" srcId="{A2917FCD-B172-4A50-BA38-0F4131514CB8}" destId="{C8E581D3-8BC9-467E-BC97-F6B0CF24B9EF}" srcOrd="0" destOrd="0" presId="urn:microsoft.com/office/officeart/2018/2/layout/IconVerticalSolidList"/>
    <dgm:cxn modelId="{2B1DEE53-AFE8-4CF9-B2F0-46245A1D5993}" srcId="{C9FEF86E-6C15-43FF-A6D3-90E1CEF32211}" destId="{558149AA-D681-4780-8A5E-88C3B1D74111}" srcOrd="0" destOrd="0" parTransId="{5391DA0F-8A96-487E-86E5-4F5E6EC10275}" sibTransId="{B33653F3-476A-4846-A7D7-84245E76E5DA}"/>
    <dgm:cxn modelId="{15ED7675-31FF-4334-A4A8-D9D7A125E6AB}" type="presOf" srcId="{C9FEF86E-6C15-43FF-A6D3-90E1CEF32211}" destId="{9DD99EA0-3DC1-49CC-AD39-1E6B92A862CD}" srcOrd="0" destOrd="0" presId="urn:microsoft.com/office/officeart/2018/2/layout/IconVerticalSolidList"/>
    <dgm:cxn modelId="{E8AEAB76-3AC3-42A3-B4FD-5A3A59F237CF}" srcId="{167AAA45-62CF-4100-A0B3-7213625CABA4}" destId="{8BB61294-6161-4BDD-B13E-20A2D4E18F63}" srcOrd="0" destOrd="0" parTransId="{1C116C8A-86DD-41CB-B919-7BE78E3CDC20}" sibTransId="{076044E7-9675-43F8-9EEC-ADDDEB409880}"/>
    <dgm:cxn modelId="{5AD63B59-D156-4D84-87CF-7EC263B4361C}" srcId="{A2917FCD-B172-4A50-BA38-0F4131514CB8}" destId="{167AAA45-62CF-4100-A0B3-7213625CABA4}" srcOrd="0" destOrd="0" parTransId="{A0F50E09-47C7-428D-BB6E-67A009896DB8}" sibTransId="{00FEADFD-1761-418A-AB61-EC0E0EA3C6F1}"/>
    <dgm:cxn modelId="{608B1DA2-EBF4-4062-95B8-60B3BFD8299E}" type="presOf" srcId="{167AAA45-62CF-4100-A0B3-7213625CABA4}" destId="{7E9A8009-F400-47ED-98B2-3296B0B78961}" srcOrd="0" destOrd="0" presId="urn:microsoft.com/office/officeart/2018/2/layout/IconVerticalSolidList"/>
    <dgm:cxn modelId="{3F9940A4-3945-4B6D-B2F0-CCD07C866FDA}" type="presOf" srcId="{558149AA-D681-4780-8A5E-88C3B1D74111}" destId="{36EECC08-A89F-42C5-8BBC-67658E7AA89C}" srcOrd="0" destOrd="0" presId="urn:microsoft.com/office/officeart/2018/2/layout/IconVerticalSolidList"/>
    <dgm:cxn modelId="{FBF277AB-290B-404E-8611-BD2B521F3882}" srcId="{A2917FCD-B172-4A50-BA38-0F4131514CB8}" destId="{C9FEF86E-6C15-43FF-A6D3-90E1CEF32211}" srcOrd="1" destOrd="0" parTransId="{8EA16B94-E38F-4A14-A009-1DE89DF9A225}" sibTransId="{C373B839-7152-4E8E-904F-6C7713958236}"/>
    <dgm:cxn modelId="{B5C58EE5-BE2A-49B8-99C4-A0C5E74E64E6}" type="presOf" srcId="{8BB61294-6161-4BDD-B13E-20A2D4E18F63}" destId="{0E594F6A-69F8-4B57-A0DA-F4BDC06697D5}" srcOrd="0" destOrd="0" presId="urn:microsoft.com/office/officeart/2018/2/layout/IconVerticalSolidList"/>
    <dgm:cxn modelId="{2585AC41-EFB1-46BE-B5C0-CEF6D2266712}" type="presParOf" srcId="{C8E581D3-8BC9-467E-BC97-F6B0CF24B9EF}" destId="{32652A87-14ED-4A4E-B166-B926C99AA9BE}" srcOrd="0" destOrd="0" presId="urn:microsoft.com/office/officeart/2018/2/layout/IconVerticalSolidList"/>
    <dgm:cxn modelId="{FF602F1A-E9B5-49DD-B94A-83AE33ABADB2}" type="presParOf" srcId="{32652A87-14ED-4A4E-B166-B926C99AA9BE}" destId="{7BEEE4BD-F82E-441F-B875-50E953E0E3EE}" srcOrd="0" destOrd="0" presId="urn:microsoft.com/office/officeart/2018/2/layout/IconVerticalSolidList"/>
    <dgm:cxn modelId="{2C90E5A5-39A7-46D2-ACFB-83DD214F8CE7}" type="presParOf" srcId="{32652A87-14ED-4A4E-B166-B926C99AA9BE}" destId="{EA2E200C-7D46-42E7-84F1-BC7F3C2C25AA}" srcOrd="1" destOrd="0" presId="urn:microsoft.com/office/officeart/2018/2/layout/IconVerticalSolidList"/>
    <dgm:cxn modelId="{3962F608-A189-4EFC-881F-BF2CE63E2977}" type="presParOf" srcId="{32652A87-14ED-4A4E-B166-B926C99AA9BE}" destId="{2B2263BE-DF81-4B96-B093-F9BD1A8F2147}" srcOrd="2" destOrd="0" presId="urn:microsoft.com/office/officeart/2018/2/layout/IconVerticalSolidList"/>
    <dgm:cxn modelId="{2656D150-D63B-4755-A325-ABC4312889A4}" type="presParOf" srcId="{32652A87-14ED-4A4E-B166-B926C99AA9BE}" destId="{7E9A8009-F400-47ED-98B2-3296B0B78961}" srcOrd="3" destOrd="0" presId="urn:microsoft.com/office/officeart/2018/2/layout/IconVerticalSolidList"/>
    <dgm:cxn modelId="{70F2ACA4-4747-4CC7-95BA-E221C9D52854}" type="presParOf" srcId="{32652A87-14ED-4A4E-B166-B926C99AA9BE}" destId="{0E594F6A-69F8-4B57-A0DA-F4BDC06697D5}" srcOrd="4" destOrd="0" presId="urn:microsoft.com/office/officeart/2018/2/layout/IconVerticalSolidList"/>
    <dgm:cxn modelId="{8D0CEC5A-EFE2-4807-97EF-F30DA055DE1E}" type="presParOf" srcId="{C8E581D3-8BC9-467E-BC97-F6B0CF24B9EF}" destId="{D3F9A361-874D-4B50-ABDD-A79F3495018F}" srcOrd="1" destOrd="0" presId="urn:microsoft.com/office/officeart/2018/2/layout/IconVerticalSolidList"/>
    <dgm:cxn modelId="{E3F0CBAB-F40B-4FD8-A970-43041F304F7A}" type="presParOf" srcId="{C8E581D3-8BC9-467E-BC97-F6B0CF24B9EF}" destId="{536E0F4F-15E2-41D9-B9A0-17E7A6CAFAA1}" srcOrd="2" destOrd="0" presId="urn:microsoft.com/office/officeart/2018/2/layout/IconVerticalSolidList"/>
    <dgm:cxn modelId="{F6A3F8AD-DC09-4978-8174-E614251444D8}" type="presParOf" srcId="{536E0F4F-15E2-41D9-B9A0-17E7A6CAFAA1}" destId="{1670C5FA-207A-421E-B246-B3F8F3DCA886}" srcOrd="0" destOrd="0" presId="urn:microsoft.com/office/officeart/2018/2/layout/IconVerticalSolidList"/>
    <dgm:cxn modelId="{3A78070E-61DF-41DC-8109-D5DEDC31FD83}" type="presParOf" srcId="{536E0F4F-15E2-41D9-B9A0-17E7A6CAFAA1}" destId="{A20D869B-B732-4F72-8F1B-363BB71BA350}" srcOrd="1" destOrd="0" presId="urn:microsoft.com/office/officeart/2018/2/layout/IconVerticalSolidList"/>
    <dgm:cxn modelId="{CF654BF2-A560-4347-B97E-F9B669C28163}" type="presParOf" srcId="{536E0F4F-15E2-41D9-B9A0-17E7A6CAFAA1}" destId="{552A9039-F262-4EDA-BB64-E5B943380EC1}" srcOrd="2" destOrd="0" presId="urn:microsoft.com/office/officeart/2018/2/layout/IconVerticalSolidList"/>
    <dgm:cxn modelId="{894B4E99-652D-49B6-AD3A-56B34C54F978}" type="presParOf" srcId="{536E0F4F-15E2-41D9-B9A0-17E7A6CAFAA1}" destId="{9DD99EA0-3DC1-49CC-AD39-1E6B92A862CD}" srcOrd="3" destOrd="0" presId="urn:microsoft.com/office/officeart/2018/2/layout/IconVerticalSolidList"/>
    <dgm:cxn modelId="{901A00B0-E6BA-4F46-ABCC-C7EA84E74D17}" type="presParOf" srcId="{536E0F4F-15E2-41D9-B9A0-17E7A6CAFAA1}" destId="{36EECC08-A89F-42C5-8BBC-67658E7AA89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40709C-A20B-4F64-9566-71ACE327E2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D01A3F-9FA0-47E8-8904-D3CC62912337}">
      <dgm:prSet/>
      <dgm:spPr/>
      <dgm:t>
        <a:bodyPr/>
        <a:lstStyle/>
        <a:p>
          <a:pPr>
            <a:lnSpc>
              <a:spcPct val="100000"/>
            </a:lnSpc>
          </a:pPr>
          <a:r>
            <a:rPr lang="en-US" b="0" i="0"/>
            <a:t>Never check in anything that should not be checked in</a:t>
          </a:r>
          <a:endParaRPr lang="en-US"/>
        </a:p>
      </dgm:t>
    </dgm:pt>
    <dgm:pt modelId="{5D54AD0E-2257-4DC4-8EBB-2F5ADD62E861}" type="parTrans" cxnId="{8FDD7925-8153-4B6D-89FE-BC2E3E9C6C7C}">
      <dgm:prSet/>
      <dgm:spPr/>
      <dgm:t>
        <a:bodyPr/>
        <a:lstStyle/>
        <a:p>
          <a:endParaRPr lang="en-US"/>
        </a:p>
      </dgm:t>
    </dgm:pt>
    <dgm:pt modelId="{C215E205-991B-451E-803D-A0EE93074F1A}" type="sibTrans" cxnId="{8FDD7925-8153-4B6D-89FE-BC2E3E9C6C7C}">
      <dgm:prSet/>
      <dgm:spPr/>
      <dgm:t>
        <a:bodyPr/>
        <a:lstStyle/>
        <a:p>
          <a:endParaRPr lang="en-US"/>
        </a:p>
      </dgm:t>
    </dgm:pt>
    <dgm:pt modelId="{0C18F1DD-AC90-4F76-83CE-58F866753C83}">
      <dgm:prSet/>
      <dgm:spPr/>
      <dgm:t>
        <a:bodyPr/>
        <a:lstStyle/>
        <a:p>
          <a:pPr>
            <a:lnSpc>
              <a:spcPct val="100000"/>
            </a:lnSpc>
          </a:pPr>
          <a:r>
            <a:rPr lang="en-US" b="0" i="0"/>
            <a:t>Can be used for more than just secrets</a:t>
          </a:r>
          <a:endParaRPr lang="en-US"/>
        </a:p>
      </dgm:t>
    </dgm:pt>
    <dgm:pt modelId="{813FF1E4-4601-41AA-A799-4315D435D5D0}" type="parTrans" cxnId="{E8DAC362-81E1-4C41-8552-5917ABDD74A5}">
      <dgm:prSet/>
      <dgm:spPr/>
      <dgm:t>
        <a:bodyPr/>
        <a:lstStyle/>
        <a:p>
          <a:endParaRPr lang="en-US"/>
        </a:p>
      </dgm:t>
    </dgm:pt>
    <dgm:pt modelId="{95ED1933-D3AA-4022-99F6-E1878F46A4DD}" type="sibTrans" cxnId="{E8DAC362-81E1-4C41-8552-5917ABDD74A5}">
      <dgm:prSet/>
      <dgm:spPr/>
      <dgm:t>
        <a:bodyPr/>
        <a:lstStyle/>
        <a:p>
          <a:endParaRPr lang="en-US"/>
        </a:p>
      </dgm:t>
    </dgm:pt>
    <dgm:pt modelId="{E38750DE-C799-459D-8B12-953CBB8B85E4}">
      <dgm:prSet/>
      <dgm:spPr/>
      <dgm:t>
        <a:bodyPr/>
        <a:lstStyle/>
        <a:p>
          <a:pPr>
            <a:lnSpc>
              <a:spcPct val="100000"/>
            </a:lnSpc>
          </a:pPr>
          <a:r>
            <a:rPr lang="en-US" b="0" i="0"/>
            <a:t>Use the tools to help you manage the secrets file.</a:t>
          </a:r>
          <a:endParaRPr lang="en-US"/>
        </a:p>
      </dgm:t>
    </dgm:pt>
    <dgm:pt modelId="{CA3A4906-0CCA-429B-8A96-12F924D378CA}" type="parTrans" cxnId="{1B36570E-2B41-4163-8BCE-75524FFF6615}">
      <dgm:prSet/>
      <dgm:spPr/>
      <dgm:t>
        <a:bodyPr/>
        <a:lstStyle/>
        <a:p>
          <a:endParaRPr lang="en-US"/>
        </a:p>
      </dgm:t>
    </dgm:pt>
    <dgm:pt modelId="{636D48C8-8E52-4E38-B4B3-CD54DADFD8A0}" type="sibTrans" cxnId="{1B36570E-2B41-4163-8BCE-75524FFF6615}">
      <dgm:prSet/>
      <dgm:spPr/>
      <dgm:t>
        <a:bodyPr/>
        <a:lstStyle/>
        <a:p>
          <a:endParaRPr lang="en-US"/>
        </a:p>
      </dgm:t>
    </dgm:pt>
    <dgm:pt modelId="{A6F6C754-2B2F-42C1-B9D9-75518F6105E8}" type="pres">
      <dgm:prSet presAssocID="{A640709C-A20B-4F64-9566-71ACE327E2CC}" presName="root" presStyleCnt="0">
        <dgm:presLayoutVars>
          <dgm:dir/>
          <dgm:resizeHandles val="exact"/>
        </dgm:presLayoutVars>
      </dgm:prSet>
      <dgm:spPr/>
    </dgm:pt>
    <dgm:pt modelId="{D66620FB-63D3-46A6-BAAA-80C7BA81D92D}" type="pres">
      <dgm:prSet presAssocID="{92D01A3F-9FA0-47E8-8904-D3CC62912337}" presName="compNode" presStyleCnt="0"/>
      <dgm:spPr/>
    </dgm:pt>
    <dgm:pt modelId="{66BCC57F-BB0D-4EDB-BF92-BF324966CECE}" type="pres">
      <dgm:prSet presAssocID="{92D01A3F-9FA0-47E8-8904-D3CC629123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B2E27249-3D52-4653-A806-C02139FAFD49}" type="pres">
      <dgm:prSet presAssocID="{92D01A3F-9FA0-47E8-8904-D3CC62912337}" presName="spaceRect" presStyleCnt="0"/>
      <dgm:spPr/>
    </dgm:pt>
    <dgm:pt modelId="{61191968-2E8B-4F51-9365-41644973AF7D}" type="pres">
      <dgm:prSet presAssocID="{92D01A3F-9FA0-47E8-8904-D3CC62912337}" presName="textRect" presStyleLbl="revTx" presStyleIdx="0" presStyleCnt="3">
        <dgm:presLayoutVars>
          <dgm:chMax val="1"/>
          <dgm:chPref val="1"/>
        </dgm:presLayoutVars>
      </dgm:prSet>
      <dgm:spPr/>
    </dgm:pt>
    <dgm:pt modelId="{6D58FE85-E50A-4832-B597-23D99E1D0F0E}" type="pres">
      <dgm:prSet presAssocID="{C215E205-991B-451E-803D-A0EE93074F1A}" presName="sibTrans" presStyleCnt="0"/>
      <dgm:spPr/>
    </dgm:pt>
    <dgm:pt modelId="{8FD2FF47-170F-4F90-8643-215FCAD30769}" type="pres">
      <dgm:prSet presAssocID="{0C18F1DD-AC90-4F76-83CE-58F866753C83}" presName="compNode" presStyleCnt="0"/>
      <dgm:spPr/>
    </dgm:pt>
    <dgm:pt modelId="{03BAB6F2-E319-4C2F-972A-410290295223}" type="pres">
      <dgm:prSet presAssocID="{0C18F1DD-AC90-4F76-83CE-58F866753C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1181A4CB-3138-4D1A-89D9-C53CC7018DCB}" type="pres">
      <dgm:prSet presAssocID="{0C18F1DD-AC90-4F76-83CE-58F866753C83}" presName="spaceRect" presStyleCnt="0"/>
      <dgm:spPr/>
    </dgm:pt>
    <dgm:pt modelId="{1FEB3AB9-8001-41C2-8464-506AF46E9A9C}" type="pres">
      <dgm:prSet presAssocID="{0C18F1DD-AC90-4F76-83CE-58F866753C83}" presName="textRect" presStyleLbl="revTx" presStyleIdx="1" presStyleCnt="3">
        <dgm:presLayoutVars>
          <dgm:chMax val="1"/>
          <dgm:chPref val="1"/>
        </dgm:presLayoutVars>
      </dgm:prSet>
      <dgm:spPr/>
    </dgm:pt>
    <dgm:pt modelId="{23279717-2487-49AE-94F9-1342F182331B}" type="pres">
      <dgm:prSet presAssocID="{95ED1933-D3AA-4022-99F6-E1878F46A4DD}" presName="sibTrans" presStyleCnt="0"/>
      <dgm:spPr/>
    </dgm:pt>
    <dgm:pt modelId="{19622BC6-D67D-40CC-9291-F95BF9A1DB0F}" type="pres">
      <dgm:prSet presAssocID="{E38750DE-C799-459D-8B12-953CBB8B85E4}" presName="compNode" presStyleCnt="0"/>
      <dgm:spPr/>
    </dgm:pt>
    <dgm:pt modelId="{0B795A75-869D-4A6A-8B10-480A390892E3}" type="pres">
      <dgm:prSet presAssocID="{E38750DE-C799-459D-8B12-953CBB8B85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BC630D76-C318-4F20-A2F1-7EF56E4A18D3}" type="pres">
      <dgm:prSet presAssocID="{E38750DE-C799-459D-8B12-953CBB8B85E4}" presName="spaceRect" presStyleCnt="0"/>
      <dgm:spPr/>
    </dgm:pt>
    <dgm:pt modelId="{E1E214A6-54DD-486B-8081-434109833A20}" type="pres">
      <dgm:prSet presAssocID="{E38750DE-C799-459D-8B12-953CBB8B85E4}" presName="textRect" presStyleLbl="revTx" presStyleIdx="2" presStyleCnt="3">
        <dgm:presLayoutVars>
          <dgm:chMax val="1"/>
          <dgm:chPref val="1"/>
        </dgm:presLayoutVars>
      </dgm:prSet>
      <dgm:spPr/>
    </dgm:pt>
  </dgm:ptLst>
  <dgm:cxnLst>
    <dgm:cxn modelId="{1B36570E-2B41-4163-8BCE-75524FFF6615}" srcId="{A640709C-A20B-4F64-9566-71ACE327E2CC}" destId="{E38750DE-C799-459D-8B12-953CBB8B85E4}" srcOrd="2" destOrd="0" parTransId="{CA3A4906-0CCA-429B-8A96-12F924D378CA}" sibTransId="{636D48C8-8E52-4E38-B4B3-CD54DADFD8A0}"/>
    <dgm:cxn modelId="{C9CFC324-A29A-4D89-A09E-7CE32D3BE252}" type="presOf" srcId="{92D01A3F-9FA0-47E8-8904-D3CC62912337}" destId="{61191968-2E8B-4F51-9365-41644973AF7D}" srcOrd="0" destOrd="0" presId="urn:microsoft.com/office/officeart/2018/2/layout/IconLabelList"/>
    <dgm:cxn modelId="{8FDD7925-8153-4B6D-89FE-BC2E3E9C6C7C}" srcId="{A640709C-A20B-4F64-9566-71ACE327E2CC}" destId="{92D01A3F-9FA0-47E8-8904-D3CC62912337}" srcOrd="0" destOrd="0" parTransId="{5D54AD0E-2257-4DC4-8EBB-2F5ADD62E861}" sibTransId="{C215E205-991B-451E-803D-A0EE93074F1A}"/>
    <dgm:cxn modelId="{E8DAC362-81E1-4C41-8552-5917ABDD74A5}" srcId="{A640709C-A20B-4F64-9566-71ACE327E2CC}" destId="{0C18F1DD-AC90-4F76-83CE-58F866753C83}" srcOrd="1" destOrd="0" parTransId="{813FF1E4-4601-41AA-A799-4315D435D5D0}" sibTransId="{95ED1933-D3AA-4022-99F6-E1878F46A4DD}"/>
    <dgm:cxn modelId="{4FDFAA83-5CFD-4E68-BB5B-092F25E127CC}" type="presOf" srcId="{A640709C-A20B-4F64-9566-71ACE327E2CC}" destId="{A6F6C754-2B2F-42C1-B9D9-75518F6105E8}" srcOrd="0" destOrd="0" presId="urn:microsoft.com/office/officeart/2018/2/layout/IconLabelList"/>
    <dgm:cxn modelId="{5ECA8EA9-E5C5-40BB-AC76-514027E1B4F1}" type="presOf" srcId="{E38750DE-C799-459D-8B12-953CBB8B85E4}" destId="{E1E214A6-54DD-486B-8081-434109833A20}" srcOrd="0" destOrd="0" presId="urn:microsoft.com/office/officeart/2018/2/layout/IconLabelList"/>
    <dgm:cxn modelId="{56127DB0-D78E-4D7D-BCD9-D6904110E290}" type="presOf" srcId="{0C18F1DD-AC90-4F76-83CE-58F866753C83}" destId="{1FEB3AB9-8001-41C2-8464-506AF46E9A9C}" srcOrd="0" destOrd="0" presId="urn:microsoft.com/office/officeart/2018/2/layout/IconLabelList"/>
    <dgm:cxn modelId="{33A5D5F6-C5E7-47D4-BD88-C19A4DFEEF9D}" type="presParOf" srcId="{A6F6C754-2B2F-42C1-B9D9-75518F6105E8}" destId="{D66620FB-63D3-46A6-BAAA-80C7BA81D92D}" srcOrd="0" destOrd="0" presId="urn:microsoft.com/office/officeart/2018/2/layout/IconLabelList"/>
    <dgm:cxn modelId="{2730CD9A-5BEE-44C1-87AF-A5895E5665C1}" type="presParOf" srcId="{D66620FB-63D3-46A6-BAAA-80C7BA81D92D}" destId="{66BCC57F-BB0D-4EDB-BF92-BF324966CECE}" srcOrd="0" destOrd="0" presId="urn:microsoft.com/office/officeart/2018/2/layout/IconLabelList"/>
    <dgm:cxn modelId="{C5FB734D-6C12-4954-96F7-773526FE9084}" type="presParOf" srcId="{D66620FB-63D3-46A6-BAAA-80C7BA81D92D}" destId="{B2E27249-3D52-4653-A806-C02139FAFD49}" srcOrd="1" destOrd="0" presId="urn:microsoft.com/office/officeart/2018/2/layout/IconLabelList"/>
    <dgm:cxn modelId="{B321F7E2-BF75-4C87-812E-D858B4D659B9}" type="presParOf" srcId="{D66620FB-63D3-46A6-BAAA-80C7BA81D92D}" destId="{61191968-2E8B-4F51-9365-41644973AF7D}" srcOrd="2" destOrd="0" presId="urn:microsoft.com/office/officeart/2018/2/layout/IconLabelList"/>
    <dgm:cxn modelId="{85C339C1-21EC-4A26-84C3-F85FA0656B71}" type="presParOf" srcId="{A6F6C754-2B2F-42C1-B9D9-75518F6105E8}" destId="{6D58FE85-E50A-4832-B597-23D99E1D0F0E}" srcOrd="1" destOrd="0" presId="urn:microsoft.com/office/officeart/2018/2/layout/IconLabelList"/>
    <dgm:cxn modelId="{BFF26E48-CC3E-41B2-B5DC-D7487D5BB538}" type="presParOf" srcId="{A6F6C754-2B2F-42C1-B9D9-75518F6105E8}" destId="{8FD2FF47-170F-4F90-8643-215FCAD30769}" srcOrd="2" destOrd="0" presId="urn:microsoft.com/office/officeart/2018/2/layout/IconLabelList"/>
    <dgm:cxn modelId="{F756D484-E4D5-437F-A873-E07CA89C205A}" type="presParOf" srcId="{8FD2FF47-170F-4F90-8643-215FCAD30769}" destId="{03BAB6F2-E319-4C2F-972A-410290295223}" srcOrd="0" destOrd="0" presId="urn:microsoft.com/office/officeart/2018/2/layout/IconLabelList"/>
    <dgm:cxn modelId="{F4837D71-8D70-4DC9-AD5F-E573B9929F82}" type="presParOf" srcId="{8FD2FF47-170F-4F90-8643-215FCAD30769}" destId="{1181A4CB-3138-4D1A-89D9-C53CC7018DCB}" srcOrd="1" destOrd="0" presId="urn:microsoft.com/office/officeart/2018/2/layout/IconLabelList"/>
    <dgm:cxn modelId="{718C2BFC-F6EA-4E64-9C79-B37629B7DEC9}" type="presParOf" srcId="{8FD2FF47-170F-4F90-8643-215FCAD30769}" destId="{1FEB3AB9-8001-41C2-8464-506AF46E9A9C}" srcOrd="2" destOrd="0" presId="urn:microsoft.com/office/officeart/2018/2/layout/IconLabelList"/>
    <dgm:cxn modelId="{68A3CFF8-1DDC-4C5C-9625-272BC44FE558}" type="presParOf" srcId="{A6F6C754-2B2F-42C1-B9D9-75518F6105E8}" destId="{23279717-2487-49AE-94F9-1342F182331B}" srcOrd="3" destOrd="0" presId="urn:microsoft.com/office/officeart/2018/2/layout/IconLabelList"/>
    <dgm:cxn modelId="{419BBEF7-BD4C-450C-A0DF-6F648DD58C25}" type="presParOf" srcId="{A6F6C754-2B2F-42C1-B9D9-75518F6105E8}" destId="{19622BC6-D67D-40CC-9291-F95BF9A1DB0F}" srcOrd="4" destOrd="0" presId="urn:microsoft.com/office/officeart/2018/2/layout/IconLabelList"/>
    <dgm:cxn modelId="{4E00C24C-0B47-4454-BE63-5BFE164023F4}" type="presParOf" srcId="{19622BC6-D67D-40CC-9291-F95BF9A1DB0F}" destId="{0B795A75-869D-4A6A-8B10-480A390892E3}" srcOrd="0" destOrd="0" presId="urn:microsoft.com/office/officeart/2018/2/layout/IconLabelList"/>
    <dgm:cxn modelId="{837B4CC5-201E-4357-A26C-F66E7DE70D98}" type="presParOf" srcId="{19622BC6-D67D-40CC-9291-F95BF9A1DB0F}" destId="{BC630D76-C318-4F20-A2F1-7EF56E4A18D3}" srcOrd="1" destOrd="0" presId="urn:microsoft.com/office/officeart/2018/2/layout/IconLabelList"/>
    <dgm:cxn modelId="{C14D6234-3856-478E-BE6E-1D54D178A9C2}" type="presParOf" srcId="{19622BC6-D67D-40CC-9291-F95BF9A1DB0F}" destId="{E1E214A6-54DD-486B-8081-434109833A2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E446B-95E1-418F-9F32-70152E3800C0}">
      <dsp:nvSpPr>
        <dsp:cNvPr id="0" name=""/>
        <dsp:cNvSpPr/>
      </dsp:nvSpPr>
      <dsp:spPr>
        <a:xfrm>
          <a:off x="0" y="667"/>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953CD-2E66-4669-9F49-30ED6A75711E}">
      <dsp:nvSpPr>
        <dsp:cNvPr id="0" name=""/>
        <dsp:cNvSpPr/>
      </dsp:nvSpPr>
      <dsp:spPr>
        <a:xfrm>
          <a:off x="472145" y="351849"/>
          <a:ext cx="858445" cy="85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EF458-2B4F-438A-9AEB-82A7750BD36C}">
      <dsp:nvSpPr>
        <dsp:cNvPr id="0" name=""/>
        <dsp:cNvSpPr/>
      </dsp:nvSpPr>
      <dsp:spPr>
        <a:xfrm>
          <a:off x="1802735" y="667"/>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Environment variables.</a:t>
          </a:r>
          <a:endParaRPr lang="en-US" sz="2500" kern="1200"/>
        </a:p>
      </dsp:txBody>
      <dsp:txXfrm>
        <a:off x="1802735" y="667"/>
        <a:ext cx="4302025" cy="1560810"/>
      </dsp:txXfrm>
    </dsp:sp>
    <dsp:sp modelId="{31C9D1DD-1A49-4007-BC5E-8435B5011D1E}">
      <dsp:nvSpPr>
        <dsp:cNvPr id="0" name=""/>
        <dsp:cNvSpPr/>
      </dsp:nvSpPr>
      <dsp:spPr>
        <a:xfrm>
          <a:off x="0" y="1951679"/>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82747-9C4A-4F0E-AA45-70D9676A6BDB}">
      <dsp:nvSpPr>
        <dsp:cNvPr id="0" name=""/>
        <dsp:cNvSpPr/>
      </dsp:nvSpPr>
      <dsp:spPr>
        <a:xfrm>
          <a:off x="472145" y="2302862"/>
          <a:ext cx="858445" cy="85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DF3B5-62F6-4E9F-B273-CE1E8798428C}">
      <dsp:nvSpPr>
        <dsp:cNvPr id="0" name=""/>
        <dsp:cNvSpPr/>
      </dsp:nvSpPr>
      <dsp:spPr>
        <a:xfrm>
          <a:off x="1802735" y="1951679"/>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Configuration files.</a:t>
          </a:r>
          <a:endParaRPr lang="en-US" sz="2500" kern="1200"/>
        </a:p>
      </dsp:txBody>
      <dsp:txXfrm>
        <a:off x="1802735" y="1951679"/>
        <a:ext cx="4302025" cy="1560810"/>
      </dsp:txXfrm>
    </dsp:sp>
    <dsp:sp modelId="{91EB5411-1B6F-477C-B047-7661FD0D58B4}">
      <dsp:nvSpPr>
        <dsp:cNvPr id="0" name=""/>
        <dsp:cNvSpPr/>
      </dsp:nvSpPr>
      <dsp:spPr>
        <a:xfrm>
          <a:off x="0" y="3902692"/>
          <a:ext cx="6104761" cy="1560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6994F-B233-4FEF-8C28-54D8E9322D3B}">
      <dsp:nvSpPr>
        <dsp:cNvPr id="0" name=""/>
        <dsp:cNvSpPr/>
      </dsp:nvSpPr>
      <dsp:spPr>
        <a:xfrm>
          <a:off x="472145" y="4253875"/>
          <a:ext cx="858445" cy="85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4D213-A518-4B03-BD28-7EA1B323611C}">
      <dsp:nvSpPr>
        <dsp:cNvPr id="0" name=""/>
        <dsp:cNvSpPr/>
      </dsp:nvSpPr>
      <dsp:spPr>
        <a:xfrm>
          <a:off x="1802735" y="3902692"/>
          <a:ext cx="4302025" cy="156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6" tIns="165186" rIns="165186" bIns="165186" numCol="1" spcCol="1270" anchor="ctr" anchorCtr="0">
          <a:noAutofit/>
        </a:bodyPr>
        <a:lstStyle/>
        <a:p>
          <a:pPr marL="0" lvl="0" indent="0" algn="l" defTabSz="1111250">
            <a:lnSpc>
              <a:spcPct val="90000"/>
            </a:lnSpc>
            <a:spcBef>
              <a:spcPct val="0"/>
            </a:spcBef>
            <a:spcAft>
              <a:spcPct val="35000"/>
            </a:spcAft>
            <a:buNone/>
          </a:pPr>
          <a:r>
            <a:rPr lang="en-US" sz="2500" b="0" i="0" kern="1200"/>
            <a:t>Secret management tools.</a:t>
          </a:r>
          <a:endParaRPr lang="en-US" sz="2500" kern="1200"/>
        </a:p>
      </dsp:txBody>
      <dsp:txXfrm>
        <a:off x="1802735" y="3902692"/>
        <a:ext cx="4302025" cy="1560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4E2A0-E47B-45C8-ABA4-7198BA07992D}">
      <dsp:nvSpPr>
        <dsp:cNvPr id="0" name=""/>
        <dsp:cNvSpPr/>
      </dsp:nvSpPr>
      <dsp:spPr>
        <a:xfrm>
          <a:off x="0" y="51434"/>
          <a:ext cx="6104761"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Too hard?</a:t>
          </a:r>
          <a:endParaRPr lang="en-US" sz="3200" kern="1200"/>
        </a:p>
      </dsp:txBody>
      <dsp:txXfrm>
        <a:off x="62055" y="113489"/>
        <a:ext cx="5980651" cy="1147095"/>
      </dsp:txXfrm>
    </dsp:sp>
    <dsp:sp modelId="{E0242C34-76B9-4B06-9186-F2579D887C14}">
      <dsp:nvSpPr>
        <dsp:cNvPr id="0" name=""/>
        <dsp:cNvSpPr/>
      </dsp:nvSpPr>
      <dsp:spPr>
        <a:xfrm>
          <a:off x="0" y="1414799"/>
          <a:ext cx="6104761" cy="12712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Too complicated?</a:t>
          </a:r>
          <a:endParaRPr lang="en-US" sz="3200" kern="1200"/>
        </a:p>
      </dsp:txBody>
      <dsp:txXfrm>
        <a:off x="62055" y="1476854"/>
        <a:ext cx="5980651" cy="1147095"/>
      </dsp:txXfrm>
    </dsp:sp>
    <dsp:sp modelId="{71D66B2E-887F-4B90-A78A-525188907F9D}">
      <dsp:nvSpPr>
        <dsp:cNvPr id="0" name=""/>
        <dsp:cNvSpPr/>
      </dsp:nvSpPr>
      <dsp:spPr>
        <a:xfrm>
          <a:off x="0" y="2778165"/>
          <a:ext cx="6104761" cy="12712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It just a passing fad from Microsoft!</a:t>
          </a:r>
          <a:endParaRPr lang="en-US" sz="3200" kern="1200"/>
        </a:p>
      </dsp:txBody>
      <dsp:txXfrm>
        <a:off x="62055" y="2840220"/>
        <a:ext cx="5980651" cy="1147095"/>
      </dsp:txXfrm>
    </dsp:sp>
    <dsp:sp modelId="{3883FCFE-F55A-4013-ADE6-C749A295BE1A}">
      <dsp:nvSpPr>
        <dsp:cNvPr id="0" name=""/>
        <dsp:cNvSpPr/>
      </dsp:nvSpPr>
      <dsp:spPr>
        <a:xfrm>
          <a:off x="0" y="4141530"/>
          <a:ext cx="6104761" cy="12712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current way works just fine.</a:t>
          </a:r>
        </a:p>
      </dsp:txBody>
      <dsp:txXfrm>
        <a:off x="62055" y="4203585"/>
        <a:ext cx="5980651" cy="1147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909F6-17CE-46DC-953B-05E1C0D11D5F}">
      <dsp:nvSpPr>
        <dsp:cNvPr id="0" name=""/>
        <dsp:cNvSpPr/>
      </dsp:nvSpPr>
      <dsp:spPr>
        <a:xfrm>
          <a:off x="-244736" y="589937"/>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DCEE6-C72C-4F48-B40F-50F6A72E3A73}">
      <dsp:nvSpPr>
        <dsp:cNvPr id="0" name=""/>
        <dsp:cNvSpPr/>
      </dsp:nvSpPr>
      <dsp:spPr>
        <a:xfrm>
          <a:off x="80798" y="832071"/>
          <a:ext cx="591882" cy="591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B4F27-189F-4C3A-A317-31D5F066E831}">
      <dsp:nvSpPr>
        <dsp:cNvPr id="0" name=""/>
        <dsp:cNvSpPr/>
      </dsp:nvSpPr>
      <dsp:spPr>
        <a:xfrm>
          <a:off x="998216" y="589937"/>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Windows:</a:t>
          </a:r>
          <a:endParaRPr lang="en-US" sz="2500" kern="1200"/>
        </a:p>
      </dsp:txBody>
      <dsp:txXfrm>
        <a:off x="998216" y="589937"/>
        <a:ext cx="4136194" cy="1076149"/>
      </dsp:txXfrm>
    </dsp:sp>
    <dsp:sp modelId="{9797C095-90BF-4E03-B2E2-5CD589C545D2}">
      <dsp:nvSpPr>
        <dsp:cNvPr id="0" name=""/>
        <dsp:cNvSpPr/>
      </dsp:nvSpPr>
      <dsp:spPr>
        <a:xfrm>
          <a:off x="3873541" y="608490"/>
          <a:ext cx="479377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%APPDATA%\Microsoft\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endParaRPr lang="en-US" sz="1100" kern="1200" dirty="0"/>
        </a:p>
      </dsp:txBody>
      <dsp:txXfrm>
        <a:off x="3873541" y="608490"/>
        <a:ext cx="4793774" cy="1076149"/>
      </dsp:txXfrm>
    </dsp:sp>
    <dsp:sp modelId="{762A3A6F-A82F-43C5-88F3-F071A810C4DD}">
      <dsp:nvSpPr>
        <dsp:cNvPr id="0" name=""/>
        <dsp:cNvSpPr/>
      </dsp:nvSpPr>
      <dsp:spPr>
        <a:xfrm>
          <a:off x="-244736" y="1935124"/>
          <a:ext cx="9191544" cy="10761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6C3259-1AA1-4C7A-9840-13938ABA6335}">
      <dsp:nvSpPr>
        <dsp:cNvPr id="0" name=""/>
        <dsp:cNvSpPr/>
      </dsp:nvSpPr>
      <dsp:spPr>
        <a:xfrm>
          <a:off x="80798" y="2177258"/>
          <a:ext cx="591882" cy="591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A7C8B-03D8-41EA-A7D6-405FEC43430D}">
      <dsp:nvSpPr>
        <dsp:cNvPr id="0" name=""/>
        <dsp:cNvSpPr/>
      </dsp:nvSpPr>
      <dsp:spPr>
        <a:xfrm>
          <a:off x="998216" y="1935124"/>
          <a:ext cx="4136194"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1111250">
            <a:lnSpc>
              <a:spcPct val="100000"/>
            </a:lnSpc>
            <a:spcBef>
              <a:spcPct val="0"/>
            </a:spcBef>
            <a:spcAft>
              <a:spcPct val="35000"/>
            </a:spcAft>
            <a:buNone/>
          </a:pPr>
          <a:r>
            <a:rPr lang="en-US" sz="2500" b="0" i="0" kern="1200"/>
            <a:t>Linux/macOS</a:t>
          </a:r>
          <a:endParaRPr lang="en-US" sz="2500" kern="1200"/>
        </a:p>
      </dsp:txBody>
      <dsp:txXfrm>
        <a:off x="998216" y="1935124"/>
        <a:ext cx="4136194" cy="1076149"/>
      </dsp:txXfrm>
    </dsp:sp>
    <dsp:sp modelId="{60D53AE4-05D4-4CDF-8EDF-A086F40E7ADD}">
      <dsp:nvSpPr>
        <dsp:cNvPr id="0" name=""/>
        <dsp:cNvSpPr/>
      </dsp:nvSpPr>
      <dsp:spPr>
        <a:xfrm>
          <a:off x="4786389" y="1921199"/>
          <a:ext cx="3967583" cy="107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93" tIns="113893" rIns="113893" bIns="113893" numCol="1" spcCol="1270" anchor="ctr" anchorCtr="0">
          <a:noAutofit/>
        </a:bodyPr>
        <a:lstStyle/>
        <a:p>
          <a:pPr marL="0" lvl="0" indent="0" algn="l" defTabSz="488950">
            <a:lnSpc>
              <a:spcPct val="100000"/>
            </a:lnSpc>
            <a:spcBef>
              <a:spcPct val="0"/>
            </a:spcBef>
            <a:spcAft>
              <a:spcPct val="35000"/>
            </a:spcAft>
            <a:buNone/>
          </a:pPr>
          <a:r>
            <a:rPr lang="en-US" sz="1100" b="0" i="0" kern="1200" dirty="0"/>
            <a:t>~/.</a:t>
          </a:r>
          <a:r>
            <a:rPr lang="en-US" sz="1100" b="0" i="0" kern="1200" dirty="0" err="1"/>
            <a:t>microsoft</a:t>
          </a:r>
          <a:r>
            <a:rPr lang="en-US" sz="1100" b="0" i="0" kern="1200" dirty="0"/>
            <a:t>/</a:t>
          </a:r>
          <a:r>
            <a:rPr lang="en-US" sz="1100" b="0" i="0" kern="1200" dirty="0" err="1"/>
            <a:t>usersecrets</a:t>
          </a:r>
          <a:r>
            <a:rPr lang="en-US" sz="1100" b="0" i="0" kern="1200" dirty="0"/>
            <a:t>/&lt;</a:t>
          </a:r>
          <a:r>
            <a:rPr lang="en-US" sz="1100" b="0" i="0" kern="1200" dirty="0" err="1"/>
            <a:t>user_secrets_id</a:t>
          </a:r>
          <a:r>
            <a:rPr lang="en-US" sz="1100" b="0" i="0" kern="1200" dirty="0"/>
            <a:t>&gt;/</a:t>
          </a:r>
          <a:r>
            <a:rPr lang="en-US" sz="1100" b="0" i="0" kern="1200" dirty="0" err="1"/>
            <a:t>secrets.json</a:t>
          </a:r>
          <a:r>
            <a:rPr lang="en-US" sz="1100" b="0" i="0" kern="1200" dirty="0"/>
            <a:t> </a:t>
          </a:r>
          <a:endParaRPr lang="en-US" sz="1100" kern="1200" dirty="0"/>
        </a:p>
      </dsp:txBody>
      <dsp:txXfrm>
        <a:off x="4786389" y="1921199"/>
        <a:ext cx="3967583" cy="1076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E4BD-F82E-441F-B875-50E953E0E3EE}">
      <dsp:nvSpPr>
        <dsp:cNvPr id="0" name=""/>
        <dsp:cNvSpPr/>
      </dsp:nvSpPr>
      <dsp:spPr>
        <a:xfrm>
          <a:off x="0" y="552599"/>
          <a:ext cx="7163064" cy="10201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E200C-7D46-42E7-84F1-BC7F3C2C25AA}">
      <dsp:nvSpPr>
        <dsp:cNvPr id="0" name=""/>
        <dsp:cNvSpPr/>
      </dsp:nvSpPr>
      <dsp:spPr>
        <a:xfrm>
          <a:off x="308605" y="782140"/>
          <a:ext cx="561100" cy="561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A8009-F400-47ED-98B2-3296B0B78961}">
      <dsp:nvSpPr>
        <dsp:cNvPr id="0" name=""/>
        <dsp:cNvSpPr/>
      </dsp:nvSpPr>
      <dsp:spPr>
        <a:xfrm>
          <a:off x="1178311" y="552599"/>
          <a:ext cx="3223378"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889000">
            <a:lnSpc>
              <a:spcPct val="90000"/>
            </a:lnSpc>
            <a:spcBef>
              <a:spcPct val="0"/>
            </a:spcBef>
            <a:spcAft>
              <a:spcPct val="35000"/>
            </a:spcAft>
            <a:buNone/>
          </a:pPr>
          <a:r>
            <a:rPr lang="en-US" sz="2000" b="0" i="0" kern="1200"/>
            <a:t>Sharing secrets across multiple projects.</a:t>
          </a:r>
          <a:endParaRPr lang="en-US" sz="2000" kern="1200"/>
        </a:p>
      </dsp:txBody>
      <dsp:txXfrm>
        <a:off x="1178311" y="552599"/>
        <a:ext cx="3223378" cy="1020183"/>
      </dsp:txXfrm>
    </dsp:sp>
    <dsp:sp modelId="{0E594F6A-69F8-4B57-A0DA-F4BDC06697D5}">
      <dsp:nvSpPr>
        <dsp:cNvPr id="0" name=""/>
        <dsp:cNvSpPr/>
      </dsp:nvSpPr>
      <dsp:spPr>
        <a:xfrm>
          <a:off x="4401690" y="552599"/>
          <a:ext cx="2761373"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666750">
            <a:lnSpc>
              <a:spcPct val="90000"/>
            </a:lnSpc>
            <a:spcBef>
              <a:spcPct val="0"/>
            </a:spcBef>
            <a:spcAft>
              <a:spcPct val="35000"/>
            </a:spcAft>
            <a:buNone/>
          </a:pPr>
          <a:endParaRPr lang="en-US" sz="1500" kern="1200" dirty="0"/>
        </a:p>
      </dsp:txBody>
      <dsp:txXfrm>
        <a:off x="4401690" y="552599"/>
        <a:ext cx="2761373" cy="1020183"/>
      </dsp:txXfrm>
    </dsp:sp>
    <dsp:sp modelId="{1670C5FA-207A-421E-B246-B3F8F3DCA886}">
      <dsp:nvSpPr>
        <dsp:cNvPr id="0" name=""/>
        <dsp:cNvSpPr/>
      </dsp:nvSpPr>
      <dsp:spPr>
        <a:xfrm>
          <a:off x="0" y="1827827"/>
          <a:ext cx="7163064" cy="1020183"/>
        </a:xfrm>
        <a:prstGeom prst="roundRect">
          <a:avLst>
            <a:gd name="adj" fmla="val 10000"/>
          </a:avLst>
        </a:prstGeom>
        <a:solidFill>
          <a:schemeClr val="accent2">
            <a:hueOff val="-18639300"/>
            <a:satOff val="-423"/>
            <a:lumOff val="196"/>
            <a:alphaOff val="0"/>
          </a:schemeClr>
        </a:solidFill>
        <a:ln>
          <a:noFill/>
        </a:ln>
        <a:effectLst/>
      </dsp:spPr>
      <dsp:style>
        <a:lnRef idx="0">
          <a:scrgbClr r="0" g="0" b="0"/>
        </a:lnRef>
        <a:fillRef idx="1">
          <a:scrgbClr r="0" g="0" b="0"/>
        </a:fillRef>
        <a:effectRef idx="0">
          <a:scrgbClr r="0" g="0" b="0"/>
        </a:effectRef>
        <a:fontRef idx="minor"/>
      </dsp:style>
    </dsp:sp>
    <dsp:sp modelId="{A20D869B-B732-4F72-8F1B-363BB71BA350}">
      <dsp:nvSpPr>
        <dsp:cNvPr id="0" name=""/>
        <dsp:cNvSpPr/>
      </dsp:nvSpPr>
      <dsp:spPr>
        <a:xfrm>
          <a:off x="308605" y="2057369"/>
          <a:ext cx="561100" cy="561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99EA0-3DC1-49CC-AD39-1E6B92A862CD}">
      <dsp:nvSpPr>
        <dsp:cNvPr id="0" name=""/>
        <dsp:cNvSpPr/>
      </dsp:nvSpPr>
      <dsp:spPr>
        <a:xfrm>
          <a:off x="1178311" y="1827827"/>
          <a:ext cx="3223378"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889000">
            <a:lnSpc>
              <a:spcPct val="90000"/>
            </a:lnSpc>
            <a:spcBef>
              <a:spcPct val="0"/>
            </a:spcBef>
            <a:spcAft>
              <a:spcPct val="35000"/>
            </a:spcAft>
            <a:buNone/>
          </a:pPr>
          <a:r>
            <a:rPr lang="en-US" sz="2000" b="0" i="0" kern="1200"/>
            <a:t>Integrating User-Secrets with CI/CD pipelines.</a:t>
          </a:r>
          <a:endParaRPr lang="en-US" sz="2000" kern="1200"/>
        </a:p>
      </dsp:txBody>
      <dsp:txXfrm>
        <a:off x="1178311" y="1827827"/>
        <a:ext cx="3223378" cy="1020183"/>
      </dsp:txXfrm>
    </dsp:sp>
    <dsp:sp modelId="{36EECC08-A89F-42C5-8BBC-67658E7AA89C}">
      <dsp:nvSpPr>
        <dsp:cNvPr id="0" name=""/>
        <dsp:cNvSpPr/>
      </dsp:nvSpPr>
      <dsp:spPr>
        <a:xfrm>
          <a:off x="4401690" y="1827827"/>
          <a:ext cx="2761373" cy="1020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69" tIns="107969" rIns="107969" bIns="107969" numCol="1" spcCol="1270" anchor="ctr" anchorCtr="0">
          <a:noAutofit/>
        </a:bodyPr>
        <a:lstStyle/>
        <a:p>
          <a:pPr marL="0" lvl="0" indent="0" algn="l" defTabSz="666750">
            <a:lnSpc>
              <a:spcPct val="90000"/>
            </a:lnSpc>
            <a:spcBef>
              <a:spcPct val="0"/>
            </a:spcBef>
            <a:spcAft>
              <a:spcPct val="35000"/>
            </a:spcAft>
            <a:buNone/>
          </a:pPr>
          <a:br>
            <a:rPr lang="en-US" sz="1500" b="0" i="0" kern="1200" dirty="0"/>
          </a:br>
          <a:endParaRPr lang="en-US" sz="1500" kern="1200" dirty="0"/>
        </a:p>
      </dsp:txBody>
      <dsp:txXfrm>
        <a:off x="4401690" y="1827827"/>
        <a:ext cx="2761373" cy="10201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CC57F-BB0D-4EDB-BF92-BF324966CECE}">
      <dsp:nvSpPr>
        <dsp:cNvPr id="0" name=""/>
        <dsp:cNvSpPr/>
      </dsp:nvSpPr>
      <dsp:spPr>
        <a:xfrm>
          <a:off x="663531" y="808997"/>
          <a:ext cx="965695" cy="965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91968-2E8B-4F51-9365-41644973AF7D}">
      <dsp:nvSpPr>
        <dsp:cNvPr id="0" name=""/>
        <dsp:cNvSpPr/>
      </dsp:nvSpPr>
      <dsp:spPr>
        <a:xfrm>
          <a:off x="73384"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Never check in anything that should not be checked in</a:t>
          </a:r>
          <a:endParaRPr lang="en-US" sz="1500" kern="1200"/>
        </a:p>
      </dsp:txBody>
      <dsp:txXfrm>
        <a:off x="73384" y="2072214"/>
        <a:ext cx="2145989" cy="720000"/>
      </dsp:txXfrm>
    </dsp:sp>
    <dsp:sp modelId="{03BAB6F2-E319-4C2F-972A-410290295223}">
      <dsp:nvSpPr>
        <dsp:cNvPr id="0" name=""/>
        <dsp:cNvSpPr/>
      </dsp:nvSpPr>
      <dsp:spPr>
        <a:xfrm>
          <a:off x="3185069" y="808997"/>
          <a:ext cx="965695" cy="965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B3AB9-8001-41C2-8464-506AF46E9A9C}">
      <dsp:nvSpPr>
        <dsp:cNvPr id="0" name=""/>
        <dsp:cNvSpPr/>
      </dsp:nvSpPr>
      <dsp:spPr>
        <a:xfrm>
          <a:off x="2594922"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Can be used for more than just secrets</a:t>
          </a:r>
          <a:endParaRPr lang="en-US" sz="1500" kern="1200"/>
        </a:p>
      </dsp:txBody>
      <dsp:txXfrm>
        <a:off x="2594922" y="2072214"/>
        <a:ext cx="2145989" cy="720000"/>
      </dsp:txXfrm>
    </dsp:sp>
    <dsp:sp modelId="{0B795A75-869D-4A6A-8B10-480A390892E3}">
      <dsp:nvSpPr>
        <dsp:cNvPr id="0" name=""/>
        <dsp:cNvSpPr/>
      </dsp:nvSpPr>
      <dsp:spPr>
        <a:xfrm>
          <a:off x="5706607" y="808997"/>
          <a:ext cx="965695" cy="965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14A6-54DD-486B-8081-434109833A20}">
      <dsp:nvSpPr>
        <dsp:cNvPr id="0" name=""/>
        <dsp:cNvSpPr/>
      </dsp:nvSpPr>
      <dsp:spPr>
        <a:xfrm>
          <a:off x="5116460" y="2072214"/>
          <a:ext cx="21459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Use the tools to help you manage the secrets file.</a:t>
          </a:r>
          <a:endParaRPr lang="en-US" sz="1500" kern="1200"/>
        </a:p>
      </dsp:txBody>
      <dsp:txXfrm>
        <a:off x="5116460" y="2072214"/>
        <a:ext cx="21459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B0140-1F76-413B-8092-DFD89A865180}"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9BB90-6B44-4868-BBCA-3D6044E0CEA4}" type="slidenum">
              <a:rPr lang="en-US" smtClean="0"/>
              <a:t>‹#›</a:t>
            </a:fld>
            <a:endParaRPr lang="en-US"/>
          </a:p>
        </p:txBody>
      </p:sp>
    </p:spTree>
    <p:extLst>
      <p:ext uri="{BB962C8B-B14F-4D97-AF65-F5344CB8AC3E}">
        <p14:creationId xmlns:p14="http://schemas.microsoft.com/office/powerpoint/2010/main" val="410922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4CE"/>
                </a:highlight>
                <a:latin typeface="Segoe UI" panose="020B0502040204020203" pitchFamily="34" charset="0"/>
              </a:rPr>
              <a:t>Environment variables are generally stored in plain, unencrypted text. If the machine or process is compromised, environment variables can be accessed by untrusted parties. Additional measures to prevent disclosure of user secrets may be required.</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4</a:t>
            </a:fld>
            <a:endParaRPr lang="en-US"/>
          </a:p>
        </p:txBody>
      </p:sp>
    </p:spTree>
    <p:extLst>
      <p:ext uri="{BB962C8B-B14F-4D97-AF65-F5344CB8AC3E}">
        <p14:creationId xmlns:p14="http://schemas.microsoft.com/office/powerpoint/2010/main" val="107111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“user-secrets” feature was introduced with .NET Core 2.x and Visual Studio 20171. This feature allows developers to store sensitive information, such as database connection strings and API keys, outside of the project tree in a JSON file, ensuring that these secrets are not included in source control1.</a:t>
            </a:r>
          </a:p>
        </p:txBody>
      </p:sp>
      <p:sp>
        <p:nvSpPr>
          <p:cNvPr id="4" name="Slide Number Placeholder 3"/>
          <p:cNvSpPr>
            <a:spLocks noGrp="1"/>
          </p:cNvSpPr>
          <p:nvPr>
            <p:ph type="sldNum" sz="quarter" idx="5"/>
          </p:nvPr>
        </p:nvSpPr>
        <p:spPr/>
        <p:txBody>
          <a:bodyPr/>
          <a:lstStyle/>
          <a:p>
            <a:fld id="{5A09BB90-6B44-4868-BBCA-3D6044E0CEA4}" type="slidenum">
              <a:rPr lang="en-US" smtClean="0"/>
              <a:t>5</a:t>
            </a:fld>
            <a:endParaRPr lang="en-US"/>
          </a:p>
        </p:txBody>
      </p:sp>
    </p:spTree>
    <p:extLst>
      <p:ext uri="{BB962C8B-B14F-4D97-AF65-F5344CB8AC3E}">
        <p14:creationId xmlns:p14="http://schemas.microsoft.com/office/powerpoint/2010/main" val="55805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FFF"/>
                </a:highlight>
                <a:latin typeface="Segoe UI" panose="020B0502040204020203" pitchFamily="34" charset="0"/>
              </a:rPr>
              <a:t>The Secret Manager tool stores sensitive data during application development. In this context, a piece of sensitive data is an app secret. App secrets are stored in a separate location from the project tree. The app secrets are associated with a specific project or shared across several projects. The app secrets aren't checked into source control.</a:t>
            </a:r>
          </a:p>
          <a:p>
            <a:endParaRPr lang="en-US" b="0" i="0" dirty="0">
              <a:solidFill>
                <a:srgbClr val="161616"/>
              </a:solidFill>
              <a:effectLst/>
              <a:highlight>
                <a:srgbClr val="FFFFFF"/>
              </a:highligh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6</a:t>
            </a:fld>
            <a:endParaRPr lang="en-US"/>
          </a:p>
        </p:txBody>
      </p:sp>
    </p:spTree>
    <p:extLst>
      <p:ext uri="{BB962C8B-B14F-4D97-AF65-F5344CB8AC3E}">
        <p14:creationId xmlns:p14="http://schemas.microsoft.com/office/powerpoint/2010/main" val="109329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.NET Project</a:t>
            </a:r>
          </a:p>
          <a:p>
            <a:r>
              <a:rPr lang="en-US" dirty="0"/>
              <a:t>    - Step-by-step creation of a new .NET project.</a:t>
            </a:r>
          </a:p>
          <a:p>
            <a:r>
              <a:rPr lang="en-US" dirty="0"/>
              <a:t>Adding User-Secrets to the Project</a:t>
            </a:r>
          </a:p>
          <a:p>
            <a:r>
              <a:rPr lang="en-US" dirty="0"/>
              <a:t>    - Using the dotnet user-secrets command.</a:t>
            </a:r>
          </a:p>
          <a:p>
            <a:r>
              <a:rPr lang="en-US" dirty="0"/>
              <a:t>    - Storing and retrieving secrets.</a:t>
            </a:r>
          </a:p>
          <a:p>
            <a:r>
              <a:rPr lang="en-US" dirty="0"/>
              <a:t>Accessing Secrets in Code</a:t>
            </a:r>
          </a:p>
          <a:p>
            <a:r>
              <a:rPr lang="en-US" dirty="0"/>
              <a:t>    - Modifying the </a:t>
            </a:r>
            <a:r>
              <a:rPr lang="en-US" dirty="0" err="1"/>
              <a:t>Program.cs</a:t>
            </a:r>
            <a:r>
              <a:rPr lang="en-US" dirty="0"/>
              <a:t> or </a:t>
            </a:r>
            <a:r>
              <a:rPr lang="en-US" dirty="0" err="1"/>
              <a:t>Startup.cs</a:t>
            </a:r>
            <a:r>
              <a:rPr lang="en-US" dirty="0"/>
              <a:t> to read secrets.</a:t>
            </a:r>
          </a:p>
          <a:p>
            <a:r>
              <a:rPr lang="en-US" dirty="0"/>
              <a:t>    - Example code snippets.</a:t>
            </a:r>
          </a:p>
          <a:p>
            <a:endParaRPr lang="en-US" dirty="0"/>
          </a:p>
        </p:txBody>
      </p:sp>
      <p:sp>
        <p:nvSpPr>
          <p:cNvPr id="4" name="Slide Number Placeholder 3"/>
          <p:cNvSpPr>
            <a:spLocks noGrp="1"/>
          </p:cNvSpPr>
          <p:nvPr>
            <p:ph type="sldNum" sz="quarter" idx="5"/>
          </p:nvPr>
        </p:nvSpPr>
        <p:spPr/>
        <p:txBody>
          <a:bodyPr/>
          <a:lstStyle/>
          <a:p>
            <a:fld id="{5A09BB90-6B44-4868-BBCA-3D6044E0CEA4}" type="slidenum">
              <a:rPr lang="en-US" smtClean="0"/>
              <a:t>13</a:t>
            </a:fld>
            <a:endParaRPr lang="en-US"/>
          </a:p>
        </p:txBody>
      </p:sp>
    </p:spTree>
    <p:extLst>
      <p:ext uri="{BB962C8B-B14F-4D97-AF65-F5344CB8AC3E}">
        <p14:creationId xmlns:p14="http://schemas.microsoft.com/office/powerpoint/2010/main" val="74629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8/25/2024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2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8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8/25/2024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4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6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60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31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7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9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8/25/2024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4145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74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8/25/2024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9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8/25/2024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10885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en-us/azure/key-vault/general/tutorial-net-virtual-machine?tabs=azure-cli" TargetMode="External"/><Relationship Id="rId3" Type="http://schemas.openxmlformats.org/officeDocument/2006/relationships/hyperlink" Target="https://docs.microsoft.com/en-us/aspnet/core/security/key-vault-configuration?view=aspnetcore-5.0" TargetMode="External"/><Relationship Id="rId7" Type="http://schemas.openxmlformats.org/officeDocument/2006/relationships/hyperlink" Target="https://docs.microsoft.com/en-us/dotnet/core/extensions/generic-host" TargetMode="External"/><Relationship Id="rId2" Type="http://schemas.openxmlformats.org/officeDocument/2006/relationships/hyperlink" Target="https://docs.microsoft.com/en-us/aspnet/core/security/app-secrets?view=aspnetcore-5.0&amp;tabs=windows" TargetMode="External"/><Relationship Id="rId1" Type="http://schemas.openxmlformats.org/officeDocument/2006/relationships/slideLayout" Target="../slideLayouts/slideLayout2.xml"/><Relationship Id="rId6" Type="http://schemas.openxmlformats.org/officeDocument/2006/relationships/hyperlink" Target="https://docs.microsoft.com/en-us/dotnet/core/extensions/dependency-injection-usage" TargetMode="External"/><Relationship Id="rId5" Type="http://schemas.openxmlformats.org/officeDocument/2006/relationships/hyperlink" Target="https://docs.microsoft.com/en-us/dotnet/core/extensions/dependency-injection" TargetMode="External"/><Relationship Id="rId4" Type="http://schemas.openxmlformats.org/officeDocument/2006/relationships/hyperlink" Target="https://docs.microsoft.com/en-us/dotnet/core/extensions/configuration" TargetMode="External"/><Relationship Id="rId9" Type="http://schemas.openxmlformats.org/officeDocument/2006/relationships/hyperlink" Target="https://docs.microsoft.com/en-us/dotnet/core/extensions/configuration-providers#key-per-file-configuration-provid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with low confidence">
            <a:extLst>
              <a:ext uri="{FF2B5EF4-FFF2-40B4-BE49-F238E27FC236}">
                <a16:creationId xmlns:a16="http://schemas.microsoft.com/office/drawing/2014/main" id="{FB89F08C-F5C9-4DB8-B440-FC959A7A40C2}"/>
              </a:ext>
            </a:extLst>
          </p:cNvPr>
          <p:cNvPicPr>
            <a:picLocks noChangeAspect="1"/>
          </p:cNvPicPr>
          <p:nvPr/>
        </p:nvPicPr>
        <p:blipFill rotWithShape="1">
          <a:blip r:embed="rId2"/>
          <a:srcRect t="23982" b="13518"/>
          <a:stretch/>
        </p:blipFill>
        <p:spPr>
          <a:xfrm>
            <a:off x="20" y="1"/>
            <a:ext cx="12191980" cy="6857999"/>
          </a:xfrm>
          <a:prstGeom prst="rect">
            <a:avLst/>
          </a:prstGeom>
        </p:spPr>
      </p:pic>
      <p:sp>
        <p:nvSpPr>
          <p:cNvPr id="6"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A6DF2359-C2DA-485D-9848-BFA68B8D484C}"/>
              </a:ext>
            </a:extLst>
          </p:cNvPr>
          <p:cNvSpPr>
            <a:spLocks noGrp="1"/>
          </p:cNvSpPr>
          <p:nvPr>
            <p:ph type="ctrTitle"/>
          </p:nvPr>
        </p:nvSpPr>
        <p:spPr>
          <a:xfrm>
            <a:off x="565151" y="768334"/>
            <a:ext cx="4134538" cy="2866405"/>
          </a:xfrm>
        </p:spPr>
        <p:txBody>
          <a:bodyPr>
            <a:normAutofit/>
          </a:bodyPr>
          <a:lstStyle/>
          <a:p>
            <a:r>
              <a:rPr lang="en-US" sz="5000" dirty="0"/>
              <a:t>Stop checking in your secrets</a:t>
            </a:r>
          </a:p>
        </p:txBody>
      </p:sp>
      <p:sp>
        <p:nvSpPr>
          <p:cNvPr id="3" name="Subtitle 2">
            <a:extLst>
              <a:ext uri="{FF2B5EF4-FFF2-40B4-BE49-F238E27FC236}">
                <a16:creationId xmlns:a16="http://schemas.microsoft.com/office/drawing/2014/main" id="{51378D24-5575-47EC-9E69-7A03E54741CA}"/>
              </a:ext>
            </a:extLst>
          </p:cNvPr>
          <p:cNvSpPr>
            <a:spLocks noGrp="1"/>
          </p:cNvSpPr>
          <p:nvPr>
            <p:ph type="subTitle" idx="1"/>
          </p:nvPr>
        </p:nvSpPr>
        <p:spPr>
          <a:xfrm>
            <a:off x="565150" y="4283239"/>
            <a:ext cx="4702065" cy="1475177"/>
          </a:xfrm>
        </p:spPr>
        <p:txBody>
          <a:bodyPr>
            <a:normAutofit fontScale="92500" lnSpcReduction="20000"/>
          </a:bodyPr>
          <a:lstStyle/>
          <a:p>
            <a:r>
              <a:rPr lang="nb-NO" dirty="0"/>
              <a:t>Harold Pulcher</a:t>
            </a:r>
          </a:p>
          <a:p>
            <a:r>
              <a:rPr lang="nb-NO" dirty="0"/>
              <a:t>harold.pulcher@improving.com</a:t>
            </a:r>
          </a:p>
          <a:p>
            <a:r>
              <a:rPr lang="nb-NO" dirty="0"/>
              <a:t>@haroldpulcher</a:t>
            </a:r>
          </a:p>
          <a:p>
            <a:r>
              <a:rPr lang="nb-NO" dirty="0"/>
              <a:t>https://bit.ly/use-user-secrets</a:t>
            </a:r>
            <a:endParaRPr lang="en-US" dirty="0"/>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6" name="Picture 15" descr="A qr code on a white background&#10;&#10;Description automatically generated">
            <a:extLst>
              <a:ext uri="{FF2B5EF4-FFF2-40B4-BE49-F238E27FC236}">
                <a16:creationId xmlns:a16="http://schemas.microsoft.com/office/drawing/2014/main" id="{1336D6E4-686D-35FA-FA17-036FAC153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4307" y="5155769"/>
            <a:ext cx="1614407" cy="1614407"/>
          </a:xfrm>
          <a:prstGeom prst="rect">
            <a:avLst/>
          </a:prstGeom>
        </p:spPr>
      </p:pic>
    </p:spTree>
    <p:extLst>
      <p:ext uri="{BB962C8B-B14F-4D97-AF65-F5344CB8AC3E}">
        <p14:creationId xmlns:p14="http://schemas.microsoft.com/office/powerpoint/2010/main" val="41029785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Use the CLI Luke!</a:t>
            </a:r>
          </a:p>
        </p:txBody>
      </p:sp>
      <p:grpSp>
        <p:nvGrpSpPr>
          <p:cNvPr id="41" name="Group 40">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Content Placeholder 5" descr="A computer screen with text on it&#10;&#10;Description automatically generated">
            <a:extLst>
              <a:ext uri="{FF2B5EF4-FFF2-40B4-BE49-F238E27FC236}">
                <a16:creationId xmlns:a16="http://schemas.microsoft.com/office/drawing/2014/main" id="{28B725D8-7D83-80B8-5ADE-81CC93E829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3199"/>
          <a:stretch/>
        </p:blipFill>
        <p:spPr>
          <a:xfrm>
            <a:off x="363492" y="3199771"/>
            <a:ext cx="11461660" cy="1021389"/>
          </a:xfrm>
          <a:prstGeom prst="rect">
            <a:avLst/>
          </a:prstGeom>
        </p:spPr>
      </p:pic>
      <p:cxnSp>
        <p:nvCxnSpPr>
          <p:cNvPr id="47" name="Straight Connector 46">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98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3677-3127-BB29-DFD6-9F98ED985167}"/>
              </a:ext>
            </a:extLst>
          </p:cNvPr>
          <p:cNvSpPr>
            <a:spLocks noGrp="1"/>
          </p:cNvSpPr>
          <p:nvPr>
            <p:ph type="title"/>
          </p:nvPr>
        </p:nvSpPr>
        <p:spPr/>
        <p:txBody>
          <a:bodyPr>
            <a:normAutofit fontScale="90000"/>
          </a:bodyPr>
          <a:lstStyle/>
          <a:p>
            <a:r>
              <a:rPr lang="en-US" dirty="0"/>
              <a:t>I don’t see a change.  Did the command work?</a:t>
            </a:r>
          </a:p>
        </p:txBody>
      </p:sp>
      <p:pic>
        <p:nvPicPr>
          <p:cNvPr id="6" name="Content Placeholder 5">
            <a:extLst>
              <a:ext uri="{FF2B5EF4-FFF2-40B4-BE49-F238E27FC236}">
                <a16:creationId xmlns:a16="http://schemas.microsoft.com/office/drawing/2014/main" id="{F9B46879-E1AD-57C5-78FB-D12DBD941CF7}"/>
              </a:ext>
            </a:extLst>
          </p:cNvPr>
          <p:cNvPicPr>
            <a:picLocks noGrp="1" noChangeAspect="1"/>
          </p:cNvPicPr>
          <p:nvPr>
            <p:ph idx="1"/>
          </p:nvPr>
        </p:nvPicPr>
        <p:blipFill>
          <a:blip r:embed="rId2"/>
          <a:stretch>
            <a:fillRect/>
          </a:stretch>
        </p:blipFill>
        <p:spPr>
          <a:xfrm>
            <a:off x="407410" y="3429000"/>
            <a:ext cx="7945722" cy="1395870"/>
          </a:xfrm>
        </p:spPr>
      </p:pic>
    </p:spTree>
    <p:extLst>
      <p:ext uri="{BB962C8B-B14F-4D97-AF65-F5344CB8AC3E}">
        <p14:creationId xmlns:p14="http://schemas.microsoft.com/office/powerpoint/2010/main" val="100672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4D6-BED2-9276-8661-32C2A8032B63}"/>
              </a:ext>
            </a:extLst>
          </p:cNvPr>
          <p:cNvSpPr>
            <a:spLocks noGrp="1"/>
          </p:cNvSpPr>
          <p:nvPr>
            <p:ph type="title"/>
          </p:nvPr>
        </p:nvSpPr>
        <p:spPr/>
        <p:txBody>
          <a:bodyPr>
            <a:normAutofit fontScale="90000"/>
          </a:bodyPr>
          <a:lstStyle/>
          <a:p>
            <a:r>
              <a:rPr lang="en-US"/>
              <a:t>Where does User-Secrets store stuff?</a:t>
            </a:r>
            <a:endParaRPr lang="en-US" dirty="0"/>
          </a:p>
        </p:txBody>
      </p:sp>
      <p:graphicFrame>
        <p:nvGraphicFramePr>
          <p:cNvPr id="5" name="Content Placeholder 2">
            <a:extLst>
              <a:ext uri="{FF2B5EF4-FFF2-40B4-BE49-F238E27FC236}">
                <a16:creationId xmlns:a16="http://schemas.microsoft.com/office/drawing/2014/main" id="{8176F506-783F-4938-C9CD-5F03B838CC9A}"/>
              </a:ext>
            </a:extLst>
          </p:cNvPr>
          <p:cNvGraphicFramePr>
            <a:graphicFrameLocks noGrp="1"/>
          </p:cNvGraphicFramePr>
          <p:nvPr>
            <p:ph idx="1"/>
            <p:extLst>
              <p:ext uri="{D42A27DB-BD31-4B8C-83A1-F6EECF244321}">
                <p14:modId xmlns:p14="http://schemas.microsoft.com/office/powerpoint/2010/main" val="702391728"/>
              </p:ext>
            </p:extLst>
          </p:nvPr>
        </p:nvGraphicFramePr>
        <p:xfrm>
          <a:off x="565151" y="2160016"/>
          <a:ext cx="919154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97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03EBC14-5CDA-F1EF-5BF5-76507393D33C}"/>
              </a:ext>
            </a:extLst>
          </p:cNvPr>
          <p:cNvPicPr>
            <a:picLocks noChangeAspect="1"/>
          </p:cNvPicPr>
          <p:nvPr/>
        </p:nvPicPr>
        <p:blipFill>
          <a:blip r:embed="rId3"/>
          <a:srcRect t="5970" r="-1" b="9738"/>
          <a:stretch/>
        </p:blipFill>
        <p:spPr>
          <a:xfrm>
            <a:off x="3048" y="-1"/>
            <a:ext cx="12188952" cy="6858000"/>
          </a:xfrm>
          <a:prstGeom prst="rect">
            <a:avLst/>
          </a:prstGeom>
        </p:spPr>
      </p:pic>
      <p:sp>
        <p:nvSpPr>
          <p:cNvPr id="39"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31D7EF2-B879-C467-AF26-868D81F3094D}"/>
              </a:ext>
            </a:extLst>
          </p:cNvPr>
          <p:cNvSpPr>
            <a:spLocks noGrp="1"/>
          </p:cNvSpPr>
          <p:nvPr>
            <p:ph type="title"/>
          </p:nvPr>
        </p:nvSpPr>
        <p:spPr>
          <a:xfrm>
            <a:off x="251792" y="885979"/>
            <a:ext cx="10323218" cy="1409671"/>
          </a:xfrm>
        </p:spPr>
        <p:txBody>
          <a:bodyPr vert="horz" lIns="91440" tIns="45720" rIns="91440" bIns="45720" rtlCol="0" anchor="t">
            <a:noAutofit/>
          </a:bodyPr>
          <a:lstStyle/>
          <a:p>
            <a:pPr>
              <a:lnSpc>
                <a:spcPct val="90000"/>
              </a:lnSpc>
            </a:pPr>
            <a:r>
              <a:rPr lang="en-US" sz="6000" dirty="0"/>
              <a:t>Show me the code already!</a:t>
            </a:r>
          </a:p>
        </p:txBody>
      </p:sp>
      <p:grpSp>
        <p:nvGrpSpPr>
          <p:cNvPr id="41" name="Group 40">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161149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C2CF-9712-7635-121E-89CC47A7137E}"/>
              </a:ext>
            </a:extLst>
          </p:cNvPr>
          <p:cNvSpPr>
            <a:spLocks noGrp="1"/>
          </p:cNvSpPr>
          <p:nvPr>
            <p:ph type="title"/>
          </p:nvPr>
        </p:nvSpPr>
        <p:spPr/>
        <p:txBody>
          <a:bodyPr>
            <a:normAutofit fontScale="90000"/>
          </a:bodyPr>
          <a:lstStyle/>
          <a:p>
            <a:r>
              <a:rPr lang="en-US"/>
              <a:t>Best Practices for Secret Management</a:t>
            </a:r>
            <a:br>
              <a:rPr lang="en-US"/>
            </a:br>
            <a:endParaRPr lang="en-US" dirty="0"/>
          </a:p>
        </p:txBody>
      </p:sp>
      <p:sp>
        <p:nvSpPr>
          <p:cNvPr id="3" name="Content Placeholder 2">
            <a:extLst>
              <a:ext uri="{FF2B5EF4-FFF2-40B4-BE49-F238E27FC236}">
                <a16:creationId xmlns:a16="http://schemas.microsoft.com/office/drawing/2014/main" id="{1CDBB799-19E2-1F91-4A6C-31F98A11B797}"/>
              </a:ext>
            </a:extLst>
          </p:cNvPr>
          <p:cNvSpPr>
            <a:spLocks noGrp="1"/>
          </p:cNvSpPr>
          <p:nvPr>
            <p:ph idx="1"/>
          </p:nvPr>
        </p:nvSpPr>
        <p:spPr/>
        <p:txBody>
          <a:bodyPr/>
          <a:lstStyle/>
          <a:p>
            <a:r>
              <a:rPr lang="en-US" dirty="0"/>
              <a:t>Avoiding common pitfalls.</a:t>
            </a:r>
          </a:p>
          <a:p>
            <a:pPr lvl="1"/>
            <a:r>
              <a:rPr lang="en-US" dirty="0"/>
              <a:t>&lt;need some examples here&gt;</a:t>
            </a:r>
          </a:p>
          <a:p>
            <a:r>
              <a:rPr lang="en-US" dirty="0"/>
              <a:t>Understand the </a:t>
            </a:r>
            <a:r>
              <a:rPr lang="en-US" b="1" dirty="0"/>
              <a:t>Configuration</a:t>
            </a:r>
            <a:r>
              <a:rPr lang="en-US" dirty="0"/>
              <a:t> object.</a:t>
            </a:r>
          </a:p>
          <a:p>
            <a:r>
              <a:rPr lang="en-US" dirty="0"/>
              <a:t>Using User-Secrets in combination with other tools (e.g., Azure Key Vault).</a:t>
            </a:r>
            <a:br>
              <a:rPr lang="en-US" dirty="0"/>
            </a:br>
            <a:endParaRPr lang="en-US" dirty="0"/>
          </a:p>
        </p:txBody>
      </p:sp>
    </p:spTree>
    <p:extLst>
      <p:ext uri="{BB962C8B-B14F-4D97-AF65-F5344CB8AC3E}">
        <p14:creationId xmlns:p14="http://schemas.microsoft.com/office/powerpoint/2010/main" val="144749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E0B46-C9E9-8FD4-F96E-20F07B805324}"/>
              </a:ext>
            </a:extLst>
          </p:cNvPr>
          <p:cNvSpPr>
            <a:spLocks noGrp="1"/>
          </p:cNvSpPr>
          <p:nvPr>
            <p:ph type="title"/>
          </p:nvPr>
        </p:nvSpPr>
        <p:spPr>
          <a:xfrm>
            <a:off x="565150" y="770890"/>
            <a:ext cx="7335835" cy="1268984"/>
          </a:xfrm>
        </p:spPr>
        <p:txBody>
          <a:bodyPr>
            <a:normAutofit/>
          </a:bodyPr>
          <a:lstStyle/>
          <a:p>
            <a:pPr>
              <a:lnSpc>
                <a:spcPct val="90000"/>
              </a:lnSpc>
            </a:pPr>
            <a:r>
              <a:rPr lang="en-US" dirty="0"/>
              <a:t>Advanced Topics</a:t>
            </a:r>
            <a:br>
              <a:rPr lang="en-US" dirty="0"/>
            </a:br>
            <a:endParaRPr lang="en-US" dirty="0"/>
          </a:p>
        </p:txBody>
      </p:sp>
      <p:cxnSp>
        <p:nvCxnSpPr>
          <p:cNvPr id="42" name="Straight Connector 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5"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9" name="Content Placeholder 2">
            <a:extLst>
              <a:ext uri="{FF2B5EF4-FFF2-40B4-BE49-F238E27FC236}">
                <a16:creationId xmlns:a16="http://schemas.microsoft.com/office/drawing/2014/main" id="{11C60596-B4F9-1733-31F2-3E083CC19D6A}"/>
              </a:ext>
            </a:extLst>
          </p:cNvPr>
          <p:cNvGraphicFramePr>
            <a:graphicFrameLocks noGrp="1"/>
          </p:cNvGraphicFramePr>
          <p:nvPr>
            <p:ph idx="1"/>
            <p:extLst>
              <p:ext uri="{D42A27DB-BD31-4B8C-83A1-F6EECF244321}">
                <p14:modId xmlns:p14="http://schemas.microsoft.com/office/powerpoint/2010/main" val="840749841"/>
              </p:ext>
            </p:extLst>
          </p:nvPr>
        </p:nvGraphicFramePr>
        <p:xfrm>
          <a:off x="651537" y="2360428"/>
          <a:ext cx="7163064" cy="3400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43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21D-5F1F-53FA-4D54-86CFC8595FBA}"/>
              </a:ext>
            </a:extLst>
          </p:cNvPr>
          <p:cNvSpPr>
            <a:spLocks noGrp="1"/>
          </p:cNvSpPr>
          <p:nvPr>
            <p:ph type="title"/>
          </p:nvPr>
        </p:nvSpPr>
        <p:spPr/>
        <p:txBody>
          <a:bodyPr/>
          <a:lstStyle/>
          <a:p>
            <a:r>
              <a:rPr lang="en-US" dirty="0"/>
              <a:t>Remember!</a:t>
            </a:r>
          </a:p>
        </p:txBody>
      </p:sp>
      <p:graphicFrame>
        <p:nvGraphicFramePr>
          <p:cNvPr id="19" name="Content Placeholder 2">
            <a:extLst>
              <a:ext uri="{FF2B5EF4-FFF2-40B4-BE49-F238E27FC236}">
                <a16:creationId xmlns:a16="http://schemas.microsoft.com/office/drawing/2014/main" id="{BAD30DBE-1E23-6A0E-77F5-6F1E6B00134F}"/>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39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5EF84-BEA0-FE87-6F7E-5E1F3129B614}"/>
              </a:ext>
            </a:extLst>
          </p:cNvPr>
          <p:cNvSpPr>
            <a:spLocks noGrp="1"/>
          </p:cNvSpPr>
          <p:nvPr>
            <p:ph type="title"/>
          </p:nvPr>
        </p:nvSpPr>
        <p:spPr>
          <a:xfrm>
            <a:off x="565151" y="770890"/>
            <a:ext cx="4133560" cy="1268984"/>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B567EB13-C726-8FAF-3F2D-4E444AB0486C}"/>
              </a:ext>
            </a:extLst>
          </p:cNvPr>
          <p:cNvSpPr>
            <a:spLocks noGrp="1"/>
          </p:cNvSpPr>
          <p:nvPr>
            <p:ph idx="1"/>
          </p:nvPr>
        </p:nvSpPr>
        <p:spPr>
          <a:xfrm>
            <a:off x="565151" y="2160016"/>
            <a:ext cx="4133560" cy="3601212"/>
          </a:xfrm>
        </p:spPr>
        <p:txBody>
          <a:bodyPr>
            <a:normAutofit/>
          </a:bodyPr>
          <a:lstStyle/>
          <a:p>
            <a:r>
              <a:rPr lang="en-US" dirty="0"/>
              <a:t>Check the Readme at the repo:</a:t>
            </a:r>
          </a:p>
          <a:p>
            <a:endParaRPr lang="en-US" dirty="0"/>
          </a:p>
        </p:txBody>
      </p:sp>
      <p:cxnSp>
        <p:nvCxnSpPr>
          <p:cNvPr id="12"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qr code on a white background&#10;&#10;Description automatically generated">
            <a:extLst>
              <a:ext uri="{FF2B5EF4-FFF2-40B4-BE49-F238E27FC236}">
                <a16:creationId xmlns:a16="http://schemas.microsoft.com/office/drawing/2014/main" id="{738B496B-11A4-CA18-0C0A-3F09E5AEB280}"/>
              </a:ext>
            </a:extLst>
          </p:cNvPr>
          <p:cNvPicPr>
            <a:picLocks noChangeAspect="1"/>
          </p:cNvPicPr>
          <p:nvPr/>
        </p:nvPicPr>
        <p:blipFill>
          <a:blip r:embed="rId2">
            <a:extLst>
              <a:ext uri="{28A0092B-C50C-407E-A947-70E740481C1C}">
                <a14:useLocalDpi xmlns:a14="http://schemas.microsoft.com/office/drawing/2010/main" val="0"/>
              </a:ext>
            </a:extLst>
          </a:blip>
          <a:srcRect t="6889" r="-1" b="5659"/>
          <a:stretch/>
        </p:blipFill>
        <p:spPr>
          <a:xfrm>
            <a:off x="5263860" y="681645"/>
            <a:ext cx="6273249" cy="5486057"/>
          </a:xfrm>
          <a:prstGeom prst="rect">
            <a:avLst/>
          </a:prstGeom>
        </p:spPr>
      </p:pic>
      <p:grpSp>
        <p:nvGrpSpPr>
          <p:cNvPr id="14" name="Group 13">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88557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331FAE-B2AC-4C9A-BDBF-D9508E911F78}"/>
              </a:ext>
            </a:extLst>
          </p:cNvPr>
          <p:cNvSpPr>
            <a:spLocks noGrp="1"/>
          </p:cNvSpPr>
          <p:nvPr>
            <p:ph idx="1"/>
          </p:nvPr>
        </p:nvSpPr>
        <p:spPr>
          <a:xfrm>
            <a:off x="565150" y="155645"/>
            <a:ext cx="10130224" cy="6575893"/>
          </a:xfrm>
        </p:spPr>
        <p:txBody>
          <a:bodyPr>
            <a:normAutofit/>
          </a:bodyPr>
          <a:lstStyle/>
          <a:p>
            <a:r>
              <a:rPr lang="en-US" sz="900" dirty="0"/>
              <a:t>Demo: low ceremony web service</a:t>
            </a:r>
          </a:p>
          <a:p>
            <a:pPr lvl="1"/>
            <a:r>
              <a:rPr lang="en-US" sz="900" dirty="0"/>
              <a:t>Show how the </a:t>
            </a:r>
            <a:r>
              <a:rPr lang="en-US" sz="900" dirty="0" err="1"/>
              <a:t>Iconfiguration</a:t>
            </a:r>
            <a:r>
              <a:rPr lang="en-US" sz="900" dirty="0"/>
              <a:t> is already there</a:t>
            </a:r>
          </a:p>
          <a:p>
            <a:r>
              <a:rPr lang="en-US" sz="900" dirty="0"/>
              <a:t>Demo: worker</a:t>
            </a:r>
          </a:p>
          <a:p>
            <a:pPr lvl="1"/>
            <a:r>
              <a:rPr lang="en-US" sz="900" dirty="0"/>
              <a:t>Show adding in User Secrets </a:t>
            </a:r>
          </a:p>
          <a:p>
            <a:pPr lvl="1"/>
            <a:r>
              <a:rPr lang="en-US" sz="900" dirty="0"/>
              <a:t>Configuration Source</a:t>
            </a:r>
          </a:p>
          <a:p>
            <a:r>
              <a:rPr lang="en-US" sz="900" dirty="0"/>
              <a:t>Go over what is looked at in what order</a:t>
            </a:r>
          </a:p>
          <a:p>
            <a:r>
              <a:rPr lang="en-US" sz="900" dirty="0"/>
              <a:t>Demo: Show the wrong way </a:t>
            </a:r>
            <a:r>
              <a:rPr lang="en-US" sz="900" dirty="0" err="1"/>
              <a:t>todo</a:t>
            </a:r>
            <a:r>
              <a:rPr lang="en-US" sz="900" dirty="0"/>
              <a:t> it.</a:t>
            </a:r>
          </a:p>
          <a:p>
            <a:pPr lvl="1"/>
            <a:r>
              <a:rPr lang="en-US" sz="900" dirty="0"/>
              <a:t>Git push, delete the branch, then get it back.</a:t>
            </a:r>
          </a:p>
          <a:p>
            <a:r>
              <a:rPr lang="en-US" sz="900" dirty="0">
                <a:hlinkClick r:id="rId2"/>
              </a:rPr>
              <a:t>Safe storage of app secrets in development in ASP.NET Core | Microsoft Docs</a:t>
            </a:r>
            <a:endParaRPr lang="en-US" sz="900" dirty="0"/>
          </a:p>
          <a:p>
            <a:r>
              <a:rPr lang="en-US" sz="900" dirty="0"/>
              <a:t>Show the command line for setting the secrets</a:t>
            </a:r>
          </a:p>
          <a:p>
            <a:r>
              <a:rPr lang="en-US" sz="900" dirty="0"/>
              <a:t>Azure Key Vault</a:t>
            </a:r>
          </a:p>
          <a:p>
            <a:pPr lvl="1"/>
            <a:r>
              <a:rPr lang="en-US" sz="900" dirty="0"/>
              <a:t>What it is and how to access</a:t>
            </a:r>
          </a:p>
          <a:p>
            <a:r>
              <a:rPr lang="en-US" sz="900" dirty="0"/>
              <a:t>How to flatten the Json structure in Env(__) and others with (</a:t>
            </a:r>
            <a:r>
              <a:rPr lang="en-US" sz="900" dirty="0">
                <a:sym typeface="Wingdings" panose="05000000000000000000" pitchFamily="2" charset="2"/>
              </a:rPr>
              <a:t>)</a:t>
            </a:r>
          </a:p>
          <a:p>
            <a:r>
              <a:rPr lang="en-US" sz="900" dirty="0"/>
              <a:t>Use Binding to Map a POCO</a:t>
            </a:r>
          </a:p>
          <a:p>
            <a:pPr lvl="1"/>
            <a:r>
              <a:rPr lang="en-US" sz="900" dirty="0"/>
              <a:t>Get </a:t>
            </a:r>
            <a:r>
              <a:rPr lang="en-US" sz="900" dirty="0" err="1"/>
              <a:t>ConnectionString</a:t>
            </a:r>
            <a:endParaRPr lang="en-US" sz="900" dirty="0"/>
          </a:p>
          <a:p>
            <a:r>
              <a:rPr lang="en-US" sz="900" dirty="0"/>
              <a:t>Asp.net core</a:t>
            </a:r>
          </a:p>
          <a:p>
            <a:pPr lvl="1"/>
            <a:r>
              <a:rPr lang="en-US" sz="900" dirty="0">
                <a:hlinkClick r:id="rId3"/>
              </a:rPr>
              <a:t>Azure Key Vault configuration provider in ASP.NET Core | Microsoft Docs</a:t>
            </a:r>
            <a:endParaRPr lang="en-US" sz="900" dirty="0"/>
          </a:p>
          <a:p>
            <a:r>
              <a:rPr lang="en-US" sz="900" dirty="0">
                <a:hlinkClick r:id="rId4"/>
              </a:rPr>
              <a:t>https://docs.microsoft.com/en-us/dotnet/core/extensions/configuration</a:t>
            </a:r>
            <a:endParaRPr lang="en-US" sz="900" dirty="0"/>
          </a:p>
          <a:p>
            <a:pPr lvl="1"/>
            <a:r>
              <a:rPr lang="en-US" sz="900" dirty="0" err="1"/>
              <a:t>CreateDefaultBuilder</a:t>
            </a:r>
            <a:r>
              <a:rPr lang="en-US" sz="900" dirty="0"/>
              <a:t>(</a:t>
            </a:r>
            <a:r>
              <a:rPr lang="en-US" sz="900" dirty="0" err="1"/>
              <a:t>args</a:t>
            </a:r>
            <a:r>
              <a:rPr lang="en-US" sz="900" dirty="0"/>
              <a:t>)</a:t>
            </a:r>
          </a:p>
          <a:p>
            <a:r>
              <a:rPr lang="en-US" sz="900" dirty="0"/>
              <a:t>Chaining</a:t>
            </a:r>
          </a:p>
          <a:p>
            <a:r>
              <a:rPr lang="en-US" sz="900" dirty="0"/>
              <a:t>Binding</a:t>
            </a:r>
          </a:p>
          <a:p>
            <a:r>
              <a:rPr lang="en-US" sz="900" dirty="0">
                <a:hlinkClick r:id="rId5"/>
              </a:rPr>
              <a:t>Dependency injection in .NET | Microsoft Docs</a:t>
            </a:r>
            <a:endParaRPr lang="en-US" sz="900" dirty="0"/>
          </a:p>
          <a:p>
            <a:r>
              <a:rPr lang="en-US" sz="900" dirty="0">
                <a:hlinkClick r:id="rId6"/>
              </a:rPr>
              <a:t>Use dependency injection in .NET | Microsoft Docs</a:t>
            </a:r>
            <a:endParaRPr lang="en-US" sz="900" dirty="0"/>
          </a:p>
          <a:p>
            <a:r>
              <a:rPr lang="nl-NL" sz="900" dirty="0">
                <a:hlinkClick r:id="rId7"/>
              </a:rPr>
              <a:t>.NET Generic Host | Microsoft Docs</a:t>
            </a:r>
            <a:endParaRPr lang="en-US" sz="900" dirty="0"/>
          </a:p>
          <a:p>
            <a:r>
              <a:rPr lang="en-US" sz="800" dirty="0">
                <a:hlinkClick r:id="rId8"/>
              </a:rPr>
              <a:t>Tutorial - Use Azure Key Vault with a virtual machine in .NET | Microsoft Docs</a:t>
            </a:r>
            <a:endParaRPr lang="en-US" sz="800" dirty="0"/>
          </a:p>
          <a:p>
            <a:r>
              <a:rPr lang="en-US" sz="800">
                <a:hlinkClick r:id="rId9"/>
              </a:rPr>
              <a:t>Configuration providers in .NET | Microsoft Docs</a:t>
            </a:r>
            <a:endParaRPr lang="en-US" sz="900"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9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1" name="Oval 1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Oval 1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Oval 1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Oval 1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6" name="Straight Connector 1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8" name="Rectangle 1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descr="White stones balanced in a stack">
            <a:extLst>
              <a:ext uri="{FF2B5EF4-FFF2-40B4-BE49-F238E27FC236}">
                <a16:creationId xmlns:a16="http://schemas.microsoft.com/office/drawing/2014/main" id="{C5888455-62FF-8292-7C67-A754A4A90C6C}"/>
              </a:ext>
            </a:extLst>
          </p:cNvPr>
          <p:cNvPicPr>
            <a:picLocks noChangeAspect="1"/>
          </p:cNvPicPr>
          <p:nvPr/>
        </p:nvPicPr>
        <p:blipFill>
          <a:blip r:embed="rId2"/>
          <a:srcRect t="15323" r="-1" b="385"/>
          <a:stretch/>
        </p:blipFill>
        <p:spPr>
          <a:xfrm>
            <a:off x="3048" y="-1"/>
            <a:ext cx="12188952" cy="6858000"/>
          </a:xfrm>
          <a:prstGeom prst="rect">
            <a:avLst/>
          </a:prstGeom>
        </p:spPr>
      </p:pic>
      <p:sp>
        <p:nvSpPr>
          <p:cNvPr id="140"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751F1FD-E2D1-B45D-6EB4-51431296C91C}"/>
              </a:ext>
            </a:extLst>
          </p:cNvPr>
          <p:cNvSpPr>
            <a:spLocks noGrp="1"/>
          </p:cNvSpPr>
          <p:nvPr>
            <p:ph type="title"/>
          </p:nvPr>
        </p:nvSpPr>
        <p:spPr>
          <a:xfrm>
            <a:off x="211810" y="768209"/>
            <a:ext cx="6116666" cy="1063244"/>
          </a:xfrm>
        </p:spPr>
        <p:txBody>
          <a:bodyPr vert="horz" lIns="91440" tIns="45720" rIns="91440" bIns="45720" rtlCol="0" anchor="t">
            <a:normAutofit/>
          </a:bodyPr>
          <a:lstStyle/>
          <a:p>
            <a:pPr algn="ctr">
              <a:lnSpc>
                <a:spcPct val="90000"/>
              </a:lnSpc>
            </a:pPr>
            <a:r>
              <a:rPr lang="en-US" sz="2300" dirty="0"/>
              <a:t>Understanding the NEED for Secret Management</a:t>
            </a:r>
          </a:p>
        </p:txBody>
      </p:sp>
      <p:grpSp>
        <p:nvGrpSpPr>
          <p:cNvPr id="142" name="Group 141">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43"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00314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up of a key and a keyhole">
            <a:extLst>
              <a:ext uri="{FF2B5EF4-FFF2-40B4-BE49-F238E27FC236}">
                <a16:creationId xmlns:a16="http://schemas.microsoft.com/office/drawing/2014/main" id="{B7811296-39D7-B444-FEC6-357157609631}"/>
              </a:ext>
            </a:extLst>
          </p:cNvPr>
          <p:cNvPicPr>
            <a:picLocks noChangeAspect="1"/>
          </p:cNvPicPr>
          <p:nvPr/>
        </p:nvPicPr>
        <p:blipFill>
          <a:blip r:embed="rId2"/>
          <a:srcRect t="10334" b="5079"/>
          <a:stretch/>
        </p:blipFill>
        <p:spPr>
          <a:xfrm>
            <a:off x="20" y="1"/>
            <a:ext cx="12191980" cy="6857999"/>
          </a:xfrm>
          <a:prstGeom prst="rect">
            <a:avLst/>
          </a:prstGeom>
        </p:spPr>
      </p:pic>
      <p:sp>
        <p:nvSpPr>
          <p:cNvPr id="33"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7EA5BC57-03BE-A9ED-50B3-C8719C0DD319}"/>
              </a:ext>
            </a:extLst>
          </p:cNvPr>
          <p:cNvSpPr>
            <a:spLocks noGrp="1"/>
          </p:cNvSpPr>
          <p:nvPr>
            <p:ph type="title"/>
          </p:nvPr>
        </p:nvSpPr>
        <p:spPr>
          <a:xfrm>
            <a:off x="565150" y="770890"/>
            <a:ext cx="7335835" cy="1268984"/>
          </a:xfrm>
        </p:spPr>
        <p:txBody>
          <a:bodyPr>
            <a:normAutofit/>
          </a:bodyPr>
          <a:lstStyle/>
          <a:p>
            <a:pPr>
              <a:lnSpc>
                <a:spcPct val="90000"/>
              </a:lnSpc>
            </a:pPr>
            <a:r>
              <a:rPr lang="en-US" sz="2800"/>
              <a:t>Why Secret Management is Important</a:t>
            </a:r>
            <a:br>
              <a:rPr lang="en-US" sz="2800"/>
            </a:br>
            <a:endParaRPr lang="en-US" sz="2800"/>
          </a:p>
        </p:txBody>
      </p:sp>
      <p:sp>
        <p:nvSpPr>
          <p:cNvPr id="51" name="Content Placeholder 2">
            <a:extLst>
              <a:ext uri="{FF2B5EF4-FFF2-40B4-BE49-F238E27FC236}">
                <a16:creationId xmlns:a16="http://schemas.microsoft.com/office/drawing/2014/main" id="{83D56B08-7429-E45B-65BF-3F0806312823}"/>
              </a:ext>
            </a:extLst>
          </p:cNvPr>
          <p:cNvSpPr>
            <a:spLocks noGrp="1"/>
          </p:cNvSpPr>
          <p:nvPr>
            <p:ph idx="1"/>
          </p:nvPr>
        </p:nvSpPr>
        <p:spPr>
          <a:xfrm>
            <a:off x="565150" y="2160016"/>
            <a:ext cx="7335835" cy="3601212"/>
          </a:xfrm>
        </p:spPr>
        <p:txBody>
          <a:bodyPr>
            <a:normAutofit/>
          </a:bodyPr>
          <a:lstStyle/>
          <a:p>
            <a:pPr marL="0" indent="0">
              <a:lnSpc>
                <a:spcPct val="90000"/>
              </a:lnSpc>
              <a:buNone/>
            </a:pPr>
            <a:r>
              <a:rPr lang="en-US" sz="2200"/>
              <a:t>The following should never make into source code control</a:t>
            </a:r>
          </a:p>
          <a:p>
            <a:pPr>
              <a:lnSpc>
                <a:spcPct val="90000"/>
              </a:lnSpc>
            </a:pPr>
            <a:r>
              <a:rPr lang="en-US" sz="2200"/>
              <a:t>Usernames</a:t>
            </a:r>
          </a:p>
          <a:p>
            <a:pPr>
              <a:lnSpc>
                <a:spcPct val="90000"/>
              </a:lnSpc>
            </a:pPr>
            <a:r>
              <a:rPr lang="en-US" sz="2200"/>
              <a:t>Passwords</a:t>
            </a:r>
          </a:p>
          <a:p>
            <a:pPr>
              <a:lnSpc>
                <a:spcPct val="90000"/>
              </a:lnSpc>
            </a:pPr>
            <a:r>
              <a:rPr lang="en-US" sz="2200"/>
              <a:t>API Keys</a:t>
            </a:r>
          </a:p>
          <a:p>
            <a:pPr>
              <a:lnSpc>
                <a:spcPct val="90000"/>
              </a:lnSpc>
            </a:pPr>
            <a:r>
              <a:rPr lang="en-US" sz="2200"/>
              <a:t>Connection Strings</a:t>
            </a:r>
          </a:p>
          <a:p>
            <a:pPr>
              <a:lnSpc>
                <a:spcPct val="90000"/>
              </a:lnSpc>
            </a:pPr>
            <a:r>
              <a:rPr lang="en-US" sz="2200"/>
              <a:t>Private URLs</a:t>
            </a:r>
          </a:p>
          <a:p>
            <a:pPr>
              <a:lnSpc>
                <a:spcPct val="90000"/>
              </a:lnSpc>
            </a:pPr>
            <a:r>
              <a:rPr lang="en-US" sz="2200" err="1"/>
              <a:t>Etc</a:t>
            </a:r>
            <a:r>
              <a:rPr lang="en-US" sz="2200"/>
              <a:t>…</a:t>
            </a:r>
            <a:br>
              <a:rPr lang="en-US" sz="2200"/>
            </a:br>
            <a:endParaRPr lang="en-US" sz="2200"/>
          </a:p>
        </p:txBody>
      </p:sp>
      <p:cxnSp>
        <p:nvCxnSpPr>
          <p:cNvPr id="35" name="Straight Connector 34">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8"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00026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CEA0C-C748-8924-D901-56B64BEB5CF0}"/>
              </a:ext>
            </a:extLst>
          </p:cNvPr>
          <p:cNvSpPr>
            <a:spLocks noGrp="1"/>
          </p:cNvSpPr>
          <p:nvPr>
            <p:ph type="title"/>
          </p:nvPr>
        </p:nvSpPr>
        <p:spPr>
          <a:xfrm>
            <a:off x="565151" y="770889"/>
            <a:ext cx="4133560" cy="3395469"/>
          </a:xfrm>
        </p:spPr>
        <p:txBody>
          <a:bodyPr>
            <a:normAutofit/>
          </a:bodyPr>
          <a:lstStyle/>
          <a:p>
            <a:r>
              <a:rPr lang="en-US"/>
              <a:t>Common Approaches to Secret Management</a:t>
            </a:r>
            <a:br>
              <a:rPr lang="en-US"/>
            </a:br>
            <a:r>
              <a:rPr lang="en-US"/>
              <a:t>   </a:t>
            </a:r>
            <a:endParaRPr lang="en-US" dirty="0"/>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4459D6-EBD0-9C30-4FEF-BF43415C6C0A}"/>
              </a:ext>
            </a:extLst>
          </p:cNvPr>
          <p:cNvGraphicFramePr>
            <a:graphicFrameLocks noGrp="1"/>
          </p:cNvGraphicFramePr>
          <p:nvPr>
            <p:ph idx="1"/>
            <p:extLst>
              <p:ext uri="{D42A27DB-BD31-4B8C-83A1-F6EECF244321}">
                <p14:modId xmlns:p14="http://schemas.microsoft.com/office/powerpoint/2010/main" val="897982317"/>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54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4" name="Oval 9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Oval 9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Oval 10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9" name="Straight Connector 11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1" name="Rectangle 12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descr="Programming data on computer monitor">
            <a:extLst>
              <a:ext uri="{FF2B5EF4-FFF2-40B4-BE49-F238E27FC236}">
                <a16:creationId xmlns:a16="http://schemas.microsoft.com/office/drawing/2014/main" id="{9F513985-5B41-251E-D5E8-F826080A6E03}"/>
              </a:ext>
            </a:extLst>
          </p:cNvPr>
          <p:cNvPicPr>
            <a:picLocks noChangeAspect="1"/>
          </p:cNvPicPr>
          <p:nvPr/>
        </p:nvPicPr>
        <p:blipFill>
          <a:blip r:embed="rId3"/>
          <a:srcRect t="6795" b="8936"/>
          <a:stretch/>
        </p:blipFill>
        <p:spPr>
          <a:xfrm>
            <a:off x="20" y="1"/>
            <a:ext cx="12191980" cy="6857999"/>
          </a:xfrm>
          <a:prstGeom prst="rect">
            <a:avLst/>
          </a:prstGeom>
        </p:spPr>
      </p:pic>
      <p:sp>
        <p:nvSpPr>
          <p:cNvPr id="123"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CA4F393-5631-A62E-FBAD-DA17F00DEA33}"/>
              </a:ext>
            </a:extLst>
          </p:cNvPr>
          <p:cNvSpPr>
            <a:spLocks noGrp="1"/>
          </p:cNvSpPr>
          <p:nvPr>
            <p:ph type="title"/>
          </p:nvPr>
        </p:nvSpPr>
        <p:spPr>
          <a:xfrm>
            <a:off x="232081" y="768335"/>
            <a:ext cx="4836573" cy="2155680"/>
          </a:xfrm>
        </p:spPr>
        <p:txBody>
          <a:bodyPr vert="horz" lIns="91440" tIns="45720" rIns="91440" bIns="45720" rtlCol="0" anchor="t">
            <a:normAutofit fontScale="90000"/>
          </a:bodyPr>
          <a:lstStyle/>
          <a:p>
            <a:pPr algn="ctr">
              <a:lnSpc>
                <a:spcPct val="90000"/>
              </a:lnSpc>
            </a:pPr>
            <a:r>
              <a:rPr lang="en-US" sz="4600" dirty="0"/>
              <a:t>Introducing</a:t>
            </a:r>
            <a:br>
              <a:rPr lang="en-US" sz="4600" dirty="0"/>
            </a:br>
            <a:r>
              <a:rPr lang="en-US" sz="4600" dirty="0"/>
              <a:t>User-Secrets</a:t>
            </a:r>
            <a:br>
              <a:rPr lang="en-US" sz="4600" dirty="0"/>
            </a:br>
            <a:r>
              <a:rPr lang="en-US" sz="4600" dirty="0"/>
              <a:t>in .NET</a:t>
            </a:r>
            <a:br>
              <a:rPr lang="en-US" sz="4600" dirty="0"/>
            </a:br>
            <a:endParaRPr lang="en-US" sz="4600" dirty="0"/>
          </a:p>
        </p:txBody>
      </p:sp>
      <p:cxnSp>
        <p:nvCxnSpPr>
          <p:cNvPr id="125" name="Straight Connector 124">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2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298348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9CB2E-C612-4E53-BF66-E58382AC34E6}"/>
              </a:ext>
            </a:extLst>
          </p:cNvPr>
          <p:cNvSpPr>
            <a:spLocks noGrp="1"/>
          </p:cNvSpPr>
          <p:nvPr>
            <p:ph type="title"/>
          </p:nvPr>
        </p:nvSpPr>
        <p:spPr>
          <a:xfrm>
            <a:off x="565150" y="770890"/>
            <a:ext cx="5018677" cy="1268984"/>
          </a:xfrm>
        </p:spPr>
        <p:txBody>
          <a:bodyPr>
            <a:normAutofit/>
          </a:bodyPr>
          <a:lstStyle/>
          <a:p>
            <a:pPr>
              <a:lnSpc>
                <a:spcPct val="90000"/>
              </a:lnSpc>
            </a:pPr>
            <a:r>
              <a:rPr lang="en-US" sz="2800"/>
              <a:t>What are User-Secrets?</a:t>
            </a:r>
            <a:br>
              <a:rPr lang="en-US" sz="2800"/>
            </a:br>
            <a:r>
              <a:rPr lang="en-US" sz="2800"/>
              <a:t>    </a:t>
            </a:r>
            <a:br>
              <a:rPr lang="en-US" sz="2800"/>
            </a:br>
            <a:endParaRPr lang="en-US" sz="2800"/>
          </a:p>
        </p:txBody>
      </p:sp>
      <p:sp>
        <p:nvSpPr>
          <p:cNvPr id="3" name="Content Placeholder 2">
            <a:extLst>
              <a:ext uri="{FF2B5EF4-FFF2-40B4-BE49-F238E27FC236}">
                <a16:creationId xmlns:a16="http://schemas.microsoft.com/office/drawing/2014/main" id="{F58A5BD6-AC34-312D-8854-790FE77EB245}"/>
              </a:ext>
            </a:extLst>
          </p:cNvPr>
          <p:cNvSpPr>
            <a:spLocks noGrp="1"/>
          </p:cNvSpPr>
          <p:nvPr>
            <p:ph idx="1"/>
          </p:nvPr>
        </p:nvSpPr>
        <p:spPr>
          <a:xfrm>
            <a:off x="565150" y="2160016"/>
            <a:ext cx="5018677" cy="3601212"/>
          </a:xfrm>
        </p:spPr>
        <p:txBody>
          <a:bodyPr>
            <a:normAutofit/>
          </a:bodyPr>
          <a:lstStyle/>
          <a:p>
            <a:r>
              <a:rPr lang="en-US" dirty="0"/>
              <a:t>A tool that enables storing data during development.</a:t>
            </a:r>
          </a:p>
          <a:p>
            <a:r>
              <a:rPr lang="en-US" dirty="0"/>
              <a:t>Not just for sensitive data.</a:t>
            </a:r>
          </a:p>
          <a:p>
            <a:r>
              <a:rPr lang="en-US" dirty="0"/>
              <a:t>Stores the data outside of the source tree.</a:t>
            </a:r>
          </a:p>
          <a:p>
            <a:r>
              <a:rPr lang="en-US" dirty="0"/>
              <a:t>Can be used across multiple projects.</a:t>
            </a:r>
          </a:p>
          <a:p>
            <a:r>
              <a:rPr lang="en-US" dirty="0"/>
              <a:t>Both IDE and CLI tools available</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36"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Oval 4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Magnifying glass and question mark">
            <a:extLst>
              <a:ext uri="{FF2B5EF4-FFF2-40B4-BE49-F238E27FC236}">
                <a16:creationId xmlns:a16="http://schemas.microsoft.com/office/drawing/2014/main" id="{0DC19A65-E51C-24D0-6FB2-A53D43F25A3F}"/>
              </a:ext>
            </a:extLst>
          </p:cNvPr>
          <p:cNvPicPr>
            <a:picLocks noChangeAspect="1"/>
          </p:cNvPicPr>
          <p:nvPr/>
        </p:nvPicPr>
        <p:blipFill>
          <a:blip r:embed="rId3"/>
          <a:srcRect l="23352" r="20398"/>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220854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565151" y="770889"/>
            <a:ext cx="4133560" cy="3395469"/>
          </a:xfrm>
        </p:spPr>
        <p:txBody>
          <a:bodyPr>
            <a:normAutofit/>
          </a:bodyPr>
          <a:lstStyle/>
          <a:p>
            <a:r>
              <a:rPr lang="en-US" dirty="0"/>
              <a:t>Reasons I have heard as to why people are not using this?</a:t>
            </a:r>
          </a:p>
        </p:txBody>
      </p:sp>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4">
            <a:extLst>
              <a:ext uri="{FF2B5EF4-FFF2-40B4-BE49-F238E27FC236}">
                <a16:creationId xmlns:a16="http://schemas.microsoft.com/office/drawing/2014/main" id="{B6D30A1F-2908-87FF-312C-D2068F9A6AFE}"/>
              </a:ext>
            </a:extLst>
          </p:cNvPr>
          <p:cNvGraphicFramePr>
            <a:graphicFrameLocks noGrp="1"/>
          </p:cNvGraphicFramePr>
          <p:nvPr>
            <p:ph idx="1"/>
            <p:extLst>
              <p:ext uri="{D42A27DB-BD31-4B8C-83A1-F6EECF244321}">
                <p14:modId xmlns:p14="http://schemas.microsoft.com/office/powerpoint/2010/main" val="2424625468"/>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932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94CFB-2CE4-9935-26AE-886EE7AC2F44}"/>
              </a:ext>
            </a:extLst>
          </p:cNvPr>
          <p:cNvSpPr>
            <a:spLocks noGrp="1"/>
          </p:cNvSpPr>
          <p:nvPr>
            <p:ph type="title"/>
          </p:nvPr>
        </p:nvSpPr>
        <p:spPr>
          <a:xfrm>
            <a:off x="565150" y="770890"/>
            <a:ext cx="4134538" cy="3927094"/>
          </a:xfrm>
        </p:spPr>
        <p:txBody>
          <a:bodyPr>
            <a:normAutofit/>
          </a:bodyPr>
          <a:lstStyle/>
          <a:p>
            <a:r>
              <a:rPr lang="en-US"/>
              <a:t>Install a nuget package</a:t>
            </a:r>
            <a:endParaRPr lang="en-US" dirty="0"/>
          </a:p>
        </p:txBody>
      </p:sp>
      <p:sp>
        <p:nvSpPr>
          <p:cNvPr id="9" name="Content Placeholder 8">
            <a:extLst>
              <a:ext uri="{FF2B5EF4-FFF2-40B4-BE49-F238E27FC236}">
                <a16:creationId xmlns:a16="http://schemas.microsoft.com/office/drawing/2014/main" id="{440EEB35-6DE3-D7B8-CEE7-738EE9856C78}"/>
              </a:ext>
            </a:extLst>
          </p:cNvPr>
          <p:cNvSpPr>
            <a:spLocks noGrp="1"/>
          </p:cNvSpPr>
          <p:nvPr>
            <p:ph idx="1"/>
          </p:nvPr>
        </p:nvSpPr>
        <p:spPr>
          <a:xfrm>
            <a:off x="5578997" y="889408"/>
            <a:ext cx="5958111" cy="2126488"/>
          </a:xfrm>
        </p:spPr>
        <p:txBody>
          <a:bodyPr>
            <a:normAutofit/>
          </a:bodyPr>
          <a:lstStyle/>
          <a:p>
            <a:endParaRPr lang="en-US" dirty="0"/>
          </a:p>
        </p:txBody>
      </p:sp>
      <p:pic>
        <p:nvPicPr>
          <p:cNvPr id="5" name="Content Placeholder 4">
            <a:extLst>
              <a:ext uri="{FF2B5EF4-FFF2-40B4-BE49-F238E27FC236}">
                <a16:creationId xmlns:a16="http://schemas.microsoft.com/office/drawing/2014/main" id="{5663418D-8B3E-7575-3382-07C59F364BF4}"/>
              </a:ext>
            </a:extLst>
          </p:cNvPr>
          <p:cNvPicPr>
            <a:picLocks noChangeAspect="1"/>
          </p:cNvPicPr>
          <p:nvPr/>
        </p:nvPicPr>
        <p:blipFill>
          <a:blip r:embed="rId2"/>
          <a:stretch>
            <a:fillRect/>
          </a:stretch>
        </p:blipFill>
        <p:spPr>
          <a:xfrm>
            <a:off x="831613" y="2837041"/>
            <a:ext cx="10271403" cy="1746837"/>
          </a:xfrm>
          <a:prstGeom prst="rect">
            <a:avLst/>
          </a:prstGeom>
        </p:spPr>
      </p:pic>
      <p:grpSp>
        <p:nvGrpSpPr>
          <p:cNvPr id="27" name="Group 2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67" name="Oval 66">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Oval 6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2" name="Straight Connector 91">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199BE-EC3A-0BE7-77A9-193AAA5DA803}"/>
              </a:ext>
            </a:extLst>
          </p:cNvPr>
          <p:cNvSpPr>
            <a:spLocks noGrp="1"/>
          </p:cNvSpPr>
          <p:nvPr>
            <p:ph type="title"/>
          </p:nvPr>
        </p:nvSpPr>
        <p:spPr>
          <a:xfrm>
            <a:off x="294468" y="768334"/>
            <a:ext cx="4572000" cy="2866405"/>
          </a:xfrm>
        </p:spPr>
        <p:txBody>
          <a:bodyPr vert="horz" lIns="91440" tIns="45720" rIns="91440" bIns="45720" rtlCol="0" anchor="t">
            <a:normAutofit/>
          </a:bodyPr>
          <a:lstStyle/>
          <a:p>
            <a:r>
              <a:rPr lang="en-US" sz="5400" dirty="0"/>
              <a:t>With </a:t>
            </a:r>
            <a:br>
              <a:rPr lang="en-US" sz="5400" dirty="0"/>
            </a:br>
            <a:r>
              <a:rPr lang="en-US" sz="5400" dirty="0"/>
              <a:t>Visual Studio</a:t>
            </a:r>
          </a:p>
        </p:txBody>
      </p:sp>
      <p:cxnSp>
        <p:nvCxnSpPr>
          <p:cNvPr id="96" name="Straight Connector 9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797667B3-7ADD-67B1-C093-921605FFF9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0304"/>
          <a:stretch/>
        </p:blipFill>
        <p:spPr>
          <a:xfrm>
            <a:off x="5264837" y="1"/>
            <a:ext cx="6927163" cy="6857999"/>
          </a:xfrm>
          <a:prstGeom prst="rect">
            <a:avLst/>
          </a:prstGeom>
        </p:spPr>
      </p:pic>
      <p:grpSp>
        <p:nvGrpSpPr>
          <p:cNvPr id="98" name="Group 97">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99"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77671091"/>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41242D"/>
      </a:dk2>
      <a:lt2>
        <a:srgbClr val="E2E8E6"/>
      </a:lt2>
      <a:accent1>
        <a:srgbClr val="BA7F90"/>
      </a:accent1>
      <a:accent2>
        <a:srgbClr val="C593B6"/>
      </a:accent2>
      <a:accent3>
        <a:srgbClr val="C59A94"/>
      </a:accent3>
      <a:accent4>
        <a:srgbClr val="77AE8C"/>
      </a:accent4>
      <a:accent5>
        <a:srgbClr val="82ACA4"/>
      </a:accent5>
      <a:accent6>
        <a:srgbClr val="7AA9B6"/>
      </a:accent6>
      <a:hlink>
        <a:srgbClr val="568F7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564</TotalTime>
  <Words>746</Words>
  <Application>Microsoft Office PowerPoint</Application>
  <PresentationFormat>Widescreen</PresentationFormat>
  <Paragraphs>96</Paragraphs>
  <Slides>18</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Avenir Next</vt:lpstr>
      <vt:lpstr>Neue Haas Grotesk Text Pro</vt:lpstr>
      <vt:lpstr>Segoe UI</vt:lpstr>
      <vt:lpstr>Wingdings</vt:lpstr>
      <vt:lpstr>PunchcardVTI</vt:lpstr>
      <vt:lpstr>Stop checking in your secrets</vt:lpstr>
      <vt:lpstr>Understanding the NEED for Secret Management</vt:lpstr>
      <vt:lpstr>Why Secret Management is Important </vt:lpstr>
      <vt:lpstr>Common Approaches to Secret Management    </vt:lpstr>
      <vt:lpstr>Introducing User-Secrets in .NET </vt:lpstr>
      <vt:lpstr>What are User-Secrets?      </vt:lpstr>
      <vt:lpstr>Reasons I have heard as to why people are not using this?</vt:lpstr>
      <vt:lpstr>Install a nuget package</vt:lpstr>
      <vt:lpstr>With  Visual Studio</vt:lpstr>
      <vt:lpstr>Use the CLI Luke!</vt:lpstr>
      <vt:lpstr>I don’t see a change.  Did the command work?</vt:lpstr>
      <vt:lpstr>Where does User-Secrets store stuff?</vt:lpstr>
      <vt:lpstr>Show me the code already!</vt:lpstr>
      <vt:lpstr>Best Practices for Secret Management </vt:lpstr>
      <vt:lpstr>Advanced Topics </vt:lpstr>
      <vt:lpstr>Remember!</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Harold Pulcher</dc:creator>
  <cp:lastModifiedBy>Harold Pulcher</cp:lastModifiedBy>
  <cp:revision>11</cp:revision>
  <dcterms:created xsi:type="dcterms:W3CDTF">2021-08-30T02:25:54Z</dcterms:created>
  <dcterms:modified xsi:type="dcterms:W3CDTF">2024-08-25T19:27:03Z</dcterms:modified>
</cp:coreProperties>
</file>