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6" r:id="rId6"/>
    <p:sldId id="267" r:id="rId7"/>
    <p:sldId id="269" r:id="rId8"/>
    <p:sldId id="265" r:id="rId9"/>
    <p:sldId id="268" r:id="rId10"/>
  </p:sldIdLst>
  <p:sldSz cx="6858000" cy="5143500"/>
  <p:notesSz cx="6858000" cy="9144000"/>
  <p:embeddedFontLst>
    <p:embeddedFont>
      <p:font typeface="HGPｺﾞｼｯｸM" panose="020B0600000000000000" pitchFamily="50" charset="-128"/>
      <p:regular r:id="rId12"/>
    </p:embeddedFont>
    <p:embeddedFont>
      <p:font typeface="HGSｺﾞｼｯｸM" panose="020B0600000000000000" pitchFamily="50" charset="-128"/>
      <p:regular r:id="rId13"/>
    </p:embeddedFont>
    <p:embeddedFont>
      <p:font typeface="Oswald"/>
      <p:regular r:id="rId14"/>
      <p:bold r:id="rId15"/>
    </p:embeddedFont>
    <p:embeddedFont>
      <p:font typeface="Source Sans Pro" panose="020B060007020508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8C0"/>
    <a:srgbClr val="44DBF8"/>
    <a:srgbClr val="BDF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3D066-9ED0-4AC3-AC85-73CB452F98D2}">
  <a:tblStyle styleId="{A773D066-9ED0-4AC3-AC85-73CB452F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82" autoAdjust="0"/>
  </p:normalViewPr>
  <p:slideViewPr>
    <p:cSldViewPr snapToGrid="0">
      <p:cViewPr varScale="1">
        <p:scale>
          <a:sx n="59" d="100"/>
          <a:sy n="59" d="100"/>
        </p:scale>
        <p:origin x="1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20082" y="2008378"/>
            <a:ext cx="6907988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>
            <a:off x="-20082" y="2139700"/>
            <a:ext cx="6907988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Shape 36"/>
          <p:cNvSpPr/>
          <p:nvPr/>
        </p:nvSpPr>
        <p:spPr>
          <a:xfrm rot="8100000">
            <a:off x="1385987" y="18145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Shape 37"/>
          <p:cNvSpPr/>
          <p:nvPr/>
        </p:nvSpPr>
        <p:spPr>
          <a:xfrm rot="8100000">
            <a:off x="4529237" y="20984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Shape 38"/>
          <p:cNvSpPr/>
          <p:nvPr/>
        </p:nvSpPr>
        <p:spPr>
          <a:xfrm rot="8100000">
            <a:off x="5386487" y="21317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9" name="Shape 39"/>
          <p:cNvGrpSpPr/>
          <p:nvPr/>
        </p:nvGrpSpPr>
        <p:grpSpPr>
          <a:xfrm>
            <a:off x="-7144" y="2024075"/>
            <a:ext cx="6875869" cy="595300"/>
            <a:chOff x="-9525" y="4462475"/>
            <a:chExt cx="9167825" cy="595300"/>
          </a:xfrm>
        </p:grpSpPr>
        <p:sp>
          <p:nvSpPr>
            <p:cNvPr id="40" name="Shape 4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Shape 4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Shape 43"/>
          <p:cNvGrpSpPr/>
          <p:nvPr/>
        </p:nvGrpSpPr>
        <p:grpSpPr>
          <a:xfrm>
            <a:off x="-32127" y="2005091"/>
            <a:ext cx="6922181" cy="642787"/>
            <a:chOff x="-42837" y="4443488"/>
            <a:chExt cx="9229575" cy="642787"/>
          </a:xfrm>
        </p:grpSpPr>
        <p:sp>
          <p:nvSpPr>
            <p:cNvPr id="44" name="Shape 4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Shape 4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Shape 4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" name="Shape 4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" name="Shape 4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" name="Shape 4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0" name="Shape 5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Shape 5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2" name="Shape 5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3" name="Shape 5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4" name="Shape 5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5" name="Shape 5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6" name="Shape 5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7" name="Shape 5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Shape 5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Shape 5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0" name="Shape 6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1" name="Shape 6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2" name="Shape 6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3" name="Shape 6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4" name="Shape 6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Shape 6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7" name="Shape 6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" name="Shape 6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9" name="Shape 69"/>
          <p:cNvSpPr/>
          <p:nvPr/>
        </p:nvSpPr>
        <p:spPr>
          <a:xfrm>
            <a:off x="2243025" y="21478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0" name="Shape 70"/>
          <p:cNvSpPr/>
          <p:nvPr/>
        </p:nvSpPr>
        <p:spPr>
          <a:xfrm>
            <a:off x="814275" y="24335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1" name="Shape 71"/>
          <p:cNvSpPr/>
          <p:nvPr/>
        </p:nvSpPr>
        <p:spPr>
          <a:xfrm>
            <a:off x="3671775" y="20776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2" name="Shape 72"/>
          <p:cNvSpPr/>
          <p:nvPr/>
        </p:nvSpPr>
        <p:spPr>
          <a:xfrm rot="8100000">
            <a:off x="6524963" y="18907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2135981" y="3363425"/>
            <a:ext cx="420772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1645B2-DD95-443D-82F5-A4F042E94FB5}"/>
              </a:ext>
            </a:extLst>
          </p:cNvPr>
          <p:cNvSpPr/>
          <p:nvPr userDrawn="1"/>
        </p:nvSpPr>
        <p:spPr>
          <a:xfrm rot="10800000">
            <a:off x="6129336" y="11335"/>
            <a:ext cx="738934" cy="721781"/>
          </a:xfrm>
          <a:prstGeom prst="triangle">
            <a:avLst>
              <a:gd name="adj" fmla="val 607"/>
            </a:avLst>
          </a:prstGeom>
          <a:solidFill>
            <a:srgbClr val="BDF32E">
              <a:alpha val="8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4C81AA7F-6DC3-4188-9AC3-0A8E6C3AB66F}"/>
              </a:ext>
            </a:extLst>
          </p:cNvPr>
          <p:cNvSpPr/>
          <p:nvPr userDrawn="1"/>
        </p:nvSpPr>
        <p:spPr>
          <a:xfrm flipV="1">
            <a:off x="5715001" y="-1"/>
            <a:ext cx="1153725" cy="527898"/>
          </a:xfrm>
          <a:prstGeom prst="triangle">
            <a:avLst>
              <a:gd name="adj" fmla="val 100000"/>
            </a:avLst>
          </a:prstGeom>
          <a:solidFill>
            <a:srgbClr val="44DBF8">
              <a:alpha val="8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50"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801704" y="184243"/>
            <a:ext cx="524745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8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 hasCustomPrompt="1"/>
          </p:nvPr>
        </p:nvSpPr>
        <p:spPr>
          <a:xfrm>
            <a:off x="264337" y="1540175"/>
            <a:ext cx="6382467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66693">
              <a:spcBef>
                <a:spcPts val="450"/>
              </a:spcBef>
              <a:spcAft>
                <a:spcPts val="0"/>
              </a:spcAft>
              <a:buSzPts val="2000"/>
              <a:buChar char="◉"/>
              <a:defRPr sz="24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685783" lvl="1" indent="-257168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000"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1028675" lvl="2" indent="-257168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371566" lvl="3" indent="-25716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457" lvl="4" indent="-257168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348" lvl="5" indent="-257168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240" lvl="6" indent="-25716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132" lvl="7" indent="-257168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023" lvl="8" indent="-257168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r>
              <a:rPr lang="en-US" altLang="ja-JP" dirty="0"/>
              <a:t>Ds</a:t>
            </a:r>
          </a:p>
          <a:p>
            <a:pPr lvl="1"/>
            <a:r>
              <a:rPr lang="ja-JP" altLang="en-US" dirty="0"/>
              <a:t>あｓ</a:t>
            </a:r>
          </a:p>
        </p:txBody>
      </p:sp>
      <p:sp>
        <p:nvSpPr>
          <p:cNvPr id="163" name="Shape 163"/>
          <p:cNvSpPr/>
          <p:nvPr/>
        </p:nvSpPr>
        <p:spPr>
          <a:xfrm>
            <a:off x="-21430" y="4446775"/>
            <a:ext cx="6893719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Shape 164"/>
          <p:cNvSpPr/>
          <p:nvPr/>
        </p:nvSpPr>
        <p:spPr>
          <a:xfrm>
            <a:off x="-21430" y="4578114"/>
            <a:ext cx="6893719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Shape 165"/>
          <p:cNvSpPr/>
          <p:nvPr/>
        </p:nvSpPr>
        <p:spPr>
          <a:xfrm rot="8100000">
            <a:off x="1385987" y="42529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6" name="Shape 166"/>
          <p:cNvSpPr/>
          <p:nvPr/>
        </p:nvSpPr>
        <p:spPr>
          <a:xfrm rot="8100000">
            <a:off x="4529237" y="453681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7" name="Shape 167"/>
          <p:cNvSpPr/>
          <p:nvPr/>
        </p:nvSpPr>
        <p:spPr>
          <a:xfrm rot="8100000">
            <a:off x="5386487" y="4570169"/>
            <a:ext cx="91959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68" name="Shape 168"/>
          <p:cNvGrpSpPr/>
          <p:nvPr/>
        </p:nvGrpSpPr>
        <p:grpSpPr>
          <a:xfrm>
            <a:off x="-7144" y="4462475"/>
            <a:ext cx="6875869" cy="595300"/>
            <a:chOff x="-9525" y="4462475"/>
            <a:chExt cx="9167825" cy="595300"/>
          </a:xfrm>
        </p:grpSpPr>
        <p:sp>
          <p:nvSpPr>
            <p:cNvPr id="169" name="Shape 16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Shape 17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Shape 17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Shape 172"/>
          <p:cNvGrpSpPr/>
          <p:nvPr/>
        </p:nvGrpSpPr>
        <p:grpSpPr>
          <a:xfrm>
            <a:off x="-32127" y="4443491"/>
            <a:ext cx="6922181" cy="642787"/>
            <a:chOff x="-42837" y="4443488"/>
            <a:chExt cx="9229575" cy="642787"/>
          </a:xfrm>
        </p:grpSpPr>
        <p:sp>
          <p:nvSpPr>
            <p:cNvPr id="173" name="Shape 17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98" name="Shape 198"/>
          <p:cNvSpPr/>
          <p:nvPr/>
        </p:nvSpPr>
        <p:spPr>
          <a:xfrm>
            <a:off x="2243025" y="458620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9" name="Shape 199"/>
          <p:cNvSpPr/>
          <p:nvPr/>
        </p:nvSpPr>
        <p:spPr>
          <a:xfrm>
            <a:off x="814275" y="4871950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0" name="Shape 200"/>
          <p:cNvSpPr/>
          <p:nvPr/>
        </p:nvSpPr>
        <p:spPr>
          <a:xfrm>
            <a:off x="3671775" y="4516032"/>
            <a:ext cx="8595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1" name="Shape 201"/>
          <p:cNvSpPr/>
          <p:nvPr/>
        </p:nvSpPr>
        <p:spPr>
          <a:xfrm rot="8100000">
            <a:off x="6524963" y="4329169"/>
            <a:ext cx="91959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265088" y="-5663"/>
            <a:ext cx="544729" cy="364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 b="1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285750" y="7"/>
            <a:ext cx="62865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85813" y="634125"/>
            <a:ext cx="524745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06888" y="1540175"/>
            <a:ext cx="524745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17581" y="4826200"/>
            <a:ext cx="411525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7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555171" y="2827050"/>
            <a:ext cx="5914041" cy="8698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dirty="0"/>
              <a:t>Aoyama Code </a:t>
            </a:r>
            <a:r>
              <a:rPr lang="en-US" dirty="0" err="1"/>
              <a:t>DataBase</a:t>
            </a:r>
            <a:endParaRPr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5F1865-45B4-4840-BF24-2A55F55FF7A4}"/>
              </a:ext>
            </a:extLst>
          </p:cNvPr>
          <p:cNvSpPr txBox="1"/>
          <p:nvPr/>
        </p:nvSpPr>
        <p:spPr>
          <a:xfrm>
            <a:off x="3777343" y="4110917"/>
            <a:ext cx="269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澤浦司　</a:t>
            </a:r>
            <a:r>
              <a:rPr kumimoji="1" lang="en-US" altLang="ja-JP" sz="20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(15816038)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DA2654-1B50-432A-997F-52672D1957E9}"/>
              </a:ext>
            </a:extLst>
          </p:cNvPr>
          <p:cNvSpPr txBox="1"/>
          <p:nvPr/>
        </p:nvSpPr>
        <p:spPr>
          <a:xfrm>
            <a:off x="3777343" y="4524934"/>
            <a:ext cx="269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前川由依 </a:t>
            </a:r>
            <a:r>
              <a:rPr kumimoji="1" lang="en-US" altLang="ja-JP" sz="20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(15816085)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1F18E-D909-40E1-A27F-F85C3C55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74D3B0-C5B5-4706-B26D-6DCBE8E9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195" y="900043"/>
            <a:ext cx="6382467" cy="1922100"/>
          </a:xfrm>
        </p:spPr>
        <p:txBody>
          <a:bodyPr/>
          <a:lstStyle/>
          <a:p>
            <a:r>
              <a:rPr kumimoji="1" lang="ja-JP" altLang="en-US" dirty="0"/>
              <a:t>アプリケーションの概要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機能の紹介</a:t>
            </a:r>
            <a:endParaRPr kumimoji="1" lang="en-US" altLang="ja-JP" dirty="0"/>
          </a:p>
          <a:p>
            <a:r>
              <a:rPr kumimoji="1" lang="ja-JP" altLang="en-US" dirty="0"/>
              <a:t>参考にした資料</a:t>
            </a:r>
            <a:endParaRPr kumimoji="1" lang="en-US" altLang="ja-JP" dirty="0"/>
          </a:p>
          <a:p>
            <a:r>
              <a:rPr kumimoji="1" lang="ja-JP" altLang="en-US" dirty="0"/>
              <a:t>感想</a:t>
            </a:r>
            <a:endParaRPr kumimoji="1" lang="en-US" altLang="ja-JP" dirty="0"/>
          </a:p>
          <a:p>
            <a:pPr marL="76199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F493F7-806E-4A87-B16F-8823EA4FFA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233894" y="0"/>
            <a:ext cx="544729" cy="36489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000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E85F0-B528-4606-9FEB-1B0B5CE3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7AD06-E260-4F31-8FED-0E029D36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195" y="1072089"/>
            <a:ext cx="6382467" cy="1922100"/>
          </a:xfrm>
        </p:spPr>
        <p:txBody>
          <a:bodyPr/>
          <a:lstStyle/>
          <a:p>
            <a:r>
              <a:rPr kumimoji="1" lang="en-US" altLang="ja-JP" dirty="0"/>
              <a:t>AIZU</a:t>
            </a:r>
            <a:r>
              <a:rPr kumimoji="1" lang="ja-JP" altLang="en-US" dirty="0"/>
              <a:t> </a:t>
            </a:r>
            <a:r>
              <a:rPr kumimoji="1" lang="en-US" altLang="ja-JP" dirty="0"/>
              <a:t>ONLINE</a:t>
            </a:r>
            <a:r>
              <a:rPr kumimoji="1" lang="ja-JP" altLang="en-US" dirty="0"/>
              <a:t> </a:t>
            </a:r>
            <a:r>
              <a:rPr kumimoji="1" lang="en-US" altLang="ja-JP" dirty="0"/>
              <a:t>JUDGE</a:t>
            </a:r>
            <a:r>
              <a:rPr kumimoji="1" lang="ja-JP" altLang="en-US" dirty="0"/>
              <a:t>から、正答した</a:t>
            </a:r>
            <a:endParaRPr kumimoji="1" lang="en-US" altLang="ja-JP" dirty="0"/>
          </a:p>
          <a:p>
            <a:pPr marL="76199" indent="0">
              <a:buNone/>
            </a:pPr>
            <a:r>
              <a:rPr kumimoji="1" lang="ja-JP" altLang="en-US" dirty="0"/>
              <a:t>　ソースコードを一覧で表示する</a:t>
            </a:r>
            <a:endParaRPr kumimoji="1" lang="en-US" altLang="ja-JP" dirty="0"/>
          </a:p>
          <a:p>
            <a:r>
              <a:rPr kumimoji="1" lang="ja-JP" altLang="en-US" dirty="0"/>
              <a:t>提出日時降順になっており、問題文の参照も</a:t>
            </a:r>
            <a:endParaRPr kumimoji="1" lang="en-US" altLang="ja-JP" dirty="0"/>
          </a:p>
          <a:p>
            <a:pPr marL="76199" indent="0">
              <a:buNone/>
            </a:pPr>
            <a:r>
              <a:rPr kumimoji="1" lang="ja-JP" altLang="en-US" dirty="0"/>
              <a:t>　リンクから可能</a:t>
            </a:r>
            <a:endParaRPr kumimoji="1" lang="en-US" altLang="ja-JP" dirty="0"/>
          </a:p>
          <a:p>
            <a:r>
              <a:rPr kumimoji="1" lang="ja-JP" altLang="en-US" dirty="0"/>
              <a:t>競技プログラミングをしている人向け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C9871E-497F-4AA6-A02C-BFC56A4D6E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83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AFB73-3431-4014-A049-15938AC2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0C028-7BBA-4932-8B35-619963A0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195" y="1028547"/>
            <a:ext cx="6382467" cy="1922100"/>
          </a:xfrm>
        </p:spPr>
        <p:txBody>
          <a:bodyPr/>
          <a:lstStyle/>
          <a:p>
            <a:r>
              <a:rPr kumimoji="1" lang="ja-JP" altLang="en-US" dirty="0"/>
              <a:t>友達がどんな問題を最近解いたのかわかる</a:t>
            </a:r>
            <a:endParaRPr kumimoji="1" lang="en-US" altLang="ja-JP" dirty="0"/>
          </a:p>
          <a:p>
            <a:pPr marL="76199" indent="0">
              <a:buNone/>
            </a:pPr>
            <a:r>
              <a:rPr kumimoji="1" lang="ja-JP" altLang="en-US" dirty="0"/>
              <a:t>　　→モチベーションに繋がる</a:t>
            </a:r>
            <a:endParaRPr kumimoji="1" lang="en-US" altLang="ja-JP" dirty="0"/>
          </a:p>
          <a:p>
            <a:r>
              <a:rPr kumimoji="1" lang="ja-JP" altLang="en-US" dirty="0"/>
              <a:t>自分が解いた後、その問題を友達がどのように</a:t>
            </a:r>
            <a:endParaRPr kumimoji="1" lang="en-US" altLang="ja-JP" dirty="0"/>
          </a:p>
          <a:p>
            <a:pPr marL="76199" indent="0">
              <a:buNone/>
            </a:pPr>
            <a:r>
              <a:rPr kumimoji="1" lang="ja-JP" altLang="en-US" dirty="0"/>
              <a:t>　解いたのか、ソースコードの比較ができる</a:t>
            </a:r>
            <a:endParaRPr kumimoji="1" lang="en-US" altLang="ja-JP" dirty="0"/>
          </a:p>
          <a:p>
            <a:pPr marL="76199" indent="0">
              <a:buNone/>
            </a:pPr>
            <a:r>
              <a:rPr kumimoji="1" lang="ja-JP" altLang="en-US" dirty="0"/>
              <a:t>　　→新しい知識に繋がる</a:t>
            </a:r>
            <a:endParaRPr kumimoji="1" lang="en-US" altLang="ja-JP" dirty="0"/>
          </a:p>
          <a:p>
            <a:r>
              <a:rPr kumimoji="1" lang="ja-JP" altLang="en-US" dirty="0"/>
              <a:t>今後も機能を拡張し、実際に利用したい</a:t>
            </a:r>
            <a:endParaRPr kumimoji="1" lang="en-US" altLang="ja-JP" dirty="0"/>
          </a:p>
          <a:p>
            <a:pPr marL="76199" indent="0">
              <a:buNone/>
            </a:pPr>
            <a:r>
              <a:rPr kumimoji="1" lang="ja-JP" altLang="en-US" dirty="0"/>
              <a:t>　　（コメントやタグ付け機能など）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6C60F5-91ED-46FB-B407-DFF0A1545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449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201C1-66B6-47A9-8F00-28D6DF8D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254693-97AF-4B6C-94D6-41D37591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195" y="900043"/>
            <a:ext cx="6382467" cy="715800"/>
          </a:xfrm>
        </p:spPr>
        <p:txBody>
          <a:bodyPr/>
          <a:lstStyle/>
          <a:p>
            <a:pPr marL="76199" indent="0">
              <a:buNone/>
            </a:pPr>
            <a:r>
              <a:rPr kumimoji="1" lang="ja-JP" altLang="en-US" dirty="0"/>
              <a:t>ホーム画面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FF44D-4C8C-4693-BFAC-3E988B994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B8F509-A959-483E-BD8A-53C9A1CF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46" y="1022699"/>
            <a:ext cx="4370539" cy="3243400"/>
          </a:xfrm>
          <a:prstGeom prst="rect">
            <a:avLst/>
          </a:prstGeom>
        </p:spPr>
      </p:pic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CCB8AF87-68D0-4115-B4C7-3B335FCF65E9}"/>
              </a:ext>
            </a:extLst>
          </p:cNvPr>
          <p:cNvSpPr txBox="1">
            <a:spLocks/>
          </p:cNvSpPr>
          <p:nvPr/>
        </p:nvSpPr>
        <p:spPr>
          <a:xfrm>
            <a:off x="89672" y="1637129"/>
            <a:ext cx="2403158" cy="5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6669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400" b="0" i="0" u="none" strike="noStrike" cap="none">
                <a:solidFill>
                  <a:srgbClr val="28324A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Source Sans Pro"/>
                <a:sym typeface="Source Sans Pro"/>
              </a:defRPr>
            </a:lvl1pPr>
            <a:lvl2pPr marL="685783" marR="0" lvl="1" indent="-257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  <a:cs typeface="Source Sans Pro"/>
                <a:sym typeface="Source Sans Pro"/>
              </a:defRPr>
            </a:lvl2pPr>
            <a:lvl3pPr marL="1028675" marR="0" lvl="2" indent="-257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566" marR="0" lvl="3" indent="-257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714457" marR="0" lvl="4" indent="-257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057348" marR="0" lvl="5" indent="-257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400240" marR="0" lvl="6" indent="-257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743132" marR="0" lvl="7" indent="-257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086023" marR="0" lvl="8" indent="-2571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199" indent="0">
              <a:buNone/>
            </a:pPr>
            <a:r>
              <a:rPr kumimoji="1" lang="ja-JP" altLang="en-US" sz="1800" dirty="0"/>
              <a:t>検索フォームに</a:t>
            </a:r>
            <a:endParaRPr kumimoji="1" lang="en-US" altLang="ja-JP" sz="1800" dirty="0"/>
          </a:p>
          <a:p>
            <a:pPr marL="76199" indent="0">
              <a:buNone/>
            </a:pPr>
            <a:r>
              <a:rPr kumimoji="1" lang="en-US" altLang="ja-JP" sz="1800" dirty="0"/>
              <a:t>ID</a:t>
            </a:r>
            <a:r>
              <a:rPr kumimoji="1" lang="ja-JP" altLang="en-US" sz="1800" dirty="0"/>
              <a:t>を入れる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40606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5B4FE-CCAA-4429-8571-C1F76B80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1EDB85-6744-496B-AA0C-F21E27BE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195" y="900043"/>
            <a:ext cx="6382467" cy="1922100"/>
          </a:xfrm>
        </p:spPr>
        <p:txBody>
          <a:bodyPr/>
          <a:lstStyle/>
          <a:p>
            <a:r>
              <a:rPr kumimoji="1" lang="ja-JP" altLang="en-US" dirty="0"/>
              <a:t>解いた問題の一覧</a:t>
            </a:r>
            <a:endParaRPr kumimoji="1" lang="en-US" altLang="ja-JP" dirty="0"/>
          </a:p>
          <a:p>
            <a:r>
              <a:rPr kumimoji="1" lang="ja-JP" altLang="en-US" dirty="0"/>
              <a:t>問題番号、実行時間、日時等の表</a:t>
            </a:r>
            <a:endParaRPr kumimoji="1" lang="en-US" altLang="ja-JP" dirty="0"/>
          </a:p>
          <a:p>
            <a:r>
              <a:rPr kumimoji="1" lang="ja-JP" altLang="en-US" dirty="0"/>
              <a:t>問題番号から問題のページに飛ぶことが可能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7BE9D7-1580-4C3C-B611-9D1B3296DD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26A4A52-7211-4A7D-B786-89D073F3B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41"/>
          <a:stretch/>
        </p:blipFill>
        <p:spPr>
          <a:xfrm>
            <a:off x="237766" y="2357919"/>
            <a:ext cx="6382468" cy="19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4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EB8A6-DF97-4AFF-BAAF-9D09211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9665B8-A714-493F-879D-33A3979F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66" y="900043"/>
            <a:ext cx="6382467" cy="1922100"/>
          </a:xfrm>
        </p:spPr>
        <p:txBody>
          <a:bodyPr/>
          <a:lstStyle/>
          <a:p>
            <a:r>
              <a:rPr kumimoji="1" lang="ja-JP" altLang="en-US" dirty="0"/>
              <a:t>問題の一覧から詳細ページに行く</a:t>
            </a:r>
            <a:endParaRPr kumimoji="1" lang="en-US" altLang="ja-JP" dirty="0"/>
          </a:p>
          <a:p>
            <a:r>
              <a:rPr kumimoji="1" lang="ja-JP" altLang="en-US" dirty="0"/>
              <a:t>提出したソースコードを見ることが出来る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178622-7EDD-4F3D-9DB7-7F8CA0334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35454D-7783-4ABC-9289-F241BE7DF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88"/>
          <a:stretch/>
        </p:blipFill>
        <p:spPr>
          <a:xfrm>
            <a:off x="794941" y="1939279"/>
            <a:ext cx="5254213" cy="30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3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108ED-BE9C-46D6-A8EC-43FC79EC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参考にした資料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655E6-544A-4764-9022-85D83CBFF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Django</a:t>
            </a:r>
            <a:r>
              <a:rPr kumimoji="1" lang="ja-JP" altLang="en-US" dirty="0"/>
              <a:t>　超入門　（著者　掌田津耶乃）</a:t>
            </a:r>
            <a:endParaRPr kumimoji="1" lang="en-US" altLang="ja-JP" dirty="0"/>
          </a:p>
          <a:p>
            <a:r>
              <a:rPr kumimoji="1" lang="ja-JP" altLang="en-US" dirty="0"/>
              <a:t>サルでもわかる</a:t>
            </a:r>
            <a:r>
              <a:rPr kumimoji="1" lang="en-US" altLang="ja-JP" dirty="0"/>
              <a:t>Git</a:t>
            </a:r>
            <a:r>
              <a:rPr kumimoji="1" lang="ja-JP" altLang="en-US" dirty="0"/>
              <a:t>入門 </a:t>
            </a:r>
            <a:endParaRPr kumimoji="1" lang="en-US" altLang="ja-JP" dirty="0"/>
          </a:p>
          <a:p>
            <a:pPr marL="76199" indent="0">
              <a:buNone/>
            </a:pPr>
            <a:r>
              <a:rPr kumimoji="1" lang="en-US" altLang="ja-JP" dirty="0"/>
              <a:t>  (https://backlog.com/ja/git-tutorial/)</a:t>
            </a:r>
          </a:p>
          <a:p>
            <a:r>
              <a:rPr kumimoji="1" lang="en-US" altLang="ja-JP" dirty="0"/>
              <a:t>AOJ API Reference</a:t>
            </a:r>
          </a:p>
          <a:p>
            <a:pPr marL="76199" indent="0">
              <a:buNone/>
            </a:pPr>
            <a:r>
              <a:rPr kumimoji="1" lang="en-US" altLang="ja-JP" dirty="0"/>
              <a:t>  (http://developers.u-aizu.ac.jp/index)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53A7EE-5802-45A7-A676-DD77A87F2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8722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F6567-C789-460E-80C5-CEC0A0A0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A37F1-D096-4702-B658-825A6F6E0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json </a:t>
            </a:r>
            <a:r>
              <a:rPr kumimoji="1" lang="ja-JP" altLang="en-US" dirty="0"/>
              <a:t>の扱いに手間取った</a:t>
            </a:r>
            <a:endParaRPr kumimoji="1" lang="en-US" altLang="ja-JP" dirty="0"/>
          </a:p>
          <a:p>
            <a:r>
              <a:rPr kumimoji="1" lang="ja-JP" altLang="en-US" dirty="0"/>
              <a:t>もう少しオリジナル開発の授業時間を</a:t>
            </a:r>
            <a:endParaRPr kumimoji="1" lang="en-US" altLang="ja-JP" dirty="0"/>
          </a:p>
          <a:p>
            <a:pPr marL="76199" indent="0">
              <a:buNone/>
            </a:pPr>
            <a:r>
              <a:rPr kumimoji="1" lang="ja-JP" altLang="en-US" dirty="0"/>
              <a:t>   とってほしかった</a:t>
            </a:r>
            <a:endParaRPr kumimoji="1" lang="en-US" altLang="ja-JP" dirty="0"/>
          </a:p>
          <a:p>
            <a:r>
              <a:rPr kumimoji="1" lang="en-US" altLang="ja-JP" dirty="0"/>
              <a:t>s</a:t>
            </a:r>
            <a:r>
              <a:rPr kumimoji="1" lang="en-US" altLang="ja-JP"/>
              <a:t>tatic</a:t>
            </a:r>
            <a:r>
              <a:rPr kumimoji="1" lang="ja-JP" altLang="en-US" dirty="0"/>
              <a:t>ファイルの扱いが大変だった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DBA4E6-AD89-4A25-BFF8-E70C70E8BB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636330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137</Words>
  <Application>Microsoft Office PowerPoint</Application>
  <PresentationFormat>ユーザー設定</PresentationFormat>
  <Paragraphs>53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HGSｺﾞｼｯｸM</vt:lpstr>
      <vt:lpstr>Source Sans Pro</vt:lpstr>
      <vt:lpstr>Oswald</vt:lpstr>
      <vt:lpstr>HGPｺﾞｼｯｸM</vt:lpstr>
      <vt:lpstr>Arial</vt:lpstr>
      <vt:lpstr>Quince template</vt:lpstr>
      <vt:lpstr>Aoyama Code DataBase</vt:lpstr>
      <vt:lpstr>目次</vt:lpstr>
      <vt:lpstr>概要</vt:lpstr>
      <vt:lpstr>目的</vt:lpstr>
      <vt:lpstr>機能の紹介</vt:lpstr>
      <vt:lpstr>機能の紹介</vt:lpstr>
      <vt:lpstr>機能の紹介</vt:lpstr>
      <vt:lpstr>参考にした資料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Yui Maekawa</dc:creator>
  <cp:lastModifiedBy>Maekawa Yui</cp:lastModifiedBy>
  <cp:revision>59</cp:revision>
  <dcterms:modified xsi:type="dcterms:W3CDTF">2018-07-29T14:44:08Z</dcterms:modified>
</cp:coreProperties>
</file>