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5" r:id="rId12"/>
    <p:sldId id="266" r:id="rId13"/>
  </p:sldIdLst>
  <p:sldSz cx="18288000" cy="10287000"/>
  <p:notesSz cx="6858000" cy="9144000"/>
  <p:embeddedFontLst>
    <p:embeddedFont>
      <p:font typeface="Castellar" panose="020A0402060406010301" pitchFamily="18" charset="0"/>
      <p:regular r:id="rId15"/>
    </p:embeddedFon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E122A-5372-46B6-94AA-8592EEAE91D7}" v="23" dt="2024-06-16T13:50:5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0196" autoAdjust="0"/>
  </p:normalViewPr>
  <p:slideViewPr>
    <p:cSldViewPr>
      <p:cViewPr varScale="1">
        <p:scale>
          <a:sx n="37" d="100"/>
          <a:sy n="37" d="100"/>
        </p:scale>
        <p:origin x="10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690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175349" y="3740244"/>
            <a:ext cx="7896180" cy="1751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kern="1200" spc="-105" dirty="0">
                <a:solidFill>
                  <a:srgbClr val="FFFFFF"/>
                </a:solidFill>
                <a:effectLst/>
                <a:latin typeface="Graphik Regular" panose="020B050303020206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40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nderstanding the popularity of different content categories.</a:t>
            </a:r>
            <a:endParaRPr lang="en-US" sz="4000" b="1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4C9C108-B345-AAC0-DE6C-8C7524757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733415"/>
            <a:ext cx="13944600" cy="69926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9238920" y="1389099"/>
            <a:ext cx="942466" cy="675105"/>
          </a:xfrm>
          <a:prstGeom prst="rect">
            <a:avLst/>
          </a:prstGeom>
        </p:spPr>
      </p:pic>
      <p:pic>
        <p:nvPicPr>
          <p:cNvPr id="5" name="Picture 5"/>
          <p:cNvPicPr preferRelativeResize="0">
            <a:picLocks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909123" y="837474"/>
            <a:ext cx="8284952" cy="83852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55747" y="-123378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7" name="Picture 3">
            <a:extLst>
              <a:ext uri="{FF2B5EF4-FFF2-40B4-BE49-F238E27FC236}">
                <a16:creationId xmlns:a16="http://schemas.microsoft.com/office/drawing/2014/main" id="{4E61C559-D88C-92CB-4B12-D54E68E4E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9210134" y="5817258"/>
            <a:ext cx="942466" cy="617534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CE18AA65-3D20-67F3-5322-F936048A1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9238920" y="3695137"/>
            <a:ext cx="942466" cy="665770"/>
          </a:xfrm>
          <a:prstGeom prst="rect">
            <a:avLst/>
          </a:prstGeom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42229FD1-DA71-7B2B-AED1-F4D8242F4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9210134" y="8128333"/>
            <a:ext cx="942466" cy="617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92EE7-A78B-16DB-7EBD-8ED8C9C3C91B}"/>
              </a:ext>
            </a:extLst>
          </p:cNvPr>
          <p:cNvSpPr txBox="1"/>
          <p:nvPr/>
        </p:nvSpPr>
        <p:spPr>
          <a:xfrm>
            <a:off x="10439400" y="1107728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</a:t>
            </a:r>
          </a:p>
          <a:p>
            <a:r>
              <a:rPr lang="en-US" sz="2800" dirty="0"/>
              <a:t>Animals and science are the two most popular categories of content, showing that people enjoy “real-life” and “factual” content the most.</a:t>
            </a:r>
            <a:endParaRPr lang="en-Z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441EA-F44D-4FB8-AE94-47AD140FDE43}"/>
              </a:ext>
            </a:extLst>
          </p:cNvPr>
          <p:cNvSpPr txBox="1"/>
          <p:nvPr/>
        </p:nvSpPr>
        <p:spPr>
          <a:xfrm>
            <a:off x="10439400" y="3373785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INSIGHTS</a:t>
            </a:r>
          </a:p>
          <a:p>
            <a:r>
              <a:rPr lang="en-ZA" sz="2800" dirty="0"/>
              <a:t>Food is a common theme within the top 5 categories with healthy eating ranking the highest. This may give indication to the audience within your user base. You could use this insight to create a campaign and work with healthy eating brands to boost user engagement.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AE7DE-9B5A-B907-D65A-670391F7C44D}"/>
              </a:ext>
            </a:extLst>
          </p:cNvPr>
          <p:cNvSpPr txBox="1"/>
          <p:nvPr/>
        </p:nvSpPr>
        <p:spPr>
          <a:xfrm>
            <a:off x="10439400" y="7313714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</a:t>
            </a:r>
          </a:p>
          <a:p>
            <a:r>
              <a:rPr lang="en-US" sz="2800" dirty="0"/>
              <a:t>This ad-hoc analysis is insightful, but it’s time to take this analysis into large scale production for real-time understanding of your business. We can show you how to do this.</a:t>
            </a:r>
            <a:endParaRPr lang="en-ZA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019800" y="2005584"/>
            <a:ext cx="102693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ZA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48BEF-7F7F-6F20-FBA6-310027ED5DDA}"/>
              </a:ext>
            </a:extLst>
          </p:cNvPr>
          <p:cNvSpPr txBox="1"/>
          <p:nvPr/>
        </p:nvSpPr>
        <p:spPr>
          <a:xfrm>
            <a:off x="8499198" y="2247900"/>
            <a:ext cx="7502802" cy="623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Extraction of sample data sets using SQL 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Loading of sample data sets into Accenture sandbox database 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Merging of sample dataset tables 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ocus on the analysis of sample datasets with visualizations to understand popularity of different content categories.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Creation of an up-to-date big data best practices presentation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Virtual session with Social Buzz team to present previous client success stories relevant to them</a:t>
            </a:r>
            <a:endParaRPr lang="en-ZA" sz="2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ZA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885E5-4007-FD01-A252-0316A8736388}"/>
              </a:ext>
            </a:extLst>
          </p:cNvPr>
          <p:cNvSpPr txBox="1"/>
          <p:nvPr/>
        </p:nvSpPr>
        <p:spPr>
          <a:xfrm>
            <a:off x="3068356" y="5849012"/>
            <a:ext cx="5935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stellar" panose="020A0402060406010301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are the top 5 content categories for 2020 &amp; 2021?</a:t>
            </a:r>
            <a:endParaRPr lang="en-ZA" sz="3600" dirty="0">
              <a:solidFill>
                <a:schemeClr val="bg1"/>
              </a:solidFill>
              <a:effectLst/>
              <a:latin typeface="Castellar" panose="020A0402060406010301" pitchFamily="18" charset="0"/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C86C2-344B-2638-6748-3D1CE33A3350}"/>
              </a:ext>
            </a:extLst>
          </p:cNvPr>
          <p:cNvSpPr txBox="1"/>
          <p:nvPr/>
        </p:nvSpPr>
        <p:spPr>
          <a:xfrm>
            <a:off x="14382865" y="1512233"/>
            <a:ext cx="353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Senior Principal – Marcus </a:t>
            </a:r>
            <a:r>
              <a:rPr lang="en-US" sz="3600" dirty="0" err="1"/>
              <a:t>Rompton</a:t>
            </a:r>
            <a:endParaRPr lang="en-ZA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7B79B-7EA4-AB4F-9C8C-31A4D07B7B38}"/>
              </a:ext>
            </a:extLst>
          </p:cNvPr>
          <p:cNvSpPr txBox="1"/>
          <p:nvPr/>
        </p:nvSpPr>
        <p:spPr>
          <a:xfrm>
            <a:off x="14381356" y="4578293"/>
            <a:ext cx="353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Scientist – Michelle Grove</a:t>
            </a:r>
            <a:endParaRPr lang="en-ZA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5A5437-EB1A-0EF9-087F-29C09AE080BD}"/>
              </a:ext>
            </a:extLst>
          </p:cNvPr>
          <p:cNvSpPr txBox="1"/>
          <p:nvPr/>
        </p:nvSpPr>
        <p:spPr>
          <a:xfrm>
            <a:off x="14381356" y="7261143"/>
            <a:ext cx="353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Analyst – Puleng Tshaba</a:t>
            </a:r>
            <a:endParaRPr lang="en-ZA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5" y="1372359"/>
            <a:ext cx="1003364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513E4B33-4932-C58A-F513-20A1CF118D90}"/>
              </a:ext>
            </a:extLst>
          </p:cNvPr>
          <p:cNvSpPr txBox="1"/>
          <p:nvPr/>
        </p:nvSpPr>
        <p:spPr>
          <a:xfrm>
            <a:off x="4450471" y="1298205"/>
            <a:ext cx="9747944" cy="82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Goal definition</a:t>
            </a:r>
            <a:endParaRPr lang="en-US" sz="4000" spc="-640" dirty="0">
              <a:solidFill>
                <a:schemeClr val="bg1"/>
              </a:solidFill>
              <a:latin typeface="Clear Sans Regular Bold"/>
            </a:endParaRP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97D7194F-3A1F-1C54-4835-18DD8F3106D9}"/>
              </a:ext>
            </a:extLst>
          </p:cNvPr>
          <p:cNvSpPr txBox="1"/>
          <p:nvPr/>
        </p:nvSpPr>
        <p:spPr>
          <a:xfrm>
            <a:off x="6183016" y="2789046"/>
            <a:ext cx="9747944" cy="82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Extraction &amp; Cleaning</a:t>
            </a:r>
            <a:endParaRPr lang="en-US" sz="4000" spc="-640" dirty="0">
              <a:solidFill>
                <a:schemeClr val="bg1"/>
              </a:solidFill>
              <a:latin typeface="Clear Sans Regular Bold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41D25806-1529-8443-007D-880844F6B20A}"/>
              </a:ext>
            </a:extLst>
          </p:cNvPr>
          <p:cNvSpPr txBox="1"/>
          <p:nvPr/>
        </p:nvSpPr>
        <p:spPr>
          <a:xfrm>
            <a:off x="7891585" y="4484658"/>
            <a:ext cx="9747944" cy="82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Exploratory Data Analysis</a:t>
            </a:r>
            <a:endParaRPr lang="en-US" sz="4000" spc="-640" dirty="0">
              <a:solidFill>
                <a:schemeClr val="bg1"/>
              </a:solidFill>
              <a:latin typeface="Clear Sans Regular Bold"/>
            </a:endParaRP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D3A10532-8F45-A969-7737-D46599A57476}"/>
              </a:ext>
            </a:extLst>
          </p:cNvPr>
          <p:cNvSpPr txBox="1"/>
          <p:nvPr/>
        </p:nvSpPr>
        <p:spPr>
          <a:xfrm>
            <a:off x="9814073" y="6114080"/>
            <a:ext cx="8350034" cy="82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Wranging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 Analysis</a:t>
            </a:r>
            <a:endParaRPr lang="en-US" sz="4000" spc="-640" dirty="0">
              <a:solidFill>
                <a:schemeClr val="bg1"/>
              </a:solidFill>
              <a:latin typeface="Clear Sans Regular Bold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485E9BA3-EA34-4E30-87B2-572505B76A2D}"/>
              </a:ext>
            </a:extLst>
          </p:cNvPr>
          <p:cNvSpPr txBox="1"/>
          <p:nvPr/>
        </p:nvSpPr>
        <p:spPr>
          <a:xfrm>
            <a:off x="11538076" y="7823641"/>
            <a:ext cx="6297194" cy="82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Interpretation and conclusion</a:t>
            </a:r>
            <a:endParaRPr lang="en-US" sz="4000" spc="-640" dirty="0">
              <a:solidFill>
                <a:schemeClr val="bg1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37974" y="299342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0956" y="6667500"/>
            <a:ext cx="17466087" cy="3320158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3">
            <a:extLst>
              <a:ext uri="{FF2B5EF4-FFF2-40B4-BE49-F238E27FC236}">
                <a16:creationId xmlns:a16="http://schemas.microsoft.com/office/drawing/2014/main" id="{DC87BA9E-55BA-152A-8077-D124B58D5D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41465" y="4686300"/>
            <a:ext cx="4629150" cy="1357884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6C7293A7-FD02-C29B-3C1E-42D5BD7EAC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29424" y="4686300"/>
            <a:ext cx="4629150" cy="1357884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12DCCE6-A8F1-E80D-8009-4C7D06A434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017385" y="4686300"/>
            <a:ext cx="4629150" cy="13578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C6BDC-79A5-591C-80B9-D7748CD96EB5}"/>
              </a:ext>
            </a:extLst>
          </p:cNvPr>
          <p:cNvSpPr txBox="1"/>
          <p:nvPr/>
        </p:nvSpPr>
        <p:spPr>
          <a:xfrm>
            <a:off x="2606547" y="1866896"/>
            <a:ext cx="1539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A100FF"/>
                </a:solidFill>
              </a:rPr>
              <a:t>16</a:t>
            </a:r>
            <a:endParaRPr lang="en-ZA" sz="6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F386C-5163-56CA-0D40-7C486C37FFEC}"/>
              </a:ext>
            </a:extLst>
          </p:cNvPr>
          <p:cNvSpPr txBox="1"/>
          <p:nvPr/>
        </p:nvSpPr>
        <p:spPr>
          <a:xfrm>
            <a:off x="8275579" y="1866895"/>
            <a:ext cx="173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A100FF"/>
                </a:solidFill>
              </a:rPr>
              <a:t>1889</a:t>
            </a:r>
            <a:endParaRPr lang="en-ZA" sz="6000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C9BB7-ACB9-1D9B-C434-015A1FC2515B}"/>
              </a:ext>
            </a:extLst>
          </p:cNvPr>
          <p:cNvSpPr txBox="1"/>
          <p:nvPr/>
        </p:nvSpPr>
        <p:spPr>
          <a:xfrm>
            <a:off x="14234164" y="1866895"/>
            <a:ext cx="3063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A100FF"/>
                </a:solidFill>
              </a:rPr>
              <a:t>January</a:t>
            </a:r>
            <a:endParaRPr lang="en-ZA" sz="6000" dirty="0">
              <a:solidFill>
                <a:srgbClr val="A1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14025-603D-DA0E-0691-6580F88F8CA9}"/>
              </a:ext>
            </a:extLst>
          </p:cNvPr>
          <p:cNvSpPr txBox="1"/>
          <p:nvPr/>
        </p:nvSpPr>
        <p:spPr>
          <a:xfrm>
            <a:off x="2011746" y="3051203"/>
            <a:ext cx="28349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</a:t>
            </a:r>
          </a:p>
          <a:p>
            <a:r>
              <a:rPr lang="en-US" sz="3600" dirty="0"/>
              <a:t>CATEGORIES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57C-8041-1C0C-DFF1-980B4CB6D284}"/>
              </a:ext>
            </a:extLst>
          </p:cNvPr>
          <p:cNvSpPr txBox="1"/>
          <p:nvPr/>
        </p:nvSpPr>
        <p:spPr>
          <a:xfrm>
            <a:off x="7053684" y="3051202"/>
            <a:ext cx="4513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REACTIONS TO “ANIMAL” CATEGORY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B8C5-AB50-268B-9E07-6D573D6B447C}"/>
              </a:ext>
            </a:extLst>
          </p:cNvPr>
          <p:cNvSpPr txBox="1"/>
          <p:nvPr/>
        </p:nvSpPr>
        <p:spPr>
          <a:xfrm>
            <a:off x="13562295" y="2993444"/>
            <a:ext cx="337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MONTH(S) WITH </a:t>
            </a:r>
          </a:p>
          <a:p>
            <a:r>
              <a:rPr lang="en-US" sz="3600" dirty="0"/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0956" y="9105900"/>
            <a:ext cx="17466087" cy="881758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265B26B-1712-C34D-7F45-6CA52F1B2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247900"/>
            <a:ext cx="9037668" cy="6187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31B08F-4191-BB1E-A7D1-3595CE738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68" y="2247900"/>
            <a:ext cx="9478932" cy="61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33F70C7-97C3-3475-BE1D-22360C7F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03997"/>
            <a:ext cx="13264499" cy="71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300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Graphik Regular</vt:lpstr>
      <vt:lpstr>Arial</vt:lpstr>
      <vt:lpstr>Castellar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Puleng Tshaba</cp:lastModifiedBy>
  <cp:revision>9</cp:revision>
  <dcterms:created xsi:type="dcterms:W3CDTF">2006-08-16T00:00:00Z</dcterms:created>
  <dcterms:modified xsi:type="dcterms:W3CDTF">2024-06-18T15:41:43Z</dcterms:modified>
  <dc:identifier>DAEhDyfaYKE</dc:identifier>
</cp:coreProperties>
</file>