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AF1"/>
    <a:srgbClr val="EB4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10" y="54"/>
      </p:cViewPr>
      <p:guideLst>
        <p:guide pos="2160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11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75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4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3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6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6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11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66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4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2DF7-F28D-432F-B698-86A418A48D0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9EA8-4124-40CF-923E-471DC1A92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20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265972" y="635717"/>
            <a:ext cx="192720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Décrochage de l’abonnée demandeur</a:t>
            </a:r>
            <a:endParaRPr lang="fr-FR" sz="900" dirty="0"/>
          </a:p>
        </p:txBody>
      </p:sp>
      <p:sp>
        <p:nvSpPr>
          <p:cNvPr id="6" name="ZoneTexte 5"/>
          <p:cNvSpPr txBox="1"/>
          <p:nvPr/>
        </p:nvSpPr>
        <p:spPr>
          <a:xfrm>
            <a:off x="2265972" y="1159897"/>
            <a:ext cx="192720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Repérage par le central de la ligne appelant</a:t>
            </a:r>
            <a:endParaRPr lang="fr-FR" sz="900" dirty="0"/>
          </a:p>
        </p:txBody>
      </p:sp>
      <p:sp>
        <p:nvSpPr>
          <p:cNvPr id="7" name="ZoneTexte 6"/>
          <p:cNvSpPr txBox="1"/>
          <p:nvPr/>
        </p:nvSpPr>
        <p:spPr>
          <a:xfrm>
            <a:off x="2265972" y="1700021"/>
            <a:ext cx="1927205" cy="2308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Envoi de la tonalité demandeur</a:t>
            </a:r>
            <a:endParaRPr lang="fr-FR" sz="900" dirty="0"/>
          </a:p>
        </p:txBody>
      </p:sp>
      <p:sp>
        <p:nvSpPr>
          <p:cNvPr id="8" name="ZoneTexte 7"/>
          <p:cNvSpPr txBox="1"/>
          <p:nvPr/>
        </p:nvSpPr>
        <p:spPr>
          <a:xfrm>
            <a:off x="2265972" y="2129801"/>
            <a:ext cx="192720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Composition du numéro par l’abonné demandeur</a:t>
            </a:r>
            <a:endParaRPr lang="fr-FR" sz="900" dirty="0"/>
          </a:p>
        </p:txBody>
      </p:sp>
      <p:sp>
        <p:nvSpPr>
          <p:cNvPr id="9" name="ZoneTexte 8"/>
          <p:cNvSpPr txBox="1"/>
          <p:nvPr/>
        </p:nvSpPr>
        <p:spPr>
          <a:xfrm>
            <a:off x="2265972" y="2802467"/>
            <a:ext cx="1927205" cy="2308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Réception de la numérotation</a:t>
            </a:r>
            <a:endParaRPr lang="fr-FR" sz="900" dirty="0"/>
          </a:p>
        </p:txBody>
      </p:sp>
      <p:sp>
        <p:nvSpPr>
          <p:cNvPr id="10" name="ZoneTexte 9"/>
          <p:cNvSpPr txBox="1"/>
          <p:nvPr/>
        </p:nvSpPr>
        <p:spPr>
          <a:xfrm>
            <a:off x="606203" y="1192993"/>
            <a:ext cx="1345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Phase de présélection</a:t>
            </a:r>
            <a:endParaRPr lang="fr-FR" sz="900" dirty="0"/>
          </a:p>
        </p:txBody>
      </p:sp>
      <p:sp>
        <p:nvSpPr>
          <p:cNvPr id="12" name="Accolade ouvrante 11"/>
          <p:cNvSpPr/>
          <p:nvPr/>
        </p:nvSpPr>
        <p:spPr>
          <a:xfrm>
            <a:off x="1894866" y="641561"/>
            <a:ext cx="236862" cy="13336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14" name="Connecteur droit avec flèche 13"/>
          <p:cNvCxnSpPr>
            <a:stCxn id="5" idx="2"/>
            <a:endCxn id="6" idx="0"/>
          </p:cNvCxnSpPr>
          <p:nvPr/>
        </p:nvCxnSpPr>
        <p:spPr>
          <a:xfrm>
            <a:off x="3229575" y="1005049"/>
            <a:ext cx="0" cy="15484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6" idx="2"/>
            <a:endCxn id="7" idx="0"/>
          </p:cNvCxnSpPr>
          <p:nvPr/>
        </p:nvCxnSpPr>
        <p:spPr>
          <a:xfrm>
            <a:off x="3229575" y="1529229"/>
            <a:ext cx="0" cy="17079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7" idx="2"/>
            <a:endCxn id="8" idx="0"/>
          </p:cNvCxnSpPr>
          <p:nvPr/>
        </p:nvCxnSpPr>
        <p:spPr>
          <a:xfrm>
            <a:off x="3229575" y="1930853"/>
            <a:ext cx="0" cy="19894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265972" y="3216735"/>
            <a:ext cx="1927205" cy="5078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Analyse de la numérotation et de transfert des données aux organes de commande</a:t>
            </a:r>
            <a:endParaRPr lang="fr-FR" sz="9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65972" y="3902308"/>
            <a:ext cx="1927205" cy="2308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Recherche de la ligne demandée</a:t>
            </a:r>
            <a:endParaRPr lang="fr-FR" sz="900" dirty="0"/>
          </a:p>
        </p:txBody>
      </p:sp>
      <p:cxnSp>
        <p:nvCxnSpPr>
          <p:cNvPr id="23" name="Connecteur droit avec flèche 22"/>
          <p:cNvCxnSpPr>
            <a:stCxn id="8" idx="2"/>
            <a:endCxn id="9" idx="0"/>
          </p:cNvCxnSpPr>
          <p:nvPr/>
        </p:nvCxnSpPr>
        <p:spPr>
          <a:xfrm>
            <a:off x="3229575" y="2499133"/>
            <a:ext cx="0" cy="30333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9" idx="2"/>
            <a:endCxn id="20" idx="0"/>
          </p:cNvCxnSpPr>
          <p:nvPr/>
        </p:nvCxnSpPr>
        <p:spPr>
          <a:xfrm>
            <a:off x="3229575" y="3033299"/>
            <a:ext cx="0" cy="18343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0" idx="2"/>
            <a:endCxn id="21" idx="0"/>
          </p:cNvCxnSpPr>
          <p:nvPr/>
        </p:nvCxnSpPr>
        <p:spPr>
          <a:xfrm>
            <a:off x="3229575" y="3724566"/>
            <a:ext cx="0" cy="17774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colade ouvrante 27"/>
          <p:cNvSpPr/>
          <p:nvPr/>
        </p:nvSpPr>
        <p:spPr>
          <a:xfrm>
            <a:off x="1894866" y="2640755"/>
            <a:ext cx="236862" cy="157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29" name="ZoneTexte 28"/>
          <p:cNvSpPr txBox="1"/>
          <p:nvPr/>
        </p:nvSpPr>
        <p:spPr>
          <a:xfrm>
            <a:off x="661932" y="3314749"/>
            <a:ext cx="1345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Phase de sélection</a:t>
            </a:r>
            <a:endParaRPr lang="fr-FR" sz="900" dirty="0"/>
          </a:p>
        </p:txBody>
      </p:sp>
      <p:cxnSp>
        <p:nvCxnSpPr>
          <p:cNvPr id="36" name="Connecteur droit avec flèche 35"/>
          <p:cNvCxnSpPr>
            <a:stCxn id="21" idx="2"/>
            <a:endCxn id="31" idx="0"/>
          </p:cNvCxnSpPr>
          <p:nvPr/>
        </p:nvCxnSpPr>
        <p:spPr>
          <a:xfrm>
            <a:off x="3229575" y="4133140"/>
            <a:ext cx="0" cy="27528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193177" y="4515661"/>
            <a:ext cx="65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occupée</a:t>
            </a:r>
            <a:endParaRPr lang="fr-FR" sz="9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4889345" y="4568304"/>
            <a:ext cx="1211232" cy="5078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Envoi au demandeur de la tonalité</a:t>
            </a:r>
          </a:p>
          <a:p>
            <a:pPr algn="ctr"/>
            <a:r>
              <a:rPr lang="fr-FR" sz="900" dirty="0" smtClean="0"/>
              <a:t>D’occupation</a:t>
            </a:r>
            <a:endParaRPr lang="fr-FR" sz="900" dirty="0"/>
          </a:p>
        </p:txBody>
      </p:sp>
      <p:cxnSp>
        <p:nvCxnSpPr>
          <p:cNvPr id="40" name="Connecteur droit avec flèche 39"/>
          <p:cNvCxnSpPr>
            <a:stCxn id="31" idx="3"/>
            <a:endCxn id="38" idx="1"/>
          </p:cNvCxnSpPr>
          <p:nvPr/>
        </p:nvCxnSpPr>
        <p:spPr>
          <a:xfrm flipV="1">
            <a:off x="4193177" y="4822220"/>
            <a:ext cx="696168" cy="191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313374" y="5182632"/>
            <a:ext cx="613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libre</a:t>
            </a:r>
            <a:endParaRPr lang="fr-FR" sz="9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2259873" y="5448014"/>
            <a:ext cx="1927205" cy="5078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Envoi du retour d’appel au demandeur</a:t>
            </a:r>
          </a:p>
          <a:p>
            <a:pPr algn="ctr"/>
            <a:r>
              <a:rPr lang="fr-FR" sz="900" dirty="0" smtClean="0"/>
              <a:t>Envoi signal sonnerie au demandé</a:t>
            </a:r>
            <a:endParaRPr lang="fr-FR" sz="900" dirty="0"/>
          </a:p>
        </p:txBody>
      </p:sp>
      <p:sp>
        <p:nvSpPr>
          <p:cNvPr id="50" name="ZoneTexte 49"/>
          <p:cNvSpPr txBox="1"/>
          <p:nvPr/>
        </p:nvSpPr>
        <p:spPr>
          <a:xfrm>
            <a:off x="2259873" y="6066968"/>
            <a:ext cx="192720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Décrochage attendu,</a:t>
            </a:r>
          </a:p>
          <a:p>
            <a:pPr algn="ctr"/>
            <a:r>
              <a:rPr lang="fr-FR" sz="900" dirty="0" smtClean="0"/>
              <a:t>Mise en communication des 2 postes</a:t>
            </a:r>
            <a:endParaRPr lang="fr-FR" sz="900" dirty="0"/>
          </a:p>
        </p:txBody>
      </p:sp>
      <p:sp>
        <p:nvSpPr>
          <p:cNvPr id="51" name="ZoneTexte 50"/>
          <p:cNvSpPr txBox="1"/>
          <p:nvPr/>
        </p:nvSpPr>
        <p:spPr>
          <a:xfrm>
            <a:off x="2259873" y="6552210"/>
            <a:ext cx="1927205" cy="2308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Taxation du demandeur</a:t>
            </a:r>
            <a:endParaRPr lang="fr-FR" sz="9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259873" y="7413064"/>
            <a:ext cx="192720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Raccrochage, arrêt taxation,</a:t>
            </a:r>
          </a:p>
          <a:p>
            <a:pPr algn="ctr"/>
            <a:r>
              <a:rPr lang="fr-FR" sz="900" dirty="0" smtClean="0"/>
              <a:t>Rupture de la liaison</a:t>
            </a:r>
            <a:endParaRPr lang="fr-FR" sz="900" dirty="0"/>
          </a:p>
        </p:txBody>
      </p:sp>
      <p:grpSp>
        <p:nvGrpSpPr>
          <p:cNvPr id="56" name="Groupe 55"/>
          <p:cNvGrpSpPr/>
          <p:nvPr/>
        </p:nvGrpSpPr>
        <p:grpSpPr>
          <a:xfrm>
            <a:off x="2265972" y="4408440"/>
            <a:ext cx="1927205" cy="1039571"/>
            <a:chOff x="2259874" y="4408429"/>
            <a:chExt cx="2338252" cy="869445"/>
          </a:xfrm>
        </p:grpSpPr>
        <p:sp>
          <p:nvSpPr>
            <p:cNvPr id="31" name="Losange 30"/>
            <p:cNvSpPr/>
            <p:nvPr/>
          </p:nvSpPr>
          <p:spPr>
            <a:xfrm>
              <a:off x="2259874" y="4408429"/>
              <a:ext cx="2338252" cy="695325"/>
            </a:xfrm>
            <a:prstGeom prst="diamon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660746" y="4656688"/>
              <a:ext cx="14157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Test de la ligne demandée</a:t>
              </a:r>
              <a:endParaRPr lang="fr-FR" sz="900" dirty="0"/>
            </a:p>
          </p:txBody>
        </p:sp>
        <p:cxnSp>
          <p:nvCxnSpPr>
            <p:cNvPr id="55" name="Connecteur droit avec flèche 54"/>
            <p:cNvCxnSpPr>
              <a:stCxn id="31" idx="2"/>
              <a:endCxn id="42" idx="0"/>
            </p:cNvCxnSpPr>
            <p:nvPr/>
          </p:nvCxnSpPr>
          <p:spPr>
            <a:xfrm flipH="1">
              <a:off x="3421601" y="5103754"/>
              <a:ext cx="7400" cy="17412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onnecteur droit avec flèche 57"/>
          <p:cNvCxnSpPr>
            <a:stCxn id="42" idx="2"/>
            <a:endCxn id="50" idx="0"/>
          </p:cNvCxnSpPr>
          <p:nvPr/>
        </p:nvCxnSpPr>
        <p:spPr>
          <a:xfrm>
            <a:off x="3223476" y="5955845"/>
            <a:ext cx="0" cy="11112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0" idx="2"/>
            <a:endCxn id="51" idx="0"/>
          </p:cNvCxnSpPr>
          <p:nvPr/>
        </p:nvCxnSpPr>
        <p:spPr>
          <a:xfrm>
            <a:off x="3223476" y="6436300"/>
            <a:ext cx="0" cy="11591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66" idx="2"/>
            <a:endCxn id="52" idx="0"/>
          </p:cNvCxnSpPr>
          <p:nvPr/>
        </p:nvCxnSpPr>
        <p:spPr>
          <a:xfrm>
            <a:off x="3223476" y="7135026"/>
            <a:ext cx="0" cy="278038"/>
          </a:xfrm>
          <a:prstGeom prst="straightConnector1">
            <a:avLst/>
          </a:prstGeom>
          <a:ln>
            <a:headEnd w="med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2259873" y="6904194"/>
            <a:ext cx="1927205" cy="2308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Supervision de la communication</a:t>
            </a:r>
            <a:endParaRPr lang="fr-FR" sz="900" dirty="0"/>
          </a:p>
        </p:txBody>
      </p:sp>
      <p:cxnSp>
        <p:nvCxnSpPr>
          <p:cNvPr id="68" name="Connecteur en angle 67"/>
          <p:cNvCxnSpPr>
            <a:stCxn id="38" idx="2"/>
            <a:endCxn id="52" idx="0"/>
          </p:cNvCxnSpPr>
          <p:nvPr/>
        </p:nvCxnSpPr>
        <p:spPr>
          <a:xfrm rot="5400000">
            <a:off x="3190755" y="5108857"/>
            <a:ext cx="2336929" cy="2271485"/>
          </a:xfrm>
          <a:prstGeom prst="bentConnector3">
            <a:avLst>
              <a:gd name="adj1" fmla="val 9334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51" idx="2"/>
            <a:endCxn id="66" idx="0"/>
          </p:cNvCxnSpPr>
          <p:nvPr/>
        </p:nvCxnSpPr>
        <p:spPr>
          <a:xfrm>
            <a:off x="3223476" y="6783042"/>
            <a:ext cx="0" cy="12115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e 128"/>
          <p:cNvGrpSpPr/>
          <p:nvPr/>
        </p:nvGrpSpPr>
        <p:grpSpPr>
          <a:xfrm>
            <a:off x="1076446" y="369314"/>
            <a:ext cx="4714074" cy="1914419"/>
            <a:chOff x="1076446" y="369314"/>
            <a:chExt cx="4714074" cy="1914419"/>
          </a:xfrm>
        </p:grpSpPr>
        <p:grpSp>
          <p:nvGrpSpPr>
            <p:cNvPr id="126" name="Groupe 125"/>
            <p:cNvGrpSpPr/>
            <p:nvPr/>
          </p:nvGrpSpPr>
          <p:grpSpPr>
            <a:xfrm>
              <a:off x="1076446" y="369314"/>
              <a:ext cx="4714074" cy="1914419"/>
              <a:chOff x="1076446" y="369314"/>
              <a:chExt cx="4714074" cy="1914419"/>
            </a:xfrm>
          </p:grpSpPr>
          <p:cxnSp>
            <p:nvCxnSpPr>
              <p:cNvPr id="4" name="Connecteur en angle 3"/>
              <p:cNvCxnSpPr>
                <a:stCxn id="100" idx="3"/>
                <a:endCxn id="112" idx="1"/>
              </p:cNvCxnSpPr>
              <p:nvPr/>
            </p:nvCxnSpPr>
            <p:spPr>
              <a:xfrm>
                <a:off x="2351207" y="1117687"/>
                <a:ext cx="1346603" cy="452940"/>
              </a:xfrm>
              <a:prstGeom prst="bentConnector3">
                <a:avLst>
                  <a:gd name="adj1" fmla="val 76407"/>
                </a:avLst>
              </a:prstGeom>
              <a:ln w="1079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e 25"/>
              <p:cNvGrpSpPr/>
              <p:nvPr/>
            </p:nvGrpSpPr>
            <p:grpSpPr>
              <a:xfrm>
                <a:off x="3827125" y="1133187"/>
                <a:ext cx="615825" cy="879702"/>
                <a:chOff x="2600305" y="1272887"/>
                <a:chExt cx="615825" cy="87970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600325" y="1276350"/>
                  <a:ext cx="428625" cy="1095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600305" y="1385883"/>
                  <a:ext cx="428625" cy="109538"/>
                </a:xfrm>
                <a:prstGeom prst="rect">
                  <a:avLst/>
                </a:prstGeom>
                <a:solidFill>
                  <a:srgbClr val="F8BA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600305" y="1495416"/>
                  <a:ext cx="428625" cy="1095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600305" y="1604949"/>
                  <a:ext cx="428625" cy="10953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600305" y="1714477"/>
                  <a:ext cx="428625" cy="10953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600305" y="1824010"/>
                  <a:ext cx="428625" cy="10953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600305" y="1933533"/>
                  <a:ext cx="428625" cy="10953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00305" y="2043051"/>
                  <a:ext cx="428625" cy="109538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3028923" y="1272887"/>
                  <a:ext cx="187200" cy="10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fr-FR" sz="1000" dirty="0" smtClean="0"/>
                    <a:t>1</a:t>
                  </a:r>
                  <a:endParaRPr lang="fr-FR" sz="1000" dirty="0"/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3028923" y="1383289"/>
                  <a:ext cx="187200" cy="10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fr-FR" sz="1000" dirty="0"/>
                    <a:t>2</a:t>
                  </a:r>
                  <a:endParaRPr lang="fr-FR" sz="1000" dirty="0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3028923" y="1496242"/>
                  <a:ext cx="187200" cy="10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fr-FR" sz="1000" dirty="0"/>
                    <a:t>3</a:t>
                  </a:r>
                  <a:endParaRPr lang="fr-FR" sz="1000" dirty="0"/>
                </a:p>
              </p:txBody>
            </p:sp>
            <p:sp>
              <p:nvSpPr>
                <p:cNvPr id="16" name="ZoneTexte 15"/>
                <p:cNvSpPr txBox="1"/>
                <p:nvPr/>
              </p:nvSpPr>
              <p:spPr>
                <a:xfrm>
                  <a:off x="3028923" y="1603468"/>
                  <a:ext cx="187200" cy="10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fr-FR" sz="1000" dirty="0" smtClean="0"/>
                    <a:t>4</a:t>
                  </a:r>
                  <a:endParaRPr lang="fr-FR" sz="1000" dirty="0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3028923" y="1711888"/>
                  <a:ext cx="187200" cy="10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fr-FR" sz="1000" dirty="0" smtClean="0"/>
                    <a:t>5</a:t>
                  </a:r>
                  <a:endParaRPr lang="fr-FR" sz="1000" dirty="0"/>
                </a:p>
              </p:txBody>
            </p:sp>
            <p:sp>
              <p:nvSpPr>
                <p:cNvPr id="18" name="ZoneTexte 17"/>
                <p:cNvSpPr txBox="1"/>
                <p:nvPr/>
              </p:nvSpPr>
              <p:spPr>
                <a:xfrm>
                  <a:off x="3028923" y="1818313"/>
                  <a:ext cx="187200" cy="10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fr-FR" sz="1000" dirty="0" smtClean="0"/>
                    <a:t>6</a:t>
                  </a:r>
                  <a:endParaRPr lang="fr-FR" sz="1000" dirty="0"/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3028927" y="1932827"/>
                  <a:ext cx="187200" cy="10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fr-FR" sz="1000" dirty="0" smtClean="0"/>
                    <a:t>7</a:t>
                  </a:r>
                  <a:endParaRPr lang="fr-FR" sz="1000" dirty="0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3028930" y="2044027"/>
                  <a:ext cx="187200" cy="10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vert="horz" wrap="square" rtlCol="0" anchor="ctr" anchorCtr="1">
                  <a:spAutoFit/>
                </a:bodyPr>
                <a:lstStyle/>
                <a:p>
                  <a:r>
                    <a:rPr lang="fr-FR" sz="800" dirty="0" smtClean="0"/>
                    <a:t>8</a:t>
                  </a:r>
                  <a:endParaRPr lang="fr-FR" sz="800" dirty="0"/>
                </a:p>
              </p:txBody>
            </p:sp>
          </p:grpSp>
          <p:sp>
            <p:nvSpPr>
              <p:cNvPr id="28" name="ZoneTexte 27"/>
              <p:cNvSpPr txBox="1"/>
              <p:nvPr/>
            </p:nvSpPr>
            <p:spPr>
              <a:xfrm>
                <a:off x="1614357" y="369314"/>
                <a:ext cx="362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Raccordement privé majoritaire à US</a:t>
                </a:r>
              </a:p>
            </p:txBody>
          </p:sp>
          <p:grpSp>
            <p:nvGrpSpPr>
              <p:cNvPr id="48" name="Groupe 47"/>
              <p:cNvGrpSpPr/>
              <p:nvPr/>
            </p:nvGrpSpPr>
            <p:grpSpPr>
              <a:xfrm>
                <a:off x="1349897" y="1346200"/>
                <a:ext cx="1669800" cy="436436"/>
                <a:chOff x="1349897" y="1346200"/>
                <a:chExt cx="1669800" cy="436436"/>
              </a:xfrm>
            </p:grpSpPr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9897" y="1508148"/>
                  <a:ext cx="1669800" cy="274488"/>
                </a:xfrm>
                <a:prstGeom prst="rect">
                  <a:avLst/>
                </a:prstGeom>
              </p:spPr>
            </p:pic>
            <p:grpSp>
              <p:nvGrpSpPr>
                <p:cNvPr id="37" name="Groupe 36"/>
                <p:cNvGrpSpPr/>
                <p:nvPr/>
              </p:nvGrpSpPr>
              <p:grpSpPr>
                <a:xfrm>
                  <a:off x="1573820" y="1346201"/>
                  <a:ext cx="137796" cy="139778"/>
                  <a:chOff x="1384651" y="1218958"/>
                  <a:chExt cx="247299" cy="216127"/>
                </a:xfrm>
              </p:grpSpPr>
              <p:sp>
                <p:nvSpPr>
                  <p:cNvPr id="29" name="ZoneTexte 28"/>
                  <p:cNvSpPr txBox="1"/>
                  <p:nvPr/>
                </p:nvSpPr>
                <p:spPr>
                  <a:xfrm>
                    <a:off x="1384651" y="1219641"/>
                    <a:ext cx="123599" cy="2154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r>
                      <a:rPr lang="fr-FR" sz="800" dirty="0" smtClean="0"/>
                      <a:t>1</a:t>
                    </a:r>
                    <a:endParaRPr lang="fr-FR" sz="800" dirty="0"/>
                  </a:p>
                </p:txBody>
              </p:sp>
              <p:sp>
                <p:nvSpPr>
                  <p:cNvPr id="30" name="ZoneTexte 29"/>
                  <p:cNvSpPr txBox="1"/>
                  <p:nvPr/>
                </p:nvSpPr>
                <p:spPr>
                  <a:xfrm>
                    <a:off x="1508351" y="1218958"/>
                    <a:ext cx="123599" cy="2154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r>
                      <a:rPr lang="fr-FR" sz="800" dirty="0"/>
                      <a:t>2</a:t>
                    </a:r>
                    <a:endParaRPr lang="fr-FR" sz="800" dirty="0"/>
                  </a:p>
                </p:txBody>
              </p:sp>
            </p:grpSp>
            <p:grpSp>
              <p:nvGrpSpPr>
                <p:cNvPr id="44" name="Groupe 43"/>
                <p:cNvGrpSpPr/>
                <p:nvPr/>
              </p:nvGrpSpPr>
              <p:grpSpPr>
                <a:xfrm>
                  <a:off x="1742652" y="1346201"/>
                  <a:ext cx="150057" cy="139974"/>
                  <a:chOff x="1712298" y="1335007"/>
                  <a:chExt cx="186352" cy="166957"/>
                </a:xfrm>
              </p:grpSpPr>
              <p:sp>
                <p:nvSpPr>
                  <p:cNvPr id="39" name="ZoneTexte 38"/>
                  <p:cNvSpPr txBox="1"/>
                  <p:nvPr/>
                </p:nvSpPr>
                <p:spPr>
                  <a:xfrm>
                    <a:off x="1712298" y="1335239"/>
                    <a:ext cx="93138" cy="1667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r>
                      <a:rPr lang="fr-FR" sz="800" dirty="0"/>
                      <a:t>3</a:t>
                    </a:r>
                    <a:endParaRPr lang="fr-FR" sz="800" dirty="0"/>
                  </a:p>
                </p:txBody>
              </p:sp>
              <p:sp>
                <p:nvSpPr>
                  <p:cNvPr id="40" name="ZoneTexte 39"/>
                  <p:cNvSpPr txBox="1"/>
                  <p:nvPr/>
                </p:nvSpPr>
                <p:spPr>
                  <a:xfrm>
                    <a:off x="1805512" y="1335007"/>
                    <a:ext cx="93138" cy="1667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r>
                      <a:rPr lang="fr-FR" sz="800" dirty="0" smtClean="0"/>
                      <a:t>4</a:t>
                    </a:r>
                  </a:p>
                </p:txBody>
              </p:sp>
            </p:grpSp>
            <p:grpSp>
              <p:nvGrpSpPr>
                <p:cNvPr id="41" name="Groupe 40"/>
                <p:cNvGrpSpPr/>
                <p:nvPr/>
              </p:nvGrpSpPr>
              <p:grpSpPr>
                <a:xfrm>
                  <a:off x="1920079" y="1346200"/>
                  <a:ext cx="147812" cy="141052"/>
                  <a:chOff x="1384651" y="1187481"/>
                  <a:chExt cx="247299" cy="279083"/>
                </a:xfrm>
              </p:grpSpPr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1384651" y="1188165"/>
                    <a:ext cx="123599" cy="2783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r>
                      <a:rPr lang="fr-FR" sz="800" dirty="0" smtClean="0"/>
                      <a:t>5</a:t>
                    </a:r>
                    <a:endParaRPr lang="fr-FR" sz="800" dirty="0"/>
                  </a:p>
                </p:txBody>
              </p: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1508350" y="1187481"/>
                    <a:ext cx="123600" cy="2784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r>
                      <a:rPr lang="fr-FR" sz="800" dirty="0" smtClean="0"/>
                      <a:t>6</a:t>
                    </a:r>
                  </a:p>
                </p:txBody>
              </p:sp>
            </p:grpSp>
            <p:grpSp>
              <p:nvGrpSpPr>
                <p:cNvPr id="45" name="Groupe 44"/>
                <p:cNvGrpSpPr/>
                <p:nvPr/>
              </p:nvGrpSpPr>
              <p:grpSpPr>
                <a:xfrm>
                  <a:off x="2088366" y="1346200"/>
                  <a:ext cx="137796" cy="139734"/>
                  <a:chOff x="1384651" y="1160119"/>
                  <a:chExt cx="247299" cy="333806"/>
                </a:xfrm>
              </p:grpSpPr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1384651" y="1160802"/>
                    <a:ext cx="123599" cy="3331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r>
                      <a:rPr lang="fr-FR" sz="800" dirty="0"/>
                      <a:t>7</a:t>
                    </a:r>
                  </a:p>
                </p:txBody>
              </p:sp>
              <p:sp>
                <p:nvSpPr>
                  <p:cNvPr id="47" name="ZoneTexte 46"/>
                  <p:cNvSpPr txBox="1"/>
                  <p:nvPr/>
                </p:nvSpPr>
                <p:spPr>
                  <a:xfrm>
                    <a:off x="1508351" y="1160119"/>
                    <a:ext cx="123599" cy="3331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r>
                      <a:rPr lang="fr-FR" sz="800" dirty="0" smtClean="0"/>
                      <a:t>8</a:t>
                    </a:r>
                    <a:endParaRPr lang="fr-FR" sz="800" dirty="0"/>
                  </a:p>
                </p:txBody>
              </p:sp>
            </p:grpSp>
          </p:grpSp>
          <p:sp>
            <p:nvSpPr>
              <p:cNvPr id="53" name="Rectangle 52"/>
              <p:cNvSpPr/>
              <p:nvPr/>
            </p:nvSpPr>
            <p:spPr>
              <a:xfrm flipV="1">
                <a:off x="1598240" y="990778"/>
                <a:ext cx="738466" cy="1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593599" y="1004214"/>
                <a:ext cx="18000" cy="34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en angle 56"/>
              <p:cNvCxnSpPr>
                <a:endCxn id="30" idx="0"/>
              </p:cNvCxnSpPr>
              <p:nvPr/>
            </p:nvCxnSpPr>
            <p:spPr>
              <a:xfrm rot="10800000" flipV="1">
                <a:off x="1677182" y="1036885"/>
                <a:ext cx="659525" cy="309315"/>
              </a:xfrm>
              <a:prstGeom prst="bentConnector2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1608062" y="1002716"/>
                <a:ext cx="7200" cy="72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7" name="Connecteur en angle 66"/>
              <p:cNvCxnSpPr>
                <a:endCxn id="39" idx="0"/>
              </p:cNvCxnSpPr>
              <p:nvPr/>
            </p:nvCxnSpPr>
            <p:spPr>
              <a:xfrm rot="10800000" flipV="1">
                <a:off x="1780152" y="1063334"/>
                <a:ext cx="556555" cy="283062"/>
              </a:xfrm>
              <a:prstGeom prst="bentConnector2">
                <a:avLst/>
              </a:prstGeom>
              <a:ln w="222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en angle 71"/>
              <p:cNvCxnSpPr>
                <a:endCxn id="40" idx="0"/>
              </p:cNvCxnSpPr>
              <p:nvPr/>
            </p:nvCxnSpPr>
            <p:spPr>
              <a:xfrm rot="10800000" flipV="1">
                <a:off x="1855210" y="1097537"/>
                <a:ext cx="481496" cy="248663"/>
              </a:xfrm>
              <a:prstGeom prst="bentConnector2">
                <a:avLst/>
              </a:prstGeom>
              <a:ln w="25400">
                <a:solidFill>
                  <a:srgbClr val="F8BA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en angle 76"/>
              <p:cNvCxnSpPr/>
              <p:nvPr/>
            </p:nvCxnSpPr>
            <p:spPr>
              <a:xfrm rot="5400000" flipH="1" flipV="1">
                <a:off x="2040871" y="1049495"/>
                <a:ext cx="225771" cy="386213"/>
              </a:xfrm>
              <a:prstGeom prst="bentConnector2">
                <a:avLst/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en angle 78"/>
              <p:cNvCxnSpPr>
                <a:endCxn id="43" idx="0"/>
              </p:cNvCxnSpPr>
              <p:nvPr/>
            </p:nvCxnSpPr>
            <p:spPr>
              <a:xfrm rot="10800000" flipV="1">
                <a:off x="2030954" y="1163156"/>
                <a:ext cx="312277" cy="183044"/>
              </a:xfrm>
              <a:prstGeom prst="bentConnector2">
                <a:avLst/>
              </a:prstGeom>
              <a:ln w="317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en angle 82"/>
              <p:cNvCxnSpPr>
                <a:endCxn id="46" idx="0"/>
              </p:cNvCxnSpPr>
              <p:nvPr/>
            </p:nvCxnSpPr>
            <p:spPr>
              <a:xfrm rot="10800000" flipV="1">
                <a:off x="2122802" y="1204784"/>
                <a:ext cx="215375" cy="141701"/>
              </a:xfrm>
              <a:prstGeom prst="bentConnector2">
                <a:avLst/>
              </a:prstGeom>
              <a:ln w="317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en angle 88"/>
              <p:cNvCxnSpPr>
                <a:stCxn id="47" idx="0"/>
              </p:cNvCxnSpPr>
              <p:nvPr/>
            </p:nvCxnSpPr>
            <p:spPr>
              <a:xfrm rot="5400000" flipH="1" flipV="1">
                <a:off x="2214712" y="1219617"/>
                <a:ext cx="103598" cy="149569"/>
              </a:xfrm>
              <a:prstGeom prst="bentConnector2">
                <a:avLst/>
              </a:prstGeom>
              <a:ln w="317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riangle isocèle 99"/>
              <p:cNvSpPr/>
              <p:nvPr/>
            </p:nvSpPr>
            <p:spPr>
              <a:xfrm rot="16200000">
                <a:off x="2142984" y="1064223"/>
                <a:ext cx="301675" cy="114770"/>
              </a:xfrm>
              <a:prstGeom prst="triangle">
                <a:avLst>
                  <a:gd name="adj" fmla="val 51300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Triangle isocèle 101"/>
              <p:cNvSpPr/>
              <p:nvPr/>
            </p:nvSpPr>
            <p:spPr>
              <a:xfrm rot="5400000">
                <a:off x="3618904" y="1507838"/>
                <a:ext cx="301675" cy="114770"/>
              </a:xfrm>
              <a:prstGeom prst="triangle">
                <a:avLst>
                  <a:gd name="adj" fmla="val 51300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Flèche droite 102"/>
              <p:cNvSpPr/>
              <p:nvPr/>
            </p:nvSpPr>
            <p:spPr>
              <a:xfrm>
                <a:off x="2290763" y="1404938"/>
                <a:ext cx="157162" cy="45719"/>
              </a:xfrm>
              <a:prstGeom prst="rightArrow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4" name="Image 10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1993" y="1117319"/>
                <a:ext cx="1221793" cy="906617"/>
              </a:xfrm>
              <a:prstGeom prst="rect">
                <a:avLst/>
              </a:prstGeom>
            </p:spPr>
          </p:pic>
          <p:sp>
            <p:nvSpPr>
              <p:cNvPr id="110" name="Rectangle à coins arrondis 109"/>
              <p:cNvSpPr/>
              <p:nvPr/>
            </p:nvSpPr>
            <p:spPr>
              <a:xfrm>
                <a:off x="1076446" y="839729"/>
                <a:ext cx="2092710" cy="1383786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Rectangle à coins arrondis 111"/>
              <p:cNvSpPr/>
              <p:nvPr/>
            </p:nvSpPr>
            <p:spPr>
              <a:xfrm>
                <a:off x="3697810" y="878734"/>
                <a:ext cx="2092710" cy="1383786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1593599" y="1979720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/>
                  <a:t>Baie de brassage</a:t>
                </a:r>
                <a:endParaRPr lang="fr-FR" sz="1000" dirty="0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4187762" y="2037512"/>
                <a:ext cx="11128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/>
                  <a:t>Prise dans bureau</a:t>
                </a:r>
                <a:endParaRPr lang="fr-FR" sz="1000" dirty="0"/>
              </a:p>
            </p:txBody>
          </p:sp>
        </p:grpSp>
        <p:sp>
          <p:nvSpPr>
            <p:cNvPr id="127" name="ZoneTexte 126"/>
            <p:cNvSpPr txBox="1"/>
            <p:nvPr/>
          </p:nvSpPr>
          <p:spPr>
            <a:xfrm>
              <a:off x="3218609" y="1724348"/>
              <a:ext cx="533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/>
                <a:t>Câble</a:t>
              </a:r>
            </a:p>
            <a:p>
              <a:r>
                <a:rPr lang="fr-FR" sz="900" dirty="0" smtClean="0"/>
                <a:t>120 </a:t>
              </a:r>
              <a:r>
                <a:rPr lang="el-GR" sz="900" dirty="0" smtClean="0"/>
                <a:t>Ω</a:t>
              </a:r>
              <a:endParaRPr lang="fr-FR" sz="900" dirty="0"/>
            </a:p>
          </p:txBody>
        </p:sp>
      </p:grpSp>
      <p:grpSp>
        <p:nvGrpSpPr>
          <p:cNvPr id="133" name="Groupe 132"/>
          <p:cNvGrpSpPr/>
          <p:nvPr/>
        </p:nvGrpSpPr>
        <p:grpSpPr>
          <a:xfrm>
            <a:off x="1069590" y="2942465"/>
            <a:ext cx="4594073" cy="6151644"/>
            <a:chOff x="1069590" y="2942465"/>
            <a:chExt cx="4594073" cy="6151644"/>
          </a:xfrm>
        </p:grpSpPr>
        <p:grpSp>
          <p:nvGrpSpPr>
            <p:cNvPr id="131" name="Groupe 130"/>
            <p:cNvGrpSpPr/>
            <p:nvPr/>
          </p:nvGrpSpPr>
          <p:grpSpPr>
            <a:xfrm>
              <a:off x="1069590" y="2942465"/>
              <a:ext cx="4594073" cy="6151644"/>
              <a:chOff x="1069590" y="2942465"/>
              <a:chExt cx="4594073" cy="6151644"/>
            </a:xfrm>
          </p:grpSpPr>
          <p:grpSp>
            <p:nvGrpSpPr>
              <p:cNvPr id="120" name="Groupe 119"/>
              <p:cNvGrpSpPr/>
              <p:nvPr/>
            </p:nvGrpSpPr>
            <p:grpSpPr>
              <a:xfrm>
                <a:off x="1081415" y="4830451"/>
                <a:ext cx="4582248" cy="4263658"/>
                <a:chOff x="1081415" y="4995551"/>
                <a:chExt cx="4582248" cy="4263658"/>
              </a:xfrm>
            </p:grpSpPr>
            <p:pic>
              <p:nvPicPr>
                <p:cNvPr id="118" name="Image 11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1415" y="5266108"/>
                  <a:ext cx="4582248" cy="3993101"/>
                </a:xfrm>
                <a:prstGeom prst="rect">
                  <a:avLst/>
                </a:prstGeom>
              </p:spPr>
            </p:pic>
            <p:sp>
              <p:nvSpPr>
                <p:cNvPr id="119" name="ZoneTexte 118"/>
                <p:cNvSpPr txBox="1"/>
                <p:nvPr/>
              </p:nvSpPr>
              <p:spPr>
                <a:xfrm>
                  <a:off x="2119566" y="4995551"/>
                  <a:ext cx="2438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Selon norme demandée</a:t>
                  </a:r>
                  <a:endParaRPr lang="fr-FR" dirty="0"/>
                </a:p>
              </p:txBody>
            </p:sp>
          </p:grpSp>
          <p:grpSp>
            <p:nvGrpSpPr>
              <p:cNvPr id="130" name="Groupe 129"/>
              <p:cNvGrpSpPr/>
              <p:nvPr/>
            </p:nvGrpSpPr>
            <p:grpSpPr>
              <a:xfrm>
                <a:off x="1069590" y="2942465"/>
                <a:ext cx="4594073" cy="1830553"/>
                <a:chOff x="1069590" y="2942465"/>
                <a:chExt cx="4594073" cy="1830553"/>
              </a:xfrm>
            </p:grpSpPr>
            <p:grpSp>
              <p:nvGrpSpPr>
                <p:cNvPr id="124" name="Groupe 123"/>
                <p:cNvGrpSpPr/>
                <p:nvPr/>
              </p:nvGrpSpPr>
              <p:grpSpPr>
                <a:xfrm>
                  <a:off x="1069590" y="2942465"/>
                  <a:ext cx="4594073" cy="1734518"/>
                  <a:chOff x="1069590" y="2942465"/>
                  <a:chExt cx="4594073" cy="1734518"/>
                </a:xfrm>
              </p:grpSpPr>
              <p:sp>
                <p:nvSpPr>
                  <p:cNvPr id="105" name="ZoneTexte 104"/>
                  <p:cNvSpPr txBox="1"/>
                  <p:nvPr/>
                </p:nvSpPr>
                <p:spPr>
                  <a:xfrm>
                    <a:off x="1484920" y="2942465"/>
                    <a:ext cx="22277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Raccordement actuel</a:t>
                    </a:r>
                  </a:p>
                </p:txBody>
              </p:sp>
              <p:pic>
                <p:nvPicPr>
                  <p:cNvPr id="106" name="Image 10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590" y="3570939"/>
                    <a:ext cx="696720" cy="91967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Image 106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66943" y="3527174"/>
                    <a:ext cx="696720" cy="91967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Image 107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5853" y="3553989"/>
                    <a:ext cx="2977997" cy="892855"/>
                  </a:xfrm>
                  <a:prstGeom prst="rect">
                    <a:avLst/>
                  </a:prstGeom>
                </p:spPr>
              </p:pic>
              <p:sp>
                <p:nvSpPr>
                  <p:cNvPr id="109" name="Rectangle à coins arrondis 108"/>
                  <p:cNvSpPr/>
                  <p:nvPr/>
                </p:nvSpPr>
                <p:spPr>
                  <a:xfrm>
                    <a:off x="1069590" y="3277115"/>
                    <a:ext cx="2092710" cy="1383786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Rectangle à coins arrondis 110"/>
                  <p:cNvSpPr/>
                  <p:nvPr/>
                </p:nvSpPr>
                <p:spPr>
                  <a:xfrm>
                    <a:off x="3570953" y="3262921"/>
                    <a:ext cx="2092710" cy="1383786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3" name="ZoneTexte 112"/>
                  <p:cNvSpPr txBox="1"/>
                  <p:nvPr/>
                </p:nvSpPr>
                <p:spPr>
                  <a:xfrm>
                    <a:off x="1530079" y="4430762"/>
                    <a:ext cx="105670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00" dirty="0" smtClean="0"/>
                      <a:t>Baie de brassage</a:t>
                    </a:r>
                    <a:endParaRPr lang="fr-FR" sz="1000" dirty="0"/>
                  </a:p>
                </p:txBody>
              </p:sp>
              <p:sp>
                <p:nvSpPr>
                  <p:cNvPr id="115" name="ZoneTexte 114"/>
                  <p:cNvSpPr txBox="1"/>
                  <p:nvPr/>
                </p:nvSpPr>
                <p:spPr>
                  <a:xfrm>
                    <a:off x="4041491" y="4425886"/>
                    <a:ext cx="111280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00" dirty="0" smtClean="0"/>
                      <a:t>Prise dans bureau</a:t>
                    </a:r>
                    <a:endParaRPr lang="fr-FR" sz="1000" dirty="0"/>
                  </a:p>
                </p:txBody>
              </p:sp>
            </p:grpSp>
            <p:sp>
              <p:nvSpPr>
                <p:cNvPr id="128" name="ZoneTexte 127"/>
                <p:cNvSpPr txBox="1"/>
                <p:nvPr/>
              </p:nvSpPr>
              <p:spPr>
                <a:xfrm>
                  <a:off x="3141936" y="4403686"/>
                  <a:ext cx="5334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 smtClean="0"/>
                    <a:t>Câble</a:t>
                  </a:r>
                </a:p>
                <a:p>
                  <a:r>
                    <a:rPr lang="fr-FR" sz="900" dirty="0" smtClean="0"/>
                    <a:t>100 </a:t>
                  </a:r>
                  <a:r>
                    <a:rPr lang="el-GR" sz="900" dirty="0" smtClean="0"/>
                    <a:t>Ω</a:t>
                  </a:r>
                  <a:endParaRPr lang="fr-FR" sz="900" dirty="0"/>
                </a:p>
              </p:txBody>
            </p:sp>
          </p:grpSp>
        </p:grpSp>
        <p:sp>
          <p:nvSpPr>
            <p:cNvPr id="132" name="Ellipse 131"/>
            <p:cNvSpPr/>
            <p:nvPr/>
          </p:nvSpPr>
          <p:spPr>
            <a:xfrm>
              <a:off x="3221893" y="3553989"/>
              <a:ext cx="285560" cy="8496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21855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145</Words>
  <Application>Microsoft Office PowerPoint</Application>
  <PresentationFormat>Format A4 (210 x 297 mm)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GRONDIN Jean-François</dc:creator>
  <cp:lastModifiedBy>GRONDIN Jean-François</cp:lastModifiedBy>
  <cp:revision>26</cp:revision>
  <dcterms:created xsi:type="dcterms:W3CDTF">2023-03-23T10:42:20Z</dcterms:created>
  <dcterms:modified xsi:type="dcterms:W3CDTF">2023-03-27T14:26:18Z</dcterms:modified>
</cp:coreProperties>
</file>