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9" r:id="rId3"/>
    <p:sldId id="257" r:id="rId4"/>
    <p:sldId id="256"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530" autoAdjust="0"/>
  </p:normalViewPr>
  <p:slideViewPr>
    <p:cSldViewPr>
      <p:cViewPr varScale="1">
        <p:scale>
          <a:sx n="43" d="100"/>
          <a:sy n="43" d="100"/>
        </p:scale>
        <p:origin x="-20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B3AAB0-DF59-4F78-89A5-256F949C0BF9}" type="datetimeFigureOut">
              <a:rPr lang="en-US" smtClean="0"/>
              <a:t>5/30/2018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14D5-C8D7-4BAA-AAE7-4FC674056F98}" type="slidenum">
              <a:rPr lang="en-US" smtClean="0"/>
              <a:t>‹#›</a:t>
            </a:fld>
            <a:endParaRPr lang="en-US"/>
          </a:p>
        </p:txBody>
      </p:sp>
    </p:spTree>
    <p:extLst>
      <p:ext uri="{BB962C8B-B14F-4D97-AF65-F5344CB8AC3E}">
        <p14:creationId xmlns:p14="http://schemas.microsoft.com/office/powerpoint/2010/main" val="249732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Uhm</a:t>
            </a:r>
            <a:r>
              <a:rPr lang="en-US" dirty="0" smtClean="0"/>
              <a:t>, a little aside</a:t>
            </a:r>
            <a:r>
              <a:rPr lang="en-US" baseline="0" dirty="0" smtClean="0"/>
              <a:t> here… </a:t>
            </a:r>
            <a:r>
              <a:rPr lang="en-US" dirty="0" smtClean="0"/>
              <a:t>There is obviously more wrong with AC123—we'll just ignore the fact that single</a:t>
            </a:r>
            <a:r>
              <a:rPr lang="en-US" baseline="0" dirty="0" smtClean="0"/>
              <a:t> items seem to be associated with ranges of accession numbers, or that the title and the date are the same, etc. </a:t>
            </a:r>
          </a:p>
          <a:p>
            <a:endParaRPr lang="en-US" baseline="0" dirty="0" smtClean="0"/>
          </a:p>
          <a:p>
            <a:r>
              <a:rPr lang="en-US" baseline="0" dirty="0" smtClean="0"/>
              <a:t>The task at hand, then, is to grab the accession number--range or not--from the unstructured note field and put it in the appropriate data field (</a:t>
            </a:r>
            <a:r>
              <a:rPr lang="en-US" baseline="0" dirty="0" err="1" smtClean="0"/>
              <a:t>unitid</a:t>
            </a:r>
            <a:r>
              <a:rPr lang="en-US" baseline="0" dirty="0" smtClean="0"/>
              <a:t>), and to delete the now-superfluous note field.</a:t>
            </a:r>
            <a:endParaRPr lang="en-US" dirty="0"/>
          </a:p>
        </p:txBody>
      </p:sp>
      <p:sp>
        <p:nvSpPr>
          <p:cNvPr id="4" name="Slide Number Placeholder 3"/>
          <p:cNvSpPr>
            <a:spLocks noGrp="1"/>
          </p:cNvSpPr>
          <p:nvPr>
            <p:ph type="sldNum" sz="quarter" idx="10"/>
          </p:nvPr>
        </p:nvSpPr>
        <p:spPr/>
        <p:txBody>
          <a:bodyPr/>
          <a:lstStyle/>
          <a:p>
            <a:fld id="{2B3014D5-C8D7-4BAA-AAE7-4FC674056F98}" type="slidenum">
              <a:rPr lang="en-US" smtClean="0"/>
              <a:t>2</a:t>
            </a:fld>
            <a:endParaRPr lang="en-US"/>
          </a:p>
        </p:txBody>
      </p:sp>
    </p:spTree>
    <p:extLst>
      <p:ext uri="{BB962C8B-B14F-4D97-AF65-F5344CB8AC3E}">
        <p14:creationId xmlns:p14="http://schemas.microsoft.com/office/powerpoint/2010/main" val="178406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this part we did yesterday—let's look at the problem first, using the XPath explorer. I've given you the XPath above for easy copy/pasting,</a:t>
            </a:r>
            <a:r>
              <a:rPr lang="en-US" baseline="0" dirty="0" smtClean="0"/>
              <a:t> and I've broken it down a bit for ease of reading. To wit:</a:t>
            </a:r>
          </a:p>
          <a:p>
            <a:endParaRPr lang="en-US" baseline="0" dirty="0" smtClean="0"/>
          </a:p>
          <a:p>
            <a:r>
              <a:rPr lang="en-US" baseline="0" dirty="0" smtClean="0"/>
              <a:t>Return any c that has a grandchild p (child of </a:t>
            </a:r>
            <a:r>
              <a:rPr lang="en-US" baseline="0" dirty="0" err="1" smtClean="0"/>
              <a:t>scopecontent</a:t>
            </a:r>
            <a:r>
              <a:rPr lang="en-US" baseline="0" dirty="0" smtClean="0"/>
              <a:t>) that contains the string 'includes accession number'.</a:t>
            </a:r>
          </a:p>
          <a:p>
            <a:endParaRPr lang="en-US" baseline="0" dirty="0" smtClean="0"/>
          </a:p>
          <a:p>
            <a:r>
              <a:rPr lang="en-US" baseline="0" dirty="0" smtClean="0"/>
              <a:t>Results in 133 matching components.</a:t>
            </a:r>
            <a:endParaRPr lang="en-US" dirty="0"/>
          </a:p>
        </p:txBody>
      </p:sp>
      <p:sp>
        <p:nvSpPr>
          <p:cNvPr id="4" name="Slide Number Placeholder 3"/>
          <p:cNvSpPr>
            <a:spLocks noGrp="1"/>
          </p:cNvSpPr>
          <p:nvPr>
            <p:ph type="sldNum" sz="quarter" idx="10"/>
          </p:nvPr>
        </p:nvSpPr>
        <p:spPr/>
        <p:txBody>
          <a:bodyPr/>
          <a:lstStyle/>
          <a:p>
            <a:fld id="{2B3014D5-C8D7-4BAA-AAE7-4FC674056F98}" type="slidenum">
              <a:rPr lang="en-US" smtClean="0"/>
              <a:t>3</a:t>
            </a:fld>
            <a:endParaRPr lang="en-US"/>
          </a:p>
        </p:txBody>
      </p:sp>
    </p:spTree>
    <p:extLst>
      <p:ext uri="{BB962C8B-B14F-4D97-AF65-F5344CB8AC3E}">
        <p14:creationId xmlns:p14="http://schemas.microsoft.com/office/powerpoint/2010/main" val="268943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do we do with</a:t>
            </a:r>
            <a:r>
              <a:rPr lang="en-US" baseline="0" dirty="0" smtClean="0"/>
              <a:t> those components?</a:t>
            </a:r>
          </a:p>
          <a:p>
            <a:endParaRPr lang="en-US" baseline="0" dirty="0" smtClean="0"/>
          </a:p>
          <a:p>
            <a:r>
              <a:rPr lang="en-US" baseline="0" dirty="0" smtClean="0"/>
              <a:t>First, copy/paste that XPath in the XPath filter in your find/replace (remember to take off the leading '//'). Then, let's build a search string, thinking ahead to what we need to do next: we need to retrieve 1) our accession number and 2) a place to put it.</a:t>
            </a:r>
          </a:p>
          <a:p>
            <a:endParaRPr lang="en-US" baseline="0" dirty="0" smtClean="0"/>
          </a:p>
          <a:p>
            <a:r>
              <a:rPr lang="en-US" baseline="0" dirty="0" smtClean="0"/>
              <a:t>So, what I'm doing with the regex above is this: find the string 'did' followed by as many characters of any kind as you can find until you come up against the string '&lt;p&gt;Includes accession number' followed by an optional 's' followed by as many digits as you can find until you come up against an optional group of characters consisting of one hyphen followed by as many digits as you can find (i.e., before you come up against a non-digit).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sense?</a:t>
            </a:r>
          </a:p>
          <a:p>
            <a:endParaRPr lang="en-US" baseline="0" dirty="0" smtClean="0"/>
          </a:p>
          <a:p>
            <a:r>
              <a:rPr lang="en-US" baseline="0" dirty="0" smtClean="0"/>
              <a:t>Why, you ask, do I start this high up in the component, with the &lt;did&gt;? Because I'll use the opening &lt;did&gt; tag as my milestone: I'll deposit my new </a:t>
            </a:r>
            <a:r>
              <a:rPr lang="en-US" baseline="0" dirty="0" err="1" smtClean="0"/>
              <a:t>unitid</a:t>
            </a:r>
            <a:r>
              <a:rPr lang="en-US" baseline="0" dirty="0" smtClean="0"/>
              <a:t> right inside it. Stay tuned.</a:t>
            </a:r>
          </a:p>
          <a:p>
            <a:endParaRPr lang="en-US" baseline="0" dirty="0" smtClean="0"/>
          </a:p>
          <a:p>
            <a:r>
              <a:rPr lang="en-US" baseline="0" dirty="0" smtClean="0"/>
              <a:t>Now run a "find all" to make sure we're still finding 133 things. Click on a few results and make sure the regex is selecting the entire number. Make sure the regex box is checked and XML search options are disabled.</a:t>
            </a:r>
          </a:p>
          <a:p>
            <a:endParaRPr lang="en-US" baseline="0" dirty="0" smtClean="0"/>
          </a:p>
          <a:p>
            <a:r>
              <a:rPr lang="en-US" baseline="0" dirty="0" smtClean="0"/>
              <a:t>NB—I did have a bug in my regex. I had made the \d+ lazy by adding the ?. That, however, only retrieves the first digit of each number! So here is the de-bugged version. (Though the behavior I was getting from my editor was "string not found", which seems to be yet something else going on that I can't explain. Go figure.)</a:t>
            </a:r>
          </a:p>
        </p:txBody>
      </p:sp>
      <p:sp>
        <p:nvSpPr>
          <p:cNvPr id="4" name="Slide Number Placeholder 3"/>
          <p:cNvSpPr>
            <a:spLocks noGrp="1"/>
          </p:cNvSpPr>
          <p:nvPr>
            <p:ph type="sldNum" sz="quarter" idx="10"/>
          </p:nvPr>
        </p:nvSpPr>
        <p:spPr/>
        <p:txBody>
          <a:bodyPr/>
          <a:lstStyle/>
          <a:p>
            <a:fld id="{2B3014D5-C8D7-4BAA-AAE7-4FC674056F98}" type="slidenum">
              <a:rPr lang="en-US" smtClean="0"/>
              <a:t>4</a:t>
            </a:fld>
            <a:endParaRPr lang="en-US"/>
          </a:p>
        </p:txBody>
      </p:sp>
    </p:spTree>
    <p:extLst>
      <p:ext uri="{BB962C8B-B14F-4D97-AF65-F5344CB8AC3E}">
        <p14:creationId xmlns:p14="http://schemas.microsoft.com/office/powerpoint/2010/main" val="79921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now what?</a:t>
            </a:r>
            <a:r>
              <a:rPr lang="en-US" baseline="0" dirty="0" smtClean="0"/>
              <a:t> Now we group so that we can start moving around some strings. Like so.</a:t>
            </a:r>
          </a:p>
          <a:p>
            <a:endParaRPr lang="en-US" baseline="0" dirty="0" smtClean="0"/>
          </a:p>
          <a:p>
            <a:r>
              <a:rPr lang="en-US" baseline="0" dirty="0" smtClean="0"/>
              <a:t>Run a "find all" again to make sure you're still getting 133 matches. </a:t>
            </a:r>
          </a:p>
          <a:p>
            <a:endParaRPr lang="en-US" baseline="0" dirty="0" smtClean="0"/>
          </a:p>
          <a:p>
            <a:r>
              <a:rPr lang="en-US" baseline="0" dirty="0" smtClean="0"/>
              <a:t>(If you copy-pasted the search string, make sure to take out the whitespace in between the closing and opening parentheses, else it will consider them literals (and not find anything).)</a:t>
            </a:r>
            <a:endParaRPr lang="en-US" dirty="0"/>
          </a:p>
        </p:txBody>
      </p:sp>
      <p:sp>
        <p:nvSpPr>
          <p:cNvPr id="4" name="Slide Number Placeholder 3"/>
          <p:cNvSpPr>
            <a:spLocks noGrp="1"/>
          </p:cNvSpPr>
          <p:nvPr>
            <p:ph type="sldNum" sz="quarter" idx="10"/>
          </p:nvPr>
        </p:nvSpPr>
        <p:spPr/>
        <p:txBody>
          <a:bodyPr/>
          <a:lstStyle/>
          <a:p>
            <a:fld id="{2B3014D5-C8D7-4BAA-AAE7-4FC674056F98}" type="slidenum">
              <a:rPr lang="en-US" smtClean="0"/>
              <a:t>5</a:t>
            </a:fld>
            <a:endParaRPr lang="en-US"/>
          </a:p>
        </p:txBody>
      </p:sp>
    </p:spTree>
    <p:extLst>
      <p:ext uri="{BB962C8B-B14F-4D97-AF65-F5344CB8AC3E}">
        <p14:creationId xmlns:p14="http://schemas.microsoft.com/office/powerpoint/2010/main" val="79895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Aha! So far, so good. Now, let's move</a:t>
            </a:r>
            <a:r>
              <a:rPr lang="en-US" baseline="0" dirty="0" smtClean="0"/>
              <a:t> stuff around. This is the replacement string we'll use. What does it do? It</a:t>
            </a:r>
          </a:p>
          <a:p>
            <a:pPr marL="171450" indent="-171450">
              <a:buFont typeface="Arial" panose="020B0604020202020204" pitchFamily="34" charset="0"/>
              <a:buChar char="•"/>
            </a:pPr>
            <a:r>
              <a:rPr lang="en-US" baseline="0" dirty="0" smtClean="0"/>
              <a:t>replaces </a:t>
            </a:r>
            <a:r>
              <a:rPr lang="en-US" baseline="0" dirty="0" smtClean="0"/>
              <a:t>group 1 (the did tag) with itself</a:t>
            </a:r>
          </a:p>
          <a:p>
            <a:pPr marL="171450" indent="-171450">
              <a:buFont typeface="Arial" panose="020B0604020202020204" pitchFamily="34" charset="0"/>
              <a:buChar char="•"/>
            </a:pPr>
            <a:r>
              <a:rPr lang="en-US" dirty="0" smtClean="0"/>
              <a:t>inserts an opening </a:t>
            </a:r>
            <a:r>
              <a:rPr lang="en-US" dirty="0" err="1" smtClean="0"/>
              <a:t>unitid</a:t>
            </a:r>
            <a:r>
              <a:rPr lang="en-US" dirty="0" smtClean="0"/>
              <a:t> tag</a:t>
            </a:r>
          </a:p>
          <a:p>
            <a:pPr marL="171450" indent="-171450">
              <a:buFont typeface="Arial" panose="020B0604020202020204" pitchFamily="34" charset="0"/>
              <a:buChar char="•"/>
            </a:pPr>
            <a:r>
              <a:rPr lang="en-US" dirty="0" smtClean="0"/>
              <a:t>inserts</a:t>
            </a:r>
            <a:r>
              <a:rPr lang="en-US" baseline="0" dirty="0" smtClean="0"/>
              <a:t> group 3 (the </a:t>
            </a:r>
            <a:r>
              <a:rPr lang="en-US" baseline="0" dirty="0" err="1" smtClean="0"/>
              <a:t>accessionnumber</a:t>
            </a:r>
            <a:r>
              <a:rPr lang="en-US" baseline="0" dirty="0" smtClean="0"/>
              <a:t>, which will become the value of the </a:t>
            </a:r>
            <a:r>
              <a:rPr lang="en-US" baseline="0" dirty="0" err="1" smtClean="0"/>
              <a:t>unitid</a:t>
            </a:r>
            <a:r>
              <a:rPr lang="en-US" baseline="0" dirty="0" smtClean="0"/>
              <a:t> element)</a:t>
            </a:r>
          </a:p>
          <a:p>
            <a:pPr marL="171450" indent="-171450">
              <a:buFont typeface="Arial" panose="020B0604020202020204" pitchFamily="34" charset="0"/>
              <a:buChar char="•"/>
            </a:pPr>
            <a:r>
              <a:rPr lang="en-US" baseline="0" dirty="0" smtClean="0"/>
              <a:t>inserts the closing </a:t>
            </a:r>
            <a:r>
              <a:rPr lang="en-US" baseline="0" dirty="0" err="1" smtClean="0"/>
              <a:t>unitid</a:t>
            </a:r>
            <a:r>
              <a:rPr lang="en-US" baseline="0" dirty="0" smtClean="0"/>
              <a:t> tag</a:t>
            </a:r>
          </a:p>
          <a:p>
            <a:pPr marL="171450" indent="-171450">
              <a:buFont typeface="Arial" panose="020B0604020202020204" pitchFamily="34" charset="0"/>
              <a:buChar char="•"/>
            </a:pPr>
            <a:r>
              <a:rPr lang="en-US" baseline="0" dirty="0" smtClean="0"/>
              <a:t>replaces group 2 (everything up to the accession number) and group 3 (the accession number) with themselves, i.e., puts everything back where it was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Are you ready? Go ahead, hit "replace all"!</a:t>
            </a:r>
          </a:p>
          <a:p>
            <a:pPr marL="0" indent="0">
              <a:buFont typeface="Arial" panose="020B0604020202020204" pitchFamily="34" charset="0"/>
              <a:buNone/>
            </a:pPr>
            <a:endParaRPr lang="en-US" baseline="0"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B3014D5-C8D7-4BAA-AAE7-4FC674056F98}" type="slidenum">
              <a:rPr lang="en-US" smtClean="0"/>
              <a:t>6</a:t>
            </a:fld>
            <a:endParaRPr lang="en-US"/>
          </a:p>
        </p:txBody>
      </p:sp>
    </p:spTree>
    <p:extLst>
      <p:ext uri="{BB962C8B-B14F-4D97-AF65-F5344CB8AC3E}">
        <p14:creationId xmlns:p14="http://schemas.microsoft.com/office/powerpoint/2010/main" val="333027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a:t>
            </a:r>
            <a:r>
              <a:rPr lang="en-US" baseline="0" dirty="0" smtClean="0"/>
              <a:t> your data. Looking good? </a:t>
            </a:r>
          </a:p>
          <a:p>
            <a:endParaRPr lang="en-US" baseline="0" dirty="0" smtClean="0"/>
          </a:p>
          <a:p>
            <a:r>
              <a:rPr lang="en-US" baseline="0" dirty="0" smtClean="0"/>
              <a:t>It's a good idea at this point to spot-check to make sure you didn't leave any characters behind, or carry extra ones with you, etc.</a:t>
            </a:r>
          </a:p>
          <a:p>
            <a:endParaRPr lang="en-US" baseline="0" dirty="0" smtClean="0"/>
          </a:p>
        </p:txBody>
      </p:sp>
      <p:sp>
        <p:nvSpPr>
          <p:cNvPr id="4" name="Slide Number Placeholder 3"/>
          <p:cNvSpPr>
            <a:spLocks noGrp="1"/>
          </p:cNvSpPr>
          <p:nvPr>
            <p:ph type="sldNum" sz="quarter" idx="10"/>
          </p:nvPr>
        </p:nvSpPr>
        <p:spPr/>
        <p:txBody>
          <a:bodyPr/>
          <a:lstStyle/>
          <a:p>
            <a:fld id="{2B3014D5-C8D7-4BAA-AAE7-4FC674056F98}" type="slidenum">
              <a:rPr lang="en-US" smtClean="0"/>
              <a:t>7</a:t>
            </a:fld>
            <a:endParaRPr lang="en-US"/>
          </a:p>
        </p:txBody>
      </p:sp>
    </p:spTree>
    <p:extLst>
      <p:ext uri="{BB962C8B-B14F-4D97-AF65-F5344CB8AC3E}">
        <p14:creationId xmlns:p14="http://schemas.microsoft.com/office/powerpoint/2010/main" val="37411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half-way there, with the heavy lifting done! Now let's clean up the </a:t>
            </a:r>
            <a:r>
              <a:rPr lang="en-US" baseline="0" dirty="0" err="1" smtClean="0"/>
              <a:t>scopecontent</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know something helpful from examining the data: We can delete the entire </a:t>
            </a:r>
            <a:r>
              <a:rPr lang="en-US" baseline="0" dirty="0" err="1" smtClean="0"/>
              <a:t>scopecontent</a:t>
            </a:r>
            <a:r>
              <a:rPr lang="en-US" baseline="0" dirty="0" smtClean="0"/>
              <a:t>/p with the accession number in it, because there is no other information in that same p that we need to save. That means we can do this next step as mostly an XPath operation.</a:t>
            </a:r>
            <a:endParaRPr lang="en-US" dirty="0" smtClean="0"/>
          </a:p>
          <a:p>
            <a:endParaRPr lang="en-US" dirty="0" smtClean="0"/>
          </a:p>
          <a:p>
            <a:r>
              <a:rPr lang="en-US" dirty="0" smtClean="0"/>
              <a:t>We do, however, have to do some</a:t>
            </a:r>
            <a:r>
              <a:rPr lang="en-US" baseline="0" dirty="0" smtClean="0"/>
              <a:t> due diligence</a:t>
            </a:r>
            <a:r>
              <a:rPr lang="en-US" dirty="0" smtClean="0"/>
              <a:t>:</a:t>
            </a:r>
          </a:p>
          <a:p>
            <a:pPr marL="171450" indent="-171450">
              <a:buFont typeface="Arial" panose="020B0604020202020204" pitchFamily="34" charset="0"/>
              <a:buChar char="•"/>
            </a:pPr>
            <a:r>
              <a:rPr lang="en-US" dirty="0" smtClean="0"/>
              <a:t>We can't just delete </a:t>
            </a:r>
            <a:r>
              <a:rPr lang="en-US" dirty="0" err="1" smtClean="0"/>
              <a:t>scopecontent</a:t>
            </a:r>
            <a:r>
              <a:rPr lang="en-US" dirty="0" smtClean="0"/>
              <a:t> wholesale—it</a:t>
            </a:r>
            <a:r>
              <a:rPr lang="en-US" baseline="0" dirty="0" smtClean="0"/>
              <a:t> might have other p's in it.</a:t>
            </a:r>
          </a:p>
          <a:p>
            <a:pPr marL="171450" indent="-171450">
              <a:buFont typeface="Arial" panose="020B0604020202020204" pitchFamily="34" charset="0"/>
              <a:buChar char="•"/>
            </a:pPr>
            <a:r>
              <a:rPr lang="en-US" baseline="0" dirty="0" smtClean="0"/>
              <a:t>Nor can we simply delete the </a:t>
            </a:r>
            <a:r>
              <a:rPr lang="en-US" baseline="0" dirty="0" err="1" smtClean="0"/>
              <a:t>scopecontent</a:t>
            </a:r>
            <a:r>
              <a:rPr lang="en-US" baseline="0" dirty="0" smtClean="0"/>
              <a:t>/p with the accession number in it—that might leave behind an empty </a:t>
            </a:r>
            <a:r>
              <a:rPr lang="en-US" baseline="0" dirty="0" err="1" smtClean="0"/>
              <a:t>scopecontent</a:t>
            </a:r>
            <a:r>
              <a:rPr lang="en-US" baseline="0" dirty="0" smtClean="0"/>
              <a:t>. </a:t>
            </a:r>
          </a:p>
          <a:p>
            <a:r>
              <a:rPr lang="en-US" baseline="0" dirty="0" smtClean="0"/>
              <a:t>So, let's check for the same </a:t>
            </a:r>
            <a:r>
              <a:rPr lang="en-US" baseline="0" dirty="0" err="1" smtClean="0"/>
              <a:t>scopecontent</a:t>
            </a:r>
            <a:r>
              <a:rPr lang="en-US" baseline="0" dirty="0" smtClean="0"/>
              <a:t>/p's with the accession number in it, with an added filter that checks whether there are any other p's. Just run this from the XPath explorer for a quick data check.</a:t>
            </a:r>
          </a:p>
          <a:p>
            <a:endParaRPr lang="en-US" baseline="0" dirty="0" smtClean="0"/>
          </a:p>
          <a:p>
            <a:r>
              <a:rPr lang="en-US" baseline="0" dirty="0" smtClean="0"/>
              <a:t>…Nope, there aren't any! Good to go to delete the entire </a:t>
            </a:r>
            <a:r>
              <a:rPr lang="en-US" baseline="0" dirty="0" err="1" smtClean="0"/>
              <a:t>scopecontents</a:t>
            </a:r>
            <a:r>
              <a:rPr lang="en-US" baseline="0" dirty="0" smtClean="0"/>
              <a:t> with matching p's then.</a:t>
            </a:r>
            <a:endParaRPr lang="en-US" dirty="0"/>
          </a:p>
        </p:txBody>
      </p:sp>
      <p:sp>
        <p:nvSpPr>
          <p:cNvPr id="4" name="Slide Number Placeholder 3"/>
          <p:cNvSpPr>
            <a:spLocks noGrp="1"/>
          </p:cNvSpPr>
          <p:nvPr>
            <p:ph type="sldNum" sz="quarter" idx="10"/>
          </p:nvPr>
        </p:nvSpPr>
        <p:spPr/>
        <p:txBody>
          <a:bodyPr/>
          <a:lstStyle/>
          <a:p>
            <a:fld id="{2B3014D5-C8D7-4BAA-AAE7-4FC674056F98}" type="slidenum">
              <a:rPr lang="en-US" smtClean="0"/>
              <a:t>8</a:t>
            </a:fld>
            <a:endParaRPr lang="en-US"/>
          </a:p>
        </p:txBody>
      </p:sp>
    </p:spTree>
    <p:extLst>
      <p:ext uri="{BB962C8B-B14F-4D97-AF65-F5344CB8AC3E}">
        <p14:creationId xmlns:p14="http://schemas.microsoft.com/office/powerpoint/2010/main" val="89690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small tweak to our earlier XPath needed so we return the </a:t>
            </a:r>
            <a:r>
              <a:rPr lang="en-US" dirty="0" err="1" smtClean="0"/>
              <a:t>scopecontent</a:t>
            </a:r>
            <a:r>
              <a:rPr lang="en-US" dirty="0" smtClean="0"/>
              <a:t> instead of the entire c. Note</a:t>
            </a:r>
            <a:r>
              <a:rPr lang="en-US" baseline="0" dirty="0" smtClean="0"/>
              <a:t> that I am still using the step from c to </a:t>
            </a:r>
            <a:r>
              <a:rPr lang="en-US" baseline="0" dirty="0" err="1" smtClean="0"/>
              <a:t>scopecontent</a:t>
            </a:r>
            <a:r>
              <a:rPr lang="en-US" baseline="0" dirty="0" smtClean="0"/>
              <a:t>: just in case there is a matching </a:t>
            </a:r>
            <a:r>
              <a:rPr lang="en-US" baseline="0" dirty="0" err="1" smtClean="0"/>
              <a:t>scopecontent</a:t>
            </a:r>
            <a:r>
              <a:rPr lang="en-US" baseline="0" dirty="0" smtClean="0"/>
              <a:t> at the collection level, which I wouldn't want to be included in the delete operation.</a:t>
            </a:r>
          </a:p>
          <a:p>
            <a:endParaRPr lang="en-US" baseline="0" dirty="0" smtClean="0"/>
          </a:p>
          <a:p>
            <a:r>
              <a:rPr lang="en-US" baseline="0" dirty="0" smtClean="0"/>
              <a:t>Now we use the famous [\D\S]+ in the search string to match on the entire element (make sure your XML search options are disabled) and replace with nothing. Hit replace all, and…</a:t>
            </a:r>
          </a:p>
          <a:p>
            <a:endParaRPr lang="en-US" baseline="0" dirty="0" smtClean="0"/>
          </a:p>
        </p:txBody>
      </p:sp>
      <p:sp>
        <p:nvSpPr>
          <p:cNvPr id="4" name="Slide Number Placeholder 3"/>
          <p:cNvSpPr>
            <a:spLocks noGrp="1"/>
          </p:cNvSpPr>
          <p:nvPr>
            <p:ph type="sldNum" sz="quarter" idx="10"/>
          </p:nvPr>
        </p:nvSpPr>
        <p:spPr/>
        <p:txBody>
          <a:bodyPr/>
          <a:lstStyle/>
          <a:p>
            <a:fld id="{2B3014D5-C8D7-4BAA-AAE7-4FC674056F98}" type="slidenum">
              <a:rPr lang="en-US" smtClean="0"/>
              <a:t>9</a:t>
            </a:fld>
            <a:endParaRPr lang="en-US"/>
          </a:p>
        </p:txBody>
      </p:sp>
    </p:spTree>
    <p:extLst>
      <p:ext uri="{BB962C8B-B14F-4D97-AF65-F5344CB8AC3E}">
        <p14:creationId xmlns:p14="http://schemas.microsoft.com/office/powerpoint/2010/main" val="966950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Tadaa</a:t>
            </a:r>
            <a:r>
              <a:rPr lang="en-US" baseline="0" dirty="0" smtClean="0"/>
              <a:t>!</a:t>
            </a:r>
            <a:endParaRPr lang="en-US" dirty="0" smtClean="0"/>
          </a:p>
          <a:p>
            <a:endParaRPr lang="en-US" dirty="0" smtClean="0"/>
          </a:p>
          <a:p>
            <a:r>
              <a:rPr lang="en-US" dirty="0" smtClean="0"/>
              <a:t>(Now, what do you want to do next? ;-) )</a:t>
            </a:r>
            <a:endParaRPr lang="en-US" dirty="0"/>
          </a:p>
        </p:txBody>
      </p:sp>
      <p:sp>
        <p:nvSpPr>
          <p:cNvPr id="4" name="Slide Number Placeholder 3"/>
          <p:cNvSpPr>
            <a:spLocks noGrp="1"/>
          </p:cNvSpPr>
          <p:nvPr>
            <p:ph type="sldNum" sz="quarter" idx="10"/>
          </p:nvPr>
        </p:nvSpPr>
        <p:spPr/>
        <p:txBody>
          <a:bodyPr/>
          <a:lstStyle/>
          <a:p>
            <a:fld id="{2B3014D5-C8D7-4BAA-AAE7-4FC674056F98}" type="slidenum">
              <a:rPr lang="en-US" smtClean="0"/>
              <a:t>10</a:t>
            </a:fld>
            <a:endParaRPr lang="en-US"/>
          </a:p>
        </p:txBody>
      </p:sp>
    </p:spTree>
    <p:extLst>
      <p:ext uri="{BB962C8B-B14F-4D97-AF65-F5344CB8AC3E}">
        <p14:creationId xmlns:p14="http://schemas.microsoft.com/office/powerpoint/2010/main" val="79244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C0C9A8-AAB1-4616-A831-15002EDE8BC4}"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148733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0C9A8-AAB1-4616-A831-15002EDE8BC4}"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166493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0C9A8-AAB1-4616-A831-15002EDE8BC4}"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406404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0C9A8-AAB1-4616-A831-15002EDE8BC4}"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293695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0C9A8-AAB1-4616-A831-15002EDE8BC4}"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178645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0C9A8-AAB1-4616-A831-15002EDE8BC4}"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153214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C0C9A8-AAB1-4616-A831-15002EDE8BC4}" type="datetimeFigureOut">
              <a:rPr lang="en-US" smtClean="0"/>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95465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C0C9A8-AAB1-4616-A831-15002EDE8BC4}" type="datetimeFigureOut">
              <a:rPr lang="en-US" smtClean="0"/>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417832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0C9A8-AAB1-4616-A831-15002EDE8BC4}" type="datetimeFigureOut">
              <a:rPr lang="en-US" smtClean="0"/>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154071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0C9A8-AAB1-4616-A831-15002EDE8BC4}"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412929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0C9A8-AAB1-4616-A831-15002EDE8BC4}"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3F15B-53FB-46D2-909B-974781BC133B}" type="slidenum">
              <a:rPr lang="en-US" smtClean="0"/>
              <a:t>‹#›</a:t>
            </a:fld>
            <a:endParaRPr lang="en-US"/>
          </a:p>
        </p:txBody>
      </p:sp>
    </p:spTree>
    <p:extLst>
      <p:ext uri="{BB962C8B-B14F-4D97-AF65-F5344CB8AC3E}">
        <p14:creationId xmlns:p14="http://schemas.microsoft.com/office/powerpoint/2010/main" val="117246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0C9A8-AAB1-4616-A831-15002EDE8BC4}" type="datetimeFigureOut">
              <a:rPr lang="en-US" smtClean="0"/>
              <a:t>5/30/2018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3F15B-53FB-46D2-909B-974781BC133B}" type="slidenum">
              <a:rPr lang="en-US" smtClean="0"/>
              <a:t>‹#›</a:t>
            </a:fld>
            <a:endParaRPr lang="en-US"/>
          </a:p>
        </p:txBody>
      </p:sp>
    </p:spTree>
    <p:extLst>
      <p:ext uri="{BB962C8B-B14F-4D97-AF65-F5344CB8AC3E}">
        <p14:creationId xmlns:p14="http://schemas.microsoft.com/office/powerpoint/2010/main" val="2758711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Pesky AC123!</a:t>
            </a:r>
            <a:endParaRPr lang="en-US" dirty="0"/>
          </a:p>
        </p:txBody>
      </p:sp>
      <p:sp>
        <p:nvSpPr>
          <p:cNvPr id="3" name="Content Placeholder 2"/>
          <p:cNvSpPr>
            <a:spLocks noGrp="1"/>
          </p:cNvSpPr>
          <p:nvPr>
            <p:ph idx="1"/>
          </p:nvPr>
        </p:nvSpPr>
        <p:spPr>
          <a:xfrm>
            <a:off x="457200" y="2438400"/>
            <a:ext cx="8229600" cy="4191000"/>
          </a:xfrm>
        </p:spPr>
        <p:txBody>
          <a:bodyPr>
            <a:normAutofit/>
          </a:bodyPr>
          <a:lstStyle/>
          <a:p>
            <a:pPr marL="0" indent="0">
              <a:buNone/>
            </a:pPr>
            <a:r>
              <a:rPr lang="en-US" dirty="0" smtClean="0"/>
              <a:t>Get accession numbers out of </a:t>
            </a:r>
            <a:r>
              <a:rPr lang="en-US" dirty="0" err="1" smtClean="0"/>
              <a:t>scopecontent</a:t>
            </a:r>
            <a:r>
              <a:rPr lang="en-US" dirty="0" smtClean="0"/>
              <a:t> and into </a:t>
            </a:r>
            <a:r>
              <a:rPr lang="en-US" dirty="0" err="1" smtClean="0"/>
              <a:t>unitid</a:t>
            </a:r>
            <a:r>
              <a:rPr lang="en-US" dirty="0" smtClean="0"/>
              <a:t> using XPath and regex in the </a:t>
            </a:r>
            <a:r>
              <a:rPr lang="en-US" dirty="0" err="1" smtClean="0"/>
              <a:t>oXygen</a:t>
            </a:r>
            <a:r>
              <a:rPr lang="en-US" dirty="0" smtClean="0"/>
              <a:t> editor</a:t>
            </a:r>
          </a:p>
          <a:p>
            <a:pPr marL="0" indent="0">
              <a:buNone/>
            </a:pPr>
            <a:endParaRPr lang="en-US" dirty="0"/>
          </a:p>
          <a:p>
            <a:pPr marL="0" indent="0">
              <a:buNone/>
            </a:pPr>
            <a:r>
              <a:rPr lang="en-US" dirty="0" smtClean="0">
                <a:solidFill>
                  <a:srgbClr val="000096"/>
                </a:solidFill>
                <a:highlight>
                  <a:srgbClr val="FFFFFF"/>
                </a:highlight>
              </a:rPr>
              <a:t>	</a:t>
            </a:r>
            <a:endParaRPr lang="en-US" dirty="0"/>
          </a:p>
        </p:txBody>
      </p:sp>
    </p:spTree>
    <p:extLst>
      <p:ext uri="{BB962C8B-B14F-4D97-AF65-F5344CB8AC3E}">
        <p14:creationId xmlns:p14="http://schemas.microsoft.com/office/powerpoint/2010/main" val="63189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6248400"/>
          </a:xfrm>
        </p:spPr>
        <p:txBody>
          <a:bodyPr>
            <a:normAutofit fontScale="77500" lnSpcReduction="20000"/>
          </a:bodyPr>
          <a:lstStyle/>
          <a:p>
            <a:pPr marL="0" indent="0">
              <a:buNone/>
            </a:pPr>
            <a:r>
              <a:rPr lang="en-US" dirty="0" smtClean="0">
                <a:solidFill>
                  <a:srgbClr val="000000"/>
                </a:solidFill>
                <a:highlight>
                  <a:srgbClr val="FFFFFF"/>
                </a:highlight>
              </a:rPr>
              <a:t> </a:t>
            </a:r>
            <a:r>
              <a:rPr lang="en-US" dirty="0" smtClean="0">
                <a:solidFill>
                  <a:srgbClr val="000096"/>
                </a:solidFill>
                <a:highlight>
                  <a:srgbClr val="FFFFFF"/>
                </a:highlight>
              </a:rPr>
              <a:t>&lt;c</a:t>
            </a:r>
            <a:r>
              <a:rPr lang="en-US" dirty="0" smtClean="0">
                <a:solidFill>
                  <a:srgbClr val="F5844C"/>
                </a:solidFill>
                <a:highlight>
                  <a:srgbClr val="FFFFFF"/>
                </a:highlight>
              </a:rPr>
              <a:t> level</a:t>
            </a:r>
            <a:r>
              <a:rPr lang="en-US" dirty="0" smtClean="0">
                <a:solidFill>
                  <a:srgbClr val="FF8040"/>
                </a:solidFill>
                <a:highlight>
                  <a:srgbClr val="FFFFFF"/>
                </a:highlight>
              </a:rPr>
              <a:t>=</a:t>
            </a:r>
            <a:r>
              <a:rPr lang="en-US" dirty="0" smtClean="0">
                <a:solidFill>
                  <a:srgbClr val="993300"/>
                </a:solidFill>
                <a:highlight>
                  <a:srgbClr val="FFFFFF"/>
                </a:highlight>
              </a:rPr>
              <a:t>"file"</a:t>
            </a:r>
            <a:r>
              <a:rPr lang="en-US" dirty="0" smtClean="0">
                <a:solidFill>
                  <a:srgbClr val="F5844C"/>
                </a:solidFill>
                <a:highlight>
                  <a:srgbClr val="FFFFFF"/>
                </a:highlight>
              </a:rPr>
              <a:t> id</a:t>
            </a:r>
            <a:r>
              <a:rPr lang="en-US" dirty="0" smtClean="0">
                <a:solidFill>
                  <a:srgbClr val="FF8040"/>
                </a:solidFill>
                <a:highlight>
                  <a:srgbClr val="FFFFFF"/>
                </a:highlight>
              </a:rPr>
              <a:t>=</a:t>
            </a:r>
            <a:r>
              <a:rPr lang="en-US" dirty="0" smtClean="0">
                <a:solidFill>
                  <a:srgbClr val="993300"/>
                </a:solidFill>
                <a:highlight>
                  <a:srgbClr val="FFFFFF"/>
                </a:highlight>
              </a:rPr>
              <a:t>"AC123_c06067"</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&lt;did&gt;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unitid</a:t>
            </a:r>
            <a:r>
              <a:rPr lang="en-US" dirty="0" smtClean="0">
                <a:solidFill>
                  <a:srgbClr val="F5844C"/>
                </a:solidFill>
                <a:highlight>
                  <a:srgbClr val="FFFFFF"/>
                </a:highlight>
              </a:rPr>
              <a:t> type</a:t>
            </a:r>
            <a:r>
              <a:rPr lang="en-US" dirty="0" smtClean="0">
                <a:solidFill>
                  <a:srgbClr val="FF8040"/>
                </a:solidFill>
                <a:highlight>
                  <a:srgbClr val="FFFFFF"/>
                </a:highlight>
              </a:rPr>
              <a:t>=</a:t>
            </a:r>
            <a:r>
              <a:rPr lang="en-US" dirty="0" smtClean="0">
                <a:solidFill>
                  <a:srgbClr val="993300"/>
                </a:solidFill>
                <a:highlight>
                  <a:srgbClr val="FFFFFF"/>
                </a:highlight>
              </a:rPr>
              <a:t>"</a:t>
            </a:r>
            <a:r>
              <a:rPr lang="en-US" dirty="0" err="1" smtClean="0">
                <a:solidFill>
                  <a:srgbClr val="993300"/>
                </a:solidFill>
                <a:highlight>
                  <a:srgbClr val="FFFFFF"/>
                </a:highlight>
              </a:rPr>
              <a:t>accessionnumber</a:t>
            </a:r>
            <a:r>
              <a:rPr lang="en-US" dirty="0" smtClean="0">
                <a:solidFill>
                  <a:srgbClr val="993300"/>
                </a:solidFill>
                <a:highlight>
                  <a:srgbClr val="FFFFFF"/>
                </a:highlight>
              </a:rPr>
              <a:t>"</a:t>
            </a:r>
            <a:r>
              <a:rPr lang="en-US" dirty="0" smtClean="0">
                <a:solidFill>
                  <a:srgbClr val="000096"/>
                </a:solidFill>
                <a:highlight>
                  <a:srgbClr val="FFFFFF"/>
                </a:highlight>
              </a:rPr>
              <a:t>&gt;</a:t>
            </a:r>
          </a:p>
          <a:p>
            <a:pPr marL="0" indent="0">
              <a:buNone/>
            </a:pPr>
            <a:r>
              <a:rPr lang="en-US" dirty="0">
                <a:solidFill>
                  <a:srgbClr val="000096"/>
                </a:solidFill>
                <a:highlight>
                  <a:srgbClr val="FFFFFF"/>
                </a:highlight>
              </a:rPr>
              <a:t>	</a:t>
            </a:r>
            <a:r>
              <a:rPr lang="en-US" dirty="0" smtClean="0">
                <a:solidFill>
                  <a:srgbClr val="000096"/>
                </a:solidFill>
                <a:highlight>
                  <a:srgbClr val="FFFFFF"/>
                </a:highlight>
              </a:rPr>
              <a:t>	</a:t>
            </a:r>
            <a:r>
              <a:rPr lang="en-US" dirty="0" smtClean="0">
                <a:solidFill>
                  <a:srgbClr val="000000"/>
                </a:solidFill>
                <a:highlight>
                  <a:srgbClr val="FFFFFF"/>
                </a:highlight>
              </a:rPr>
              <a:t>910001-923678</a:t>
            </a:r>
          </a:p>
          <a:p>
            <a:pPr marL="0" indent="0">
              <a:buNone/>
            </a:pPr>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unitid</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&lt;container</a:t>
            </a:r>
            <a:r>
              <a:rPr lang="en-US" dirty="0" smtClean="0">
                <a:solidFill>
                  <a:srgbClr val="F5844C"/>
                </a:solidFill>
                <a:highlight>
                  <a:srgbClr val="FFFFFF"/>
                </a:highlight>
              </a:rPr>
              <a:t> type</a:t>
            </a:r>
            <a:r>
              <a:rPr lang="en-US" dirty="0" smtClean="0">
                <a:solidFill>
                  <a:srgbClr val="FF8040"/>
                </a:solidFill>
                <a:highlight>
                  <a:srgbClr val="FFFFFF"/>
                </a:highlight>
              </a:rPr>
              <a:t>=</a:t>
            </a:r>
            <a:r>
              <a:rPr lang="en-US" dirty="0" smtClean="0">
                <a:solidFill>
                  <a:srgbClr val="993300"/>
                </a:solidFill>
                <a:highlight>
                  <a:srgbClr val="FFFFFF"/>
                </a:highlight>
              </a:rPr>
              <a:t>"volume"</a:t>
            </a:r>
            <a:r>
              <a:rPr lang="en-US" dirty="0" smtClean="0">
                <a:solidFill>
                  <a:srgbClr val="000096"/>
                </a:solidFill>
                <a:highlight>
                  <a:srgbClr val="FFFFFF"/>
                </a:highlight>
              </a:rPr>
              <a:t>&gt;</a:t>
            </a:r>
          </a:p>
          <a:p>
            <a:pPr marL="0" indent="0">
              <a:buNone/>
            </a:pPr>
            <a:r>
              <a:rPr lang="en-US" dirty="0">
                <a:solidFill>
                  <a:srgbClr val="000096"/>
                </a:solidFill>
                <a:highlight>
                  <a:srgbClr val="FFFFFF"/>
                </a:highlight>
              </a:rPr>
              <a:t>	</a:t>
            </a:r>
            <a:r>
              <a:rPr lang="en-US" dirty="0" smtClean="0">
                <a:solidFill>
                  <a:srgbClr val="000096"/>
                </a:solidFill>
                <a:highlight>
                  <a:srgbClr val="FFFFFF"/>
                </a:highlight>
              </a:rPr>
              <a:t>	</a:t>
            </a:r>
            <a:r>
              <a:rPr lang="en-US" dirty="0" smtClean="0">
                <a:solidFill>
                  <a:srgbClr val="000000"/>
                </a:solidFill>
                <a:highlight>
                  <a:srgbClr val="FFFFFF"/>
                </a:highlight>
              </a:rPr>
              <a:t>Accession Book 133</a:t>
            </a:r>
          </a:p>
          <a:p>
            <a:pPr marL="0" indent="0">
              <a:buNone/>
            </a:pPr>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0096"/>
                </a:solidFill>
                <a:highlight>
                  <a:srgbClr val="FFFFFF"/>
                </a:highlight>
              </a:rPr>
              <a:t>&lt;/container&gt;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unittitle</a:t>
            </a:r>
            <a:r>
              <a:rPr lang="en-US" dirty="0" smtClean="0">
                <a:solidFill>
                  <a:srgbClr val="000096"/>
                </a:solidFill>
                <a:highlight>
                  <a:srgbClr val="FFFFFF"/>
                </a:highlight>
              </a:rPr>
              <a:t>&gt;</a:t>
            </a:r>
            <a:r>
              <a:rPr lang="en-US" dirty="0" smtClean="0">
                <a:solidFill>
                  <a:srgbClr val="000000"/>
                </a:solidFill>
                <a:highlight>
                  <a:srgbClr val="FFFFFF"/>
                </a:highlight>
              </a:rPr>
              <a:t>1941 May-1942 March</a:t>
            </a:r>
            <a:r>
              <a:rPr lang="en-US" dirty="0" smtClean="0">
                <a:solidFill>
                  <a:srgbClr val="000096"/>
                </a:solidFill>
                <a:highlight>
                  <a:srgbClr val="FFFFFF"/>
                </a:highlight>
              </a:rPr>
              <a:t>&lt;/</a:t>
            </a:r>
            <a:r>
              <a:rPr lang="en-US" dirty="0" err="1" smtClean="0">
                <a:solidFill>
                  <a:srgbClr val="000096"/>
                </a:solidFill>
                <a:highlight>
                  <a:srgbClr val="FFFFFF"/>
                </a:highlight>
              </a:rPr>
              <a:t>unittitle</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unitdate</a:t>
            </a:r>
            <a:r>
              <a:rPr lang="en-US" dirty="0" smtClean="0">
                <a:solidFill>
                  <a:srgbClr val="F5844C"/>
                </a:solidFill>
                <a:highlight>
                  <a:srgbClr val="FFFFFF"/>
                </a:highlight>
              </a:rPr>
              <a:t> type</a:t>
            </a:r>
            <a:r>
              <a:rPr lang="en-US" dirty="0" smtClean="0">
                <a:solidFill>
                  <a:srgbClr val="FF8040"/>
                </a:solidFill>
                <a:highlight>
                  <a:srgbClr val="FFFFFF"/>
                </a:highlight>
              </a:rPr>
              <a:t>=</a:t>
            </a:r>
            <a:r>
              <a:rPr lang="en-US" dirty="0" smtClean="0">
                <a:solidFill>
                  <a:srgbClr val="993300"/>
                </a:solidFill>
                <a:highlight>
                  <a:srgbClr val="FFFFFF"/>
                </a:highlight>
              </a:rPr>
              <a:t>"inclusive"</a:t>
            </a:r>
            <a:r>
              <a:rPr lang="en-US" dirty="0" smtClean="0">
                <a:solidFill>
                  <a:srgbClr val="F5844C"/>
                </a:solidFill>
                <a:highlight>
                  <a:srgbClr val="FFFFFF"/>
                </a:highlight>
              </a:rPr>
              <a:t> </a:t>
            </a:r>
          </a:p>
          <a:p>
            <a:pPr marL="0" indent="0">
              <a:buNone/>
            </a:pPr>
            <a:r>
              <a:rPr lang="en-US" dirty="0" smtClean="0">
                <a:solidFill>
                  <a:srgbClr val="F5844C"/>
                </a:solidFill>
                <a:highlight>
                  <a:srgbClr val="FFFFFF"/>
                </a:highlight>
              </a:rPr>
              <a:t>		         normal</a:t>
            </a:r>
            <a:r>
              <a:rPr lang="en-US" dirty="0" smtClean="0">
                <a:solidFill>
                  <a:srgbClr val="FF8040"/>
                </a:solidFill>
                <a:highlight>
                  <a:srgbClr val="FFFFFF"/>
                </a:highlight>
              </a:rPr>
              <a:t>=</a:t>
            </a:r>
            <a:r>
              <a:rPr lang="en-US" dirty="0" smtClean="0">
                <a:solidFill>
                  <a:srgbClr val="993300"/>
                </a:solidFill>
                <a:highlight>
                  <a:srgbClr val="FFFFFF"/>
                </a:highlight>
              </a:rPr>
              <a:t>"1941-05/1942-03"</a:t>
            </a:r>
            <a:r>
              <a:rPr lang="en-US" dirty="0" smtClean="0">
                <a:solidFill>
                  <a:srgbClr val="000096"/>
                </a:solidFill>
                <a:highlight>
                  <a:srgbClr val="FFFFFF"/>
                </a:highlight>
              </a:rPr>
              <a:t>&gt;</a:t>
            </a:r>
          </a:p>
          <a:p>
            <a:pPr marL="0" indent="0">
              <a:buNone/>
            </a:pPr>
            <a:r>
              <a:rPr lang="en-US" dirty="0">
                <a:solidFill>
                  <a:srgbClr val="000096"/>
                </a:solidFill>
                <a:highlight>
                  <a:srgbClr val="FFFFFF"/>
                </a:highlight>
              </a:rPr>
              <a:t>	</a:t>
            </a:r>
            <a:r>
              <a:rPr lang="en-US" dirty="0" smtClean="0">
                <a:solidFill>
                  <a:srgbClr val="000096"/>
                </a:solidFill>
                <a:highlight>
                  <a:srgbClr val="FFFFFF"/>
                </a:highlight>
              </a:rPr>
              <a:t>	         </a:t>
            </a:r>
            <a:r>
              <a:rPr lang="en-US" dirty="0" smtClean="0">
                <a:solidFill>
                  <a:srgbClr val="000000"/>
                </a:solidFill>
                <a:highlight>
                  <a:srgbClr val="FFFFFF"/>
                </a:highlight>
              </a:rPr>
              <a:t>1941 May-1942 March</a:t>
            </a:r>
          </a:p>
          <a:p>
            <a:pPr marL="0" indent="0">
              <a:buNone/>
            </a:pPr>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unitdate</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physdesc</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&lt;extent</a:t>
            </a:r>
            <a:r>
              <a:rPr lang="en-US" dirty="0" smtClean="0">
                <a:solidFill>
                  <a:srgbClr val="F5844C"/>
                </a:solidFill>
                <a:highlight>
                  <a:srgbClr val="FFFFFF"/>
                </a:highlight>
              </a:rPr>
              <a:t> type</a:t>
            </a:r>
            <a:r>
              <a:rPr lang="en-US" dirty="0" smtClean="0">
                <a:solidFill>
                  <a:srgbClr val="FF8040"/>
                </a:solidFill>
                <a:highlight>
                  <a:srgbClr val="FFFFFF"/>
                </a:highlight>
              </a:rPr>
              <a:t>=</a:t>
            </a:r>
            <a:r>
              <a:rPr lang="en-US" dirty="0" smtClean="0">
                <a:solidFill>
                  <a:srgbClr val="993300"/>
                </a:solidFill>
                <a:highlight>
                  <a:srgbClr val="FFFFFF"/>
                </a:highlight>
              </a:rPr>
              <a:t>"computed"</a:t>
            </a:r>
            <a:r>
              <a:rPr lang="en-US" dirty="0" smtClean="0">
                <a:solidFill>
                  <a:srgbClr val="000096"/>
                </a:solidFill>
                <a:highlight>
                  <a:srgbClr val="FFFFFF"/>
                </a:highlight>
              </a:rPr>
              <a:t>&gt;</a:t>
            </a:r>
            <a:r>
              <a:rPr lang="en-US" dirty="0" smtClean="0">
                <a:solidFill>
                  <a:srgbClr val="000000"/>
                </a:solidFill>
                <a:highlight>
                  <a:srgbClr val="FFFFFF"/>
                </a:highlight>
              </a:rPr>
              <a:t>1 volume</a:t>
            </a:r>
            <a:r>
              <a:rPr lang="en-US" dirty="0" smtClean="0">
                <a:solidFill>
                  <a:srgbClr val="000096"/>
                </a:solidFill>
                <a:highlight>
                  <a:srgbClr val="FFFFFF"/>
                </a:highlight>
              </a:rPr>
              <a:t>&lt;/extent&gt;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physdesc</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&lt;/did&gt;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96"/>
                </a:solidFill>
                <a:highlight>
                  <a:srgbClr val="FFFFFF"/>
                </a:highlight>
              </a:rPr>
              <a:t>&lt;/c&gt;</a:t>
            </a:r>
            <a:endParaRPr lang="en-US" dirty="0"/>
          </a:p>
        </p:txBody>
      </p:sp>
    </p:spTree>
    <p:extLst>
      <p:ext uri="{BB962C8B-B14F-4D97-AF65-F5344CB8AC3E}">
        <p14:creationId xmlns:p14="http://schemas.microsoft.com/office/powerpoint/2010/main" val="48170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Desired</a:t>
            </a:r>
            <a:endParaRPr lang="en-US" dirty="0"/>
          </a:p>
        </p:txBody>
      </p:sp>
      <p:sp>
        <p:nvSpPr>
          <p:cNvPr id="5" name="Content Placeholder 4"/>
          <p:cNvSpPr>
            <a:spLocks noGrp="1"/>
          </p:cNvSpPr>
          <p:nvPr>
            <p:ph sz="half" idx="1"/>
          </p:nvPr>
        </p:nvSpPr>
        <p:spPr>
          <a:xfrm>
            <a:off x="457200" y="1371600"/>
            <a:ext cx="4038600" cy="5181600"/>
          </a:xfrm>
          <a:ln>
            <a:solidFill>
              <a:schemeClr val="accent1"/>
            </a:solidFill>
          </a:ln>
        </p:spPr>
        <p:txBody>
          <a:bodyPr>
            <a:normAutofit fontScale="70000" lnSpcReduction="20000"/>
          </a:bodyPr>
          <a:lstStyle/>
          <a:p>
            <a:pPr marL="0" indent="0">
              <a:buNone/>
            </a:pPr>
            <a:r>
              <a:rPr lang="en-US" sz="2200" dirty="0">
                <a:solidFill>
                  <a:srgbClr val="000096"/>
                </a:solidFill>
                <a:highlight>
                  <a:srgbClr val="FFFFFF"/>
                </a:highlight>
              </a:rPr>
              <a:t> &lt;c</a:t>
            </a:r>
            <a:r>
              <a:rPr lang="en-US" sz="2200" dirty="0">
                <a:solidFill>
                  <a:srgbClr val="F5844C"/>
                </a:solidFill>
                <a:highlight>
                  <a:srgbClr val="FFFFFF"/>
                </a:highlight>
              </a:rPr>
              <a:t> level</a:t>
            </a:r>
            <a:r>
              <a:rPr lang="en-US" sz="2200" dirty="0">
                <a:solidFill>
                  <a:srgbClr val="FF8040"/>
                </a:solidFill>
                <a:highlight>
                  <a:srgbClr val="FFFFFF"/>
                </a:highlight>
              </a:rPr>
              <a:t>=</a:t>
            </a:r>
            <a:r>
              <a:rPr lang="en-US" sz="2200" dirty="0">
                <a:solidFill>
                  <a:srgbClr val="993300"/>
                </a:solidFill>
                <a:highlight>
                  <a:srgbClr val="FFFFFF"/>
                </a:highlight>
              </a:rPr>
              <a:t>"file"</a:t>
            </a:r>
            <a:r>
              <a:rPr lang="en-US" sz="2200" dirty="0">
                <a:solidFill>
                  <a:srgbClr val="F5844C"/>
                </a:solidFill>
                <a:highlight>
                  <a:srgbClr val="FFFFFF"/>
                </a:highlight>
              </a:rPr>
              <a:t> id</a:t>
            </a:r>
            <a:r>
              <a:rPr lang="en-US" sz="2200" dirty="0">
                <a:solidFill>
                  <a:srgbClr val="FF8040"/>
                </a:solidFill>
                <a:highlight>
                  <a:srgbClr val="FFFFFF"/>
                </a:highlight>
              </a:rPr>
              <a:t>=</a:t>
            </a:r>
            <a:r>
              <a:rPr lang="en-US" sz="2200" dirty="0">
                <a:solidFill>
                  <a:srgbClr val="993300"/>
                </a:solidFill>
                <a:highlight>
                  <a:srgbClr val="FFFFFF"/>
                </a:highlight>
              </a:rPr>
              <a:t>"AC123_c05939"</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did&gt;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container</a:t>
            </a:r>
            <a:r>
              <a:rPr lang="en-US" sz="2200" dirty="0">
                <a:solidFill>
                  <a:srgbClr val="F5844C"/>
                </a:solidFill>
                <a:highlight>
                  <a:srgbClr val="FFFFFF"/>
                </a:highlight>
              </a:rPr>
              <a:t> type</a:t>
            </a:r>
            <a:r>
              <a:rPr lang="en-US" sz="2200" dirty="0">
                <a:solidFill>
                  <a:srgbClr val="FF8040"/>
                </a:solidFill>
                <a:highlight>
                  <a:srgbClr val="FFFFFF"/>
                </a:highlight>
              </a:rPr>
              <a:t>=</a:t>
            </a:r>
            <a:r>
              <a:rPr lang="en-US" sz="2200" dirty="0">
                <a:solidFill>
                  <a:srgbClr val="993300"/>
                </a:solidFill>
                <a:highlight>
                  <a:srgbClr val="FFFFFF"/>
                </a:highlight>
              </a:rPr>
              <a:t>"</a:t>
            </a:r>
            <a:r>
              <a:rPr lang="en-US" sz="2200" dirty="0" smtClean="0">
                <a:solidFill>
                  <a:srgbClr val="993300"/>
                </a:solidFill>
                <a:highlight>
                  <a:srgbClr val="FFFFFF"/>
                </a:highlight>
              </a:rPr>
              <a:t>volume"</a:t>
            </a:r>
            <a:r>
              <a:rPr lang="en-US" sz="2200" dirty="0" smtClean="0">
                <a:solidFill>
                  <a:srgbClr val="000096"/>
                </a:solidFill>
                <a:highlight>
                  <a:srgbClr val="FFFFFF"/>
                </a:highlight>
              </a:rPr>
              <a:t>&gt;</a:t>
            </a:r>
          </a:p>
          <a:p>
            <a:pPr marL="0" indent="0">
              <a:buNone/>
            </a:pPr>
            <a:r>
              <a:rPr lang="en-US" sz="2200" dirty="0" smtClean="0">
                <a:solidFill>
                  <a:srgbClr val="000000"/>
                </a:solidFill>
                <a:highlight>
                  <a:srgbClr val="FFFFFF"/>
                </a:highlight>
              </a:rPr>
              <a:t>		Accession </a:t>
            </a:r>
            <a:r>
              <a:rPr lang="en-US" sz="2200" dirty="0">
                <a:solidFill>
                  <a:srgbClr val="000000"/>
                </a:solidFill>
                <a:highlight>
                  <a:srgbClr val="FFFFFF"/>
                </a:highlight>
              </a:rPr>
              <a:t>Book </a:t>
            </a:r>
            <a:r>
              <a:rPr lang="en-US" sz="2200" dirty="0" smtClean="0">
                <a:solidFill>
                  <a:srgbClr val="000000"/>
                </a:solidFill>
                <a:highlight>
                  <a:srgbClr val="FFFFFF"/>
                </a:highlight>
              </a:rPr>
              <a:t>6</a:t>
            </a:r>
          </a:p>
          <a:p>
            <a:pPr marL="0" indent="0">
              <a:buNone/>
            </a:pPr>
            <a:r>
              <a:rPr lang="en-US" sz="2200" dirty="0" smtClean="0">
                <a:solidFill>
                  <a:srgbClr val="000096"/>
                </a:solidFill>
                <a:highlight>
                  <a:srgbClr val="FFFFFF"/>
                </a:highlight>
              </a:rPr>
              <a:t>	&lt;/</a:t>
            </a:r>
            <a:r>
              <a:rPr lang="en-US" sz="2200" dirty="0">
                <a:solidFill>
                  <a:srgbClr val="000096"/>
                </a:solidFill>
                <a:highlight>
                  <a:srgbClr val="FFFFFF"/>
                </a:highlight>
              </a:rPr>
              <a:t>container</a:t>
            </a:r>
            <a:r>
              <a:rPr lang="en-US" sz="2200" dirty="0" smtClean="0">
                <a:solidFill>
                  <a:srgbClr val="000096"/>
                </a:solidFill>
                <a:highlight>
                  <a:srgbClr val="FFFFFF"/>
                </a:highlight>
              </a:rPr>
              <a:t>&gt;</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unittitle</a:t>
            </a:r>
            <a:r>
              <a:rPr lang="en-US" sz="2200" dirty="0" smtClean="0">
                <a:solidFill>
                  <a:srgbClr val="000096"/>
                </a:solidFill>
                <a:highlight>
                  <a:srgbClr val="FFFFFF"/>
                </a:highlight>
              </a:rPr>
              <a:t>&gt;</a:t>
            </a:r>
          </a:p>
          <a:p>
            <a:pPr marL="0" indent="0">
              <a:buNone/>
            </a:pPr>
            <a:r>
              <a:rPr lang="en-US" sz="2200" dirty="0">
                <a:solidFill>
                  <a:srgbClr val="000096"/>
                </a:solidFill>
                <a:highlight>
                  <a:srgbClr val="FFFFFF"/>
                </a:highlight>
              </a:rPr>
              <a:t>	</a:t>
            </a:r>
            <a:r>
              <a:rPr lang="en-US" sz="2200" dirty="0" smtClean="0">
                <a:solidFill>
                  <a:srgbClr val="000096"/>
                </a:solidFill>
                <a:highlight>
                  <a:srgbClr val="FFFFFF"/>
                </a:highlight>
              </a:rPr>
              <a:t>	</a:t>
            </a:r>
            <a:r>
              <a:rPr lang="en-US" sz="2200" dirty="0" smtClean="0">
                <a:solidFill>
                  <a:srgbClr val="000000"/>
                </a:solidFill>
                <a:highlight>
                  <a:srgbClr val="FFFFFF"/>
                </a:highlight>
              </a:rPr>
              <a:t>undated</a:t>
            </a:r>
          </a:p>
          <a:p>
            <a:pPr marL="0" indent="0">
              <a:buNone/>
            </a:pP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unittitle</a:t>
            </a:r>
            <a:r>
              <a:rPr lang="en-US" sz="2200" dirty="0" smtClean="0">
                <a:solidFill>
                  <a:srgbClr val="000096"/>
                </a:solidFill>
                <a:highlight>
                  <a:srgbClr val="FFFFFF"/>
                </a:highlight>
              </a:rPr>
              <a:t>&gt;</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unitdate</a:t>
            </a:r>
            <a:r>
              <a:rPr lang="en-US" sz="2200" dirty="0" smtClean="0">
                <a:solidFill>
                  <a:srgbClr val="000096"/>
                </a:solidFill>
                <a:highlight>
                  <a:srgbClr val="FFFFFF"/>
                </a:highlight>
              </a:rPr>
              <a:t>&gt;</a:t>
            </a:r>
          </a:p>
          <a:p>
            <a:pPr marL="0" indent="0">
              <a:buNone/>
            </a:pPr>
            <a:r>
              <a:rPr lang="en-US" sz="2200" dirty="0">
                <a:solidFill>
                  <a:srgbClr val="000096"/>
                </a:solidFill>
                <a:highlight>
                  <a:srgbClr val="FFFFFF"/>
                </a:highlight>
              </a:rPr>
              <a:t>	</a:t>
            </a:r>
            <a:r>
              <a:rPr lang="en-US" sz="2200" dirty="0" smtClean="0">
                <a:solidFill>
                  <a:srgbClr val="000096"/>
                </a:solidFill>
                <a:highlight>
                  <a:srgbClr val="FFFFFF"/>
                </a:highlight>
              </a:rPr>
              <a:t>	</a:t>
            </a:r>
            <a:r>
              <a:rPr lang="en-US" sz="2200" dirty="0" smtClean="0">
                <a:solidFill>
                  <a:srgbClr val="000000"/>
                </a:solidFill>
                <a:highlight>
                  <a:srgbClr val="FFFFFF"/>
                </a:highlight>
              </a:rPr>
              <a:t>undated</a:t>
            </a:r>
          </a:p>
          <a:p>
            <a:pPr marL="0" indent="0">
              <a:buNone/>
            </a:pP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unitdate</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physdesc</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a:solidFill>
                  <a:srgbClr val="000096"/>
                </a:solidFill>
                <a:highlight>
                  <a:srgbClr val="FFFFFF"/>
                </a:highlight>
              </a:rPr>
              <a:t>&lt;extent</a:t>
            </a:r>
            <a:r>
              <a:rPr lang="en-US" sz="2200" dirty="0">
                <a:solidFill>
                  <a:srgbClr val="F5844C"/>
                </a:solidFill>
                <a:highlight>
                  <a:srgbClr val="FFFFFF"/>
                </a:highlight>
              </a:rPr>
              <a:t> type</a:t>
            </a:r>
            <a:r>
              <a:rPr lang="en-US" sz="2200" dirty="0">
                <a:solidFill>
                  <a:srgbClr val="FF8040"/>
                </a:solidFill>
                <a:highlight>
                  <a:srgbClr val="FFFFFF"/>
                </a:highlight>
              </a:rPr>
              <a:t>=</a:t>
            </a:r>
            <a:r>
              <a:rPr lang="en-US" sz="2200" dirty="0">
                <a:solidFill>
                  <a:srgbClr val="993300"/>
                </a:solidFill>
                <a:highlight>
                  <a:srgbClr val="FFFFFF"/>
                </a:highlight>
              </a:rPr>
              <a:t>"computed</a:t>
            </a:r>
            <a:r>
              <a:rPr lang="en-US" sz="2200" dirty="0" smtClean="0">
                <a:solidFill>
                  <a:srgbClr val="993300"/>
                </a:solidFill>
                <a:highlight>
                  <a:srgbClr val="FFFFFF"/>
                </a:highlight>
              </a:rPr>
              <a:t>"</a:t>
            </a:r>
            <a:r>
              <a:rPr lang="en-US" sz="2200" dirty="0" smtClean="0">
                <a:solidFill>
                  <a:srgbClr val="000096"/>
                </a:solidFill>
                <a:highlight>
                  <a:srgbClr val="FFFFFF"/>
                </a:highlight>
              </a:rPr>
              <a:t>&gt;</a:t>
            </a:r>
          </a:p>
          <a:p>
            <a:pPr marL="0" indent="0">
              <a:buNone/>
            </a:pPr>
            <a:r>
              <a:rPr lang="en-US" sz="2200" dirty="0" smtClean="0">
                <a:solidFill>
                  <a:srgbClr val="000096"/>
                </a:solidFill>
                <a:highlight>
                  <a:srgbClr val="FFFFFF"/>
                </a:highlight>
              </a:rPr>
              <a:t>		</a:t>
            </a:r>
            <a:r>
              <a:rPr lang="en-US" sz="2200" dirty="0" smtClean="0">
                <a:solidFill>
                  <a:srgbClr val="000000"/>
                </a:solidFill>
                <a:highlight>
                  <a:srgbClr val="FFFFFF"/>
                </a:highlight>
              </a:rPr>
              <a:t>1 volume</a:t>
            </a:r>
          </a:p>
          <a:p>
            <a:pPr marL="0" indent="0">
              <a:buNone/>
            </a:pPr>
            <a:r>
              <a:rPr lang="en-US" sz="2200" dirty="0">
                <a:solidFill>
                  <a:srgbClr val="000000"/>
                </a:solidFill>
                <a:highlight>
                  <a:srgbClr val="FFFFFF"/>
                </a:highlight>
              </a:rPr>
              <a:t>	 </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extent&gt;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physdesc</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did&gt;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scopecontent</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p</a:t>
            </a:r>
            <a:r>
              <a:rPr lang="en-US" sz="2200" dirty="0" smtClean="0">
                <a:solidFill>
                  <a:srgbClr val="000096"/>
                </a:solidFill>
                <a:highlight>
                  <a:srgbClr val="FFFFFF"/>
                </a:highlight>
              </a:rPr>
              <a:t>&gt;</a:t>
            </a:r>
          </a:p>
          <a:p>
            <a:pPr marL="0" indent="0">
              <a:buNone/>
            </a:pPr>
            <a:r>
              <a:rPr lang="en-US" sz="2200" dirty="0">
                <a:solidFill>
                  <a:srgbClr val="000096"/>
                </a:solidFill>
                <a:highlight>
                  <a:srgbClr val="FFFFFF"/>
                </a:highlight>
              </a:rPr>
              <a:t>	 </a:t>
            </a:r>
            <a:r>
              <a:rPr lang="en-US" sz="2200" dirty="0" smtClean="0">
                <a:solidFill>
                  <a:srgbClr val="000096"/>
                </a:solidFill>
                <a:highlight>
                  <a:srgbClr val="FFFFFF"/>
                </a:highlight>
              </a:rPr>
              <a:t>       </a:t>
            </a:r>
            <a:r>
              <a:rPr lang="en-US" sz="2200" dirty="0" smtClean="0">
                <a:solidFill>
                  <a:srgbClr val="000000"/>
                </a:solidFill>
                <a:highlight>
                  <a:srgbClr val="FFFFFF"/>
                </a:highlight>
              </a:rPr>
              <a:t>Includes </a:t>
            </a:r>
            <a:r>
              <a:rPr lang="en-US" sz="2200" dirty="0">
                <a:solidFill>
                  <a:srgbClr val="000000"/>
                </a:solidFill>
                <a:highlight>
                  <a:srgbClr val="FFFFFF"/>
                </a:highlight>
              </a:rPr>
              <a:t>accession numbers </a:t>
            </a:r>
            <a:r>
              <a:rPr lang="en-US" sz="2200" dirty="0" smtClean="0">
                <a:solidFill>
                  <a:srgbClr val="000000"/>
                </a:solidFill>
                <a:highlight>
                  <a:srgbClr val="FFFFFF"/>
                </a:highlight>
              </a:rPr>
              <a:t>		        25001-30000.</a:t>
            </a:r>
          </a:p>
          <a:p>
            <a:pPr marL="0" indent="0">
              <a:buNone/>
            </a:pP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p&gt;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scopecontent</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smtClean="0">
                <a:solidFill>
                  <a:srgbClr val="000096"/>
                </a:solidFill>
                <a:highlight>
                  <a:srgbClr val="FFFFFF"/>
                </a:highlight>
              </a:rPr>
              <a:t>&lt;/</a:t>
            </a:r>
            <a:r>
              <a:rPr lang="en-US" sz="2200" dirty="0">
                <a:solidFill>
                  <a:srgbClr val="000096"/>
                </a:solidFill>
                <a:highlight>
                  <a:srgbClr val="FFFFFF"/>
                </a:highlight>
              </a:rPr>
              <a:t>c&gt;</a:t>
            </a:r>
            <a:endParaRPr lang="en-US" dirty="0"/>
          </a:p>
        </p:txBody>
      </p:sp>
      <p:sp>
        <p:nvSpPr>
          <p:cNvPr id="7" name="Content Placeholder 4"/>
          <p:cNvSpPr>
            <a:spLocks noGrp="1"/>
          </p:cNvSpPr>
          <p:nvPr>
            <p:ph sz="half" idx="2"/>
          </p:nvPr>
        </p:nvSpPr>
        <p:spPr>
          <a:xfrm>
            <a:off x="4648200" y="1371600"/>
            <a:ext cx="4038600" cy="5257800"/>
          </a:xfrm>
          <a:ln>
            <a:solidFill>
              <a:schemeClr val="accent1"/>
            </a:solidFill>
          </a:ln>
        </p:spPr>
        <p:txBody>
          <a:bodyPr>
            <a:normAutofit fontScale="70000" lnSpcReduction="20000"/>
          </a:bodyPr>
          <a:lstStyle/>
          <a:p>
            <a:pPr marL="0" indent="0">
              <a:buNone/>
            </a:pPr>
            <a:r>
              <a:rPr lang="en-US" sz="2200" dirty="0">
                <a:solidFill>
                  <a:srgbClr val="000096"/>
                </a:solidFill>
                <a:highlight>
                  <a:srgbClr val="FFFFFF"/>
                </a:highlight>
              </a:rPr>
              <a:t> &lt;c</a:t>
            </a:r>
            <a:r>
              <a:rPr lang="en-US" sz="2200" dirty="0">
                <a:solidFill>
                  <a:srgbClr val="F5844C"/>
                </a:solidFill>
                <a:highlight>
                  <a:srgbClr val="FFFFFF"/>
                </a:highlight>
              </a:rPr>
              <a:t> level</a:t>
            </a:r>
            <a:r>
              <a:rPr lang="en-US" sz="2200" dirty="0">
                <a:solidFill>
                  <a:srgbClr val="FF8040"/>
                </a:solidFill>
                <a:highlight>
                  <a:srgbClr val="FFFFFF"/>
                </a:highlight>
              </a:rPr>
              <a:t>=</a:t>
            </a:r>
            <a:r>
              <a:rPr lang="en-US" sz="2200" dirty="0">
                <a:solidFill>
                  <a:srgbClr val="993300"/>
                </a:solidFill>
                <a:highlight>
                  <a:srgbClr val="FFFFFF"/>
                </a:highlight>
              </a:rPr>
              <a:t>"file"</a:t>
            </a:r>
            <a:r>
              <a:rPr lang="en-US" sz="2200" dirty="0">
                <a:solidFill>
                  <a:srgbClr val="F5844C"/>
                </a:solidFill>
                <a:highlight>
                  <a:srgbClr val="FFFFFF"/>
                </a:highlight>
              </a:rPr>
              <a:t> id</a:t>
            </a:r>
            <a:r>
              <a:rPr lang="en-US" sz="2200" dirty="0">
                <a:solidFill>
                  <a:srgbClr val="FF8040"/>
                </a:solidFill>
                <a:highlight>
                  <a:srgbClr val="FFFFFF"/>
                </a:highlight>
              </a:rPr>
              <a:t>=</a:t>
            </a:r>
            <a:r>
              <a:rPr lang="en-US" sz="2200" dirty="0">
                <a:solidFill>
                  <a:srgbClr val="993300"/>
                </a:solidFill>
                <a:highlight>
                  <a:srgbClr val="FFFFFF"/>
                </a:highlight>
              </a:rPr>
              <a:t>"AC123_c05939"</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did</a:t>
            </a:r>
            <a:r>
              <a:rPr lang="en-US" sz="2200" dirty="0" smtClean="0">
                <a:solidFill>
                  <a:srgbClr val="000096"/>
                </a:solidFill>
                <a:highlight>
                  <a:srgbClr val="FFFFFF"/>
                </a:highlight>
              </a:rPr>
              <a:t>&gt;</a:t>
            </a:r>
          </a:p>
          <a:p>
            <a:pPr marL="0" indent="0">
              <a:buNone/>
            </a:pPr>
            <a:r>
              <a:rPr lang="en-US" sz="2200" dirty="0">
                <a:solidFill>
                  <a:srgbClr val="000096"/>
                </a:solidFill>
                <a:highlight>
                  <a:srgbClr val="FFFFFF"/>
                </a:highlight>
              </a:rPr>
              <a:t>	</a:t>
            </a:r>
            <a:r>
              <a:rPr lang="en-US" sz="2200" dirty="0" smtClean="0">
                <a:solidFill>
                  <a:srgbClr val="000096"/>
                </a:solidFill>
                <a:highlight>
                  <a:srgbClr val="FFFFFF"/>
                </a:highlight>
              </a:rPr>
              <a:t>&lt;</a:t>
            </a:r>
            <a:r>
              <a:rPr lang="en-US" sz="2200" dirty="0" err="1" smtClean="0">
                <a:solidFill>
                  <a:srgbClr val="000096"/>
                </a:solidFill>
                <a:highlight>
                  <a:srgbClr val="FFFFFF"/>
                </a:highlight>
              </a:rPr>
              <a:t>unitid</a:t>
            </a:r>
            <a:r>
              <a:rPr lang="en-US" sz="2200" dirty="0" smtClean="0">
                <a:solidFill>
                  <a:srgbClr val="000096"/>
                </a:solidFill>
                <a:highlight>
                  <a:srgbClr val="FFFFFF"/>
                </a:highlight>
              </a:rPr>
              <a:t> </a:t>
            </a:r>
            <a:r>
              <a:rPr lang="en-US" sz="2200" dirty="0" smtClean="0">
                <a:solidFill>
                  <a:schemeClr val="accent6">
                    <a:lumMod val="75000"/>
                  </a:schemeClr>
                </a:solidFill>
                <a:highlight>
                  <a:srgbClr val="FFFFFF"/>
                </a:highlight>
              </a:rPr>
              <a:t>type=</a:t>
            </a:r>
            <a:r>
              <a:rPr lang="en-US" sz="2200" dirty="0" smtClean="0">
                <a:solidFill>
                  <a:schemeClr val="accent6">
                    <a:lumMod val="50000"/>
                  </a:schemeClr>
                </a:solidFill>
                <a:highlight>
                  <a:srgbClr val="FFFFFF"/>
                </a:highlight>
              </a:rPr>
              <a:t>"</a:t>
            </a:r>
            <a:r>
              <a:rPr lang="en-US" sz="2200" dirty="0" err="1" smtClean="0">
                <a:solidFill>
                  <a:schemeClr val="accent6">
                    <a:lumMod val="50000"/>
                  </a:schemeClr>
                </a:solidFill>
                <a:highlight>
                  <a:srgbClr val="FFFFFF"/>
                </a:highlight>
              </a:rPr>
              <a:t>accessionnumber</a:t>
            </a:r>
            <a:r>
              <a:rPr lang="en-US" sz="2200" dirty="0" smtClean="0">
                <a:solidFill>
                  <a:schemeClr val="accent6">
                    <a:lumMod val="50000"/>
                  </a:schemeClr>
                </a:solidFill>
                <a:highlight>
                  <a:srgbClr val="FFFFFF"/>
                </a:highlight>
              </a:rPr>
              <a:t>"</a:t>
            </a:r>
            <a:r>
              <a:rPr lang="en-US" sz="2200" dirty="0" smtClean="0">
                <a:solidFill>
                  <a:srgbClr val="000096"/>
                </a:solidFill>
                <a:highlight>
                  <a:srgbClr val="FFFFFF"/>
                </a:highlight>
              </a:rPr>
              <a:t>&gt;</a:t>
            </a:r>
          </a:p>
          <a:p>
            <a:pPr marL="0" indent="0">
              <a:buNone/>
            </a:pPr>
            <a:r>
              <a:rPr lang="en-US" sz="2200" dirty="0">
                <a:solidFill>
                  <a:srgbClr val="000096"/>
                </a:solidFill>
                <a:highlight>
                  <a:srgbClr val="FFFFFF"/>
                </a:highlight>
              </a:rPr>
              <a:t>	</a:t>
            </a:r>
            <a:r>
              <a:rPr lang="en-US" sz="2200" dirty="0" smtClean="0">
                <a:solidFill>
                  <a:srgbClr val="000096"/>
                </a:solidFill>
                <a:highlight>
                  <a:srgbClr val="FFFFFF"/>
                </a:highlight>
              </a:rPr>
              <a:t>	</a:t>
            </a:r>
            <a:r>
              <a:rPr lang="en-US" sz="2200" dirty="0" smtClean="0">
                <a:highlight>
                  <a:srgbClr val="FFFFFF"/>
                </a:highlight>
              </a:rPr>
              <a:t>25001-30000</a:t>
            </a:r>
          </a:p>
          <a:p>
            <a:pPr marL="0" indent="0">
              <a:buNone/>
            </a:pPr>
            <a:r>
              <a:rPr lang="en-US" sz="2200" dirty="0">
                <a:solidFill>
                  <a:srgbClr val="000096"/>
                </a:solidFill>
                <a:highlight>
                  <a:srgbClr val="FFFFFF"/>
                </a:highlight>
              </a:rPr>
              <a:t>	</a:t>
            </a:r>
            <a:r>
              <a:rPr lang="en-US" sz="2200" dirty="0" smtClean="0">
                <a:solidFill>
                  <a:srgbClr val="000096"/>
                </a:solidFill>
                <a:highlight>
                  <a:srgbClr val="FFFFFF"/>
                </a:highlight>
              </a:rPr>
              <a:t>&lt;/</a:t>
            </a:r>
            <a:r>
              <a:rPr lang="en-US" sz="2200" dirty="0" err="1" smtClean="0">
                <a:solidFill>
                  <a:srgbClr val="000096"/>
                </a:solidFill>
                <a:highlight>
                  <a:srgbClr val="FFFFFF"/>
                </a:highlight>
              </a:rPr>
              <a:t>unitid</a:t>
            </a:r>
            <a:r>
              <a:rPr lang="en-US" sz="2200" dirty="0" smtClean="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container</a:t>
            </a:r>
            <a:r>
              <a:rPr lang="en-US" sz="2200" dirty="0">
                <a:solidFill>
                  <a:srgbClr val="F5844C"/>
                </a:solidFill>
                <a:highlight>
                  <a:srgbClr val="FFFFFF"/>
                </a:highlight>
              </a:rPr>
              <a:t> type</a:t>
            </a:r>
            <a:r>
              <a:rPr lang="en-US" sz="2200" dirty="0">
                <a:solidFill>
                  <a:srgbClr val="FF8040"/>
                </a:solidFill>
                <a:highlight>
                  <a:srgbClr val="FFFFFF"/>
                </a:highlight>
              </a:rPr>
              <a:t>=</a:t>
            </a:r>
            <a:r>
              <a:rPr lang="en-US" sz="2200" dirty="0">
                <a:solidFill>
                  <a:srgbClr val="993300"/>
                </a:solidFill>
                <a:highlight>
                  <a:srgbClr val="FFFFFF"/>
                </a:highlight>
              </a:rPr>
              <a:t>"</a:t>
            </a:r>
            <a:r>
              <a:rPr lang="en-US" sz="2200" dirty="0" smtClean="0">
                <a:solidFill>
                  <a:srgbClr val="993300"/>
                </a:solidFill>
                <a:highlight>
                  <a:srgbClr val="FFFFFF"/>
                </a:highlight>
              </a:rPr>
              <a:t>volume"</a:t>
            </a:r>
            <a:r>
              <a:rPr lang="en-US" sz="2200" dirty="0" smtClean="0">
                <a:solidFill>
                  <a:srgbClr val="000096"/>
                </a:solidFill>
                <a:highlight>
                  <a:srgbClr val="FFFFFF"/>
                </a:highlight>
              </a:rPr>
              <a:t>&gt;</a:t>
            </a:r>
          </a:p>
          <a:p>
            <a:pPr marL="0" indent="0">
              <a:buNone/>
            </a:pPr>
            <a:r>
              <a:rPr lang="en-US" sz="2200" dirty="0" smtClean="0">
                <a:solidFill>
                  <a:srgbClr val="000000"/>
                </a:solidFill>
                <a:highlight>
                  <a:srgbClr val="FFFFFF"/>
                </a:highlight>
              </a:rPr>
              <a:t>		Accession </a:t>
            </a:r>
            <a:r>
              <a:rPr lang="en-US" sz="2200" dirty="0">
                <a:solidFill>
                  <a:srgbClr val="000000"/>
                </a:solidFill>
                <a:highlight>
                  <a:srgbClr val="FFFFFF"/>
                </a:highlight>
              </a:rPr>
              <a:t>Book </a:t>
            </a:r>
            <a:r>
              <a:rPr lang="en-US" sz="2200" dirty="0" smtClean="0">
                <a:solidFill>
                  <a:srgbClr val="000000"/>
                </a:solidFill>
                <a:highlight>
                  <a:srgbClr val="FFFFFF"/>
                </a:highlight>
              </a:rPr>
              <a:t>6</a:t>
            </a:r>
          </a:p>
          <a:p>
            <a:pPr marL="0" indent="0">
              <a:buNone/>
            </a:pPr>
            <a:r>
              <a:rPr lang="en-US" sz="2200" dirty="0" smtClean="0">
                <a:solidFill>
                  <a:srgbClr val="000096"/>
                </a:solidFill>
                <a:highlight>
                  <a:srgbClr val="FFFFFF"/>
                </a:highlight>
              </a:rPr>
              <a:t>	&lt;/</a:t>
            </a:r>
            <a:r>
              <a:rPr lang="en-US" sz="2200" dirty="0">
                <a:solidFill>
                  <a:srgbClr val="000096"/>
                </a:solidFill>
                <a:highlight>
                  <a:srgbClr val="FFFFFF"/>
                </a:highlight>
              </a:rPr>
              <a:t>container</a:t>
            </a:r>
            <a:r>
              <a:rPr lang="en-US" sz="2200" dirty="0" smtClean="0">
                <a:solidFill>
                  <a:srgbClr val="000096"/>
                </a:solidFill>
                <a:highlight>
                  <a:srgbClr val="FFFFFF"/>
                </a:highlight>
              </a:rPr>
              <a:t>&gt;</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unittitle</a:t>
            </a:r>
            <a:r>
              <a:rPr lang="en-US" sz="2200" dirty="0" smtClean="0">
                <a:solidFill>
                  <a:srgbClr val="000096"/>
                </a:solidFill>
                <a:highlight>
                  <a:srgbClr val="FFFFFF"/>
                </a:highlight>
              </a:rPr>
              <a:t>&gt;</a:t>
            </a:r>
          </a:p>
          <a:p>
            <a:pPr marL="0" indent="0">
              <a:buNone/>
            </a:pPr>
            <a:r>
              <a:rPr lang="en-US" sz="2200" dirty="0">
                <a:solidFill>
                  <a:srgbClr val="000096"/>
                </a:solidFill>
                <a:highlight>
                  <a:srgbClr val="FFFFFF"/>
                </a:highlight>
              </a:rPr>
              <a:t>	</a:t>
            </a:r>
            <a:r>
              <a:rPr lang="en-US" sz="2200" dirty="0" smtClean="0">
                <a:solidFill>
                  <a:srgbClr val="000096"/>
                </a:solidFill>
                <a:highlight>
                  <a:srgbClr val="FFFFFF"/>
                </a:highlight>
              </a:rPr>
              <a:t>	</a:t>
            </a:r>
            <a:r>
              <a:rPr lang="en-US" sz="2200" dirty="0" smtClean="0">
                <a:solidFill>
                  <a:srgbClr val="000000"/>
                </a:solidFill>
                <a:highlight>
                  <a:srgbClr val="FFFFFF"/>
                </a:highlight>
              </a:rPr>
              <a:t>undated</a:t>
            </a:r>
          </a:p>
          <a:p>
            <a:pPr marL="0" indent="0">
              <a:buNone/>
            </a:pP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unittitle</a:t>
            </a:r>
            <a:r>
              <a:rPr lang="en-US" sz="2200" dirty="0" smtClean="0">
                <a:solidFill>
                  <a:srgbClr val="000096"/>
                </a:solidFill>
                <a:highlight>
                  <a:srgbClr val="FFFFFF"/>
                </a:highlight>
              </a:rPr>
              <a:t>&gt;</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unitdate</a:t>
            </a:r>
            <a:r>
              <a:rPr lang="en-US" sz="2200" dirty="0" smtClean="0">
                <a:solidFill>
                  <a:srgbClr val="000096"/>
                </a:solidFill>
                <a:highlight>
                  <a:srgbClr val="FFFFFF"/>
                </a:highlight>
              </a:rPr>
              <a:t>&gt;</a:t>
            </a:r>
          </a:p>
          <a:p>
            <a:pPr marL="0" indent="0">
              <a:buNone/>
            </a:pPr>
            <a:r>
              <a:rPr lang="en-US" sz="2200" dirty="0">
                <a:solidFill>
                  <a:srgbClr val="000096"/>
                </a:solidFill>
                <a:highlight>
                  <a:srgbClr val="FFFFFF"/>
                </a:highlight>
              </a:rPr>
              <a:t>	</a:t>
            </a:r>
            <a:r>
              <a:rPr lang="en-US" sz="2200" dirty="0" smtClean="0">
                <a:solidFill>
                  <a:srgbClr val="000096"/>
                </a:solidFill>
                <a:highlight>
                  <a:srgbClr val="FFFFFF"/>
                </a:highlight>
              </a:rPr>
              <a:t>	</a:t>
            </a:r>
            <a:r>
              <a:rPr lang="en-US" sz="2200" dirty="0" smtClean="0">
                <a:solidFill>
                  <a:srgbClr val="000000"/>
                </a:solidFill>
                <a:highlight>
                  <a:srgbClr val="FFFFFF"/>
                </a:highlight>
              </a:rPr>
              <a:t>undated</a:t>
            </a:r>
          </a:p>
          <a:p>
            <a:pPr marL="0" indent="0">
              <a:buNone/>
            </a:pP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unitdate</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physdesc</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a:solidFill>
                  <a:srgbClr val="000096"/>
                </a:solidFill>
                <a:highlight>
                  <a:srgbClr val="FFFFFF"/>
                </a:highlight>
              </a:rPr>
              <a:t>&lt;extent</a:t>
            </a:r>
            <a:r>
              <a:rPr lang="en-US" sz="2200" dirty="0">
                <a:solidFill>
                  <a:srgbClr val="F5844C"/>
                </a:solidFill>
                <a:highlight>
                  <a:srgbClr val="FFFFFF"/>
                </a:highlight>
              </a:rPr>
              <a:t> type</a:t>
            </a:r>
            <a:r>
              <a:rPr lang="en-US" sz="2200" dirty="0">
                <a:solidFill>
                  <a:srgbClr val="FF8040"/>
                </a:solidFill>
                <a:highlight>
                  <a:srgbClr val="FFFFFF"/>
                </a:highlight>
              </a:rPr>
              <a:t>=</a:t>
            </a:r>
            <a:r>
              <a:rPr lang="en-US" sz="2200" dirty="0">
                <a:solidFill>
                  <a:srgbClr val="993300"/>
                </a:solidFill>
                <a:highlight>
                  <a:srgbClr val="FFFFFF"/>
                </a:highlight>
              </a:rPr>
              <a:t>"computed</a:t>
            </a:r>
            <a:r>
              <a:rPr lang="en-US" sz="2200" dirty="0" smtClean="0">
                <a:solidFill>
                  <a:srgbClr val="993300"/>
                </a:solidFill>
                <a:highlight>
                  <a:srgbClr val="FFFFFF"/>
                </a:highlight>
              </a:rPr>
              <a:t>"</a:t>
            </a:r>
            <a:r>
              <a:rPr lang="en-US" sz="2200" dirty="0" smtClean="0">
                <a:solidFill>
                  <a:srgbClr val="000096"/>
                </a:solidFill>
                <a:highlight>
                  <a:srgbClr val="FFFFFF"/>
                </a:highlight>
              </a:rPr>
              <a:t>&gt;</a:t>
            </a:r>
          </a:p>
          <a:p>
            <a:pPr marL="0" indent="0">
              <a:buNone/>
            </a:pPr>
            <a:r>
              <a:rPr lang="en-US" sz="2200" dirty="0" smtClean="0">
                <a:solidFill>
                  <a:srgbClr val="000096"/>
                </a:solidFill>
                <a:highlight>
                  <a:srgbClr val="FFFFFF"/>
                </a:highlight>
              </a:rPr>
              <a:t>		</a:t>
            </a:r>
            <a:r>
              <a:rPr lang="en-US" sz="2200" dirty="0" smtClean="0">
                <a:solidFill>
                  <a:srgbClr val="000000"/>
                </a:solidFill>
                <a:highlight>
                  <a:srgbClr val="FFFFFF"/>
                </a:highlight>
              </a:rPr>
              <a:t>1 volume</a:t>
            </a:r>
          </a:p>
          <a:p>
            <a:pPr marL="0" indent="0">
              <a:buNone/>
            </a:pPr>
            <a:r>
              <a:rPr lang="en-US" sz="2200" dirty="0">
                <a:solidFill>
                  <a:srgbClr val="000000"/>
                </a:solidFill>
                <a:highlight>
                  <a:srgbClr val="FFFFFF"/>
                </a:highlight>
              </a:rPr>
              <a:t>	 </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extent&gt;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96"/>
                </a:solidFill>
                <a:highlight>
                  <a:srgbClr val="FFFFFF"/>
                </a:highlight>
              </a:rPr>
              <a:t>&lt;/</a:t>
            </a:r>
            <a:r>
              <a:rPr lang="en-US" sz="2200" dirty="0" err="1">
                <a:solidFill>
                  <a:srgbClr val="000096"/>
                </a:solidFill>
                <a:highlight>
                  <a:srgbClr val="FFFFFF"/>
                </a:highlight>
              </a:rPr>
              <a:t>physdesc</a:t>
            </a:r>
            <a:r>
              <a:rPr lang="en-US" sz="2200" dirty="0">
                <a:solidFill>
                  <a:srgbClr val="000096"/>
                </a:solidFill>
                <a:highlight>
                  <a:srgbClr val="FFFFFF"/>
                </a:highlight>
              </a:rPr>
              <a:t>&gt;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a:solidFill>
                  <a:srgbClr val="000000"/>
                </a:solidFill>
                <a:highlight>
                  <a:srgbClr val="FFFFFF"/>
                </a:highlight>
              </a:rPr>
              <a:t>     </a:t>
            </a:r>
            <a:r>
              <a:rPr lang="en-US" sz="2200" dirty="0" smtClean="0">
                <a:solidFill>
                  <a:srgbClr val="000000"/>
                </a:solidFill>
                <a:highlight>
                  <a:srgbClr val="FFFFFF"/>
                </a:highlight>
              </a:rPr>
              <a:t> </a:t>
            </a:r>
            <a:r>
              <a:rPr lang="en-US" sz="2200" dirty="0" smtClean="0">
                <a:solidFill>
                  <a:srgbClr val="000096"/>
                </a:solidFill>
                <a:highlight>
                  <a:srgbClr val="FFFFFF"/>
                </a:highlight>
              </a:rPr>
              <a:t>&lt;/</a:t>
            </a:r>
            <a:r>
              <a:rPr lang="en-US" sz="2200" dirty="0">
                <a:solidFill>
                  <a:srgbClr val="000096"/>
                </a:solidFill>
                <a:highlight>
                  <a:srgbClr val="FFFFFF"/>
                </a:highlight>
              </a:rPr>
              <a:t>did&gt;</a:t>
            </a:r>
            <a:r>
              <a:rPr lang="en-US" sz="2200" dirty="0">
                <a:solidFill>
                  <a:srgbClr val="000000"/>
                </a:solidFill>
                <a:highlight>
                  <a:srgbClr val="FFFFFF"/>
                </a:highlight>
              </a:rPr>
              <a:t/>
            </a:r>
            <a:br>
              <a:rPr lang="en-US" sz="2200" dirty="0">
                <a:solidFill>
                  <a:srgbClr val="000000"/>
                </a:solidFill>
                <a:highlight>
                  <a:srgbClr val="FFFFFF"/>
                </a:highlight>
              </a:rPr>
            </a:br>
            <a:r>
              <a:rPr lang="en-US" sz="2200" dirty="0" smtClean="0">
                <a:solidFill>
                  <a:srgbClr val="000096"/>
                </a:solidFill>
                <a:highlight>
                  <a:srgbClr val="FFFFFF"/>
                </a:highlight>
              </a:rPr>
              <a:t>&lt;/</a:t>
            </a:r>
            <a:r>
              <a:rPr lang="en-US" sz="2200" dirty="0">
                <a:solidFill>
                  <a:srgbClr val="000096"/>
                </a:solidFill>
                <a:highlight>
                  <a:srgbClr val="FFFFFF"/>
                </a:highlight>
              </a:rPr>
              <a:t>c&gt;</a:t>
            </a:r>
            <a:endParaRPr lang="en-US" dirty="0"/>
          </a:p>
        </p:txBody>
      </p:sp>
    </p:spTree>
    <p:extLst>
      <p:ext uri="{BB962C8B-B14F-4D97-AF65-F5344CB8AC3E}">
        <p14:creationId xmlns:p14="http://schemas.microsoft.com/office/powerpoint/2010/main" val="142581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49562"/>
          </a:xfrm>
        </p:spPr>
        <p:txBody>
          <a:bodyPr>
            <a:normAutofit/>
          </a:bodyPr>
          <a:lstStyle/>
          <a:p>
            <a:r>
              <a:rPr lang="en-US" sz="3000" dirty="0" smtClean="0"/>
              <a:t>//c</a:t>
            </a:r>
            <a:br>
              <a:rPr lang="en-US" sz="3000" dirty="0" smtClean="0"/>
            </a:br>
            <a:r>
              <a:rPr lang="en-US" sz="3000" dirty="0" smtClean="0"/>
              <a:t>[</a:t>
            </a:r>
            <a:br>
              <a:rPr lang="en-US" sz="3000" dirty="0" smtClean="0"/>
            </a:br>
            <a:r>
              <a:rPr lang="en-US" sz="3000" dirty="0" err="1" smtClean="0"/>
              <a:t>scopecontent</a:t>
            </a:r>
            <a:r>
              <a:rPr lang="en-US" sz="3000" dirty="0" smtClean="0"/>
              <a:t>/p</a:t>
            </a:r>
            <a:br>
              <a:rPr lang="en-US" sz="3000" dirty="0" smtClean="0"/>
            </a:br>
            <a:r>
              <a:rPr lang="en-US" sz="3000" dirty="0" smtClean="0"/>
              <a:t>[matches(., 'includes accession number', 'i')]</a:t>
            </a:r>
            <a:br>
              <a:rPr lang="en-US" sz="3000" dirty="0" smtClean="0"/>
            </a:br>
            <a:r>
              <a:rPr lang="en-US" sz="3000" dirty="0" smtClean="0"/>
              <a:t>] </a:t>
            </a:r>
            <a:endParaRPr lang="en-US" sz="3000" dirty="0"/>
          </a:p>
        </p:txBody>
      </p:sp>
      <p:pic>
        <p:nvPicPr>
          <p:cNvPr id="205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66493" b="83610"/>
          <a:stretch/>
        </p:blipFill>
        <p:spPr bwMode="auto">
          <a:xfrm>
            <a:off x="381000" y="3352800"/>
            <a:ext cx="7976255" cy="2438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410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763000" cy="1143000"/>
          </a:xfrm>
        </p:spPr>
        <p:txBody>
          <a:bodyPr>
            <a:noAutofit/>
          </a:bodyPr>
          <a:lstStyle/>
          <a:p>
            <a:r>
              <a:rPr lang="en-US" sz="2600" dirty="0"/>
              <a:t>&lt;did&gt;[\D\S]+?&lt;p&gt;Includes accession numbers?\s+?\d</a:t>
            </a:r>
            <a:r>
              <a:rPr lang="en-US" sz="2600" dirty="0" smtClean="0"/>
              <a:t>+(-\</a:t>
            </a:r>
            <a:r>
              <a:rPr lang="en-US" sz="2600" dirty="0"/>
              <a:t>d</a:t>
            </a:r>
            <a:r>
              <a:rPr lang="en-US" sz="2600" dirty="0" smtClean="0"/>
              <a:t>+)?</a:t>
            </a:r>
            <a:endParaRPr lang="en-US" sz="26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2308" t="21517" r="16263" b="28901"/>
          <a:stretch/>
        </p:blipFill>
        <p:spPr bwMode="auto">
          <a:xfrm>
            <a:off x="304799" y="1295400"/>
            <a:ext cx="8628185" cy="5199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827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858962"/>
          </a:xfrm>
        </p:spPr>
        <p:txBody>
          <a:bodyPr>
            <a:normAutofit/>
          </a:bodyPr>
          <a:lstStyle/>
          <a:p>
            <a:r>
              <a:rPr lang="en-US" sz="2600" dirty="0" smtClean="0"/>
              <a:t>(&lt;did&gt;)</a:t>
            </a:r>
            <a:br>
              <a:rPr lang="en-US" sz="2600" dirty="0" smtClean="0"/>
            </a:br>
            <a:r>
              <a:rPr lang="en-US" sz="2600" dirty="0" smtClean="0"/>
              <a:t>([\D\S]+?&lt;p&gt;Includes accession numbers?\s+?)</a:t>
            </a:r>
            <a:br>
              <a:rPr lang="en-US" sz="2600" dirty="0" smtClean="0"/>
            </a:br>
            <a:r>
              <a:rPr lang="en-US" sz="2600" dirty="0" smtClean="0"/>
              <a:t>(\d+(-\d+)?)</a:t>
            </a:r>
            <a:endParaRPr lang="en-US" sz="2600"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737" t="13603" r="15934" b="12022"/>
          <a:stretch/>
        </p:blipFill>
        <p:spPr bwMode="auto">
          <a:xfrm>
            <a:off x="838200" y="1905000"/>
            <a:ext cx="7502769" cy="462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23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1143000"/>
          </a:xfrm>
        </p:spPr>
        <p:txBody>
          <a:bodyPr>
            <a:noAutofit/>
          </a:bodyPr>
          <a:lstStyle/>
          <a:p>
            <a:r>
              <a:rPr lang="en-US" sz="3000" dirty="0"/>
              <a:t>$1&lt;</a:t>
            </a:r>
            <a:r>
              <a:rPr lang="en-US" sz="3000" dirty="0" err="1"/>
              <a:t>unitid</a:t>
            </a:r>
            <a:r>
              <a:rPr lang="en-US" sz="3000" dirty="0"/>
              <a:t> type="</a:t>
            </a:r>
            <a:r>
              <a:rPr lang="en-US" sz="3000" dirty="0" err="1"/>
              <a:t>accessionnumber</a:t>
            </a:r>
            <a:r>
              <a:rPr lang="en-US" sz="3000" dirty="0"/>
              <a:t>"&gt;$3&lt;/</a:t>
            </a:r>
            <a:r>
              <a:rPr lang="en-US" sz="3000" dirty="0" err="1"/>
              <a:t>unitid</a:t>
            </a:r>
            <a:r>
              <a:rPr lang="en-US" sz="3000" dirty="0"/>
              <a:t>&gt;$2$3</a:t>
            </a:r>
            <a:br>
              <a:rPr lang="en-US" sz="3000" dirty="0"/>
            </a:br>
            <a:endParaRPr lang="en-US" sz="3000"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230" t="13341" r="18077" b="27846"/>
          <a:stretch/>
        </p:blipFill>
        <p:spPr bwMode="auto">
          <a:xfrm>
            <a:off x="381000" y="1905000"/>
            <a:ext cx="8508273" cy="4302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711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 </a:t>
            </a:r>
            <a:r>
              <a:rPr lang="en-US" dirty="0" smtClean="0">
                <a:sym typeface="Wingdings"/>
              </a:rPr>
              <a:t></a:t>
            </a:r>
            <a:endParaRPr lang="en-US" dirty="0"/>
          </a:p>
        </p:txBody>
      </p:sp>
      <p:sp>
        <p:nvSpPr>
          <p:cNvPr id="3" name="Rectangle 2"/>
          <p:cNvSpPr/>
          <p:nvPr/>
        </p:nvSpPr>
        <p:spPr>
          <a:xfrm>
            <a:off x="457200" y="1620083"/>
            <a:ext cx="8229600" cy="4524315"/>
          </a:xfrm>
          <a:prstGeom prst="rect">
            <a:avLst/>
          </a:prstGeom>
        </p:spPr>
        <p:txBody>
          <a:bodyPr wrap="square">
            <a:spAutoFit/>
          </a:bodyPr>
          <a:lstStyle/>
          <a:p>
            <a:r>
              <a:rPr lang="en-US" dirty="0" smtClean="0">
                <a:solidFill>
                  <a:srgbClr val="000000"/>
                </a:solidFill>
                <a:highlight>
                  <a:srgbClr val="FFFFFF"/>
                </a:highlight>
              </a:rPr>
              <a:t> 	     </a:t>
            </a:r>
            <a:r>
              <a:rPr lang="en-US" dirty="0" smtClean="0">
                <a:solidFill>
                  <a:srgbClr val="000096"/>
                </a:solidFill>
                <a:highlight>
                  <a:srgbClr val="FFFFFF"/>
                </a:highlight>
              </a:rPr>
              <a:t>&lt;c</a:t>
            </a:r>
            <a:r>
              <a:rPr lang="en-US" dirty="0" smtClean="0">
                <a:solidFill>
                  <a:srgbClr val="F5844C"/>
                </a:solidFill>
                <a:highlight>
                  <a:srgbClr val="FFFFFF"/>
                </a:highlight>
              </a:rPr>
              <a:t> level</a:t>
            </a:r>
            <a:r>
              <a:rPr lang="en-US" dirty="0" smtClean="0">
                <a:solidFill>
                  <a:srgbClr val="FF8040"/>
                </a:solidFill>
                <a:highlight>
                  <a:srgbClr val="FFFFFF"/>
                </a:highlight>
              </a:rPr>
              <a:t>=</a:t>
            </a:r>
            <a:r>
              <a:rPr lang="en-US" dirty="0" smtClean="0">
                <a:solidFill>
                  <a:srgbClr val="993300"/>
                </a:solidFill>
                <a:highlight>
                  <a:srgbClr val="FFFFFF"/>
                </a:highlight>
              </a:rPr>
              <a:t>"file"</a:t>
            </a:r>
            <a:r>
              <a:rPr lang="en-US" dirty="0" smtClean="0">
                <a:solidFill>
                  <a:srgbClr val="F5844C"/>
                </a:solidFill>
                <a:highlight>
                  <a:srgbClr val="FFFFFF"/>
                </a:highlight>
              </a:rPr>
              <a:t> id</a:t>
            </a:r>
            <a:r>
              <a:rPr lang="en-US" dirty="0" smtClean="0">
                <a:solidFill>
                  <a:srgbClr val="FF8040"/>
                </a:solidFill>
                <a:highlight>
                  <a:srgbClr val="FFFFFF"/>
                </a:highlight>
              </a:rPr>
              <a:t>=</a:t>
            </a:r>
            <a:r>
              <a:rPr lang="en-US" dirty="0" smtClean="0">
                <a:solidFill>
                  <a:srgbClr val="993300"/>
                </a:solidFill>
                <a:highlight>
                  <a:srgbClr val="FFFFFF"/>
                </a:highlight>
              </a:rPr>
              <a:t>"AC123_c06066"</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&lt;did&gt;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unitid</a:t>
            </a:r>
            <a:r>
              <a:rPr lang="en-US" dirty="0" smtClean="0">
                <a:solidFill>
                  <a:srgbClr val="F5844C"/>
                </a:solidFill>
                <a:highlight>
                  <a:srgbClr val="FFFFFF"/>
                </a:highlight>
              </a:rPr>
              <a:t> type</a:t>
            </a:r>
            <a:r>
              <a:rPr lang="en-US" dirty="0" smtClean="0">
                <a:solidFill>
                  <a:srgbClr val="FF8040"/>
                </a:solidFill>
                <a:highlight>
                  <a:srgbClr val="FFFFFF"/>
                </a:highlight>
              </a:rPr>
              <a:t>=</a:t>
            </a:r>
            <a:r>
              <a:rPr lang="en-US" dirty="0" smtClean="0">
                <a:solidFill>
                  <a:srgbClr val="993300"/>
                </a:solidFill>
                <a:highlight>
                  <a:srgbClr val="FFFFFF"/>
                </a:highlight>
              </a:rPr>
              <a:t>"</a:t>
            </a:r>
            <a:r>
              <a:rPr lang="en-US" dirty="0" err="1" smtClean="0">
                <a:solidFill>
                  <a:srgbClr val="993300"/>
                </a:solidFill>
                <a:highlight>
                  <a:srgbClr val="FFFFFF"/>
                </a:highlight>
              </a:rPr>
              <a:t>accessionnumber</a:t>
            </a:r>
            <a:r>
              <a:rPr lang="en-US" dirty="0" smtClean="0">
                <a:solidFill>
                  <a:srgbClr val="993300"/>
                </a:solidFill>
                <a:highlight>
                  <a:srgbClr val="FFFFFF"/>
                </a:highlight>
              </a:rPr>
              <a:t>"</a:t>
            </a:r>
            <a:r>
              <a:rPr lang="en-US" dirty="0" smtClean="0">
                <a:solidFill>
                  <a:srgbClr val="000096"/>
                </a:solidFill>
                <a:highlight>
                  <a:srgbClr val="FFFFFF"/>
                </a:highlight>
              </a:rPr>
              <a:t>&gt;</a:t>
            </a:r>
            <a:r>
              <a:rPr lang="en-US" dirty="0" smtClean="0">
                <a:solidFill>
                  <a:srgbClr val="000000"/>
                </a:solidFill>
                <a:highlight>
                  <a:srgbClr val="FFFFFF"/>
                </a:highlight>
              </a:rPr>
              <a:t>9</a:t>
            </a:r>
            <a:r>
              <a:rPr lang="en-US" dirty="0" smtClean="0">
                <a:solidFill>
                  <a:srgbClr val="000000"/>
                </a:solidFill>
                <a:highlight>
                  <a:srgbClr val="FFFFFF"/>
                </a:highlight>
              </a:rPr>
              <a:t>00001-910000</a:t>
            </a:r>
            <a:r>
              <a:rPr lang="en-US" dirty="0" smtClean="0">
                <a:solidFill>
                  <a:srgbClr val="000096"/>
                </a:solidFill>
                <a:highlight>
                  <a:srgbClr val="FFFFFF"/>
                </a:highlight>
              </a:rPr>
              <a:t>&lt;/</a:t>
            </a:r>
            <a:r>
              <a:rPr lang="en-US" dirty="0" err="1" smtClean="0">
                <a:solidFill>
                  <a:srgbClr val="000096"/>
                </a:solidFill>
                <a:highlight>
                  <a:srgbClr val="FFFFFF"/>
                </a:highlight>
              </a:rPr>
              <a:t>unitid</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&lt;container</a:t>
            </a:r>
            <a:r>
              <a:rPr lang="en-US" dirty="0" smtClean="0">
                <a:solidFill>
                  <a:srgbClr val="F5844C"/>
                </a:solidFill>
                <a:highlight>
                  <a:srgbClr val="FFFFFF"/>
                </a:highlight>
              </a:rPr>
              <a:t> type</a:t>
            </a:r>
            <a:r>
              <a:rPr lang="en-US" dirty="0" smtClean="0">
                <a:solidFill>
                  <a:srgbClr val="FF8040"/>
                </a:solidFill>
                <a:highlight>
                  <a:srgbClr val="FFFFFF"/>
                </a:highlight>
              </a:rPr>
              <a:t>=</a:t>
            </a:r>
            <a:r>
              <a:rPr lang="en-US" dirty="0" smtClean="0">
                <a:solidFill>
                  <a:srgbClr val="993300"/>
                </a:solidFill>
                <a:highlight>
                  <a:srgbClr val="FFFFFF"/>
                </a:highlight>
              </a:rPr>
              <a:t>"volume"</a:t>
            </a:r>
            <a:r>
              <a:rPr lang="en-US" dirty="0" smtClean="0">
                <a:solidFill>
                  <a:srgbClr val="000096"/>
                </a:solidFill>
                <a:highlight>
                  <a:srgbClr val="FFFFFF"/>
                </a:highlight>
              </a:rPr>
              <a:t>&gt;</a:t>
            </a:r>
            <a:r>
              <a:rPr lang="en-US" dirty="0" smtClean="0">
                <a:solidFill>
                  <a:srgbClr val="000000"/>
                </a:solidFill>
                <a:highlight>
                  <a:srgbClr val="FFFFFF"/>
                </a:highlight>
              </a:rPr>
              <a:t>Accession Book 132</a:t>
            </a:r>
            <a:r>
              <a:rPr lang="en-US" dirty="0" smtClean="0">
                <a:solidFill>
                  <a:srgbClr val="000096"/>
                </a:solidFill>
                <a:highlight>
                  <a:srgbClr val="FFFFFF"/>
                </a:highlight>
              </a:rPr>
              <a:t>&lt;/container&gt;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unittitle</a:t>
            </a:r>
            <a:r>
              <a:rPr lang="en-US" dirty="0" smtClean="0">
                <a:solidFill>
                  <a:srgbClr val="000096"/>
                </a:solidFill>
                <a:highlight>
                  <a:srgbClr val="FFFFFF"/>
                </a:highlight>
              </a:rPr>
              <a:t>&gt;</a:t>
            </a:r>
            <a:r>
              <a:rPr lang="en-US" dirty="0" smtClean="0">
                <a:solidFill>
                  <a:srgbClr val="000000"/>
                </a:solidFill>
                <a:highlight>
                  <a:srgbClr val="FFFFFF"/>
                </a:highlight>
              </a:rPr>
              <a:t>1940 November-1941 May</a:t>
            </a:r>
            <a:r>
              <a:rPr lang="en-US" dirty="0" smtClean="0">
                <a:solidFill>
                  <a:srgbClr val="000096"/>
                </a:solidFill>
                <a:highlight>
                  <a:srgbClr val="FFFFFF"/>
                </a:highlight>
              </a:rPr>
              <a:t>&lt;/</a:t>
            </a:r>
            <a:r>
              <a:rPr lang="en-US" dirty="0" err="1" smtClean="0">
                <a:solidFill>
                  <a:srgbClr val="000096"/>
                </a:solidFill>
                <a:highlight>
                  <a:srgbClr val="FFFFFF"/>
                </a:highlight>
              </a:rPr>
              <a:t>unittitle</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unitdate</a:t>
            </a:r>
            <a:r>
              <a:rPr lang="en-US" dirty="0" smtClean="0">
                <a:solidFill>
                  <a:srgbClr val="F5844C"/>
                </a:solidFill>
                <a:highlight>
                  <a:srgbClr val="FFFFFF"/>
                </a:highlight>
              </a:rPr>
              <a:t> type</a:t>
            </a:r>
            <a:r>
              <a:rPr lang="en-US" dirty="0" smtClean="0">
                <a:solidFill>
                  <a:srgbClr val="FF8040"/>
                </a:solidFill>
                <a:highlight>
                  <a:srgbClr val="FFFFFF"/>
                </a:highlight>
              </a:rPr>
              <a:t>=</a:t>
            </a:r>
            <a:r>
              <a:rPr lang="en-US" dirty="0" smtClean="0">
                <a:solidFill>
                  <a:srgbClr val="993300"/>
                </a:solidFill>
                <a:highlight>
                  <a:srgbClr val="FFFFFF"/>
                </a:highlight>
              </a:rPr>
              <a:t>"inclusive"</a:t>
            </a:r>
            <a:r>
              <a:rPr lang="en-US" dirty="0" smtClean="0">
                <a:solidFill>
                  <a:srgbClr val="F5844C"/>
                </a:solidFill>
                <a:highlight>
                  <a:srgbClr val="FFFFFF"/>
                </a:highlight>
              </a:rPr>
              <a:t> normal</a:t>
            </a:r>
            <a:r>
              <a:rPr lang="en-US" dirty="0" smtClean="0">
                <a:solidFill>
                  <a:srgbClr val="FF8040"/>
                </a:solidFill>
                <a:highlight>
                  <a:srgbClr val="FFFFFF"/>
                </a:highlight>
              </a:rPr>
              <a:t>=</a:t>
            </a:r>
            <a:r>
              <a:rPr lang="en-US" dirty="0" smtClean="0">
                <a:solidFill>
                  <a:srgbClr val="993300"/>
                </a:solidFill>
                <a:highlight>
                  <a:srgbClr val="FFFFFF"/>
                </a:highlight>
              </a:rPr>
              <a:t>"1940-11/1941-05"</a:t>
            </a:r>
            <a:r>
              <a:rPr lang="en-US" dirty="0" smtClean="0">
                <a:solidFill>
                  <a:srgbClr val="000096"/>
                </a:solidFill>
                <a:highlight>
                  <a:srgbClr val="FFFFFF"/>
                </a:highlight>
              </a:rPr>
              <a:t>&gt;</a:t>
            </a:r>
          </a:p>
          <a:p>
            <a:r>
              <a:rPr lang="en-US" dirty="0">
                <a:solidFill>
                  <a:srgbClr val="000096"/>
                </a:solidFill>
                <a:highlight>
                  <a:srgbClr val="FFFFFF"/>
                </a:highlight>
              </a:rPr>
              <a:t>	</a:t>
            </a:r>
            <a:r>
              <a:rPr lang="en-US" dirty="0" smtClean="0">
                <a:solidFill>
                  <a:srgbClr val="000096"/>
                </a:solidFill>
                <a:highlight>
                  <a:srgbClr val="FFFFFF"/>
                </a:highlight>
              </a:rPr>
              <a:t>		</a:t>
            </a:r>
            <a:r>
              <a:rPr lang="en-US" dirty="0" smtClean="0">
                <a:solidFill>
                  <a:srgbClr val="000000"/>
                </a:solidFill>
                <a:highlight>
                  <a:srgbClr val="FFFFFF"/>
                </a:highlight>
              </a:rPr>
              <a:t>1940 November-1941 May</a:t>
            </a: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unitdate</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physdesc</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&lt;extent</a:t>
            </a:r>
            <a:r>
              <a:rPr lang="en-US" dirty="0" smtClean="0">
                <a:solidFill>
                  <a:srgbClr val="F5844C"/>
                </a:solidFill>
                <a:highlight>
                  <a:srgbClr val="FFFFFF"/>
                </a:highlight>
              </a:rPr>
              <a:t> type</a:t>
            </a:r>
            <a:r>
              <a:rPr lang="en-US" dirty="0" smtClean="0">
                <a:solidFill>
                  <a:srgbClr val="FF8040"/>
                </a:solidFill>
                <a:highlight>
                  <a:srgbClr val="FFFFFF"/>
                </a:highlight>
              </a:rPr>
              <a:t>=</a:t>
            </a:r>
            <a:r>
              <a:rPr lang="en-US" dirty="0" smtClean="0">
                <a:solidFill>
                  <a:srgbClr val="993300"/>
                </a:solidFill>
                <a:highlight>
                  <a:srgbClr val="FFFFFF"/>
                </a:highlight>
              </a:rPr>
              <a:t>"computed"</a:t>
            </a:r>
            <a:r>
              <a:rPr lang="en-US" dirty="0" smtClean="0">
                <a:solidFill>
                  <a:srgbClr val="000096"/>
                </a:solidFill>
                <a:highlight>
                  <a:srgbClr val="FFFFFF"/>
                </a:highlight>
              </a:rPr>
              <a:t>&gt;</a:t>
            </a:r>
            <a:r>
              <a:rPr lang="en-US" dirty="0" smtClean="0">
                <a:solidFill>
                  <a:srgbClr val="000000"/>
                </a:solidFill>
                <a:highlight>
                  <a:srgbClr val="FFFFFF"/>
                </a:highlight>
              </a:rPr>
              <a:t>1 volume</a:t>
            </a:r>
            <a:r>
              <a:rPr lang="en-US" dirty="0" smtClean="0">
                <a:solidFill>
                  <a:srgbClr val="000096"/>
                </a:solidFill>
                <a:highlight>
                  <a:srgbClr val="FFFFFF"/>
                </a:highlight>
              </a:rPr>
              <a:t>&lt;/extent&gt;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physdesc</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&lt;/did&gt;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scopecontent</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&lt;p&gt;</a:t>
            </a:r>
            <a:r>
              <a:rPr lang="en-US" dirty="0" smtClean="0">
                <a:solidFill>
                  <a:srgbClr val="000000"/>
                </a:solidFill>
                <a:highlight>
                  <a:srgbClr val="FFFFFF"/>
                </a:highlight>
              </a:rPr>
              <a:t>Includes accession numbers 900001-910000.</a:t>
            </a:r>
            <a:r>
              <a:rPr lang="en-US" dirty="0" smtClean="0">
                <a:solidFill>
                  <a:srgbClr val="000096"/>
                </a:solidFill>
                <a:highlight>
                  <a:srgbClr val="FFFFFF"/>
                </a:highlight>
              </a:rPr>
              <a:t>&lt;/p&gt;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a:t>
            </a:r>
            <a:r>
              <a:rPr lang="en-US" dirty="0" err="1" smtClean="0">
                <a:solidFill>
                  <a:srgbClr val="000096"/>
                </a:solidFill>
                <a:highlight>
                  <a:srgbClr val="FFFFFF"/>
                </a:highlight>
              </a:rPr>
              <a:t>scopecontent</a:t>
            </a:r>
            <a:r>
              <a:rPr lang="en-US" dirty="0" smtClean="0">
                <a:solidFill>
                  <a:srgbClr val="000096"/>
                </a:solidFill>
                <a:highlight>
                  <a:srgbClr val="FFFFFF"/>
                </a:highlight>
              </a:rPr>
              <a:t>&gt;</a:t>
            </a:r>
            <a:r>
              <a:rPr lang="en-US" dirty="0" smtClean="0">
                <a:solidFill>
                  <a:srgbClr val="000000"/>
                </a:solidFill>
                <a:highlight>
                  <a:srgbClr val="FFFFFF"/>
                </a:highlight>
              </a:rPr>
              <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smtClean="0">
                <a:solidFill>
                  <a:srgbClr val="000096"/>
                </a:solidFill>
                <a:highlight>
                  <a:srgbClr val="FFFFFF"/>
                </a:highlight>
              </a:rPr>
              <a:t>&lt;/c&gt;</a:t>
            </a:r>
            <a:endParaRPr lang="en-US" dirty="0" smtClean="0">
              <a:solidFill>
                <a:srgbClr val="000096"/>
              </a:solidFill>
              <a:highlight>
                <a:srgbClr val="FFFFFF"/>
              </a:highlight>
            </a:endParaRPr>
          </a:p>
        </p:txBody>
      </p:sp>
    </p:spTree>
    <p:extLst>
      <p:ext uri="{BB962C8B-B14F-4D97-AF65-F5344CB8AC3E}">
        <p14:creationId xmlns:p14="http://schemas.microsoft.com/office/powerpoint/2010/main" val="199695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31838"/>
            <a:ext cx="8610600" cy="2544762"/>
          </a:xfrm>
        </p:spPr>
        <p:txBody>
          <a:bodyPr>
            <a:noAutofit/>
          </a:bodyPr>
          <a:lstStyle/>
          <a:p>
            <a:pPr algn="l"/>
            <a:r>
              <a:rPr lang="en-US" sz="3200" dirty="0"/>
              <a:t>//</a:t>
            </a:r>
            <a:r>
              <a:rPr lang="en-US" sz="3200" dirty="0" smtClean="0"/>
              <a:t>c</a:t>
            </a:r>
            <a:br>
              <a:rPr lang="en-US" sz="3200" dirty="0" smtClean="0"/>
            </a:br>
            <a:r>
              <a:rPr lang="en-US" sz="3200" dirty="0" smtClean="0"/>
              <a:t>[</a:t>
            </a:r>
            <a:br>
              <a:rPr lang="en-US" sz="3200" dirty="0" smtClean="0"/>
            </a:br>
            <a:r>
              <a:rPr lang="en-US" sz="3200" dirty="0" smtClean="0"/>
              <a:t>	</a:t>
            </a:r>
            <a:r>
              <a:rPr lang="en-US" sz="3200" dirty="0" err="1" smtClean="0"/>
              <a:t>scopecontent</a:t>
            </a:r>
            <a:r>
              <a:rPr lang="en-US" sz="3200" dirty="0" smtClean="0"/>
              <a:t>/p</a:t>
            </a:r>
            <a:br>
              <a:rPr lang="en-US" sz="3200" dirty="0" smtClean="0"/>
            </a:br>
            <a:r>
              <a:rPr lang="en-US" sz="3200" dirty="0" smtClean="0"/>
              <a:t>	[</a:t>
            </a:r>
            <a:r>
              <a:rPr lang="en-US" sz="3200" dirty="0"/>
              <a:t>matches</a:t>
            </a:r>
            <a:r>
              <a:rPr lang="en-US" sz="3200" dirty="0" smtClean="0"/>
              <a:t>(., </a:t>
            </a:r>
            <a:r>
              <a:rPr lang="en-US" sz="3200" dirty="0"/>
              <a:t>'includes accession number', 'i</a:t>
            </a:r>
            <a:r>
              <a:rPr lang="en-US" sz="3200" dirty="0" smtClean="0"/>
              <a:t>')] </a:t>
            </a:r>
            <a:br>
              <a:rPr lang="en-US" sz="3200" dirty="0" smtClean="0"/>
            </a:br>
            <a:r>
              <a:rPr lang="en-US" sz="3200" dirty="0" smtClean="0"/>
              <a:t>	and </a:t>
            </a:r>
            <a:r>
              <a:rPr lang="en-US" sz="3200" dirty="0"/>
              <a:t>count(p)&gt;</a:t>
            </a:r>
            <a:r>
              <a:rPr lang="en-US" sz="3200" dirty="0" smtClean="0"/>
              <a:t>1</a:t>
            </a:r>
            <a:br>
              <a:rPr lang="en-US" sz="3200" dirty="0" smtClean="0"/>
            </a:br>
            <a:r>
              <a:rPr lang="en-US" sz="3200" dirty="0" smtClean="0"/>
              <a:t>] </a:t>
            </a:r>
            <a:r>
              <a:rPr lang="en-US" i="1" dirty="0"/>
              <a:t/>
            </a:r>
            <a:br>
              <a:rPr lang="en-US" i="1" dirty="0"/>
            </a:br>
            <a:endParaRPr lang="en-US"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4478" t="17670" r="-408" b="56220"/>
          <a:stretch/>
        </p:blipFill>
        <p:spPr bwMode="auto">
          <a:xfrm>
            <a:off x="1371600" y="3124200"/>
            <a:ext cx="5562600" cy="3500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664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Autofit/>
          </a:bodyPr>
          <a:lstStyle/>
          <a:p>
            <a:r>
              <a:rPr lang="en-US" sz="3200" dirty="0" smtClean="0"/>
              <a:t>c/</a:t>
            </a:r>
            <a:r>
              <a:rPr lang="en-US" sz="3200" dirty="0" err="1" smtClean="0"/>
              <a:t>scopecontent</a:t>
            </a:r>
            <a:r>
              <a:rPr lang="en-US" sz="3200" dirty="0" smtClean="0"/>
              <a:t/>
            </a:r>
            <a:br>
              <a:rPr lang="en-US" sz="3200" dirty="0" smtClean="0"/>
            </a:br>
            <a:r>
              <a:rPr lang="en-US" sz="3200" dirty="0" smtClean="0"/>
              <a:t>[p[matches(., 'includes accession number', 'i')]]</a:t>
            </a:r>
            <a:endParaRPr lang="en-US" sz="320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8626" b="10176"/>
          <a:stretch/>
        </p:blipFill>
        <p:spPr bwMode="auto">
          <a:xfrm>
            <a:off x="1371600" y="1447800"/>
            <a:ext cx="6548494" cy="5150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3305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1085</Words>
  <Application>Microsoft Office PowerPoint</Application>
  <PresentationFormat>On-screen Show (4:3)</PresentationFormat>
  <Paragraphs>109</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Pesky AC123!</vt:lpstr>
      <vt:lpstr>Current   Desired</vt:lpstr>
      <vt:lpstr>//c [ scopecontent/p [matches(., 'includes accession number', 'i')] ] </vt:lpstr>
      <vt:lpstr>&lt;did&gt;[\D\S]+?&lt;p&gt;Includes accession numbers?\s+?\d+(-\d+)?</vt:lpstr>
      <vt:lpstr>(&lt;did&gt;) ([\D\S]+?&lt;p&gt;Includes accession numbers?\s+?) (\d+(-\d+)?)</vt:lpstr>
      <vt:lpstr>$1&lt;unitid type="accessionnumber"&gt;$3&lt;/unitid&gt;$2$3 </vt:lpstr>
      <vt:lpstr>Eh? </vt:lpstr>
      <vt:lpstr>//c [  scopecontent/p  [matches(., 'includes accession number', 'i')]   and count(p)&gt;1 ]  </vt:lpstr>
      <vt:lpstr>c/scopecontent [p[matches(., 'includes accession number', 'i')]]</vt:lpstr>
      <vt:lpstr>PowerPoint Presentation</vt:lpstr>
    </vt:vector>
  </TitlesOfParts>
  <Company>Princeton University Library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Pesky AC123!</dc:title>
  <dc:creator>Regine I. Heberlein</dc:creator>
  <cp:lastModifiedBy>Regine I. Heberlein</cp:lastModifiedBy>
  <cp:revision>15</cp:revision>
  <dcterms:created xsi:type="dcterms:W3CDTF">2018-05-30T15:57:47Z</dcterms:created>
  <dcterms:modified xsi:type="dcterms:W3CDTF">2018-05-30T18:03:56Z</dcterms:modified>
</cp:coreProperties>
</file>